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 id="2147483662" r:id="rId5"/>
  </p:sldMasterIdLst>
  <p:notesMasterIdLst>
    <p:notesMasterId r:id="rId93"/>
  </p:notesMasterIdLst>
  <p:handoutMasterIdLst>
    <p:handoutMasterId r:id="rId94"/>
  </p:handoutMasterIdLst>
  <p:sldIdLst>
    <p:sldId id="368" r:id="rId6"/>
    <p:sldId id="398" r:id="rId7"/>
    <p:sldId id="532" r:id="rId8"/>
    <p:sldId id="533" r:id="rId9"/>
    <p:sldId id="534" r:id="rId10"/>
    <p:sldId id="466" r:id="rId11"/>
    <p:sldId id="516" r:id="rId12"/>
    <p:sldId id="535" r:id="rId13"/>
    <p:sldId id="536" r:id="rId14"/>
    <p:sldId id="537" r:id="rId15"/>
    <p:sldId id="538" r:id="rId16"/>
    <p:sldId id="539" r:id="rId17"/>
    <p:sldId id="540" r:id="rId18"/>
    <p:sldId id="541" r:id="rId19"/>
    <p:sldId id="542" r:id="rId20"/>
    <p:sldId id="543" r:id="rId21"/>
    <p:sldId id="544" r:id="rId22"/>
    <p:sldId id="545" r:id="rId23"/>
    <p:sldId id="524" r:id="rId24"/>
    <p:sldId id="616" r:id="rId25"/>
    <p:sldId id="617" r:id="rId26"/>
    <p:sldId id="618" r:id="rId27"/>
    <p:sldId id="546" r:id="rId28"/>
    <p:sldId id="518" r:id="rId29"/>
    <p:sldId id="547" r:id="rId30"/>
    <p:sldId id="470" r:id="rId31"/>
    <p:sldId id="525" r:id="rId32"/>
    <p:sldId id="549" r:id="rId33"/>
    <p:sldId id="619" r:id="rId34"/>
    <p:sldId id="620" r:id="rId35"/>
    <p:sldId id="621" r:id="rId36"/>
    <p:sldId id="329" r:id="rId37"/>
    <p:sldId id="471" r:id="rId38"/>
    <p:sldId id="550" r:id="rId39"/>
    <p:sldId id="481" r:id="rId40"/>
    <p:sldId id="551" r:id="rId41"/>
    <p:sldId id="552" r:id="rId42"/>
    <p:sldId id="553" r:id="rId43"/>
    <p:sldId id="526" r:id="rId44"/>
    <p:sldId id="603" r:id="rId45"/>
    <p:sldId id="555" r:id="rId46"/>
    <p:sldId id="482" r:id="rId47"/>
    <p:sldId id="556" r:id="rId48"/>
    <p:sldId id="557" r:id="rId49"/>
    <p:sldId id="558" r:id="rId50"/>
    <p:sldId id="559" r:id="rId51"/>
    <p:sldId id="560" r:id="rId52"/>
    <p:sldId id="561" r:id="rId53"/>
    <p:sldId id="562" r:id="rId54"/>
    <p:sldId id="563" r:id="rId55"/>
    <p:sldId id="604" r:id="rId56"/>
    <p:sldId id="605" r:id="rId57"/>
    <p:sldId id="566" r:id="rId58"/>
    <p:sldId id="606" r:id="rId59"/>
    <p:sldId id="568" r:id="rId60"/>
    <p:sldId id="569" r:id="rId61"/>
    <p:sldId id="570" r:id="rId62"/>
    <p:sldId id="571" r:id="rId63"/>
    <p:sldId id="572" r:id="rId64"/>
    <p:sldId id="573" r:id="rId65"/>
    <p:sldId id="574" r:id="rId66"/>
    <p:sldId id="575" r:id="rId67"/>
    <p:sldId id="576" r:id="rId68"/>
    <p:sldId id="577" r:id="rId69"/>
    <p:sldId id="578" r:id="rId70"/>
    <p:sldId id="579" r:id="rId71"/>
    <p:sldId id="580" r:id="rId72"/>
    <p:sldId id="581" r:id="rId73"/>
    <p:sldId id="582" r:id="rId74"/>
    <p:sldId id="583" r:id="rId75"/>
    <p:sldId id="584" r:id="rId76"/>
    <p:sldId id="585" r:id="rId77"/>
    <p:sldId id="607" r:id="rId78"/>
    <p:sldId id="608" r:id="rId79"/>
    <p:sldId id="609" r:id="rId80"/>
    <p:sldId id="589" r:id="rId81"/>
    <p:sldId id="590" r:id="rId82"/>
    <p:sldId id="591" r:id="rId83"/>
    <p:sldId id="592" r:id="rId84"/>
    <p:sldId id="593" r:id="rId85"/>
    <p:sldId id="594" r:id="rId86"/>
    <p:sldId id="595" r:id="rId87"/>
    <p:sldId id="596" r:id="rId88"/>
    <p:sldId id="597" r:id="rId89"/>
    <p:sldId id="598" r:id="rId90"/>
    <p:sldId id="599" r:id="rId91"/>
    <p:sldId id="600" r:id="rId92"/>
  </p:sldIdLst>
  <p:sldSz cx="12192000" cy="6858000"/>
  <p:notesSz cx="6761163" cy="9942513"/>
  <p:embeddedFontLst>
    <p:embeddedFont>
      <p:font typeface="BetonEF" panose="020B0604020202020204" charset="0"/>
      <p:bold r:id="rId95"/>
    </p:embeddedFont>
    <p:embeddedFont>
      <p:font typeface="BetonEF-Bold" panose="02000503040000020003" pitchFamily="50" charset="0"/>
      <p:regular r:id="rId96"/>
      <p:bold r:id="rId97"/>
    </p:embeddedFont>
    <p:embeddedFont>
      <p:font typeface="Segoe UI" panose="020B0502040204020203" pitchFamily="34" charset="0"/>
      <p:regular r:id="rId98"/>
      <p:bold r:id="rId99"/>
      <p:italic r:id="rId100"/>
      <p:boldItalic r:id="rId101"/>
    </p:embeddedFont>
    <p:embeddedFont>
      <p:font typeface="Work Sans" pitchFamily="2" charset="0"/>
      <p:regular r:id="rId102"/>
      <p:bold r:id="rId103"/>
      <p:italic r:id="rId104"/>
      <p:boldItalic r:id="rId105"/>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ACE94E-ECF4-E241-7E36-6077B8C55A02}" name="Mie Kristensen" initials="MK" userId="c038b87fdeb07ab8" providerId="Windows Live"/>
  <p188:author id="{15E9368B-9465-A641-50A4-679762620EA6}" name="Lene Pfeiffer Petersen" initials="LP" userId="S::lepe@ida.dk::439a8ccb-d765-4615-bc48-393399cfc205" providerId="AD"/>
  <p188:author id="{EC3AD5A5-A365-C8C2-23FB-51EC20DA7C11}" name="Julie Lindholm" initials="JL" userId="S::jlin@ida.dk::583f570d-385d-4314-a92b-bccc1b7483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orben" initials="TC" lastIdx="22" clrIdx="0"/>
  <p:cmAuthor id="1" name="Julie Lindholm" initials="JL" lastIdx="10" clrIdx="1">
    <p:extLst>
      <p:ext uri="{19B8F6BF-5375-455C-9EA6-DF929625EA0E}">
        <p15:presenceInfo xmlns:p15="http://schemas.microsoft.com/office/powerpoint/2012/main" userId="S::jlin@ida.dk::583f570d-385d-4314-a92b-bccc1b7483c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AFB5"/>
    <a:srgbClr val="224B5A"/>
    <a:srgbClr val="92C8CE"/>
    <a:srgbClr val="BCCF00"/>
    <a:srgbClr val="F881BC"/>
    <a:srgbClr val="FFE600"/>
    <a:srgbClr val="9DC3E6"/>
    <a:srgbClr val="587F8A"/>
    <a:srgbClr val="99CC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81290" autoAdjust="0"/>
  </p:normalViewPr>
  <p:slideViewPr>
    <p:cSldViewPr snapToGrid="0">
      <p:cViewPr varScale="1">
        <p:scale>
          <a:sx n="90" d="100"/>
          <a:sy n="90" d="100"/>
        </p:scale>
        <p:origin x="1392"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435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presProps" Target="pres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font" Target="fonts/font8.fntdata"/><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font" Target="fonts/font1.fnt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font" Target="fonts/font9.fntdata"/><Relationship Id="rId108"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handoutMaster" Target="handoutMasters/handoutMaster1.xml"/><Relationship Id="rId99" Type="http://schemas.openxmlformats.org/officeDocument/2006/relationships/font" Target="fonts/font5.fntdata"/><Relationship Id="rId10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heme" Target="theme/theme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font" Target="fonts/font3.fntdata"/><Relationship Id="rId104" Type="http://schemas.openxmlformats.org/officeDocument/2006/relationships/font" Target="fonts/font10.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font" Target="fonts/font6.fntdata"/><Relationship Id="rId105" Type="http://schemas.openxmlformats.org/officeDocument/2006/relationships/font" Target="fonts/font1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notesMaster" Target="notesMasters/notesMaster1.xml"/><Relationship Id="rId98" Type="http://schemas.openxmlformats.org/officeDocument/2006/relationships/font" Target="fonts/font4.fntdata"/><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3829762" y="0"/>
            <a:ext cx="2929837" cy="498852"/>
          </a:xfrm>
          <a:prstGeom prst="rect">
            <a:avLst/>
          </a:prstGeom>
        </p:spPr>
        <p:txBody>
          <a:bodyPr vert="horz" lIns="91178" tIns="45589" rIns="91178" bIns="45589" rtlCol="0"/>
          <a:lstStyle>
            <a:lvl1pPr algn="r">
              <a:defRPr sz="1200"/>
            </a:lvl1pPr>
          </a:lstStyle>
          <a:p>
            <a:fld id="{6D02588A-AC79-4251-B685-C1A0CC72ED50}" type="datetimeFigureOut">
              <a:rPr lang="da-DK" smtClean="0"/>
              <a:t>05-01-2026</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3829762" y="9443664"/>
            <a:ext cx="2929837" cy="498851"/>
          </a:xfrm>
          <a:prstGeom prst="rect">
            <a:avLst/>
          </a:prstGeom>
        </p:spPr>
        <p:txBody>
          <a:bodyPr vert="horz" lIns="91178" tIns="45589" rIns="91178" bIns="45589"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p:cNvSpPr>
            <a:spLocks noGrp="1"/>
          </p:cNvSpPr>
          <p:nvPr>
            <p:ph type="dt" idx="1"/>
          </p:nvPr>
        </p:nvSpPr>
        <p:spPr>
          <a:xfrm>
            <a:off x="3829762" y="0"/>
            <a:ext cx="2929837" cy="498852"/>
          </a:xfrm>
          <a:prstGeom prst="rect">
            <a:avLst/>
          </a:prstGeom>
        </p:spPr>
        <p:txBody>
          <a:bodyPr vert="horz" lIns="91178" tIns="45589" rIns="91178" bIns="45589" rtlCol="0"/>
          <a:lstStyle>
            <a:lvl1pPr algn="r">
              <a:defRPr sz="1200"/>
            </a:lvl1pPr>
          </a:lstStyle>
          <a:p>
            <a:fld id="{9A176239-8A12-476A-9EC6-735ABE0B8511}" type="datetimeFigureOut">
              <a:rPr lang="da-DK" smtClean="0"/>
              <a:t>05-01-2026</a:t>
            </a:fld>
            <a:endParaRPr lang="da-DK"/>
          </a:p>
        </p:txBody>
      </p:sp>
      <p:sp>
        <p:nvSpPr>
          <p:cNvPr id="4" name="Pladsholder til slidebillede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178" tIns="45589" rIns="91178" bIns="45589" rtlCol="0" anchor="ctr"/>
          <a:lstStyle/>
          <a:p>
            <a:endParaRPr lang="da-DK"/>
          </a:p>
        </p:txBody>
      </p:sp>
      <p:sp>
        <p:nvSpPr>
          <p:cNvPr id="5" name="Pladsholder til noter 4"/>
          <p:cNvSpPr>
            <a:spLocks noGrp="1"/>
          </p:cNvSpPr>
          <p:nvPr>
            <p:ph type="body" sz="quarter" idx="3"/>
          </p:nvPr>
        </p:nvSpPr>
        <p:spPr>
          <a:xfrm>
            <a:off x="676117" y="4784835"/>
            <a:ext cx="5408930" cy="3914864"/>
          </a:xfrm>
          <a:prstGeom prst="rect">
            <a:avLst/>
          </a:prstGeom>
        </p:spPr>
        <p:txBody>
          <a:bodyPr vert="horz" lIns="91178" tIns="45589" rIns="91178" bIns="45589"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7" name="Pladsholder til slidenummer 6"/>
          <p:cNvSpPr>
            <a:spLocks noGrp="1"/>
          </p:cNvSpPr>
          <p:nvPr>
            <p:ph type="sldNum" sz="quarter" idx="5"/>
          </p:nvPr>
        </p:nvSpPr>
        <p:spPr>
          <a:xfrm>
            <a:off x="3829762" y="9443664"/>
            <a:ext cx="2929837" cy="498851"/>
          </a:xfrm>
          <a:prstGeom prst="rect">
            <a:avLst/>
          </a:prstGeom>
        </p:spPr>
        <p:txBody>
          <a:bodyPr vert="horz" lIns="91178" tIns="45589" rIns="91178" bIns="45589"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a:t>
            </a:fld>
            <a:endParaRPr lang="da-DK"/>
          </a:p>
        </p:txBody>
      </p:sp>
    </p:spTree>
    <p:extLst>
      <p:ext uri="{BB962C8B-B14F-4D97-AF65-F5344CB8AC3E}">
        <p14:creationId xmlns:p14="http://schemas.microsoft.com/office/powerpoint/2010/main" val="2101998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16</a:t>
            </a:fld>
            <a:endParaRPr lang="da-DK"/>
          </a:p>
        </p:txBody>
      </p:sp>
    </p:spTree>
    <p:extLst>
      <p:ext uri="{BB962C8B-B14F-4D97-AF65-F5344CB8AC3E}">
        <p14:creationId xmlns:p14="http://schemas.microsoft.com/office/powerpoint/2010/main" val="3603550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18</a:t>
            </a:fld>
            <a:endParaRPr lang="da-DK"/>
          </a:p>
        </p:txBody>
      </p:sp>
    </p:spTree>
    <p:extLst>
      <p:ext uri="{BB962C8B-B14F-4D97-AF65-F5344CB8AC3E}">
        <p14:creationId xmlns:p14="http://schemas.microsoft.com/office/powerpoint/2010/main" val="1451242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D38FF-5749-391B-266D-AA2F0A2993F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1F65F82D-CBC3-8980-6105-A339E84A9D54}"/>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946349C-1161-73DE-EB15-01D581674122}"/>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8E15A1A3-DF8D-5577-4111-6D80A82F1DF1}"/>
              </a:ext>
            </a:extLst>
          </p:cNvPr>
          <p:cNvSpPr>
            <a:spLocks noGrp="1"/>
          </p:cNvSpPr>
          <p:nvPr>
            <p:ph type="sldNum" sz="quarter" idx="5"/>
          </p:nvPr>
        </p:nvSpPr>
        <p:spPr/>
        <p:txBody>
          <a:bodyPr/>
          <a:lstStyle/>
          <a:p>
            <a:fld id="{BC484C3B-1DE0-4716-9C40-656C83D4A94D}" type="slidenum">
              <a:rPr lang="da-DK" smtClean="0"/>
              <a:t>19</a:t>
            </a:fld>
            <a:endParaRPr lang="da-DK"/>
          </a:p>
        </p:txBody>
      </p:sp>
    </p:spTree>
    <p:extLst>
      <p:ext uri="{BB962C8B-B14F-4D97-AF65-F5344CB8AC3E}">
        <p14:creationId xmlns:p14="http://schemas.microsoft.com/office/powerpoint/2010/main" val="3768214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A9E80-27D2-43B7-3C2C-7CCEACA5077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DB119D6-6393-3D70-7DEB-72621BDB0859}"/>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2040E0E4-E6C0-B578-69A0-05E5FFB4C2A3}"/>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D11AF016-D485-2E07-3C12-6ADF2D1E2668}"/>
              </a:ext>
            </a:extLst>
          </p:cNvPr>
          <p:cNvSpPr>
            <a:spLocks noGrp="1"/>
          </p:cNvSpPr>
          <p:nvPr>
            <p:ph type="sldNum" sz="quarter" idx="5"/>
          </p:nvPr>
        </p:nvSpPr>
        <p:spPr/>
        <p:txBody>
          <a:bodyPr/>
          <a:lstStyle/>
          <a:p>
            <a:fld id="{BC484C3B-1DE0-4716-9C40-656C83D4A94D}" type="slidenum">
              <a:rPr lang="da-DK" smtClean="0"/>
              <a:t>20</a:t>
            </a:fld>
            <a:endParaRPr lang="da-DK"/>
          </a:p>
        </p:txBody>
      </p:sp>
    </p:spTree>
    <p:extLst>
      <p:ext uri="{BB962C8B-B14F-4D97-AF65-F5344CB8AC3E}">
        <p14:creationId xmlns:p14="http://schemas.microsoft.com/office/powerpoint/2010/main" val="1193664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A778B-E3B4-9539-EA22-D484308E2C1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7E0BCA5-8611-0BCB-A5E1-65AA46C2A56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E31166B-790F-DC47-64BD-8A03318B461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CC9798E8-6099-43DE-FE26-04399E5D15BB}"/>
              </a:ext>
            </a:extLst>
          </p:cNvPr>
          <p:cNvSpPr>
            <a:spLocks noGrp="1"/>
          </p:cNvSpPr>
          <p:nvPr>
            <p:ph type="sldNum" sz="quarter" idx="5"/>
          </p:nvPr>
        </p:nvSpPr>
        <p:spPr/>
        <p:txBody>
          <a:bodyPr/>
          <a:lstStyle/>
          <a:p>
            <a:fld id="{BC484C3B-1DE0-4716-9C40-656C83D4A94D}" type="slidenum">
              <a:rPr lang="da-DK" smtClean="0"/>
              <a:t>22</a:t>
            </a:fld>
            <a:endParaRPr lang="da-DK"/>
          </a:p>
        </p:txBody>
      </p:sp>
    </p:spTree>
    <p:extLst>
      <p:ext uri="{BB962C8B-B14F-4D97-AF65-F5344CB8AC3E}">
        <p14:creationId xmlns:p14="http://schemas.microsoft.com/office/powerpoint/2010/main" val="451155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7F8FA-13EC-EDCD-B721-D95579819177}"/>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4F3A6A5-9574-180F-A14F-2ED273091F4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E2592FB8-F4A9-42B6-9401-49CE8F5C5AB3}"/>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30141663-73E9-7134-8AA1-251032E89209}"/>
              </a:ext>
            </a:extLst>
          </p:cNvPr>
          <p:cNvSpPr>
            <a:spLocks noGrp="1"/>
          </p:cNvSpPr>
          <p:nvPr>
            <p:ph type="sldNum" sz="quarter" idx="5"/>
          </p:nvPr>
        </p:nvSpPr>
        <p:spPr/>
        <p:txBody>
          <a:bodyPr/>
          <a:lstStyle/>
          <a:p>
            <a:fld id="{BC484C3B-1DE0-4716-9C40-656C83D4A94D}" type="slidenum">
              <a:rPr lang="da-DK" smtClean="0"/>
              <a:t>23</a:t>
            </a:fld>
            <a:endParaRPr lang="da-DK"/>
          </a:p>
        </p:txBody>
      </p:sp>
    </p:spTree>
    <p:extLst>
      <p:ext uri="{BB962C8B-B14F-4D97-AF65-F5344CB8AC3E}">
        <p14:creationId xmlns:p14="http://schemas.microsoft.com/office/powerpoint/2010/main" val="655543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24</a:t>
            </a:fld>
            <a:endParaRPr lang="da-DK"/>
          </a:p>
        </p:txBody>
      </p:sp>
    </p:spTree>
    <p:extLst>
      <p:ext uri="{BB962C8B-B14F-4D97-AF65-F5344CB8AC3E}">
        <p14:creationId xmlns:p14="http://schemas.microsoft.com/office/powerpoint/2010/main" val="2741476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0748E-4686-8C2F-9670-1EDC78010F3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F2EA4A5-ABF8-402E-7C7F-D8CE2836CE2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7D65F2C-B1E7-0605-F528-5EBBEE263950}"/>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52F69E00-D94B-0421-2431-C6391487B7F9}"/>
              </a:ext>
            </a:extLst>
          </p:cNvPr>
          <p:cNvSpPr>
            <a:spLocks noGrp="1"/>
          </p:cNvSpPr>
          <p:nvPr>
            <p:ph type="sldNum" sz="quarter" idx="5"/>
          </p:nvPr>
        </p:nvSpPr>
        <p:spPr/>
        <p:txBody>
          <a:bodyPr/>
          <a:lstStyle/>
          <a:p>
            <a:fld id="{BC484C3B-1DE0-4716-9C40-656C83D4A94D}" type="slidenum">
              <a:rPr lang="da-DK" smtClean="0"/>
              <a:t>25</a:t>
            </a:fld>
            <a:endParaRPr lang="da-DK"/>
          </a:p>
        </p:txBody>
      </p:sp>
    </p:spTree>
    <p:extLst>
      <p:ext uri="{BB962C8B-B14F-4D97-AF65-F5344CB8AC3E}">
        <p14:creationId xmlns:p14="http://schemas.microsoft.com/office/powerpoint/2010/main" val="32252360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3F1FA-15D0-45B4-01D4-27651D4AB75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D1E1BE0-3AEF-3EB0-3700-0F7367973C0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15AB136-EE63-6059-62C2-E51959BCE118}"/>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623A539-BDD4-BDFD-679C-CE185EC9A512}"/>
              </a:ext>
            </a:extLst>
          </p:cNvPr>
          <p:cNvSpPr>
            <a:spLocks noGrp="1"/>
          </p:cNvSpPr>
          <p:nvPr>
            <p:ph type="sldNum" sz="quarter" idx="5"/>
          </p:nvPr>
        </p:nvSpPr>
        <p:spPr/>
        <p:txBody>
          <a:bodyPr/>
          <a:lstStyle/>
          <a:p>
            <a:fld id="{BC484C3B-1DE0-4716-9C40-656C83D4A94D}" type="slidenum">
              <a:rPr lang="da-DK" smtClean="0"/>
              <a:t>26</a:t>
            </a:fld>
            <a:endParaRPr lang="da-DK"/>
          </a:p>
        </p:txBody>
      </p:sp>
    </p:spTree>
    <p:extLst>
      <p:ext uri="{BB962C8B-B14F-4D97-AF65-F5344CB8AC3E}">
        <p14:creationId xmlns:p14="http://schemas.microsoft.com/office/powerpoint/2010/main" val="242438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C0A2A-FBA1-0208-858D-986EE41957C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63FBA70-8B2D-20C1-C16A-222D436729E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5974B57-3F59-E57B-0ED2-027E2E050110}"/>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C887B07F-6FCE-5D09-1506-524D8A73D4C6}"/>
              </a:ext>
            </a:extLst>
          </p:cNvPr>
          <p:cNvSpPr>
            <a:spLocks noGrp="1"/>
          </p:cNvSpPr>
          <p:nvPr>
            <p:ph type="sldNum" sz="quarter" idx="5"/>
          </p:nvPr>
        </p:nvSpPr>
        <p:spPr/>
        <p:txBody>
          <a:bodyPr/>
          <a:lstStyle/>
          <a:p>
            <a:fld id="{BC484C3B-1DE0-4716-9C40-656C83D4A94D}" type="slidenum">
              <a:rPr lang="da-DK" smtClean="0"/>
              <a:t>27</a:t>
            </a:fld>
            <a:endParaRPr lang="da-DK"/>
          </a:p>
        </p:txBody>
      </p:sp>
    </p:spTree>
    <p:extLst>
      <p:ext uri="{BB962C8B-B14F-4D97-AF65-F5344CB8AC3E}">
        <p14:creationId xmlns:p14="http://schemas.microsoft.com/office/powerpoint/2010/main" val="218246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r>
              <a:rPr lang="da-DK" dirty="0"/>
              <a:t> </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2</a:t>
            </a:fld>
            <a:endParaRPr lang="da-DK"/>
          </a:p>
        </p:txBody>
      </p:sp>
    </p:spTree>
    <p:extLst>
      <p:ext uri="{BB962C8B-B14F-4D97-AF65-F5344CB8AC3E}">
        <p14:creationId xmlns:p14="http://schemas.microsoft.com/office/powerpoint/2010/main" val="2026085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B986E-6195-5ED7-0695-A71418567927}"/>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2186381-D198-0604-2E71-927905EA3D35}"/>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610B643-DAB7-879A-8D6B-79F675306F11}"/>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659762D9-1DED-AFD5-6A77-0ACABD765D93}"/>
              </a:ext>
            </a:extLst>
          </p:cNvPr>
          <p:cNvSpPr>
            <a:spLocks noGrp="1"/>
          </p:cNvSpPr>
          <p:nvPr>
            <p:ph type="sldNum" sz="quarter" idx="5"/>
          </p:nvPr>
        </p:nvSpPr>
        <p:spPr/>
        <p:txBody>
          <a:bodyPr/>
          <a:lstStyle/>
          <a:p>
            <a:fld id="{BC484C3B-1DE0-4716-9C40-656C83D4A94D}" type="slidenum">
              <a:rPr lang="da-DK" smtClean="0"/>
              <a:t>28</a:t>
            </a:fld>
            <a:endParaRPr lang="da-DK"/>
          </a:p>
        </p:txBody>
      </p:sp>
    </p:spTree>
    <p:extLst>
      <p:ext uri="{BB962C8B-B14F-4D97-AF65-F5344CB8AC3E}">
        <p14:creationId xmlns:p14="http://schemas.microsoft.com/office/powerpoint/2010/main" val="470369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256B1-F399-E74F-C4EF-46D391A83170}"/>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1168DAE-0C65-1E07-EC8B-F1A62E96C1F1}"/>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AD598EBB-FCB8-B9E9-C0C7-A8089947E5BC}"/>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0223D959-7DCC-31E8-6246-102678EC440A}"/>
              </a:ext>
            </a:extLst>
          </p:cNvPr>
          <p:cNvSpPr>
            <a:spLocks noGrp="1"/>
          </p:cNvSpPr>
          <p:nvPr>
            <p:ph type="sldNum" sz="quarter" idx="5"/>
          </p:nvPr>
        </p:nvSpPr>
        <p:spPr/>
        <p:txBody>
          <a:bodyPr/>
          <a:lstStyle/>
          <a:p>
            <a:fld id="{BC484C3B-1DE0-4716-9C40-656C83D4A94D}" type="slidenum">
              <a:rPr lang="da-DK" smtClean="0"/>
              <a:t>29</a:t>
            </a:fld>
            <a:endParaRPr lang="da-DK"/>
          </a:p>
        </p:txBody>
      </p:sp>
    </p:spTree>
    <p:extLst>
      <p:ext uri="{BB962C8B-B14F-4D97-AF65-F5344CB8AC3E}">
        <p14:creationId xmlns:p14="http://schemas.microsoft.com/office/powerpoint/2010/main" val="667571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443AC-D8DF-22D2-00C5-0C6F7013D84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D90321F-2E79-A4C1-A01D-40FF841D69EF}"/>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6A5F060-16F0-54E7-BDDB-53EA62AFB330}"/>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9E96BD1-1701-6966-32D3-C2ED383D7911}"/>
              </a:ext>
            </a:extLst>
          </p:cNvPr>
          <p:cNvSpPr>
            <a:spLocks noGrp="1"/>
          </p:cNvSpPr>
          <p:nvPr>
            <p:ph type="sldNum" sz="quarter" idx="5"/>
          </p:nvPr>
        </p:nvSpPr>
        <p:spPr/>
        <p:txBody>
          <a:bodyPr/>
          <a:lstStyle/>
          <a:p>
            <a:fld id="{BC484C3B-1DE0-4716-9C40-656C83D4A94D}" type="slidenum">
              <a:rPr lang="da-DK" smtClean="0"/>
              <a:t>31</a:t>
            </a:fld>
            <a:endParaRPr lang="da-DK"/>
          </a:p>
        </p:txBody>
      </p:sp>
    </p:spTree>
    <p:extLst>
      <p:ext uri="{BB962C8B-B14F-4D97-AF65-F5344CB8AC3E}">
        <p14:creationId xmlns:p14="http://schemas.microsoft.com/office/powerpoint/2010/main" val="3387263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32</a:t>
            </a:fld>
            <a:endParaRPr lang="da-DK"/>
          </a:p>
        </p:txBody>
      </p:sp>
    </p:spTree>
    <p:extLst>
      <p:ext uri="{BB962C8B-B14F-4D97-AF65-F5344CB8AC3E}">
        <p14:creationId xmlns:p14="http://schemas.microsoft.com/office/powerpoint/2010/main" val="3238807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E47DF-314F-0B47-FCAC-6FE006FC1CF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7C49FD6-F6DE-7FC9-2327-78F42E51FFA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AA35D50-3130-AB4E-FDEF-03035DB272A7}"/>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E6D98A53-193A-1289-CD3F-1542AC93EBEA}"/>
              </a:ext>
            </a:extLst>
          </p:cNvPr>
          <p:cNvSpPr>
            <a:spLocks noGrp="1"/>
          </p:cNvSpPr>
          <p:nvPr>
            <p:ph type="sldNum" sz="quarter" idx="5"/>
          </p:nvPr>
        </p:nvSpPr>
        <p:spPr/>
        <p:txBody>
          <a:bodyPr/>
          <a:lstStyle/>
          <a:p>
            <a:fld id="{BC484C3B-1DE0-4716-9C40-656C83D4A94D}" type="slidenum">
              <a:rPr lang="da-DK" smtClean="0"/>
              <a:t>33</a:t>
            </a:fld>
            <a:endParaRPr lang="da-DK"/>
          </a:p>
        </p:txBody>
      </p:sp>
    </p:spTree>
    <p:extLst>
      <p:ext uri="{BB962C8B-B14F-4D97-AF65-F5344CB8AC3E}">
        <p14:creationId xmlns:p14="http://schemas.microsoft.com/office/powerpoint/2010/main" val="3110270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FF2D-42DD-866A-3A15-406D6E6842E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AFFA2EB-E190-55F6-AC25-9C098FBA52D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2496629-DFE1-CE1A-A6B9-CE492DC5A82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2AA1D6B7-20C1-C46A-C725-B62907CCCA09}"/>
              </a:ext>
            </a:extLst>
          </p:cNvPr>
          <p:cNvSpPr>
            <a:spLocks noGrp="1"/>
          </p:cNvSpPr>
          <p:nvPr>
            <p:ph type="sldNum" sz="quarter" idx="5"/>
          </p:nvPr>
        </p:nvSpPr>
        <p:spPr/>
        <p:txBody>
          <a:bodyPr/>
          <a:lstStyle/>
          <a:p>
            <a:fld id="{BC484C3B-1DE0-4716-9C40-656C83D4A94D}" type="slidenum">
              <a:rPr lang="da-DK" smtClean="0"/>
              <a:t>34</a:t>
            </a:fld>
            <a:endParaRPr lang="da-DK"/>
          </a:p>
        </p:txBody>
      </p:sp>
    </p:spTree>
    <p:extLst>
      <p:ext uri="{BB962C8B-B14F-4D97-AF65-F5344CB8AC3E}">
        <p14:creationId xmlns:p14="http://schemas.microsoft.com/office/powerpoint/2010/main" val="19785559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8C4AB-F75A-3D56-6E9D-A49FC1C4B56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9BAC88B-10DB-1BDB-C810-9A4B4FAD611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DE9C664-FE2C-D353-621A-D9A1FE274D7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05871B67-D5AA-AD95-792E-A0418311919C}"/>
              </a:ext>
            </a:extLst>
          </p:cNvPr>
          <p:cNvSpPr>
            <a:spLocks noGrp="1"/>
          </p:cNvSpPr>
          <p:nvPr>
            <p:ph type="sldNum" sz="quarter" idx="5"/>
          </p:nvPr>
        </p:nvSpPr>
        <p:spPr/>
        <p:txBody>
          <a:bodyPr/>
          <a:lstStyle/>
          <a:p>
            <a:fld id="{BC484C3B-1DE0-4716-9C40-656C83D4A94D}" type="slidenum">
              <a:rPr lang="da-DK" smtClean="0"/>
              <a:t>35</a:t>
            </a:fld>
            <a:endParaRPr lang="da-DK"/>
          </a:p>
        </p:txBody>
      </p:sp>
    </p:spTree>
    <p:extLst>
      <p:ext uri="{BB962C8B-B14F-4D97-AF65-F5344CB8AC3E}">
        <p14:creationId xmlns:p14="http://schemas.microsoft.com/office/powerpoint/2010/main" val="3021225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36</a:t>
            </a:fld>
            <a:endParaRPr lang="da-DK"/>
          </a:p>
        </p:txBody>
      </p:sp>
    </p:spTree>
    <p:extLst>
      <p:ext uri="{BB962C8B-B14F-4D97-AF65-F5344CB8AC3E}">
        <p14:creationId xmlns:p14="http://schemas.microsoft.com/office/powerpoint/2010/main" val="2805294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37</a:t>
            </a:fld>
            <a:endParaRPr lang="da-DK"/>
          </a:p>
        </p:txBody>
      </p:sp>
    </p:spTree>
    <p:extLst>
      <p:ext uri="{BB962C8B-B14F-4D97-AF65-F5344CB8AC3E}">
        <p14:creationId xmlns:p14="http://schemas.microsoft.com/office/powerpoint/2010/main" val="8524567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38</a:t>
            </a:fld>
            <a:endParaRPr lang="da-DK"/>
          </a:p>
        </p:txBody>
      </p:sp>
    </p:spTree>
    <p:extLst>
      <p:ext uri="{BB962C8B-B14F-4D97-AF65-F5344CB8AC3E}">
        <p14:creationId xmlns:p14="http://schemas.microsoft.com/office/powerpoint/2010/main" val="3273011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a:t>
            </a:fld>
            <a:endParaRPr lang="da-DK"/>
          </a:p>
        </p:txBody>
      </p:sp>
    </p:spTree>
    <p:extLst>
      <p:ext uri="{BB962C8B-B14F-4D97-AF65-F5344CB8AC3E}">
        <p14:creationId xmlns:p14="http://schemas.microsoft.com/office/powerpoint/2010/main" val="1376687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F2298-31AE-6F04-E895-768BF2C4015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2DA5F54-1DCB-B627-ADE6-CDF93EBB6C7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89762B4-18B3-02E5-852E-88D9EB51E2A8}"/>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47C999D4-E032-052A-2AE4-3984A8DD1934}"/>
              </a:ext>
            </a:extLst>
          </p:cNvPr>
          <p:cNvSpPr>
            <a:spLocks noGrp="1"/>
          </p:cNvSpPr>
          <p:nvPr>
            <p:ph type="sldNum" sz="quarter" idx="5"/>
          </p:nvPr>
        </p:nvSpPr>
        <p:spPr/>
        <p:txBody>
          <a:bodyPr/>
          <a:lstStyle/>
          <a:p>
            <a:fld id="{BC484C3B-1DE0-4716-9C40-656C83D4A94D}" type="slidenum">
              <a:rPr lang="da-DK" smtClean="0"/>
              <a:t>39</a:t>
            </a:fld>
            <a:endParaRPr lang="da-DK"/>
          </a:p>
        </p:txBody>
      </p:sp>
    </p:spTree>
    <p:extLst>
      <p:ext uri="{BB962C8B-B14F-4D97-AF65-F5344CB8AC3E}">
        <p14:creationId xmlns:p14="http://schemas.microsoft.com/office/powerpoint/2010/main" val="43425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53B60-D6D1-45DC-2CBF-7D95A1FA027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25E246D-DE80-1BDB-181F-6F2F809801E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CC75F10-650B-A289-9671-03F4FBCA20C3}"/>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E1E68F65-9609-DAF8-2476-2CF500C45299}"/>
              </a:ext>
            </a:extLst>
          </p:cNvPr>
          <p:cNvSpPr>
            <a:spLocks noGrp="1"/>
          </p:cNvSpPr>
          <p:nvPr>
            <p:ph type="sldNum" sz="quarter" idx="5"/>
          </p:nvPr>
        </p:nvSpPr>
        <p:spPr/>
        <p:txBody>
          <a:bodyPr/>
          <a:lstStyle/>
          <a:p>
            <a:fld id="{BC484C3B-1DE0-4716-9C40-656C83D4A94D}" type="slidenum">
              <a:rPr lang="da-DK" smtClean="0"/>
              <a:t>40</a:t>
            </a:fld>
            <a:endParaRPr lang="da-DK"/>
          </a:p>
        </p:txBody>
      </p:sp>
    </p:spTree>
    <p:extLst>
      <p:ext uri="{BB962C8B-B14F-4D97-AF65-F5344CB8AC3E}">
        <p14:creationId xmlns:p14="http://schemas.microsoft.com/office/powerpoint/2010/main" val="1795022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8D3F2-093A-3437-B2F8-E7EB753AD26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834C221-F74D-4839-0218-7757C3BBBC74}"/>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B21CD606-C28F-EB41-71CF-AD51C1E646B7}"/>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64748429-1836-9FEB-5AEB-DF63A2C5DE44}"/>
              </a:ext>
            </a:extLst>
          </p:cNvPr>
          <p:cNvSpPr>
            <a:spLocks noGrp="1"/>
          </p:cNvSpPr>
          <p:nvPr>
            <p:ph type="sldNum" sz="quarter" idx="5"/>
          </p:nvPr>
        </p:nvSpPr>
        <p:spPr/>
        <p:txBody>
          <a:bodyPr/>
          <a:lstStyle/>
          <a:p>
            <a:fld id="{BC484C3B-1DE0-4716-9C40-656C83D4A94D}" type="slidenum">
              <a:rPr lang="da-DK" smtClean="0"/>
              <a:t>41</a:t>
            </a:fld>
            <a:endParaRPr lang="da-DK"/>
          </a:p>
        </p:txBody>
      </p:sp>
    </p:spTree>
    <p:extLst>
      <p:ext uri="{BB962C8B-B14F-4D97-AF65-F5344CB8AC3E}">
        <p14:creationId xmlns:p14="http://schemas.microsoft.com/office/powerpoint/2010/main" val="976032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63EDB-4477-6292-72E6-2542AB84B50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4F89222-BDFA-7089-6029-2B3B8C8A6B2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4F189B5-A3F2-DAC5-B44D-B79CBC5581A4}"/>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994112A5-0212-11A9-DFC4-FC64988447BA}"/>
              </a:ext>
            </a:extLst>
          </p:cNvPr>
          <p:cNvSpPr>
            <a:spLocks noGrp="1"/>
          </p:cNvSpPr>
          <p:nvPr>
            <p:ph type="sldNum" sz="quarter" idx="5"/>
          </p:nvPr>
        </p:nvSpPr>
        <p:spPr/>
        <p:txBody>
          <a:bodyPr/>
          <a:lstStyle/>
          <a:p>
            <a:fld id="{BC484C3B-1DE0-4716-9C40-656C83D4A94D}" type="slidenum">
              <a:rPr lang="da-DK" smtClean="0"/>
              <a:t>42</a:t>
            </a:fld>
            <a:endParaRPr lang="da-DK"/>
          </a:p>
        </p:txBody>
      </p:sp>
    </p:spTree>
    <p:extLst>
      <p:ext uri="{BB962C8B-B14F-4D97-AF65-F5344CB8AC3E}">
        <p14:creationId xmlns:p14="http://schemas.microsoft.com/office/powerpoint/2010/main" val="32008360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84C34-26E1-A8BD-1315-2B45C42487FF}"/>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449C5589-D324-FE24-683A-30341B6B413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8A67AD22-95AB-486B-4E16-60727018FA1F}"/>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050015A1-FE6D-1157-1654-ACE04B4E10FD}"/>
              </a:ext>
            </a:extLst>
          </p:cNvPr>
          <p:cNvSpPr>
            <a:spLocks noGrp="1"/>
          </p:cNvSpPr>
          <p:nvPr>
            <p:ph type="sldNum" sz="quarter" idx="5"/>
          </p:nvPr>
        </p:nvSpPr>
        <p:spPr/>
        <p:txBody>
          <a:bodyPr/>
          <a:lstStyle/>
          <a:p>
            <a:fld id="{BC484C3B-1DE0-4716-9C40-656C83D4A94D}" type="slidenum">
              <a:rPr lang="da-DK" smtClean="0"/>
              <a:t>43</a:t>
            </a:fld>
            <a:endParaRPr lang="da-DK"/>
          </a:p>
        </p:txBody>
      </p:sp>
    </p:spTree>
    <p:extLst>
      <p:ext uri="{BB962C8B-B14F-4D97-AF65-F5344CB8AC3E}">
        <p14:creationId xmlns:p14="http://schemas.microsoft.com/office/powerpoint/2010/main" val="1725991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3F39F-5CCF-125B-2CC3-5EBC9E9D1AA5}"/>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AD6F334-B29C-751B-992B-7E8658959F1C}"/>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C3C9D776-21B3-D8BC-3061-F2924A70676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252B0D28-6F1B-E396-B9A0-617F11CDA067}"/>
              </a:ext>
            </a:extLst>
          </p:cNvPr>
          <p:cNvSpPr>
            <a:spLocks noGrp="1"/>
          </p:cNvSpPr>
          <p:nvPr>
            <p:ph type="sldNum" sz="quarter" idx="5"/>
          </p:nvPr>
        </p:nvSpPr>
        <p:spPr/>
        <p:txBody>
          <a:bodyPr/>
          <a:lstStyle/>
          <a:p>
            <a:fld id="{BC484C3B-1DE0-4716-9C40-656C83D4A94D}" type="slidenum">
              <a:rPr lang="da-DK" smtClean="0"/>
              <a:t>44</a:t>
            </a:fld>
            <a:endParaRPr lang="da-DK"/>
          </a:p>
        </p:txBody>
      </p:sp>
    </p:spTree>
    <p:extLst>
      <p:ext uri="{BB962C8B-B14F-4D97-AF65-F5344CB8AC3E}">
        <p14:creationId xmlns:p14="http://schemas.microsoft.com/office/powerpoint/2010/main" val="2978802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46</a:t>
            </a:fld>
            <a:endParaRPr lang="da-DK"/>
          </a:p>
        </p:txBody>
      </p:sp>
    </p:spTree>
    <p:extLst>
      <p:ext uri="{BB962C8B-B14F-4D97-AF65-F5344CB8AC3E}">
        <p14:creationId xmlns:p14="http://schemas.microsoft.com/office/powerpoint/2010/main" val="27766481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09F54-FD3D-5CE6-8F36-96C147ED3D9C}"/>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C3B2687-734C-20E1-5C23-A5260B7C09A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BDD0054-0502-B797-BEC1-8514C1754D66}"/>
              </a:ext>
            </a:extLst>
          </p:cNvPr>
          <p:cNvSpPr>
            <a:spLocks noGrp="1"/>
          </p:cNvSpPr>
          <p:nvPr>
            <p:ph type="body" idx="1"/>
          </p:nvPr>
        </p:nvSpPr>
        <p:spPr/>
        <p:txBody>
          <a:bodyPr/>
          <a:lstStyle/>
          <a:p>
            <a:r>
              <a:rPr lang="da-DK" dirty="0"/>
              <a:t>https://youtu.be/At16hpHSE4c</a:t>
            </a:r>
          </a:p>
          <a:p>
            <a:endParaRPr lang="da-DK" dirty="0"/>
          </a:p>
          <a:p>
            <a:endParaRPr lang="da-DK" dirty="0"/>
          </a:p>
        </p:txBody>
      </p:sp>
      <p:sp>
        <p:nvSpPr>
          <p:cNvPr id="4" name="Pladsholder til slidenummer 3">
            <a:extLst>
              <a:ext uri="{FF2B5EF4-FFF2-40B4-BE49-F238E27FC236}">
                <a16:creationId xmlns:a16="http://schemas.microsoft.com/office/drawing/2014/main" id="{9AE44095-B93B-A6FD-A6F7-2A8034B7A3DD}"/>
              </a:ext>
            </a:extLst>
          </p:cNvPr>
          <p:cNvSpPr>
            <a:spLocks noGrp="1"/>
          </p:cNvSpPr>
          <p:nvPr>
            <p:ph type="sldNum" sz="quarter" idx="5"/>
          </p:nvPr>
        </p:nvSpPr>
        <p:spPr/>
        <p:txBody>
          <a:bodyPr/>
          <a:lstStyle/>
          <a:p>
            <a:fld id="{BC484C3B-1DE0-4716-9C40-656C83D4A94D}" type="slidenum">
              <a:rPr lang="da-DK" smtClean="0"/>
              <a:t>47</a:t>
            </a:fld>
            <a:endParaRPr lang="da-DK"/>
          </a:p>
        </p:txBody>
      </p:sp>
    </p:spTree>
    <p:extLst>
      <p:ext uri="{BB962C8B-B14F-4D97-AF65-F5344CB8AC3E}">
        <p14:creationId xmlns:p14="http://schemas.microsoft.com/office/powerpoint/2010/main" val="3872341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48</a:t>
            </a:fld>
            <a:endParaRPr lang="da-DK"/>
          </a:p>
        </p:txBody>
      </p:sp>
    </p:spTree>
    <p:extLst>
      <p:ext uri="{BB962C8B-B14F-4D97-AF65-F5344CB8AC3E}">
        <p14:creationId xmlns:p14="http://schemas.microsoft.com/office/powerpoint/2010/main" val="20775400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9C6DB-4FDE-FCB7-1D7A-BD1AB950C145}"/>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C9A332E9-4E0C-E693-CE9B-5D2B40AD7A05}"/>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ADF27F9C-FCC9-98DE-44F8-360931371085}"/>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71505ED0-9433-1995-4848-3FA86885B56D}"/>
              </a:ext>
            </a:extLst>
          </p:cNvPr>
          <p:cNvSpPr>
            <a:spLocks noGrp="1"/>
          </p:cNvSpPr>
          <p:nvPr>
            <p:ph type="sldNum" sz="quarter" idx="5"/>
          </p:nvPr>
        </p:nvSpPr>
        <p:spPr/>
        <p:txBody>
          <a:bodyPr/>
          <a:lstStyle/>
          <a:p>
            <a:fld id="{BC484C3B-1DE0-4716-9C40-656C83D4A94D}" type="slidenum">
              <a:rPr lang="da-DK" smtClean="0"/>
              <a:t>49</a:t>
            </a:fld>
            <a:endParaRPr lang="da-DK"/>
          </a:p>
        </p:txBody>
      </p:sp>
    </p:spTree>
    <p:extLst>
      <p:ext uri="{BB962C8B-B14F-4D97-AF65-F5344CB8AC3E}">
        <p14:creationId xmlns:p14="http://schemas.microsoft.com/office/powerpoint/2010/main" val="2028487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5</a:t>
            </a:fld>
            <a:endParaRPr lang="da-DK"/>
          </a:p>
        </p:txBody>
      </p:sp>
    </p:spTree>
    <p:extLst>
      <p:ext uri="{BB962C8B-B14F-4D97-AF65-F5344CB8AC3E}">
        <p14:creationId xmlns:p14="http://schemas.microsoft.com/office/powerpoint/2010/main" val="938358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FADC5-79AC-5F62-EDA6-A6DBAA21A3D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E6936A4-5787-78BA-48DA-02BE98925CF9}"/>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C5B3AD5-2D25-2B86-07B3-FDC57DA27B94}"/>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871DC1EA-15A2-7AF3-3321-C80712B55493}"/>
              </a:ext>
            </a:extLst>
          </p:cNvPr>
          <p:cNvSpPr>
            <a:spLocks noGrp="1"/>
          </p:cNvSpPr>
          <p:nvPr>
            <p:ph type="sldNum" sz="quarter" idx="5"/>
          </p:nvPr>
        </p:nvSpPr>
        <p:spPr/>
        <p:txBody>
          <a:bodyPr/>
          <a:lstStyle/>
          <a:p>
            <a:fld id="{BC484C3B-1DE0-4716-9C40-656C83D4A94D}" type="slidenum">
              <a:rPr lang="da-DK" smtClean="0"/>
              <a:t>51</a:t>
            </a:fld>
            <a:endParaRPr lang="da-DK"/>
          </a:p>
        </p:txBody>
      </p:sp>
    </p:spTree>
    <p:extLst>
      <p:ext uri="{BB962C8B-B14F-4D97-AF65-F5344CB8AC3E}">
        <p14:creationId xmlns:p14="http://schemas.microsoft.com/office/powerpoint/2010/main" val="40361552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E9B9C-AA32-A6A8-3EA8-5E04204B7A3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55180EAF-74B7-5298-220D-F6DE4485FDB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0D2368B-6C8D-30FD-3AEB-63245BE5E04E}"/>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766F018F-9B65-B0A5-2AE0-ECF9C73D7B16}"/>
              </a:ext>
            </a:extLst>
          </p:cNvPr>
          <p:cNvSpPr>
            <a:spLocks noGrp="1"/>
          </p:cNvSpPr>
          <p:nvPr>
            <p:ph type="sldNum" sz="quarter" idx="5"/>
          </p:nvPr>
        </p:nvSpPr>
        <p:spPr/>
        <p:txBody>
          <a:bodyPr/>
          <a:lstStyle/>
          <a:p>
            <a:fld id="{BC484C3B-1DE0-4716-9C40-656C83D4A94D}" type="slidenum">
              <a:rPr lang="da-DK" smtClean="0"/>
              <a:t>52</a:t>
            </a:fld>
            <a:endParaRPr lang="da-DK"/>
          </a:p>
        </p:txBody>
      </p:sp>
    </p:spTree>
    <p:extLst>
      <p:ext uri="{BB962C8B-B14F-4D97-AF65-F5344CB8AC3E}">
        <p14:creationId xmlns:p14="http://schemas.microsoft.com/office/powerpoint/2010/main" val="36053260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0AEC5-4F52-A9B0-A85B-CE4A1155376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04F5C3A5-1514-7891-17FA-477AB75951C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09E82B3-96FC-CD6D-EB3F-070EC843798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71AE75FF-3F37-985F-E86B-673B5943FB45}"/>
              </a:ext>
            </a:extLst>
          </p:cNvPr>
          <p:cNvSpPr>
            <a:spLocks noGrp="1"/>
          </p:cNvSpPr>
          <p:nvPr>
            <p:ph type="sldNum" sz="quarter" idx="5"/>
          </p:nvPr>
        </p:nvSpPr>
        <p:spPr/>
        <p:txBody>
          <a:bodyPr/>
          <a:lstStyle/>
          <a:p>
            <a:fld id="{BC484C3B-1DE0-4716-9C40-656C83D4A94D}" type="slidenum">
              <a:rPr lang="da-DK" smtClean="0"/>
              <a:t>53</a:t>
            </a:fld>
            <a:endParaRPr lang="da-DK"/>
          </a:p>
        </p:txBody>
      </p:sp>
    </p:spTree>
    <p:extLst>
      <p:ext uri="{BB962C8B-B14F-4D97-AF65-F5344CB8AC3E}">
        <p14:creationId xmlns:p14="http://schemas.microsoft.com/office/powerpoint/2010/main" val="22597488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85C56-0079-D4EC-217C-A65F24E9171C}"/>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4B6DD1EC-96F1-9FE7-BDF7-6BD4F5EC4740}"/>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EA527100-6C77-7F7B-3036-3031899DBC91}"/>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88AB98D-758B-032C-13E0-0DBAA746CA77}"/>
              </a:ext>
            </a:extLst>
          </p:cNvPr>
          <p:cNvSpPr>
            <a:spLocks noGrp="1"/>
          </p:cNvSpPr>
          <p:nvPr>
            <p:ph type="sldNum" sz="quarter" idx="5"/>
          </p:nvPr>
        </p:nvSpPr>
        <p:spPr/>
        <p:txBody>
          <a:bodyPr/>
          <a:lstStyle/>
          <a:p>
            <a:fld id="{BC484C3B-1DE0-4716-9C40-656C83D4A94D}" type="slidenum">
              <a:rPr lang="da-DK" smtClean="0"/>
              <a:t>54</a:t>
            </a:fld>
            <a:endParaRPr lang="da-DK"/>
          </a:p>
        </p:txBody>
      </p:sp>
    </p:spTree>
    <p:extLst>
      <p:ext uri="{BB962C8B-B14F-4D97-AF65-F5344CB8AC3E}">
        <p14:creationId xmlns:p14="http://schemas.microsoft.com/office/powerpoint/2010/main" val="877839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60B44-ED44-6A36-F083-66A312F97F17}"/>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CA45B22-FE85-219F-0C4B-83FEE7710CCE}"/>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907A946-8EC1-F55B-D442-F86D88387B87}"/>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3F97883E-1EFE-16F6-3BA2-80B934EAE809}"/>
              </a:ext>
            </a:extLst>
          </p:cNvPr>
          <p:cNvSpPr>
            <a:spLocks noGrp="1"/>
          </p:cNvSpPr>
          <p:nvPr>
            <p:ph type="sldNum" sz="quarter" idx="5"/>
          </p:nvPr>
        </p:nvSpPr>
        <p:spPr/>
        <p:txBody>
          <a:bodyPr/>
          <a:lstStyle/>
          <a:p>
            <a:fld id="{BC484C3B-1DE0-4716-9C40-656C83D4A94D}" type="slidenum">
              <a:rPr lang="da-DK" smtClean="0"/>
              <a:t>55</a:t>
            </a:fld>
            <a:endParaRPr lang="da-DK"/>
          </a:p>
        </p:txBody>
      </p:sp>
    </p:spTree>
    <p:extLst>
      <p:ext uri="{BB962C8B-B14F-4D97-AF65-F5344CB8AC3E}">
        <p14:creationId xmlns:p14="http://schemas.microsoft.com/office/powerpoint/2010/main" val="42555386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57</a:t>
            </a:fld>
            <a:endParaRPr lang="da-DK"/>
          </a:p>
        </p:txBody>
      </p:sp>
    </p:spTree>
    <p:extLst>
      <p:ext uri="{BB962C8B-B14F-4D97-AF65-F5344CB8AC3E}">
        <p14:creationId xmlns:p14="http://schemas.microsoft.com/office/powerpoint/2010/main" val="15117307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0E879-1A8E-1813-B0EC-87C9E4D7F5C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97A6B5B-8BE5-B492-CC33-71D77E5EE634}"/>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11FF5F5-463E-D211-B9D4-F9F078C28B78}"/>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B880083-3C43-A13D-0666-40A34FC18167}"/>
              </a:ext>
            </a:extLst>
          </p:cNvPr>
          <p:cNvSpPr>
            <a:spLocks noGrp="1"/>
          </p:cNvSpPr>
          <p:nvPr>
            <p:ph type="sldNum" sz="quarter" idx="5"/>
          </p:nvPr>
        </p:nvSpPr>
        <p:spPr/>
        <p:txBody>
          <a:bodyPr/>
          <a:lstStyle/>
          <a:p>
            <a:fld id="{BC484C3B-1DE0-4716-9C40-656C83D4A94D}" type="slidenum">
              <a:rPr lang="da-DK" smtClean="0"/>
              <a:t>58</a:t>
            </a:fld>
            <a:endParaRPr lang="da-DK"/>
          </a:p>
        </p:txBody>
      </p:sp>
    </p:spTree>
    <p:extLst>
      <p:ext uri="{BB962C8B-B14F-4D97-AF65-F5344CB8AC3E}">
        <p14:creationId xmlns:p14="http://schemas.microsoft.com/office/powerpoint/2010/main" val="38370898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0E104-436F-96EE-649D-B1E0E19BF7FC}"/>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D611192-3CAD-9688-4D6E-50F10458B0B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88DAEAA-CC7D-7CB3-E037-88FC4C23AF86}"/>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F5E390ED-E68D-7C34-E744-6132213051D0}"/>
              </a:ext>
            </a:extLst>
          </p:cNvPr>
          <p:cNvSpPr>
            <a:spLocks noGrp="1"/>
          </p:cNvSpPr>
          <p:nvPr>
            <p:ph type="sldNum" sz="quarter" idx="5"/>
          </p:nvPr>
        </p:nvSpPr>
        <p:spPr/>
        <p:txBody>
          <a:bodyPr/>
          <a:lstStyle/>
          <a:p>
            <a:fld id="{BC484C3B-1DE0-4716-9C40-656C83D4A94D}" type="slidenum">
              <a:rPr lang="da-DK" smtClean="0"/>
              <a:t>59</a:t>
            </a:fld>
            <a:endParaRPr lang="da-DK"/>
          </a:p>
        </p:txBody>
      </p:sp>
    </p:spTree>
    <p:extLst>
      <p:ext uri="{BB962C8B-B14F-4D97-AF65-F5344CB8AC3E}">
        <p14:creationId xmlns:p14="http://schemas.microsoft.com/office/powerpoint/2010/main" val="13064282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60</a:t>
            </a:fld>
            <a:endParaRPr lang="da-DK"/>
          </a:p>
        </p:txBody>
      </p:sp>
    </p:spTree>
    <p:extLst>
      <p:ext uri="{BB962C8B-B14F-4D97-AF65-F5344CB8AC3E}">
        <p14:creationId xmlns:p14="http://schemas.microsoft.com/office/powerpoint/2010/main" val="42436786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61</a:t>
            </a:fld>
            <a:endParaRPr lang="da-DK"/>
          </a:p>
        </p:txBody>
      </p:sp>
    </p:spTree>
    <p:extLst>
      <p:ext uri="{BB962C8B-B14F-4D97-AF65-F5344CB8AC3E}">
        <p14:creationId xmlns:p14="http://schemas.microsoft.com/office/powerpoint/2010/main" val="47390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78921-5E28-A146-0AB9-FECCC78C478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8772505-E964-BE54-47A0-1FE65F85948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E59A6145-1380-189A-AD75-89560EAF436D}"/>
              </a:ext>
            </a:extLst>
          </p:cNvPr>
          <p:cNvSpPr>
            <a:spLocks noGrp="1"/>
          </p:cNvSpPr>
          <p:nvPr>
            <p:ph type="body" idx="1"/>
          </p:nvPr>
        </p:nvSpPr>
        <p:spPr/>
        <p:txBody>
          <a:bodyPr/>
          <a:lstStyle/>
          <a:p>
            <a:pPr defTabSz="881094">
              <a:defRPr/>
            </a:pPr>
            <a:r>
              <a:rPr lang="da-DK" dirty="0"/>
              <a:t>PPT til at introducere til </a:t>
            </a:r>
            <a:r>
              <a:rPr lang="da-DK" dirty="0" err="1"/>
              <a:t>engineering</a:t>
            </a:r>
            <a:r>
              <a:rPr lang="da-DK" dirty="0"/>
              <a:t> designprocessen: https://engineerthefuture.dk/media/nkflhguv/ppt_introduktion-til-engineering.pptx</a:t>
            </a:r>
          </a:p>
          <a:p>
            <a:pPr defTabSz="881094">
              <a:defRPr/>
            </a:pPr>
            <a:endParaRPr lang="da-DK" dirty="0"/>
          </a:p>
          <a:p>
            <a:pPr defTabSz="881094">
              <a:defRPr/>
            </a:pPr>
            <a:r>
              <a:rPr lang="da-DK" dirty="0"/>
              <a:t> </a:t>
            </a:r>
          </a:p>
          <a:p>
            <a:endParaRPr lang="da-DK" dirty="0"/>
          </a:p>
        </p:txBody>
      </p:sp>
      <p:sp>
        <p:nvSpPr>
          <p:cNvPr id="4" name="Pladsholder til slidenummer 3">
            <a:extLst>
              <a:ext uri="{FF2B5EF4-FFF2-40B4-BE49-F238E27FC236}">
                <a16:creationId xmlns:a16="http://schemas.microsoft.com/office/drawing/2014/main" id="{407752DD-990F-89A4-899D-13DD4F294F07}"/>
              </a:ext>
            </a:extLst>
          </p:cNvPr>
          <p:cNvSpPr>
            <a:spLocks noGrp="1"/>
          </p:cNvSpPr>
          <p:nvPr>
            <p:ph type="sldNum" sz="quarter" idx="5"/>
          </p:nvPr>
        </p:nvSpPr>
        <p:spPr/>
        <p:txBody>
          <a:bodyPr/>
          <a:lstStyle/>
          <a:p>
            <a:fld id="{BC484C3B-1DE0-4716-9C40-656C83D4A94D}" type="slidenum">
              <a:rPr lang="da-DK" smtClean="0"/>
              <a:t>6</a:t>
            </a:fld>
            <a:endParaRPr lang="da-DK"/>
          </a:p>
        </p:txBody>
      </p:sp>
    </p:spTree>
    <p:extLst>
      <p:ext uri="{BB962C8B-B14F-4D97-AF65-F5344CB8AC3E}">
        <p14:creationId xmlns:p14="http://schemas.microsoft.com/office/powerpoint/2010/main" val="13073700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63</a:t>
            </a:fld>
            <a:endParaRPr lang="da-DK"/>
          </a:p>
        </p:txBody>
      </p:sp>
    </p:spTree>
    <p:extLst>
      <p:ext uri="{BB962C8B-B14F-4D97-AF65-F5344CB8AC3E}">
        <p14:creationId xmlns:p14="http://schemas.microsoft.com/office/powerpoint/2010/main" val="8951225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https://youtu.be/UVeoXYJlBtI</a:t>
            </a:r>
          </a:p>
        </p:txBody>
      </p:sp>
      <p:sp>
        <p:nvSpPr>
          <p:cNvPr id="4" name="Pladsholder til slidenummer 3"/>
          <p:cNvSpPr>
            <a:spLocks noGrp="1"/>
          </p:cNvSpPr>
          <p:nvPr>
            <p:ph type="sldNum" sz="quarter" idx="5"/>
          </p:nvPr>
        </p:nvSpPr>
        <p:spPr/>
        <p:txBody>
          <a:bodyPr/>
          <a:lstStyle/>
          <a:p>
            <a:fld id="{BC484C3B-1DE0-4716-9C40-656C83D4A94D}" type="slidenum">
              <a:rPr lang="da-DK" smtClean="0"/>
              <a:t>64</a:t>
            </a:fld>
            <a:endParaRPr lang="da-DK"/>
          </a:p>
        </p:txBody>
      </p:sp>
    </p:spTree>
    <p:extLst>
      <p:ext uri="{BB962C8B-B14F-4D97-AF65-F5344CB8AC3E}">
        <p14:creationId xmlns:p14="http://schemas.microsoft.com/office/powerpoint/2010/main" val="15786487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65</a:t>
            </a:fld>
            <a:endParaRPr lang="da-DK"/>
          </a:p>
        </p:txBody>
      </p:sp>
    </p:spTree>
    <p:extLst>
      <p:ext uri="{BB962C8B-B14F-4D97-AF65-F5344CB8AC3E}">
        <p14:creationId xmlns:p14="http://schemas.microsoft.com/office/powerpoint/2010/main" val="25187583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66</a:t>
            </a:fld>
            <a:endParaRPr lang="da-DK"/>
          </a:p>
        </p:txBody>
      </p:sp>
    </p:spTree>
    <p:extLst>
      <p:ext uri="{BB962C8B-B14F-4D97-AF65-F5344CB8AC3E}">
        <p14:creationId xmlns:p14="http://schemas.microsoft.com/office/powerpoint/2010/main" val="8586415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69</a:t>
            </a:fld>
            <a:endParaRPr lang="da-DK"/>
          </a:p>
        </p:txBody>
      </p:sp>
    </p:spTree>
    <p:extLst>
      <p:ext uri="{BB962C8B-B14F-4D97-AF65-F5344CB8AC3E}">
        <p14:creationId xmlns:p14="http://schemas.microsoft.com/office/powerpoint/2010/main" val="2449230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70</a:t>
            </a:fld>
            <a:endParaRPr lang="da-DK"/>
          </a:p>
        </p:txBody>
      </p:sp>
    </p:spTree>
    <p:extLst>
      <p:ext uri="{BB962C8B-B14F-4D97-AF65-F5344CB8AC3E}">
        <p14:creationId xmlns:p14="http://schemas.microsoft.com/office/powerpoint/2010/main" val="26858697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85326-33B4-E820-8361-DD7F90D677C2}"/>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4B7BD7B-7947-60D3-C9C8-97BAB642AB45}"/>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45654BED-8181-3941-D67D-AE3FE206EE46}"/>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B3E480CE-6E28-652C-02CF-E194E3A2E7C8}"/>
              </a:ext>
            </a:extLst>
          </p:cNvPr>
          <p:cNvSpPr>
            <a:spLocks noGrp="1"/>
          </p:cNvSpPr>
          <p:nvPr>
            <p:ph type="sldNum" sz="quarter" idx="5"/>
          </p:nvPr>
        </p:nvSpPr>
        <p:spPr/>
        <p:txBody>
          <a:bodyPr/>
          <a:lstStyle/>
          <a:p>
            <a:fld id="{BC484C3B-1DE0-4716-9C40-656C83D4A94D}" type="slidenum">
              <a:rPr lang="da-DK" smtClean="0"/>
              <a:t>73</a:t>
            </a:fld>
            <a:endParaRPr lang="da-DK"/>
          </a:p>
        </p:txBody>
      </p:sp>
    </p:spTree>
    <p:extLst>
      <p:ext uri="{BB962C8B-B14F-4D97-AF65-F5344CB8AC3E}">
        <p14:creationId xmlns:p14="http://schemas.microsoft.com/office/powerpoint/2010/main" val="19983572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B96A9-41CC-89B9-49C3-ADFF291DBC55}"/>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91EB875-7DEB-A185-E387-5A384488E9A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F96E89C-EBB7-4CF0-986C-C26D7848702B}"/>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A64928B7-A0CF-EB0C-E693-8FD0F73E33BD}"/>
              </a:ext>
            </a:extLst>
          </p:cNvPr>
          <p:cNvSpPr>
            <a:spLocks noGrp="1"/>
          </p:cNvSpPr>
          <p:nvPr>
            <p:ph type="sldNum" sz="quarter" idx="5"/>
          </p:nvPr>
        </p:nvSpPr>
        <p:spPr/>
        <p:txBody>
          <a:bodyPr/>
          <a:lstStyle/>
          <a:p>
            <a:fld id="{BC484C3B-1DE0-4716-9C40-656C83D4A94D}" type="slidenum">
              <a:rPr lang="da-DK" smtClean="0"/>
              <a:t>74</a:t>
            </a:fld>
            <a:endParaRPr lang="da-DK"/>
          </a:p>
        </p:txBody>
      </p:sp>
    </p:spTree>
    <p:extLst>
      <p:ext uri="{BB962C8B-B14F-4D97-AF65-F5344CB8AC3E}">
        <p14:creationId xmlns:p14="http://schemas.microsoft.com/office/powerpoint/2010/main" val="38148457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FB15A-C696-E97E-C97D-B4F4DE88250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F3D732C-A195-EF7E-47AD-48B8AF173DC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C80E060E-7BA0-8BE6-0489-8A11FF0340E4}"/>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2D31FF38-923D-EBBF-590F-89877C19101E}"/>
              </a:ext>
            </a:extLst>
          </p:cNvPr>
          <p:cNvSpPr>
            <a:spLocks noGrp="1"/>
          </p:cNvSpPr>
          <p:nvPr>
            <p:ph type="sldNum" sz="quarter" idx="5"/>
          </p:nvPr>
        </p:nvSpPr>
        <p:spPr/>
        <p:txBody>
          <a:bodyPr/>
          <a:lstStyle/>
          <a:p>
            <a:fld id="{BC484C3B-1DE0-4716-9C40-656C83D4A94D}" type="slidenum">
              <a:rPr lang="da-DK" smtClean="0"/>
              <a:t>75</a:t>
            </a:fld>
            <a:endParaRPr lang="da-DK"/>
          </a:p>
        </p:txBody>
      </p:sp>
    </p:spTree>
    <p:extLst>
      <p:ext uri="{BB962C8B-B14F-4D97-AF65-F5344CB8AC3E}">
        <p14:creationId xmlns:p14="http://schemas.microsoft.com/office/powerpoint/2010/main" val="17532486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F1B0B-0F2C-B770-5FC6-26410CDA2A37}"/>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E4F7A9E-96E5-8122-6498-BF515F64C8F9}"/>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8881E95-D444-D04E-CD36-28BA7276876C}"/>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71925F92-E3EA-1E52-16DF-EE28E8640381}"/>
              </a:ext>
            </a:extLst>
          </p:cNvPr>
          <p:cNvSpPr>
            <a:spLocks noGrp="1"/>
          </p:cNvSpPr>
          <p:nvPr>
            <p:ph type="sldNum" sz="quarter" idx="5"/>
          </p:nvPr>
        </p:nvSpPr>
        <p:spPr/>
        <p:txBody>
          <a:bodyPr/>
          <a:lstStyle/>
          <a:p>
            <a:fld id="{BC484C3B-1DE0-4716-9C40-656C83D4A94D}" type="slidenum">
              <a:rPr lang="da-DK" smtClean="0"/>
              <a:t>76</a:t>
            </a:fld>
            <a:endParaRPr lang="da-DK"/>
          </a:p>
        </p:txBody>
      </p:sp>
    </p:spTree>
    <p:extLst>
      <p:ext uri="{BB962C8B-B14F-4D97-AF65-F5344CB8AC3E}">
        <p14:creationId xmlns:p14="http://schemas.microsoft.com/office/powerpoint/2010/main" val="3039336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7</a:t>
            </a:fld>
            <a:endParaRPr lang="da-DK"/>
          </a:p>
        </p:txBody>
      </p:sp>
    </p:spTree>
    <p:extLst>
      <p:ext uri="{BB962C8B-B14F-4D97-AF65-F5344CB8AC3E}">
        <p14:creationId xmlns:p14="http://schemas.microsoft.com/office/powerpoint/2010/main" val="13040196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9B77F-1DB5-8EF1-85FD-E1D294F0B6E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359020D-4685-7E07-CDAF-C665FDC890FC}"/>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B24001A3-6CB6-5F47-E39A-0ECA592798DC}"/>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BBA83A5C-852B-FCBB-0DF7-7D49F77C2E6F}"/>
              </a:ext>
            </a:extLst>
          </p:cNvPr>
          <p:cNvSpPr>
            <a:spLocks noGrp="1"/>
          </p:cNvSpPr>
          <p:nvPr>
            <p:ph type="sldNum" sz="quarter" idx="5"/>
          </p:nvPr>
        </p:nvSpPr>
        <p:spPr/>
        <p:txBody>
          <a:bodyPr/>
          <a:lstStyle/>
          <a:p>
            <a:fld id="{BC484C3B-1DE0-4716-9C40-656C83D4A94D}" type="slidenum">
              <a:rPr lang="da-DK" smtClean="0"/>
              <a:t>77</a:t>
            </a:fld>
            <a:endParaRPr lang="da-DK"/>
          </a:p>
        </p:txBody>
      </p:sp>
    </p:spTree>
    <p:extLst>
      <p:ext uri="{BB962C8B-B14F-4D97-AF65-F5344CB8AC3E}">
        <p14:creationId xmlns:p14="http://schemas.microsoft.com/office/powerpoint/2010/main" val="671324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D4025-E598-7FBC-2BC3-B2907A05624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FCD0C01-975A-C9C4-BB67-3FF24199A5DF}"/>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221215E3-C068-5FA6-165A-6500A5624E17}"/>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F5AFB976-D1D1-4FB7-9597-030445A98040}"/>
              </a:ext>
            </a:extLst>
          </p:cNvPr>
          <p:cNvSpPr>
            <a:spLocks noGrp="1"/>
          </p:cNvSpPr>
          <p:nvPr>
            <p:ph type="sldNum" sz="quarter" idx="5"/>
          </p:nvPr>
        </p:nvSpPr>
        <p:spPr/>
        <p:txBody>
          <a:bodyPr/>
          <a:lstStyle/>
          <a:p>
            <a:fld id="{BC484C3B-1DE0-4716-9C40-656C83D4A94D}" type="slidenum">
              <a:rPr lang="da-DK" smtClean="0"/>
              <a:t>78</a:t>
            </a:fld>
            <a:endParaRPr lang="da-DK"/>
          </a:p>
        </p:txBody>
      </p:sp>
    </p:spTree>
    <p:extLst>
      <p:ext uri="{BB962C8B-B14F-4D97-AF65-F5344CB8AC3E}">
        <p14:creationId xmlns:p14="http://schemas.microsoft.com/office/powerpoint/2010/main" val="25935828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81</a:t>
            </a:fld>
            <a:endParaRPr lang="da-DK"/>
          </a:p>
        </p:txBody>
      </p:sp>
    </p:spTree>
    <p:extLst>
      <p:ext uri="{BB962C8B-B14F-4D97-AF65-F5344CB8AC3E}">
        <p14:creationId xmlns:p14="http://schemas.microsoft.com/office/powerpoint/2010/main" val="38202246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82</a:t>
            </a:fld>
            <a:endParaRPr lang="da-DK"/>
          </a:p>
        </p:txBody>
      </p:sp>
    </p:spTree>
    <p:extLst>
      <p:ext uri="{BB962C8B-B14F-4D97-AF65-F5344CB8AC3E}">
        <p14:creationId xmlns:p14="http://schemas.microsoft.com/office/powerpoint/2010/main" val="3253129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72013-35BC-C213-7490-6A8784427808}"/>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99431C2-7B7B-7DA4-2968-F2199450C8E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A33260A3-9E2A-C034-6106-BB7FD726CEBE}"/>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6339FB7-8ADE-FE24-4C1E-934B2AEB9A9C}"/>
              </a:ext>
            </a:extLst>
          </p:cNvPr>
          <p:cNvSpPr>
            <a:spLocks noGrp="1"/>
          </p:cNvSpPr>
          <p:nvPr>
            <p:ph type="sldNum" sz="quarter" idx="5"/>
          </p:nvPr>
        </p:nvSpPr>
        <p:spPr/>
        <p:txBody>
          <a:bodyPr/>
          <a:lstStyle/>
          <a:p>
            <a:fld id="{BC484C3B-1DE0-4716-9C40-656C83D4A94D}" type="slidenum">
              <a:rPr lang="da-DK" smtClean="0"/>
              <a:t>83</a:t>
            </a:fld>
            <a:endParaRPr lang="da-DK"/>
          </a:p>
        </p:txBody>
      </p:sp>
    </p:spTree>
    <p:extLst>
      <p:ext uri="{BB962C8B-B14F-4D97-AF65-F5344CB8AC3E}">
        <p14:creationId xmlns:p14="http://schemas.microsoft.com/office/powerpoint/2010/main" val="16534617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9D82D-00D8-3BA5-9E5C-689C732CBAE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3F25041-DE81-A57C-21DE-3CA9076F90BF}"/>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6C8F454-1EE6-32EF-9C41-4B0FAE1CB44A}"/>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CAC65522-6C11-3B99-7F32-D55E3C2FA4F5}"/>
              </a:ext>
            </a:extLst>
          </p:cNvPr>
          <p:cNvSpPr>
            <a:spLocks noGrp="1"/>
          </p:cNvSpPr>
          <p:nvPr>
            <p:ph type="sldNum" sz="quarter" idx="5"/>
          </p:nvPr>
        </p:nvSpPr>
        <p:spPr/>
        <p:txBody>
          <a:bodyPr/>
          <a:lstStyle/>
          <a:p>
            <a:fld id="{BC484C3B-1DE0-4716-9C40-656C83D4A94D}" type="slidenum">
              <a:rPr lang="da-DK" smtClean="0"/>
              <a:t>84</a:t>
            </a:fld>
            <a:endParaRPr lang="da-DK"/>
          </a:p>
        </p:txBody>
      </p:sp>
    </p:spTree>
    <p:extLst>
      <p:ext uri="{BB962C8B-B14F-4D97-AF65-F5344CB8AC3E}">
        <p14:creationId xmlns:p14="http://schemas.microsoft.com/office/powerpoint/2010/main" val="19227394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3B2D0-15B4-6B02-6001-AEE0E4850398}"/>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A09E8E65-CC21-4D41-AFCF-3E32194E411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1B4247F-C1E9-F349-8997-99F33B79F600}"/>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2FBC8AAA-280A-4C03-E092-EFEB3BAB3C1C}"/>
              </a:ext>
            </a:extLst>
          </p:cNvPr>
          <p:cNvSpPr>
            <a:spLocks noGrp="1"/>
          </p:cNvSpPr>
          <p:nvPr>
            <p:ph type="sldNum" sz="quarter" idx="5"/>
          </p:nvPr>
        </p:nvSpPr>
        <p:spPr/>
        <p:txBody>
          <a:bodyPr/>
          <a:lstStyle/>
          <a:p>
            <a:fld id="{BC484C3B-1DE0-4716-9C40-656C83D4A94D}" type="slidenum">
              <a:rPr lang="da-DK" smtClean="0"/>
              <a:t>85</a:t>
            </a:fld>
            <a:endParaRPr lang="da-DK"/>
          </a:p>
        </p:txBody>
      </p:sp>
    </p:spTree>
    <p:extLst>
      <p:ext uri="{BB962C8B-B14F-4D97-AF65-F5344CB8AC3E}">
        <p14:creationId xmlns:p14="http://schemas.microsoft.com/office/powerpoint/2010/main" val="3216249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86</a:t>
            </a:fld>
            <a:endParaRPr lang="da-DK"/>
          </a:p>
        </p:txBody>
      </p:sp>
    </p:spTree>
    <p:extLst>
      <p:ext uri="{BB962C8B-B14F-4D97-AF65-F5344CB8AC3E}">
        <p14:creationId xmlns:p14="http://schemas.microsoft.com/office/powerpoint/2010/main" val="87919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8</a:t>
            </a:fld>
            <a:endParaRPr lang="da-DK"/>
          </a:p>
        </p:txBody>
      </p:sp>
    </p:spTree>
    <p:extLst>
      <p:ext uri="{BB962C8B-B14F-4D97-AF65-F5344CB8AC3E}">
        <p14:creationId xmlns:p14="http://schemas.microsoft.com/office/powerpoint/2010/main" val="41641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12</a:t>
            </a:fld>
            <a:endParaRPr lang="da-DK"/>
          </a:p>
        </p:txBody>
      </p:sp>
    </p:spTree>
    <p:extLst>
      <p:ext uri="{BB962C8B-B14F-4D97-AF65-F5344CB8AC3E}">
        <p14:creationId xmlns:p14="http://schemas.microsoft.com/office/powerpoint/2010/main" val="2284563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14</a:t>
            </a:fld>
            <a:endParaRPr lang="da-DK"/>
          </a:p>
        </p:txBody>
      </p:sp>
    </p:spTree>
    <p:extLst>
      <p:ext uri="{BB962C8B-B14F-4D97-AF65-F5344CB8AC3E}">
        <p14:creationId xmlns:p14="http://schemas.microsoft.com/office/powerpoint/2010/main" val="26477718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slide">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s://www.biotechacademy.dk/undervisning/grundskole/kroppen-og-kosten/kulhydrater/"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www.biotechacademy.dk/undervisning/gymnasiale-projekter/enzymer-og-broedbagning/stivelse-og-amylaser/" TargetMode="Externa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deklaration.fooddata.dk/?Deklarationer"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deklaration.fooddata.dk/?Deklarationer"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diabetes-2/hormoner-insulin-og-blodsukkerregulering/"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biotechacademy.dk/undervisning/grundskole/kroppen-og-kosten/fordoejelsessysteme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www.biotechacademy.dk/undervisning/grundskole/kroppen-og-kosten/kulhydrater/" TargetMode="Externa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1.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biotechacademy.dk/undervisning/grundskole/traening-fysiologiske-biokemiske-aendringer/kroppens-stofskifte/"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www.biotechacademy.dk/undervisning/grundskole/traening-fysiologiske-biokemiske-aendringer/kroppens-stofskifte/"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s://www.biotechacademy.dk/undervisning/ordliste/atp/" TargetMode="External"/><Relationship Id="rId5" Type="http://schemas.openxmlformats.org/officeDocument/2006/relationships/hyperlink" Target="https://www.biotechacademy.dk/undervisning/ordliste/nadh/" TargetMode="External"/><Relationship Id="rId4" Type="http://schemas.openxmlformats.org/officeDocument/2006/relationships/hyperlink" Target="https://www.biotechacademy.dk/undervisning/ordliste/acetyl-coenzym-a/"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hyperlink" Target="https://youtu.be/At16hpHSE4c"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deklaration.fooddata.dk/?Deklaratione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7.jpeg"/></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biotechacademy.dk/undervisning/gymnasiale-projekter/nedbrydning-af-plastik/enzymer-og-plastik/" TargetMode="External"/><Relationship Id="rId5" Type="http://schemas.openxmlformats.org/officeDocument/2006/relationships/image" Target="../media/image52.png"/><Relationship Id="rId4" Type="http://schemas.openxmlformats.org/officeDocument/2006/relationships/image" Target="../media/image51.png"/></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nedbrydning-af-plastik/enzymer-og-plastik/"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nedbrydning-af-plastik/enzymer-og-plastik/"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engineerthefuture.dk/media/nkflhguv/ppt_introduktion-til-engineering.ppt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biotechacademy.dk/undervisning/ordliste/secondary-struktur/" TargetMode="External"/><Relationship Id="rId5" Type="http://schemas.openxmlformats.org/officeDocument/2006/relationships/hyperlink" Target="https://www.biotechacademy.dk/undervisning/gymnasiale-projekter/bioinformatik-intro/pdb-2/" TargetMode="External"/><Relationship Id="rId4" Type="http://schemas.openxmlformats.org/officeDocument/2006/relationships/image" Target="../media/image54.jpeg"/></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bioinformatik-intro/proteinstruktur/"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nedbrydning-af-plastik/enzymer-og-plastik/"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s://youtu.be/UVeoXYJlBtI" TargetMode="External"/><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https://www.biotechacademy.dk/undervisning/grundskole/enzymer/hvordan-virker-enzymer/"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https://www.biotechacademy.dk/undervisning/ordliste/aktive-center/"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0.tiff"/><Relationship Id="rId7"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biotechacademy.dk/undervisning/gymnasiale-projekter/alkohol-og-stoffer/enzyminhibering/" TargetMode="External"/><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image" Target="../media/image69.jpeg"/><Relationship Id="rId4" Type="http://schemas.openxmlformats.org/officeDocument/2006/relationships/image" Target="../media/image68.jpeg"/></Relationships>
</file>

<file path=ppt/slides/_rels/slide7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7.xml"/><Relationship Id="rId1" Type="http://schemas.openxmlformats.org/officeDocument/2006/relationships/slideLayout" Target="../slideLayouts/slideLayout3.xml"/><Relationship Id="rId5" Type="http://schemas.openxmlformats.org/officeDocument/2006/relationships/image" Target="../media/image69.jpeg"/><Relationship Id="rId4" Type="http://schemas.openxmlformats.org/officeDocument/2006/relationships/image" Target="../media/image68.jpeg"/></Relationships>
</file>

<file path=ppt/slides/_rels/slide7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openxmlformats.org/officeDocument/2006/relationships/image" Target="../media/image72.jpeg"/><Relationship Id="rId4" Type="http://schemas.openxmlformats.org/officeDocument/2006/relationships/image" Target="../media/image71.jpeg"/></Relationships>
</file>

<file path=ppt/slides/_rels/slide7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mennesket-paa-dna-mikrochip/mikrochipteknologi/"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hyperlink" Target="https://www.biotechacademy.dk/bakterier-og-vira/"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fermenteringsteknologi/cellefabrikker/"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fermenteringsteknologi/cellefabrikker/"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hyperlink" Target="https://www.biotechacademy.dk/undervisning/gymnasiale-projekter/moderne-genteknologi/genteknologi/selektion-screening/" TargetMode="Externa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119E3F43-0A76-4D9B-D73F-327ED2B7D4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bwMode="auto">
          <a:xfrm>
            <a:off x="0" y="0"/>
            <a:ext cx="12215545" cy="6430536"/>
          </a:xfrm>
          <a:prstGeom prst="rect">
            <a:avLst/>
          </a:prstGeom>
          <a:ln>
            <a:noFill/>
          </a:ln>
          <a:extLst>
            <a:ext uri="{53640926-AAD7-44D8-BBD7-CCE9431645EC}">
              <a14:shadowObscured xmlns:a14="http://schemas.microsoft.com/office/drawing/2010/main"/>
            </a:ext>
          </a:extLst>
        </p:spPr>
      </p:pic>
      <p:sp>
        <p:nvSpPr>
          <p:cNvPr id="2" name="Titel 1">
            <a:extLst>
              <a:ext uri="{FF2B5EF4-FFF2-40B4-BE49-F238E27FC236}">
                <a16:creationId xmlns:a16="http://schemas.microsoft.com/office/drawing/2014/main" id="{649BB1E1-ED61-1CDD-B40F-DF7AE0BE7376}"/>
              </a:ext>
            </a:extLst>
          </p:cNvPr>
          <p:cNvSpPr txBox="1">
            <a:spLocks/>
          </p:cNvSpPr>
          <p:nvPr/>
        </p:nvSpPr>
        <p:spPr>
          <a:xfrm>
            <a:off x="1373342" y="3429000"/>
            <a:ext cx="9445315" cy="1103497"/>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5400" dirty="0">
                <a:solidFill>
                  <a:schemeClr val="bg1"/>
                </a:solidFill>
              </a:rPr>
              <a:t>Optimér en myslibar</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4" name="Tekstfelt 3">
            <a:extLst>
              <a:ext uri="{FF2B5EF4-FFF2-40B4-BE49-F238E27FC236}">
                <a16:creationId xmlns:a16="http://schemas.microsoft.com/office/drawing/2014/main" id="{1FD3820C-B4C9-DC6F-502C-95EA40D58B83}"/>
              </a:ext>
            </a:extLst>
          </p:cNvPr>
          <p:cNvSpPr txBox="1"/>
          <p:nvPr/>
        </p:nvSpPr>
        <p:spPr>
          <a:xfrm>
            <a:off x="2718398" y="4886555"/>
            <a:ext cx="6544310" cy="525886"/>
          </a:xfrm>
          <a:prstGeom prst="rect">
            <a:avLst/>
          </a:prstGeom>
          <a:solidFill>
            <a:srgbClr val="37AFB5"/>
          </a:solidFill>
        </p:spPr>
        <p:txBody>
          <a:bodyPr wrap="square" tIns="108000" bIns="108000" rtlCol="0">
            <a:spAutoFit/>
          </a:bodyPr>
          <a:lstStyle/>
          <a:p>
            <a:pPr algn="ctr"/>
            <a:r>
              <a:rPr lang="da-DK" sz="2000" b="1" dirty="0">
                <a:solidFill>
                  <a:schemeClr val="bg1"/>
                </a:solidFill>
                <a:latin typeface="Work Sans" pitchFamily="2" charset="0"/>
              </a:rPr>
              <a:t>Et engineering-forløb til biologi B</a:t>
            </a:r>
          </a:p>
        </p:txBody>
      </p:sp>
    </p:spTree>
    <p:extLst>
      <p:ext uri="{BB962C8B-B14F-4D97-AF65-F5344CB8AC3E}">
        <p14:creationId xmlns:p14="http://schemas.microsoft.com/office/powerpoint/2010/main" val="8053155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8C5B53C-B0A5-E4C5-6D3C-2ACA18CA6B23}"/>
              </a:ext>
            </a:extLst>
          </p:cNvPr>
          <p:cNvSpPr>
            <a:spLocks noGrp="1"/>
          </p:cNvSpPr>
          <p:nvPr>
            <p:ph type="title"/>
          </p:nvPr>
        </p:nvSpPr>
        <p:spPr>
          <a:xfrm>
            <a:off x="695325" y="294791"/>
            <a:ext cx="10823385" cy="923183"/>
          </a:xfrm>
        </p:spPr>
        <p:txBody>
          <a:bodyPr/>
          <a:lstStyle/>
          <a:p>
            <a:pPr algn="ctr"/>
            <a:r>
              <a:rPr lang="da-DK" dirty="0"/>
              <a:t>Læsepause: </a:t>
            </a:r>
            <a:br>
              <a:rPr lang="da-DK" dirty="0"/>
            </a:br>
            <a:r>
              <a:rPr lang="da-DK" dirty="0"/>
              <a:t>Monosakkarider</a:t>
            </a:r>
          </a:p>
        </p:txBody>
      </p:sp>
      <p:sp>
        <p:nvSpPr>
          <p:cNvPr id="5" name="Pladsholder til indhold 4">
            <a:extLst>
              <a:ext uri="{FF2B5EF4-FFF2-40B4-BE49-F238E27FC236}">
                <a16:creationId xmlns:a16="http://schemas.microsoft.com/office/drawing/2014/main" id="{AF357A63-BE67-987C-CB15-B5E3BB389DD7}"/>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223228813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DD8E488-8AFE-A319-FF51-A3E5DA215688}"/>
              </a:ext>
            </a:extLst>
          </p:cNvPr>
          <p:cNvSpPr>
            <a:spLocks noGrp="1"/>
          </p:cNvSpPr>
          <p:nvPr>
            <p:ph type="title"/>
          </p:nvPr>
        </p:nvSpPr>
        <p:spPr/>
        <p:txBody>
          <a:bodyPr/>
          <a:lstStyle/>
          <a:p>
            <a:r>
              <a:rPr lang="da-DK" dirty="0"/>
              <a:t>Grupper bundet til C-atomerne</a:t>
            </a:r>
          </a:p>
        </p:txBody>
      </p:sp>
      <p:sp>
        <p:nvSpPr>
          <p:cNvPr id="5" name="Pladsholder til indhold 4">
            <a:extLst>
              <a:ext uri="{FF2B5EF4-FFF2-40B4-BE49-F238E27FC236}">
                <a16:creationId xmlns:a16="http://schemas.microsoft.com/office/drawing/2014/main" id="{3D55D5B8-A034-7A3D-EC60-2AD54EDC7548}"/>
              </a:ext>
            </a:extLst>
          </p:cNvPr>
          <p:cNvSpPr>
            <a:spLocks noGrp="1"/>
          </p:cNvSpPr>
          <p:nvPr>
            <p:ph idx="1"/>
          </p:nvPr>
        </p:nvSpPr>
        <p:spPr/>
        <p:txBody>
          <a:bodyPr/>
          <a:lstStyle/>
          <a:p>
            <a:pPr>
              <a:spcAft>
                <a:spcPts val="600"/>
              </a:spcAft>
            </a:pPr>
            <a:r>
              <a:rPr lang="da-DK" sz="1800" dirty="0">
                <a:latin typeface="Segoe UI" panose="020B0502040204020203" pitchFamily="34" charset="0"/>
                <a:cs typeface="Segoe UI" panose="020B0502040204020203" pitchFamily="34" charset="0"/>
              </a:rPr>
              <a:t>Carbonylgruppen</a:t>
            </a:r>
          </a:p>
          <a:p>
            <a:pPr lvl="1">
              <a:spcAft>
                <a:spcPts val="600"/>
              </a:spcAft>
            </a:pPr>
            <a:r>
              <a:rPr lang="da-DK" sz="1800" dirty="0">
                <a:latin typeface="Segoe UI" panose="020B0502040204020203" pitchFamily="34" charset="0"/>
                <a:cs typeface="Segoe UI" panose="020B0502040204020203" pitchFamily="34" charset="0"/>
              </a:rPr>
              <a:t>Et dobbeltbundet O</a:t>
            </a:r>
          </a:p>
          <a:p>
            <a:pPr lvl="1">
              <a:spcAft>
                <a:spcPts val="600"/>
              </a:spcAft>
            </a:pPr>
            <a:r>
              <a:rPr lang="da-DK" sz="1800" dirty="0">
                <a:latin typeface="Segoe UI" panose="020B0502040204020203" pitchFamily="34" charset="0"/>
                <a:cs typeface="Segoe UI" panose="020B0502040204020203" pitchFamily="34" charset="0"/>
              </a:rPr>
              <a:t>Sidder på enten C-1 </a:t>
            </a:r>
            <a:r>
              <a:rPr lang="da-DK" sz="1800">
                <a:latin typeface="Segoe UI" panose="020B0502040204020203" pitchFamily="34" charset="0"/>
                <a:cs typeface="Segoe UI" panose="020B0502040204020203" pitchFamily="34" charset="0"/>
              </a:rPr>
              <a:t>eller C-2.</a:t>
            </a:r>
            <a:endParaRPr lang="da-DK" sz="1800" dirty="0">
              <a:latin typeface="Segoe UI" panose="020B0502040204020203" pitchFamily="34" charset="0"/>
              <a:cs typeface="Segoe UI" panose="020B0502040204020203" pitchFamily="34" charset="0"/>
            </a:endParaRPr>
          </a:p>
          <a:p>
            <a:pPr lvl="1">
              <a:spcAft>
                <a:spcPts val="600"/>
              </a:spcAft>
            </a:pPr>
            <a:endParaRPr lang="da-DK" sz="1800" dirty="0">
              <a:latin typeface="Segoe UI" panose="020B0502040204020203" pitchFamily="34" charset="0"/>
              <a:cs typeface="Segoe UI" panose="020B0502040204020203" pitchFamily="34" charset="0"/>
            </a:endParaRPr>
          </a:p>
          <a:p>
            <a:pPr>
              <a:spcAft>
                <a:spcPts val="600"/>
              </a:spcAft>
            </a:pPr>
            <a:r>
              <a:rPr lang="da-DK" sz="1800" dirty="0">
                <a:latin typeface="Segoe UI" panose="020B0502040204020203" pitchFamily="34" charset="0"/>
                <a:cs typeface="Segoe UI" panose="020B0502040204020203" pitchFamily="34" charset="0"/>
              </a:rPr>
              <a:t>Ved C-1 kaldes molekylet for en:</a:t>
            </a:r>
          </a:p>
          <a:p>
            <a:pPr lvl="1">
              <a:spcAft>
                <a:spcPts val="600"/>
              </a:spcAft>
            </a:pPr>
            <a:r>
              <a:rPr lang="da-DK" sz="1800" dirty="0" err="1">
                <a:latin typeface="Segoe UI" panose="020B0502040204020203" pitchFamily="34" charset="0"/>
                <a:cs typeface="Segoe UI" panose="020B0502040204020203" pitchFamily="34" charset="0"/>
              </a:rPr>
              <a:t>Aldose</a:t>
            </a:r>
            <a:r>
              <a:rPr lang="da-DK" sz="1800" dirty="0">
                <a:latin typeface="Segoe UI" panose="020B0502040204020203" pitchFamily="34" charset="0"/>
                <a:cs typeface="Segoe UI" panose="020B0502040204020203" pitchFamily="34" charset="0"/>
              </a:rPr>
              <a:t> (en </a:t>
            </a:r>
            <a:r>
              <a:rPr lang="da-DK" sz="1800">
                <a:latin typeface="Segoe UI" panose="020B0502040204020203" pitchFamily="34" charset="0"/>
                <a:cs typeface="Segoe UI" panose="020B0502040204020203" pitchFamily="34" charset="0"/>
              </a:rPr>
              <a:t>aldehydgruppe).</a:t>
            </a:r>
            <a:endParaRPr lang="da-DK" sz="1800" dirty="0">
              <a:latin typeface="Segoe UI" panose="020B0502040204020203" pitchFamily="34" charset="0"/>
              <a:cs typeface="Segoe UI" panose="020B0502040204020203" pitchFamily="34" charset="0"/>
            </a:endParaRPr>
          </a:p>
          <a:p>
            <a:pPr lvl="1">
              <a:spcAft>
                <a:spcPts val="600"/>
              </a:spcAft>
            </a:pPr>
            <a:endParaRPr lang="da-DK" sz="1800" dirty="0">
              <a:latin typeface="Segoe UI" panose="020B0502040204020203" pitchFamily="34" charset="0"/>
              <a:cs typeface="Segoe UI" panose="020B0502040204020203" pitchFamily="34" charset="0"/>
            </a:endParaRPr>
          </a:p>
          <a:p>
            <a:pPr>
              <a:spcAft>
                <a:spcPts val="600"/>
              </a:spcAft>
            </a:pPr>
            <a:r>
              <a:rPr lang="da-DK" sz="1800" dirty="0">
                <a:latin typeface="Segoe UI" panose="020B0502040204020203" pitchFamily="34" charset="0"/>
                <a:cs typeface="Segoe UI" panose="020B0502040204020203" pitchFamily="34" charset="0"/>
              </a:rPr>
              <a:t>Ved C-2 kaldes molekylet for en:</a:t>
            </a:r>
          </a:p>
          <a:p>
            <a:pPr lvl="1">
              <a:spcAft>
                <a:spcPts val="600"/>
              </a:spcAft>
            </a:pPr>
            <a:r>
              <a:rPr lang="da-DK" sz="1800" dirty="0" err="1">
                <a:latin typeface="Segoe UI" panose="020B0502040204020203" pitchFamily="34" charset="0"/>
                <a:cs typeface="Segoe UI" panose="020B0502040204020203" pitchFamily="34" charset="0"/>
              </a:rPr>
              <a:t>Ketose</a:t>
            </a:r>
            <a:r>
              <a:rPr lang="da-DK" sz="1800" dirty="0">
                <a:latin typeface="Segoe UI" panose="020B0502040204020203" pitchFamily="34" charset="0"/>
                <a:cs typeface="Segoe UI" panose="020B0502040204020203" pitchFamily="34" charset="0"/>
              </a:rPr>
              <a:t> (en </a:t>
            </a:r>
            <a:r>
              <a:rPr lang="da-DK" sz="1800">
                <a:latin typeface="Segoe UI" panose="020B0502040204020203" pitchFamily="34" charset="0"/>
                <a:cs typeface="Segoe UI" panose="020B0502040204020203" pitchFamily="34" charset="0"/>
              </a:rPr>
              <a:t>ketongruppe).</a:t>
            </a:r>
            <a:endParaRPr lang="da-DK" sz="1800" dirty="0">
              <a:latin typeface="Segoe UI" panose="020B0502040204020203" pitchFamily="34" charset="0"/>
              <a:cs typeface="Segoe UI" panose="020B0502040204020203" pitchFamily="34" charset="0"/>
            </a:endParaRPr>
          </a:p>
          <a:p>
            <a:pPr lvl="1">
              <a:spcAft>
                <a:spcPts val="600"/>
              </a:spcAft>
            </a:pPr>
            <a:endParaRPr lang="da-DK" sz="1800" dirty="0">
              <a:latin typeface="Segoe UI" panose="020B0502040204020203" pitchFamily="34" charset="0"/>
              <a:cs typeface="Segoe UI" panose="020B0502040204020203" pitchFamily="34" charset="0"/>
            </a:endParaRPr>
          </a:p>
          <a:p>
            <a:pPr>
              <a:spcAft>
                <a:spcPts val="600"/>
              </a:spcAft>
            </a:pPr>
            <a:r>
              <a:rPr lang="da-DK" sz="1800" dirty="0">
                <a:latin typeface="Segoe UI" panose="020B0502040204020203" pitchFamily="34" charset="0"/>
                <a:cs typeface="Segoe UI" panose="020B0502040204020203" pitchFamily="34" charset="0"/>
              </a:rPr>
              <a:t>Resten af bindingerne er:</a:t>
            </a:r>
          </a:p>
          <a:p>
            <a:pPr lvl="1">
              <a:spcAft>
                <a:spcPts val="600"/>
              </a:spcAft>
            </a:pPr>
            <a:r>
              <a:rPr lang="da-DK" sz="1800" dirty="0">
                <a:latin typeface="Segoe UI" panose="020B0502040204020203" pitchFamily="34" charset="0"/>
                <a:cs typeface="Segoe UI" panose="020B0502040204020203" pitchFamily="34" charset="0"/>
              </a:rPr>
              <a:t>H-atomer</a:t>
            </a:r>
          </a:p>
          <a:p>
            <a:pPr lvl="1">
              <a:spcAft>
                <a:spcPts val="600"/>
              </a:spcAft>
            </a:pPr>
            <a:r>
              <a:rPr lang="da-DK" sz="1800" dirty="0">
                <a:latin typeface="Segoe UI" panose="020B0502040204020203" pitchFamily="34" charset="0"/>
                <a:cs typeface="Segoe UI" panose="020B0502040204020203" pitchFamily="34" charset="0"/>
              </a:rPr>
              <a:t>OH-grupper (</a:t>
            </a:r>
            <a:r>
              <a:rPr lang="da-DK" sz="1800" dirty="0" err="1">
                <a:latin typeface="Segoe UI" panose="020B0502040204020203" pitchFamily="34" charset="0"/>
                <a:cs typeface="Segoe UI" panose="020B0502040204020203" pitchFamily="34" charset="0"/>
              </a:rPr>
              <a:t>hydroxygrupper</a:t>
            </a:r>
            <a:r>
              <a:rPr lang="da-DK" sz="1800" dirty="0">
                <a:latin typeface="Segoe UI" panose="020B0502040204020203" pitchFamily="34" charset="0"/>
                <a:cs typeface="Segoe UI" panose="020B0502040204020203" pitchFamily="34" charset="0"/>
              </a:rPr>
              <a:t>, </a:t>
            </a:r>
            <a:r>
              <a:rPr lang="da-DK" sz="1800">
                <a:latin typeface="Segoe UI" panose="020B0502040204020203" pitchFamily="34" charset="0"/>
                <a:cs typeface="Segoe UI" panose="020B0502040204020203" pitchFamily="34" charset="0"/>
              </a:rPr>
              <a:t>alkoholgrupper).</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grpSp>
        <p:nvGrpSpPr>
          <p:cNvPr id="9" name="Gruppe 8">
            <a:extLst>
              <a:ext uri="{FF2B5EF4-FFF2-40B4-BE49-F238E27FC236}">
                <a16:creationId xmlns:a16="http://schemas.microsoft.com/office/drawing/2014/main" id="{A71121C9-1D92-2BBD-1C88-5258933C527B}"/>
              </a:ext>
            </a:extLst>
          </p:cNvPr>
          <p:cNvGrpSpPr/>
          <p:nvPr/>
        </p:nvGrpSpPr>
        <p:grpSpPr>
          <a:xfrm>
            <a:off x="6347399" y="1562668"/>
            <a:ext cx="2613722" cy="4406801"/>
            <a:chOff x="7695684" y="1268760"/>
            <a:chExt cx="2936820" cy="5040560"/>
          </a:xfrm>
        </p:grpSpPr>
        <p:pic>
          <p:nvPicPr>
            <p:cNvPr id="2" name="Picture 2" descr="Fil:D-glucose-chain-2D-Fischer.png">
              <a:extLst>
                <a:ext uri="{FF2B5EF4-FFF2-40B4-BE49-F238E27FC236}">
                  <a16:creationId xmlns:a16="http://schemas.microsoft.com/office/drawing/2014/main" id="{00A9FCAE-F7C1-D3B5-180A-AA9631D3C13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95684" y="1268760"/>
              <a:ext cx="2936820" cy="5040560"/>
            </a:xfrm>
            <a:prstGeom prst="rect">
              <a:avLst/>
            </a:prstGeom>
            <a:solidFill>
              <a:schemeClr val="bg1"/>
            </a:solidFill>
          </p:spPr>
        </p:pic>
        <p:sp>
          <p:nvSpPr>
            <p:cNvPr id="3" name="Rektangel 2">
              <a:extLst>
                <a:ext uri="{FF2B5EF4-FFF2-40B4-BE49-F238E27FC236}">
                  <a16:creationId xmlns:a16="http://schemas.microsoft.com/office/drawing/2014/main" id="{990D08C6-D934-0331-3E95-965EFEC8465D}"/>
                </a:ext>
              </a:extLst>
            </p:cNvPr>
            <p:cNvSpPr/>
            <p:nvPr/>
          </p:nvSpPr>
          <p:spPr>
            <a:xfrm>
              <a:off x="8904312" y="1268760"/>
              <a:ext cx="1195886" cy="108012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C19FDFFC-6B8A-884D-0788-A9B0E6F493C4}"/>
                </a:ext>
              </a:extLst>
            </p:cNvPr>
            <p:cNvSpPr/>
            <p:nvPr/>
          </p:nvSpPr>
          <p:spPr>
            <a:xfrm>
              <a:off x="8757384" y="3068960"/>
              <a:ext cx="1371064" cy="9361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5FDD8167-1BA7-C0AD-B34F-9453E6FBD71E}"/>
                </a:ext>
              </a:extLst>
            </p:cNvPr>
            <p:cNvSpPr/>
            <p:nvPr/>
          </p:nvSpPr>
          <p:spPr>
            <a:xfrm>
              <a:off x="8757384" y="4725144"/>
              <a:ext cx="1731104" cy="79208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148488175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80DA44-B5E5-D3D4-8A35-E52A7FACA100}"/>
              </a:ext>
            </a:extLst>
          </p:cNvPr>
          <p:cNvSpPr>
            <a:spLocks noGrp="1"/>
          </p:cNvSpPr>
          <p:nvPr>
            <p:ph type="title"/>
          </p:nvPr>
        </p:nvSpPr>
        <p:spPr/>
        <p:txBody>
          <a:bodyPr/>
          <a:lstStyle/>
          <a:p>
            <a:r>
              <a:rPr lang="da-DK" dirty="0"/>
              <a:t>Monosakkarider </a:t>
            </a:r>
          </a:p>
        </p:txBody>
      </p:sp>
      <p:sp>
        <p:nvSpPr>
          <p:cNvPr id="3" name="Pladsholder til indhold 2">
            <a:extLst>
              <a:ext uri="{FF2B5EF4-FFF2-40B4-BE49-F238E27FC236}">
                <a16:creationId xmlns:a16="http://schemas.microsoft.com/office/drawing/2014/main" id="{81E5BC81-8DDF-4D0D-F40A-66C8FE70F7B3}"/>
              </a:ext>
            </a:extLst>
          </p:cNvPr>
          <p:cNvSpPr>
            <a:spLocks noGrp="1"/>
          </p:cNvSpPr>
          <p:nvPr>
            <p:ph idx="1"/>
          </p:nvPr>
        </p:nvSpPr>
        <p:spPr>
          <a:xfrm>
            <a:off x="695325" y="1332000"/>
            <a:ext cx="6626699" cy="4248000"/>
          </a:xfrm>
        </p:spPr>
        <p:txBody>
          <a:bodyPr/>
          <a:lstStyle/>
          <a:p>
            <a:r>
              <a:rPr lang="da-DK" sz="1800" dirty="0">
                <a:latin typeface="Segoe UI" panose="020B0502040204020203" pitchFamily="34" charset="0"/>
                <a:cs typeface="Segoe UI" panose="020B0502040204020203" pitchFamily="34" charset="0"/>
              </a:rPr>
              <a:t>Grundform C</a:t>
            </a:r>
            <a:r>
              <a:rPr lang="da-DK" sz="1800" baseline="-25000" dirty="0">
                <a:latin typeface="Segoe UI" panose="020B0502040204020203" pitchFamily="34" charset="0"/>
                <a:cs typeface="Segoe UI" panose="020B0502040204020203" pitchFamily="34" charset="0"/>
              </a:rPr>
              <a:t>n</a:t>
            </a:r>
            <a:r>
              <a:rPr lang="da-DK" sz="1800" dirty="0">
                <a:latin typeface="Segoe UI" panose="020B0502040204020203" pitchFamily="34" charset="0"/>
                <a:cs typeface="Segoe UI" panose="020B0502040204020203" pitchFamily="34" charset="0"/>
              </a:rPr>
              <a:t>H</a:t>
            </a:r>
            <a:r>
              <a:rPr lang="da-DK" sz="1800" baseline="-25000" dirty="0">
                <a:latin typeface="Segoe UI" panose="020B0502040204020203" pitchFamily="34" charset="0"/>
                <a:cs typeface="Segoe UI" panose="020B0502040204020203" pitchFamily="34" charset="0"/>
              </a:rPr>
              <a:t>2n</a:t>
            </a:r>
            <a:r>
              <a:rPr lang="da-DK" sz="1800" dirty="0">
                <a:latin typeface="Segoe UI" panose="020B0502040204020203" pitchFamily="34" charset="0"/>
                <a:cs typeface="Segoe UI" panose="020B0502040204020203" pitchFamily="34" charset="0"/>
              </a:rPr>
              <a:t>O</a:t>
            </a:r>
            <a:r>
              <a:rPr lang="da-DK" sz="1800" baseline="-25000" dirty="0">
                <a:latin typeface="Segoe UI" panose="020B0502040204020203" pitchFamily="34" charset="0"/>
                <a:cs typeface="Segoe UI" panose="020B0502040204020203" pitchFamily="34" charset="0"/>
              </a:rPr>
              <a:t>n</a:t>
            </a:r>
            <a:r>
              <a:rPr lang="da-DK" sz="1800" dirty="0">
                <a:latin typeface="Segoe UI" panose="020B0502040204020203" pitchFamily="34" charset="0"/>
                <a:cs typeface="Segoe UI" panose="020B0502040204020203" pitchFamily="34" charset="0"/>
              </a:rPr>
              <a:t> </a:t>
            </a:r>
          </a:p>
          <a:p>
            <a:r>
              <a:rPr lang="da-DK" sz="1800" dirty="0">
                <a:latin typeface="Segoe UI" panose="020B0502040204020203" pitchFamily="34" charset="0"/>
                <a:cs typeface="Segoe UI" panose="020B0502040204020203" pitchFamily="34" charset="0"/>
              </a:rPr>
              <a:t>Opbygningen af molekylerne bestemmer stoffets egenskaber</a:t>
            </a:r>
          </a:p>
          <a:p>
            <a:pPr lvl="1"/>
            <a:r>
              <a:rPr lang="da-DK" sz="1800" dirty="0">
                <a:latin typeface="Segoe UI" panose="020B0502040204020203" pitchFamily="34" charset="0"/>
                <a:cs typeface="Segoe UI" panose="020B0502040204020203" pitchFamily="34" charset="0"/>
              </a:rPr>
              <a:t>5/6-leddet ringformstruktur</a:t>
            </a:r>
          </a:p>
          <a:p>
            <a:pPr lvl="1"/>
            <a:r>
              <a:rPr lang="da-DK" sz="1800" dirty="0">
                <a:latin typeface="Segoe UI" panose="020B0502040204020203" pitchFamily="34" charset="0"/>
                <a:cs typeface="Segoe UI" panose="020B0502040204020203" pitchFamily="34" charset="0"/>
              </a:rPr>
              <a:t>Aldehydform</a:t>
            </a:r>
          </a:p>
          <a:p>
            <a:pPr lvl="1"/>
            <a:r>
              <a:rPr lang="da-DK" sz="1800" dirty="0">
                <a:latin typeface="Segoe UI" panose="020B0502040204020203" pitchFamily="34" charset="0"/>
                <a:cs typeface="Segoe UI" panose="020B0502040204020203" pitchFamily="34" charset="0"/>
              </a:rPr>
              <a:t>Ketonform.</a:t>
            </a:r>
          </a:p>
          <a:p>
            <a:endParaRPr lang="da-DK" sz="1800" dirty="0">
              <a:latin typeface="Segoe UI" panose="020B0502040204020203" pitchFamily="34" charset="0"/>
              <a:cs typeface="Segoe UI" panose="020B0502040204020203" pitchFamily="34" charset="0"/>
            </a:endParaRPr>
          </a:p>
        </p:txBody>
      </p:sp>
      <p:sp>
        <p:nvSpPr>
          <p:cNvPr id="5" name="Tekstfelt 4">
            <a:extLst>
              <a:ext uri="{FF2B5EF4-FFF2-40B4-BE49-F238E27FC236}">
                <a16:creationId xmlns:a16="http://schemas.microsoft.com/office/drawing/2014/main" id="{C3086E85-C2F6-1F6D-BBE5-86BE2A9356E8}"/>
              </a:ext>
            </a:extLst>
          </p:cNvPr>
          <p:cNvSpPr txBox="1"/>
          <p:nvPr/>
        </p:nvSpPr>
        <p:spPr>
          <a:xfrm>
            <a:off x="6839501" y="6040520"/>
            <a:ext cx="7195987"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Monosakkarider. Efter </a:t>
            </a:r>
            <a:r>
              <a:rPr lang="da-DK" sz="1400" i="1" dirty="0">
                <a:latin typeface="Segoe UI" panose="020B0502040204020203" pitchFamily="34" charset="0"/>
                <a:cs typeface="Segoe UI" panose="020B0502040204020203" pitchFamily="34" charset="0"/>
              </a:rPr>
              <a:t>Biologi i fokus.</a:t>
            </a:r>
            <a:r>
              <a:rPr lang="da-DK" sz="1400" dirty="0">
                <a:latin typeface="Segoe UI" panose="020B0502040204020203" pitchFamily="34" charset="0"/>
                <a:cs typeface="Segoe UI" panose="020B0502040204020203" pitchFamily="34" charset="0"/>
              </a:rPr>
              <a:t> </a:t>
            </a:r>
            <a:r>
              <a:rPr lang="da-DK" sz="1400" dirty="0" err="1">
                <a:latin typeface="Segoe UI" panose="020B0502040204020203" pitchFamily="34" charset="0"/>
                <a:cs typeface="Segoe UI" panose="020B0502040204020203" pitchFamily="34" charset="0"/>
              </a:rPr>
              <a:t>Nucleus</a:t>
            </a:r>
            <a:r>
              <a:rPr lang="da-DK" sz="1400" dirty="0">
                <a:latin typeface="Segoe UI" panose="020B0502040204020203" pitchFamily="34" charset="0"/>
                <a:cs typeface="Segoe UI" panose="020B0502040204020203" pitchFamily="34" charset="0"/>
              </a:rPr>
              <a:t> Forlag,</a:t>
            </a:r>
            <a:r>
              <a:rPr lang="da-DK" sz="1400" i="1" dirty="0">
                <a:latin typeface="Segoe UI" panose="020B0502040204020203" pitchFamily="34" charset="0"/>
                <a:cs typeface="Segoe UI" panose="020B0502040204020203" pitchFamily="34" charset="0"/>
              </a:rPr>
              <a:t> </a:t>
            </a:r>
            <a:r>
              <a:rPr lang="da-DK" sz="1400" dirty="0">
                <a:latin typeface="Segoe UI" panose="020B0502040204020203" pitchFamily="34" charset="0"/>
                <a:cs typeface="Segoe UI" panose="020B0502040204020203" pitchFamily="34" charset="0"/>
              </a:rPr>
              <a:t>2009.</a:t>
            </a:r>
          </a:p>
          <a:p>
            <a:endParaRPr lang="da-DK" sz="1400" dirty="0">
              <a:latin typeface="Segoe UI" panose="020B0502040204020203" pitchFamily="34" charset="0"/>
              <a:cs typeface="Segoe UI" panose="020B0502040204020203" pitchFamily="34" charset="0"/>
            </a:endParaRPr>
          </a:p>
        </p:txBody>
      </p:sp>
      <p:pic>
        <p:nvPicPr>
          <p:cNvPr id="7" name="Billede 6">
            <a:extLst>
              <a:ext uri="{FF2B5EF4-FFF2-40B4-BE49-F238E27FC236}">
                <a16:creationId xmlns:a16="http://schemas.microsoft.com/office/drawing/2014/main" id="{270B0DB6-CEAE-E96A-A25A-C319B0D4C8F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34157" y="294260"/>
            <a:ext cx="3777941" cy="5575025"/>
          </a:xfrm>
          <a:prstGeom prst="rect">
            <a:avLst/>
          </a:prstGeom>
        </p:spPr>
      </p:pic>
    </p:spTree>
    <p:extLst>
      <p:ext uri="{BB962C8B-B14F-4D97-AF65-F5344CB8AC3E}">
        <p14:creationId xmlns:p14="http://schemas.microsoft.com/office/powerpoint/2010/main" val="191513135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CFD18-BE0F-D5F1-CF44-E63BAB239523}"/>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FB1563D0-6BBF-438D-6EDE-72C66AAA2DF0}"/>
              </a:ext>
            </a:extLst>
          </p:cNvPr>
          <p:cNvSpPr>
            <a:spLocks noGrp="1"/>
          </p:cNvSpPr>
          <p:nvPr>
            <p:ph type="title"/>
          </p:nvPr>
        </p:nvSpPr>
        <p:spPr>
          <a:xfrm>
            <a:off x="695325" y="294791"/>
            <a:ext cx="10775618" cy="923183"/>
          </a:xfrm>
        </p:spPr>
        <p:txBody>
          <a:bodyPr/>
          <a:lstStyle/>
          <a:p>
            <a:pPr algn="ctr"/>
            <a:r>
              <a:rPr lang="da-DK" dirty="0"/>
              <a:t>Læsepause: </a:t>
            </a:r>
            <a:br>
              <a:rPr lang="da-DK" dirty="0"/>
            </a:br>
            <a:r>
              <a:rPr lang="da-DK" dirty="0"/>
              <a:t>Disakkarider</a:t>
            </a:r>
          </a:p>
        </p:txBody>
      </p:sp>
      <p:sp>
        <p:nvSpPr>
          <p:cNvPr id="5" name="Pladsholder til indhold 4">
            <a:extLst>
              <a:ext uri="{FF2B5EF4-FFF2-40B4-BE49-F238E27FC236}">
                <a16:creationId xmlns:a16="http://schemas.microsoft.com/office/drawing/2014/main" id="{1764DFBC-49CA-7417-069A-9A41D8118552}"/>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331432566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35E73-CE23-E9F1-A047-E0707076DF2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00FDD1CA-7FA5-B01A-F277-0C82339FA24F}"/>
              </a:ext>
            </a:extLst>
          </p:cNvPr>
          <p:cNvSpPr>
            <a:spLocks noGrp="1"/>
          </p:cNvSpPr>
          <p:nvPr>
            <p:ph type="title"/>
          </p:nvPr>
        </p:nvSpPr>
        <p:spPr/>
        <p:txBody>
          <a:bodyPr/>
          <a:lstStyle/>
          <a:p>
            <a:r>
              <a:rPr lang="da-DK" dirty="0"/>
              <a:t>Disakkarider</a:t>
            </a:r>
          </a:p>
        </p:txBody>
      </p:sp>
      <p:sp>
        <p:nvSpPr>
          <p:cNvPr id="5" name="Pladsholder til indhold 4">
            <a:extLst>
              <a:ext uri="{FF2B5EF4-FFF2-40B4-BE49-F238E27FC236}">
                <a16:creationId xmlns:a16="http://schemas.microsoft.com/office/drawing/2014/main" id="{E17D21F7-951B-350A-2F3B-9904DCAE8823}"/>
              </a:ext>
            </a:extLst>
          </p:cNvPr>
          <p:cNvSpPr>
            <a:spLocks noGrp="1"/>
          </p:cNvSpPr>
          <p:nvPr>
            <p:ph idx="1"/>
          </p:nvPr>
        </p:nvSpPr>
        <p:spPr>
          <a:xfrm>
            <a:off x="695326" y="1332000"/>
            <a:ext cx="4340698" cy="4248000"/>
          </a:xfrm>
        </p:spPr>
        <p:txBody>
          <a:bodyPr/>
          <a:lstStyle/>
          <a:p>
            <a:r>
              <a:rPr lang="da-DK" sz="1800" dirty="0">
                <a:latin typeface="Segoe UI" panose="020B0502040204020203" pitchFamily="34" charset="0"/>
                <a:cs typeface="Segoe UI" panose="020B0502040204020203" pitchFamily="34" charset="0"/>
              </a:rPr>
              <a:t>Oligosakkarider: Indeholder </a:t>
            </a:r>
            <a:r>
              <a:rPr lang="da-DK" sz="1800">
                <a:latin typeface="Segoe UI" panose="020B0502040204020203" pitchFamily="34" charset="0"/>
                <a:cs typeface="Segoe UI" panose="020B0502040204020203" pitchFamily="34" charset="0"/>
              </a:rPr>
              <a:t>2-10 monosakkaridmolekyler.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Vigtigst: Disakkariderne består af </a:t>
            </a:r>
            <a:r>
              <a:rPr lang="da-DK" sz="1800">
                <a:latin typeface="Segoe UI" panose="020B0502040204020203" pitchFamily="34" charset="0"/>
                <a:cs typeface="Segoe UI" panose="020B0502040204020203" pitchFamily="34" charset="0"/>
              </a:rPr>
              <a:t>to monosakkaridmolekyler.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Bundet sammen af </a:t>
            </a:r>
            <a:r>
              <a:rPr lang="da-DK" sz="1800">
                <a:latin typeface="Segoe UI" panose="020B0502040204020203" pitchFamily="34" charset="0"/>
                <a:cs typeface="Segoe UI" panose="020B0502040204020203" pitchFamily="34" charset="0"/>
              </a:rPr>
              <a:t>en glykosidbinding.</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Bindingsforholdet har også indflydelse på </a:t>
            </a:r>
            <a:r>
              <a:rPr lang="da-DK" sz="1800">
                <a:latin typeface="Segoe UI" panose="020B0502040204020203" pitchFamily="34" charset="0"/>
                <a:cs typeface="Segoe UI" panose="020B0502040204020203" pitchFamily="34" charset="0"/>
              </a:rPr>
              <a:t>stoffets egenskab.</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grpSp>
        <p:nvGrpSpPr>
          <p:cNvPr id="11" name="Gruppe 10">
            <a:extLst>
              <a:ext uri="{FF2B5EF4-FFF2-40B4-BE49-F238E27FC236}">
                <a16:creationId xmlns:a16="http://schemas.microsoft.com/office/drawing/2014/main" id="{C8979B05-7837-1D9A-C2F2-21A455947169}"/>
              </a:ext>
            </a:extLst>
          </p:cNvPr>
          <p:cNvGrpSpPr/>
          <p:nvPr/>
        </p:nvGrpSpPr>
        <p:grpSpPr>
          <a:xfrm>
            <a:off x="5428225" y="2401912"/>
            <a:ext cx="6129864" cy="2108176"/>
            <a:chOff x="6247349" y="2384615"/>
            <a:chExt cx="5639851" cy="1869753"/>
          </a:xfrm>
        </p:grpSpPr>
        <p:grpSp>
          <p:nvGrpSpPr>
            <p:cNvPr id="2" name="Gruppe 1">
              <a:extLst>
                <a:ext uri="{FF2B5EF4-FFF2-40B4-BE49-F238E27FC236}">
                  <a16:creationId xmlns:a16="http://schemas.microsoft.com/office/drawing/2014/main" id="{F193EFA5-E603-C4E3-1002-D079A6382F32}"/>
                </a:ext>
              </a:extLst>
            </p:cNvPr>
            <p:cNvGrpSpPr/>
            <p:nvPr/>
          </p:nvGrpSpPr>
          <p:grpSpPr>
            <a:xfrm>
              <a:off x="6247349" y="2384615"/>
              <a:ext cx="2440939" cy="1869753"/>
              <a:chOff x="4508500" y="1720850"/>
              <a:chExt cx="7234590" cy="3416300"/>
            </a:xfrm>
          </p:grpSpPr>
          <p:pic>
            <p:nvPicPr>
              <p:cNvPr id="3" name="Picture 6" descr="Glucose er et monosakkarid">
                <a:extLst>
                  <a:ext uri="{FF2B5EF4-FFF2-40B4-BE49-F238E27FC236}">
                    <a16:creationId xmlns:a16="http://schemas.microsoft.com/office/drawing/2014/main" id="{BCFD2667-9B85-CA3D-0BF3-3B3289CD791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8500" y="1720850"/>
                <a:ext cx="3175000" cy="3416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Glucose er et monosakkarid">
                <a:extLst>
                  <a:ext uri="{FF2B5EF4-FFF2-40B4-BE49-F238E27FC236}">
                    <a16:creationId xmlns:a16="http://schemas.microsoft.com/office/drawing/2014/main" id="{14F3CE0C-D135-BA9B-BF04-7E2DC8599E0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68090" y="1720850"/>
                <a:ext cx="3175000" cy="34163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kstfelt 6">
              <a:extLst>
                <a:ext uri="{FF2B5EF4-FFF2-40B4-BE49-F238E27FC236}">
                  <a16:creationId xmlns:a16="http://schemas.microsoft.com/office/drawing/2014/main" id="{FF61F4F7-3428-D91D-0666-60BD40897BCF}"/>
                </a:ext>
              </a:extLst>
            </p:cNvPr>
            <p:cNvSpPr txBox="1"/>
            <p:nvPr/>
          </p:nvSpPr>
          <p:spPr>
            <a:xfrm>
              <a:off x="7334196" y="3010486"/>
              <a:ext cx="660024" cy="461665"/>
            </a:xfrm>
            <a:prstGeom prst="rect">
              <a:avLst/>
            </a:prstGeom>
            <a:noFill/>
          </p:spPr>
          <p:txBody>
            <a:bodyPr wrap="square" rtlCol="0">
              <a:spAutoFit/>
            </a:bodyPr>
            <a:lstStyle/>
            <a:p>
              <a:r>
                <a:rPr lang="da-DK" sz="2400" dirty="0"/>
                <a:t>+</a:t>
              </a:r>
              <a:endParaRPr lang="da-DK" dirty="0"/>
            </a:p>
          </p:txBody>
        </p:sp>
        <p:pic>
          <p:nvPicPr>
            <p:cNvPr id="8" name="Picture 10">
              <a:extLst>
                <a:ext uri="{FF2B5EF4-FFF2-40B4-BE49-F238E27FC236}">
                  <a16:creationId xmlns:a16="http://schemas.microsoft.com/office/drawing/2014/main" id="{DC70A86C-5B82-3524-2A59-7CF2DB44440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00930" y="2409678"/>
              <a:ext cx="2686270" cy="1633248"/>
            </a:xfrm>
            <a:prstGeom prst="rect">
              <a:avLst/>
            </a:prstGeom>
            <a:noFill/>
            <a:extLst>
              <a:ext uri="{909E8E84-426E-40DD-AFC4-6F175D3DCCD1}">
                <a14:hiddenFill xmlns:a14="http://schemas.microsoft.com/office/drawing/2010/main">
                  <a:solidFill>
                    <a:srgbClr val="FFFFFF"/>
                  </a:solidFill>
                </a14:hiddenFill>
              </a:ext>
            </a:extLst>
          </p:spPr>
        </p:pic>
        <p:sp>
          <p:nvSpPr>
            <p:cNvPr id="9" name="Tekstfelt 8">
              <a:extLst>
                <a:ext uri="{FF2B5EF4-FFF2-40B4-BE49-F238E27FC236}">
                  <a16:creationId xmlns:a16="http://schemas.microsoft.com/office/drawing/2014/main" id="{929A9BD1-8CDD-C62A-FFFC-8AD4C753F9DB}"/>
                </a:ext>
              </a:extLst>
            </p:cNvPr>
            <p:cNvSpPr txBox="1"/>
            <p:nvPr/>
          </p:nvSpPr>
          <p:spPr>
            <a:xfrm>
              <a:off x="8876714" y="3249637"/>
              <a:ext cx="237566" cy="369332"/>
            </a:xfrm>
            <a:prstGeom prst="rect">
              <a:avLst/>
            </a:prstGeom>
            <a:noFill/>
          </p:spPr>
          <p:txBody>
            <a:bodyPr wrap="none" rtlCol="0">
              <a:spAutoFit/>
            </a:bodyPr>
            <a:lstStyle/>
            <a:p>
              <a:r>
                <a:rPr lang="da-DK" dirty="0"/>
                <a:t> </a:t>
              </a:r>
            </a:p>
          </p:txBody>
        </p:sp>
        <p:pic>
          <p:nvPicPr>
            <p:cNvPr id="10" name="Grafik 9" descr="Højre pil med massiv udfyldning">
              <a:extLst>
                <a:ext uri="{FF2B5EF4-FFF2-40B4-BE49-F238E27FC236}">
                  <a16:creationId xmlns:a16="http://schemas.microsoft.com/office/drawing/2014/main" id="{DF70717B-B46D-3B05-D098-33E629C5FB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61750" y="3092261"/>
              <a:ext cx="266361" cy="266361"/>
            </a:xfrm>
            <a:prstGeom prst="rect">
              <a:avLst/>
            </a:prstGeom>
          </p:spPr>
        </p:pic>
      </p:grpSp>
      <p:sp>
        <p:nvSpPr>
          <p:cNvPr id="12" name="Tekstfelt 11">
            <a:extLst>
              <a:ext uri="{FF2B5EF4-FFF2-40B4-BE49-F238E27FC236}">
                <a16:creationId xmlns:a16="http://schemas.microsoft.com/office/drawing/2014/main" id="{796EF23B-1712-1642-D2BA-8B098A9B33D3}"/>
              </a:ext>
            </a:extLst>
          </p:cNvPr>
          <p:cNvSpPr txBox="1"/>
          <p:nvPr/>
        </p:nvSpPr>
        <p:spPr>
          <a:xfrm>
            <a:off x="5428225" y="4625893"/>
            <a:ext cx="6129864" cy="954107"/>
          </a:xfrm>
          <a:prstGeom prst="rect">
            <a:avLst/>
          </a:prstGeom>
          <a:noFill/>
        </p:spPr>
        <p:txBody>
          <a:bodyPr wrap="square" rtlCol="0">
            <a:spAutoFit/>
          </a:bodyPr>
          <a:lstStyle/>
          <a:p>
            <a:r>
              <a:rPr lang="da-DK" sz="1400">
                <a:latin typeface="Segoe UI" panose="020B0502040204020203" pitchFamily="34" charset="0"/>
                <a:cs typeface="Segoe UI" panose="020B0502040204020203" pitchFamily="34" charset="0"/>
              </a:rPr>
              <a:t>Figur: Kilde</a:t>
            </a:r>
            <a:r>
              <a:rPr lang="da-DK" sz="1400" dirty="0">
                <a:latin typeface="Segoe UI" panose="020B0502040204020203" pitchFamily="34" charset="0"/>
                <a:cs typeface="Segoe UI" panose="020B0502040204020203" pitchFamily="34" charset="0"/>
              </a:rPr>
              <a:t>: </a:t>
            </a:r>
          </a:p>
          <a:p>
            <a:r>
              <a:rPr lang="da-DK" sz="1400" dirty="0">
                <a:solidFill>
                  <a:srgbClr val="37AFB5"/>
                </a:solidFill>
                <a:latin typeface="Segoe UI" panose="020B0502040204020203" pitchFamily="34" charset="0"/>
                <a:cs typeface="Segoe UI" panose="020B0502040204020203" pitchFamily="34" charset="0"/>
                <a:hlinkClick r:id="rId7">
                  <a:extLst>
                    <a:ext uri="{A12FA001-AC4F-418D-AE19-62706E023703}">
                      <ahyp:hlinkClr xmlns:ahyp="http://schemas.microsoft.com/office/drawing/2018/hyperlinkcolor" val="tx"/>
                    </a:ext>
                  </a:extLst>
                </a:hlinkClick>
              </a:rPr>
              <a:t>https://www.biotechacademy.dk/undervisning/grundskole/kroppen-og-kosten/kulhydrater/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1071342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C1546-C9BD-3734-F188-E6888FB2507D}"/>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27CD67CD-0045-AE63-88BF-39E78D284E70}"/>
              </a:ext>
            </a:extLst>
          </p:cNvPr>
          <p:cNvSpPr>
            <a:spLocks noGrp="1"/>
          </p:cNvSpPr>
          <p:nvPr>
            <p:ph type="title"/>
          </p:nvPr>
        </p:nvSpPr>
        <p:spPr>
          <a:xfrm>
            <a:off x="695325" y="294791"/>
            <a:ext cx="10843857" cy="923183"/>
          </a:xfrm>
        </p:spPr>
        <p:txBody>
          <a:bodyPr/>
          <a:lstStyle/>
          <a:p>
            <a:pPr algn="ctr"/>
            <a:r>
              <a:rPr lang="da-DK" dirty="0"/>
              <a:t>Læsepause: </a:t>
            </a:r>
            <a:br>
              <a:rPr lang="da-DK" dirty="0"/>
            </a:br>
            <a:r>
              <a:rPr lang="da-DK" dirty="0"/>
              <a:t>Polysakkarider</a:t>
            </a:r>
          </a:p>
        </p:txBody>
      </p:sp>
      <p:sp>
        <p:nvSpPr>
          <p:cNvPr id="5" name="Pladsholder til indhold 4">
            <a:extLst>
              <a:ext uri="{FF2B5EF4-FFF2-40B4-BE49-F238E27FC236}">
                <a16:creationId xmlns:a16="http://schemas.microsoft.com/office/drawing/2014/main" id="{96A0D813-075C-8A0F-58B2-06A7EA51EFBD}"/>
              </a:ext>
            </a:extLst>
          </p:cNvPr>
          <p:cNvSpPr>
            <a:spLocks noGrp="1"/>
          </p:cNvSpPr>
          <p:nvPr>
            <p:ph idx="1"/>
          </p:nvPr>
        </p:nvSpPr>
        <p:spPr/>
        <p:txBody>
          <a:bodyPr/>
          <a:lstStyle/>
          <a:p>
            <a:endParaRPr lang="da-DK" dirty="0"/>
          </a:p>
        </p:txBody>
      </p:sp>
    </p:spTree>
    <p:extLst>
      <p:ext uri="{BB962C8B-B14F-4D97-AF65-F5344CB8AC3E}">
        <p14:creationId xmlns:p14="http://schemas.microsoft.com/office/powerpoint/2010/main" val="34235891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FD2F216-11EE-C7D0-B315-801DDD87C13A}"/>
              </a:ext>
            </a:extLst>
          </p:cNvPr>
          <p:cNvSpPr>
            <a:spLocks noGrp="1"/>
          </p:cNvSpPr>
          <p:nvPr>
            <p:ph type="title"/>
          </p:nvPr>
        </p:nvSpPr>
        <p:spPr/>
        <p:txBody>
          <a:bodyPr/>
          <a:lstStyle/>
          <a:p>
            <a:r>
              <a:rPr lang="da-DK" dirty="0"/>
              <a:t>Polysakkarider</a:t>
            </a:r>
          </a:p>
        </p:txBody>
      </p:sp>
      <p:sp>
        <p:nvSpPr>
          <p:cNvPr id="5" name="Pladsholder til indhold 4">
            <a:extLst>
              <a:ext uri="{FF2B5EF4-FFF2-40B4-BE49-F238E27FC236}">
                <a16:creationId xmlns:a16="http://schemas.microsoft.com/office/drawing/2014/main" id="{4E9A841C-3265-4BA7-4D3A-47EED3E5982A}"/>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Opbygget af mange monosakkarider</a:t>
            </a:r>
          </a:p>
          <a:p>
            <a:pPr lvl="1"/>
            <a:r>
              <a:rPr lang="da-DK" sz="1800" dirty="0">
                <a:latin typeface="Segoe UI" panose="020B0502040204020203" pitchFamily="34" charset="0"/>
                <a:cs typeface="Segoe UI" panose="020B0502040204020203" pitchFamily="34" charset="0"/>
              </a:rPr>
              <a:t>Oplagsnæringsstof </a:t>
            </a:r>
            <a:r>
              <a:rPr lang="da-DK" sz="1800">
                <a:latin typeface="Segoe UI" panose="020B0502040204020203" pitchFamily="34" charset="0"/>
                <a:cs typeface="Segoe UI" panose="020B0502040204020203" pitchFamily="34" charset="0"/>
              </a:rPr>
              <a:t>for planter.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Stivelse består af tusinde </a:t>
            </a:r>
            <a:r>
              <a:rPr lang="el-GR" sz="1800" dirty="0">
                <a:latin typeface="Segoe UI" panose="020B0502040204020203" pitchFamily="34" charset="0"/>
                <a:cs typeface="Segoe UI" panose="020B0502040204020203" pitchFamily="34" charset="0"/>
              </a:rPr>
              <a:t>α</a:t>
            </a:r>
            <a:r>
              <a:rPr lang="da-DK" sz="1800" dirty="0">
                <a:latin typeface="Segoe UI" panose="020B0502040204020203" pitchFamily="34" charset="0"/>
                <a:cs typeface="Segoe UI" panose="020B0502040204020203" pitchFamily="34" charset="0"/>
              </a:rPr>
              <a:t>-glukosemolekyler </a:t>
            </a:r>
          </a:p>
          <a:p>
            <a:pPr lvl="1"/>
            <a:r>
              <a:rPr lang="da-DK" sz="1800" dirty="0" err="1">
                <a:latin typeface="Segoe UI" panose="020B0502040204020203" pitchFamily="34" charset="0"/>
                <a:cs typeface="Segoe UI" panose="020B0502040204020203" pitchFamily="34" charset="0"/>
              </a:rPr>
              <a:t>Amylose</a:t>
            </a:r>
            <a:r>
              <a:rPr lang="da-DK" sz="1800" dirty="0">
                <a:latin typeface="Segoe UI" panose="020B0502040204020203" pitchFamily="34" charset="0"/>
                <a:cs typeface="Segoe UI" panose="020B0502040204020203" pitchFamily="34" charset="0"/>
              </a:rPr>
              <a:t>: Spiralform </a:t>
            </a:r>
          </a:p>
          <a:p>
            <a:pPr lvl="1"/>
            <a:r>
              <a:rPr lang="da-DK" sz="1800" dirty="0" err="1">
                <a:latin typeface="Segoe UI" panose="020B0502040204020203" pitchFamily="34" charset="0"/>
                <a:cs typeface="Segoe UI" panose="020B0502040204020203" pitchFamily="34" charset="0"/>
              </a:rPr>
              <a:t>Amylopektin</a:t>
            </a:r>
            <a:r>
              <a:rPr lang="da-DK" sz="1800">
                <a:latin typeface="Segoe UI" panose="020B0502040204020203" pitchFamily="34" charset="0"/>
                <a:cs typeface="Segoe UI" panose="020B0502040204020203" pitchFamily="34" charset="0"/>
              </a:rPr>
              <a:t>: Forgrenet.</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6" name="Picture 4">
            <a:extLst>
              <a:ext uri="{FF2B5EF4-FFF2-40B4-BE49-F238E27FC236}">
                <a16:creationId xmlns:a16="http://schemas.microsoft.com/office/drawing/2014/main" id="{52ED63D6-EB52-B68E-856C-A9BC1694D63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13034" y="179357"/>
            <a:ext cx="4272466" cy="15980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3D0A456-5B21-3AB7-EFFF-26D55E8801C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50716" y="2068851"/>
            <a:ext cx="4134784" cy="2953417"/>
          </a:xfrm>
          <a:prstGeom prst="rect">
            <a:avLst/>
          </a:prstGeom>
          <a:noFill/>
          <a:extLst>
            <a:ext uri="{909E8E84-426E-40DD-AFC4-6F175D3DCCD1}">
              <a14:hiddenFill xmlns:a14="http://schemas.microsoft.com/office/drawing/2010/main">
                <a:solidFill>
                  <a:srgbClr val="FFFFFF"/>
                </a:solidFill>
              </a14:hiddenFill>
            </a:ext>
          </a:extLst>
        </p:spPr>
      </p:pic>
      <p:sp>
        <p:nvSpPr>
          <p:cNvPr id="8" name="Tekstfelt 7">
            <a:extLst>
              <a:ext uri="{FF2B5EF4-FFF2-40B4-BE49-F238E27FC236}">
                <a16:creationId xmlns:a16="http://schemas.microsoft.com/office/drawing/2014/main" id="{D1410B5D-822D-A998-BEEE-30EFDDBB95CA}"/>
              </a:ext>
            </a:extLst>
          </p:cNvPr>
          <p:cNvSpPr txBox="1"/>
          <p:nvPr/>
        </p:nvSpPr>
        <p:spPr>
          <a:xfrm>
            <a:off x="6713034" y="1623481"/>
            <a:ext cx="861133" cy="307777"/>
          </a:xfrm>
          <a:prstGeom prst="rect">
            <a:avLst/>
          </a:prstGeom>
          <a:noFill/>
        </p:spPr>
        <p:txBody>
          <a:bodyPr wrap="none" rtlCol="0">
            <a:spAutoFit/>
          </a:bodyPr>
          <a:lstStyle/>
          <a:p>
            <a:r>
              <a:rPr lang="da-DK" sz="1400" dirty="0" err="1">
                <a:latin typeface="Segoe UI" panose="020B0502040204020203" pitchFamily="34" charset="0"/>
                <a:cs typeface="Segoe UI" panose="020B0502040204020203" pitchFamily="34" charset="0"/>
              </a:rPr>
              <a:t>Amylose</a:t>
            </a:r>
            <a:endParaRPr lang="da-DK" sz="1400" dirty="0">
              <a:latin typeface="Segoe UI" panose="020B0502040204020203" pitchFamily="34" charset="0"/>
              <a:cs typeface="Segoe UI" panose="020B0502040204020203" pitchFamily="34" charset="0"/>
            </a:endParaRPr>
          </a:p>
        </p:txBody>
      </p:sp>
      <p:sp>
        <p:nvSpPr>
          <p:cNvPr id="9" name="Tekstfelt 8">
            <a:extLst>
              <a:ext uri="{FF2B5EF4-FFF2-40B4-BE49-F238E27FC236}">
                <a16:creationId xmlns:a16="http://schemas.microsoft.com/office/drawing/2014/main" id="{57FFE097-9A72-F718-5897-138FF5F5AC16}"/>
              </a:ext>
            </a:extLst>
          </p:cNvPr>
          <p:cNvSpPr txBox="1"/>
          <p:nvPr/>
        </p:nvSpPr>
        <p:spPr>
          <a:xfrm>
            <a:off x="6850716" y="5187131"/>
            <a:ext cx="1184940" cy="307777"/>
          </a:xfrm>
          <a:prstGeom prst="rect">
            <a:avLst/>
          </a:prstGeom>
          <a:noFill/>
        </p:spPr>
        <p:txBody>
          <a:bodyPr wrap="none" rtlCol="0">
            <a:spAutoFit/>
          </a:bodyPr>
          <a:lstStyle/>
          <a:p>
            <a:r>
              <a:rPr lang="da-DK" sz="1400" dirty="0" err="1">
                <a:latin typeface="Segoe UI" panose="020B0502040204020203" pitchFamily="34" charset="0"/>
                <a:cs typeface="Segoe UI" panose="020B0502040204020203" pitchFamily="34" charset="0"/>
              </a:rPr>
              <a:t>Amylopektin</a:t>
            </a:r>
            <a:endParaRPr lang="da-DK" sz="1400" dirty="0">
              <a:latin typeface="Segoe UI" panose="020B0502040204020203" pitchFamily="34" charset="0"/>
              <a:cs typeface="Segoe UI" panose="020B0502040204020203" pitchFamily="34" charset="0"/>
            </a:endParaRPr>
          </a:p>
        </p:txBody>
      </p:sp>
      <p:sp>
        <p:nvSpPr>
          <p:cNvPr id="10" name="Tekstfelt 9">
            <a:extLst>
              <a:ext uri="{FF2B5EF4-FFF2-40B4-BE49-F238E27FC236}">
                <a16:creationId xmlns:a16="http://schemas.microsoft.com/office/drawing/2014/main" id="{82C2761D-817E-2682-70C6-F6CADBD4061D}"/>
              </a:ext>
            </a:extLst>
          </p:cNvPr>
          <p:cNvSpPr txBox="1"/>
          <p:nvPr/>
        </p:nvSpPr>
        <p:spPr>
          <a:xfrm>
            <a:off x="4472518" y="5801726"/>
            <a:ext cx="9286011" cy="738664"/>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https://www.biotechacademy.dk/undervisning/gymnasiale-projekter/enzymer-og-broedbagning/stivelse-og-amylaser/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3372108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42B3A-2CBC-3A8C-83BD-BFDA29EC9ED2}"/>
              </a:ext>
            </a:extLst>
          </p:cNvPr>
          <p:cNvSpPr>
            <a:spLocks noGrp="1"/>
          </p:cNvSpPr>
          <p:nvPr>
            <p:ph type="title"/>
          </p:nvPr>
        </p:nvSpPr>
        <p:spPr/>
        <p:txBody>
          <a:bodyPr/>
          <a:lstStyle/>
          <a:p>
            <a:r>
              <a:rPr lang="da-DK" dirty="0"/>
              <a:t>Cellulose</a:t>
            </a:r>
          </a:p>
        </p:txBody>
      </p:sp>
      <p:sp>
        <p:nvSpPr>
          <p:cNvPr id="3" name="Pladsholder til indhold 2">
            <a:extLst>
              <a:ext uri="{FF2B5EF4-FFF2-40B4-BE49-F238E27FC236}">
                <a16:creationId xmlns:a16="http://schemas.microsoft.com/office/drawing/2014/main" id="{9E285765-DE07-D32A-FDE0-BA77F6EABE20}"/>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Indgår i plantens cellevægge (kostfibre)</a:t>
            </a:r>
          </a:p>
          <a:p>
            <a:r>
              <a:rPr lang="da-DK" sz="1800" dirty="0">
                <a:latin typeface="Segoe UI" panose="020B0502040204020203" pitchFamily="34" charset="0"/>
                <a:cs typeface="Segoe UI" panose="020B0502040204020203" pitchFamily="34" charset="0"/>
              </a:rPr>
              <a:t>Består af </a:t>
            </a:r>
            <a:r>
              <a:rPr lang="el-GR" sz="1800" dirty="0">
                <a:latin typeface="Segoe UI" panose="020B0502040204020203" pitchFamily="34" charset="0"/>
                <a:cs typeface="Segoe UI" panose="020B0502040204020203" pitchFamily="34" charset="0"/>
              </a:rPr>
              <a:t>β</a:t>
            </a:r>
            <a:r>
              <a:rPr lang="da-DK" sz="1800" dirty="0">
                <a:latin typeface="Segoe UI" panose="020B0502040204020203" pitchFamily="34" charset="0"/>
                <a:cs typeface="Segoe UI" panose="020B0502040204020203" pitchFamily="34" charset="0"/>
              </a:rPr>
              <a:t>-glukose og </a:t>
            </a:r>
            <a:r>
              <a:rPr lang="el-GR" sz="1800" dirty="0">
                <a:latin typeface="Segoe UI" panose="020B0502040204020203" pitchFamily="34" charset="0"/>
                <a:cs typeface="Segoe UI" panose="020B0502040204020203" pitchFamily="34" charset="0"/>
              </a:rPr>
              <a:t>β</a:t>
            </a:r>
            <a:r>
              <a:rPr lang="da-DK" sz="1800" dirty="0">
                <a:latin typeface="Segoe UI" panose="020B0502040204020203" pitchFamily="34" charset="0"/>
                <a:cs typeface="Segoe UI" panose="020B0502040204020203" pitchFamily="34" charset="0"/>
              </a:rPr>
              <a:t>-glykosidbindinger </a:t>
            </a:r>
          </a:p>
          <a:p>
            <a:pPr lvl="1"/>
            <a:r>
              <a:rPr lang="da-DK" sz="1800" dirty="0">
                <a:latin typeface="Segoe UI" panose="020B0502040204020203" pitchFamily="34" charset="0"/>
                <a:cs typeface="Segoe UI" panose="020B0502040204020203" pitchFamily="34" charset="0"/>
              </a:rPr>
              <a:t>Kan nedbrydes af bakterier og svampe (ikke </a:t>
            </a:r>
            <a:r>
              <a:rPr lang="da-DK" sz="1800">
                <a:latin typeface="Segoe UI" panose="020B0502040204020203" pitchFamily="34" charset="0"/>
                <a:cs typeface="Segoe UI" panose="020B0502040204020203" pitchFamily="34" charset="0"/>
              </a:rPr>
              <a:t>mennesker).</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6" name="Billede 5" descr="Et billede, der indeholder tekst, håndskrift, Font/skrifttype&#10;&#10;AI-genereret indhold kan være ukorrekt.">
            <a:extLst>
              <a:ext uri="{FF2B5EF4-FFF2-40B4-BE49-F238E27FC236}">
                <a16:creationId xmlns:a16="http://schemas.microsoft.com/office/drawing/2014/main" id="{E088FB04-A928-B303-AC24-C2AB61A03644}"/>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304800" y="2993593"/>
            <a:ext cx="10103005" cy="1784715"/>
          </a:xfrm>
          <a:prstGeom prst="rect">
            <a:avLst/>
          </a:prstGeom>
        </p:spPr>
      </p:pic>
    </p:spTree>
    <p:extLst>
      <p:ext uri="{BB962C8B-B14F-4D97-AF65-F5344CB8AC3E}">
        <p14:creationId xmlns:p14="http://schemas.microsoft.com/office/powerpoint/2010/main" val="12026494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5E0AF7-A709-EAA6-7BC2-53CE7116CF4C}"/>
              </a:ext>
            </a:extLst>
          </p:cNvPr>
          <p:cNvSpPr>
            <a:spLocks noGrp="1"/>
          </p:cNvSpPr>
          <p:nvPr>
            <p:ph type="title"/>
          </p:nvPr>
        </p:nvSpPr>
        <p:spPr>
          <a:xfrm>
            <a:off x="695325" y="294791"/>
            <a:ext cx="10604577" cy="923183"/>
          </a:xfrm>
        </p:spPr>
        <p:txBody>
          <a:bodyPr/>
          <a:lstStyle/>
          <a:p>
            <a:r>
              <a:rPr lang="da-DK" dirty="0"/>
              <a:t>Gruppedannelse: Hvor engageret er du?</a:t>
            </a:r>
          </a:p>
        </p:txBody>
      </p:sp>
      <p:sp>
        <p:nvSpPr>
          <p:cNvPr id="3" name="Pladsholder til indhold 2">
            <a:extLst>
              <a:ext uri="{FF2B5EF4-FFF2-40B4-BE49-F238E27FC236}">
                <a16:creationId xmlns:a16="http://schemas.microsoft.com/office/drawing/2014/main" id="{F7745E28-C1B4-5BA7-4F0A-96DB5772154C}"/>
              </a:ext>
            </a:extLst>
          </p:cNvPr>
          <p:cNvSpPr>
            <a:spLocks noGrp="1"/>
          </p:cNvSpPr>
          <p:nvPr>
            <p:ph idx="1"/>
          </p:nvPr>
        </p:nvSpPr>
        <p:spPr/>
        <p:txBody>
          <a:bodyPr/>
          <a:lstStyle/>
          <a:p>
            <a:endParaRPr lang="da-DK"/>
          </a:p>
        </p:txBody>
      </p:sp>
      <p:sp>
        <p:nvSpPr>
          <p:cNvPr id="4" name="Tekstfelt 3">
            <a:extLst>
              <a:ext uri="{FF2B5EF4-FFF2-40B4-BE49-F238E27FC236}">
                <a16:creationId xmlns:a16="http://schemas.microsoft.com/office/drawing/2014/main" id="{03B88F51-1519-A1B6-5548-C07D811110B6}"/>
              </a:ext>
            </a:extLst>
          </p:cNvPr>
          <p:cNvSpPr txBox="1"/>
          <p:nvPr/>
        </p:nvSpPr>
        <p:spPr>
          <a:xfrm>
            <a:off x="582309" y="3960000"/>
            <a:ext cx="1874288"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Jeg er ikke engageret i projektet</a:t>
            </a:r>
          </a:p>
        </p:txBody>
      </p:sp>
      <p:sp>
        <p:nvSpPr>
          <p:cNvPr id="5" name="Tekstfelt 4">
            <a:extLst>
              <a:ext uri="{FF2B5EF4-FFF2-40B4-BE49-F238E27FC236}">
                <a16:creationId xmlns:a16="http://schemas.microsoft.com/office/drawing/2014/main" id="{F52C7F3A-78EE-D479-5FD7-3EE64AB7A4FA}"/>
              </a:ext>
            </a:extLst>
          </p:cNvPr>
          <p:cNvSpPr txBox="1"/>
          <p:nvPr/>
        </p:nvSpPr>
        <p:spPr>
          <a:xfrm>
            <a:off x="9573904" y="3960000"/>
            <a:ext cx="2035787" cy="523220"/>
          </a:xfrm>
          <a:prstGeom prst="rect">
            <a:avLst/>
          </a:prstGeom>
          <a:noFill/>
        </p:spPr>
        <p:txBody>
          <a:bodyPr wrap="square" rtlCol="0">
            <a:spAutoFit/>
          </a:bodyPr>
          <a:lstStyle/>
          <a:p>
            <a:pPr algn="r"/>
            <a:r>
              <a:rPr lang="da-DK" sz="1400" dirty="0">
                <a:latin typeface="Segoe UI" panose="020B0502040204020203" pitchFamily="34" charset="0"/>
                <a:cs typeface="Segoe UI" panose="020B0502040204020203" pitchFamily="34" charset="0"/>
              </a:rPr>
              <a:t>Jeg </a:t>
            </a:r>
            <a:r>
              <a:rPr lang="da-DK" sz="1400">
                <a:latin typeface="Segoe UI" panose="020B0502040204020203" pitchFamily="34" charset="0"/>
                <a:cs typeface="Segoe UI" panose="020B0502040204020203" pitchFamily="34" charset="0"/>
              </a:rPr>
              <a:t>er megaengageret </a:t>
            </a:r>
            <a:r>
              <a:rPr lang="da-DK" sz="1400" dirty="0">
                <a:latin typeface="Segoe UI" panose="020B0502040204020203" pitchFamily="34" charset="0"/>
                <a:cs typeface="Segoe UI" panose="020B0502040204020203" pitchFamily="34" charset="0"/>
              </a:rPr>
              <a:t>i projektet</a:t>
            </a:r>
          </a:p>
        </p:txBody>
      </p:sp>
      <p:cxnSp>
        <p:nvCxnSpPr>
          <p:cNvPr id="7" name="Lige pilforbindelse 6">
            <a:extLst>
              <a:ext uri="{FF2B5EF4-FFF2-40B4-BE49-F238E27FC236}">
                <a16:creationId xmlns:a16="http://schemas.microsoft.com/office/drawing/2014/main" id="{FC5E53D3-C0A2-4D04-3DB6-7D519864F3AE}"/>
              </a:ext>
            </a:extLst>
          </p:cNvPr>
          <p:cNvCxnSpPr>
            <a:cxnSpLocks/>
          </p:cNvCxnSpPr>
          <p:nvPr/>
        </p:nvCxnSpPr>
        <p:spPr>
          <a:xfrm>
            <a:off x="582309" y="3627752"/>
            <a:ext cx="11027382" cy="0"/>
          </a:xfrm>
          <a:prstGeom prst="straightConnector1">
            <a:avLst/>
          </a:prstGeom>
          <a:ln w="31750">
            <a:solidFill>
              <a:srgbClr val="224B5A"/>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834399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672F9-98A8-6754-93C9-3D950915FC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507635D-B157-F723-292A-5F9FCF524C86}"/>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a:t>
            </a:r>
          </a:p>
        </p:txBody>
      </p:sp>
      <p:sp>
        <p:nvSpPr>
          <p:cNvPr id="3" name="Pladsholder til indhold 2">
            <a:extLst>
              <a:ext uri="{FF2B5EF4-FFF2-40B4-BE49-F238E27FC236}">
                <a16:creationId xmlns:a16="http://schemas.microsoft.com/office/drawing/2014/main" id="{5E1E499C-245B-481C-E28D-A1728715C162}"/>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10AD55D3-6279-C659-4E7C-3D5AE13448B1}"/>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ED8214D6-9080-1E80-264B-479257BFE8FF}"/>
              </a:ext>
            </a:extLst>
          </p:cNvPr>
          <p:cNvSpPr txBox="1"/>
          <p:nvPr/>
        </p:nvSpPr>
        <p:spPr>
          <a:xfrm>
            <a:off x="2825750" y="2129843"/>
            <a:ext cx="6540500" cy="784830"/>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000" dirty="0" err="1">
                <a:latin typeface="Segoe UI" panose="020B0502040204020203" pitchFamily="34" charset="0"/>
                <a:cs typeface="Segoe UI" panose="020B0502040204020203" pitchFamily="34" charset="0"/>
              </a:rPr>
              <a:t>Videnskortlægning</a:t>
            </a:r>
            <a:endParaRPr lang="da-DK" sz="2000" dirty="0">
              <a:latin typeface="Segoe UI" panose="020B0502040204020203" pitchFamily="34" charset="0"/>
              <a:cs typeface="Segoe UI" panose="020B0502040204020203" pitchFamily="34" charset="0"/>
            </a:endParaRPr>
          </a:p>
          <a:p>
            <a:pPr indent="-180000" algn="ctr">
              <a:buFont typeface="Arial" panose="020B0604020202020204" pitchFamily="34" charset="0"/>
              <a:buChar char="•"/>
            </a:pPr>
            <a:r>
              <a:rPr lang="da-DK" sz="2000" dirty="0">
                <a:latin typeface="Segoe UI" panose="020B0502040204020203" pitchFamily="34" charset="0"/>
                <a:cs typeface="Segoe UI" panose="020B0502040204020203" pitchFamily="34" charset="0"/>
              </a:rPr>
              <a:t>Problemskitser.</a:t>
            </a:r>
            <a:endParaRPr lang="da-DK" sz="2400" dirty="0">
              <a:latin typeface="Segoe UI" panose="020B0502040204020203" pitchFamily="34" charset="0"/>
              <a:cs typeface="Segoe UI" panose="020B0502040204020203" pitchFamily="34" charset="0"/>
            </a:endParaRPr>
          </a:p>
        </p:txBody>
      </p:sp>
      <p:pic>
        <p:nvPicPr>
          <p:cNvPr id="8" name="Billede 7">
            <a:extLst>
              <a:ext uri="{FF2B5EF4-FFF2-40B4-BE49-F238E27FC236}">
                <a16:creationId xmlns:a16="http://schemas.microsoft.com/office/drawing/2014/main" id="{A5918652-B075-B668-6DD3-F293AF700EA8}"/>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16463" y="4728157"/>
            <a:ext cx="1348177" cy="1348177"/>
          </a:xfrm>
          <a:prstGeom prst="rect">
            <a:avLst/>
          </a:prstGeom>
        </p:spPr>
      </p:pic>
    </p:spTree>
    <p:extLst>
      <p:ext uri="{BB962C8B-B14F-4D97-AF65-F5344CB8AC3E}">
        <p14:creationId xmlns:p14="http://schemas.microsoft.com/office/powerpoint/2010/main" val="377884992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14AD4-2541-F444-333F-879E561952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5B9F14-EDDD-B3FC-5C3E-A172B114201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a:t>
            </a:r>
          </a:p>
        </p:txBody>
      </p:sp>
      <p:sp>
        <p:nvSpPr>
          <p:cNvPr id="3" name="Pladsholder til indhold 2">
            <a:extLst>
              <a:ext uri="{FF2B5EF4-FFF2-40B4-BE49-F238E27FC236}">
                <a16:creationId xmlns:a16="http://schemas.microsoft.com/office/drawing/2014/main" id="{3DD54B90-B9B0-C01D-D23B-3FE23F33508C}"/>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772665A8-08C9-28E3-FD1F-CB220EC81267}"/>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663D2AF-8187-483E-604F-5BE30CE992C2}"/>
              </a:ext>
            </a:extLst>
          </p:cNvPr>
          <p:cNvSpPr txBox="1"/>
          <p:nvPr/>
        </p:nvSpPr>
        <p:spPr>
          <a:xfrm>
            <a:off x="2695898" y="2122407"/>
            <a:ext cx="6646126" cy="2769989"/>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Præsentation af problem, narrativ og udfordring</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Introduktion til engineering-metoden</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Gruppedannelse</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Hvad er et kulhydrat?</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Logbog.</a:t>
            </a:r>
            <a:endParaRPr lang="da-DK" sz="2000" b="1" i="1" u="sng" dirty="0">
              <a:latin typeface="Segoe UI" panose="020B0502040204020203" pitchFamily="34" charset="0"/>
              <a:cs typeface="Segoe UI" panose="020B0502040204020203" pitchFamily="34" charset="0"/>
            </a:endParaRPr>
          </a:p>
          <a:p>
            <a:pPr>
              <a:spcAft>
                <a:spcPts val="600"/>
              </a:spcAft>
            </a:pPr>
            <a:endParaRPr lang="da-DK" sz="2000" dirty="0">
              <a:latin typeface="Segoe UI" panose="020B0502040204020203" pitchFamily="34" charset="0"/>
              <a:cs typeface="Segoe UI" panose="020B0502040204020203" pitchFamily="34" charset="0"/>
            </a:endParaRPr>
          </a:p>
          <a:p>
            <a:endParaRPr lang="da-DK" sz="2000" dirty="0">
              <a:latin typeface="Segoe UI" panose="020B0502040204020203" pitchFamily="34" charset="0"/>
              <a:cs typeface="Segoe UI" panose="020B0502040204020203" pitchFamily="34" charset="0"/>
            </a:endParaRPr>
          </a:p>
        </p:txBody>
      </p:sp>
      <p:pic>
        <p:nvPicPr>
          <p:cNvPr id="7" name="Billede 6" descr="Et billede, der indeholder tekst, Font/skrifttype, logo, cirkel&#10;&#10;AI-genereret indhold kan være ukorrekt.">
            <a:extLst>
              <a:ext uri="{FF2B5EF4-FFF2-40B4-BE49-F238E27FC236}">
                <a16:creationId xmlns:a16="http://schemas.microsoft.com/office/drawing/2014/main" id="{B9B22E6E-09D1-1FA3-EDCD-465F7D1B01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44872" y="4727283"/>
            <a:ext cx="1348177" cy="1348177"/>
          </a:xfrm>
          <a:prstGeom prst="rect">
            <a:avLst/>
          </a:prstGeom>
        </p:spPr>
      </p:pic>
    </p:spTree>
    <p:extLst>
      <p:ext uri="{BB962C8B-B14F-4D97-AF65-F5344CB8AC3E}">
        <p14:creationId xmlns:p14="http://schemas.microsoft.com/office/powerpoint/2010/main" val="317464147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8F990-AC90-968A-4845-A71C1C4A342C}"/>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E082CA31-D707-C1E3-99DF-4C9CB35F3AE3}"/>
              </a:ext>
            </a:extLst>
          </p:cNvPr>
          <p:cNvSpPr>
            <a:spLocks noGrp="1"/>
          </p:cNvSpPr>
          <p:nvPr>
            <p:ph idx="1"/>
          </p:nvPr>
        </p:nvSpPr>
        <p:spPr>
          <a:xfrm>
            <a:off x="695325" y="487637"/>
            <a:ext cx="11496675" cy="5882725"/>
          </a:xfrm>
        </p:spPr>
        <p:txBody>
          <a:bodyPr/>
          <a:lstStyle/>
          <a:p>
            <a:pPr marL="0" indent="0" fontAlgn="base">
              <a:buNone/>
            </a:pPr>
            <a:r>
              <a:rPr lang="da-DK" sz="2400" b="1" cap="all" dirty="0">
                <a:latin typeface="Segoe UI" panose="020B0502040204020203" pitchFamily="34" charset="0"/>
                <a:cs typeface="Segoe UI" panose="020B0502040204020203" pitchFamily="34" charset="0"/>
              </a:rPr>
              <a:t>Problem</a:t>
            </a:r>
          </a:p>
          <a:p>
            <a:pPr marL="0" indent="0" fontAlgn="base">
              <a:buNone/>
            </a:pPr>
            <a:r>
              <a:rPr lang="da-DK" sz="2400" dirty="0">
                <a:latin typeface="Segoe UI" panose="020B0502040204020203" pitchFamily="34" charset="0"/>
                <a:cs typeface="Segoe UI" panose="020B0502040204020203" pitchFamily="34" charset="0"/>
              </a:rPr>
              <a:t>Er myslibaren virkelig så sund, som vi tror?</a:t>
            </a:r>
          </a:p>
          <a:p>
            <a:pPr marL="0" indent="0" fontAlgn="base">
              <a:buNone/>
            </a:pPr>
            <a:r>
              <a:rPr lang="da-DK" sz="2400" dirty="0">
                <a:latin typeface="Segoe UI" panose="020B0502040204020203" pitchFamily="34" charset="0"/>
                <a:cs typeface="Segoe UI" panose="020B0502040204020203" pitchFamily="34" charset="0"/>
              </a:rPr>
              <a:t>Mange børn og unge spiser myslibarer som </a:t>
            </a:r>
            <a:br>
              <a:rPr lang="da-DK" sz="2400" dirty="0">
                <a:latin typeface="Segoe UI" panose="020B0502040204020203" pitchFamily="34" charset="0"/>
                <a:cs typeface="Segoe UI" panose="020B0502040204020203" pitchFamily="34" charset="0"/>
              </a:rPr>
            </a:br>
            <a:r>
              <a:rPr lang="da-DK" sz="2400" dirty="0">
                <a:latin typeface="Segoe UI" panose="020B0502040204020203" pitchFamily="34" charset="0"/>
                <a:cs typeface="Segoe UI" panose="020B0502040204020203" pitchFamily="34" charset="0"/>
              </a:rPr>
              <a:t>en hurtig snack eller et mellemmåltid – ofte med tanken om, at det er et sundt alternativ til slik eller kage. Men mange myslibarer indeholder store mængder sukker og hurtige kulhydrater, som får blodsukkeret til at stige hurtigt og falde igen kort efter. Det kan give problemer med både koncentration og energi i løbet af dagen.</a:t>
            </a:r>
          </a:p>
          <a:p>
            <a:pPr marL="0" indent="0" fontAlgn="base">
              <a:buNone/>
            </a:pPr>
            <a:endParaRPr lang="da-DK" sz="2000" dirty="0">
              <a:latin typeface="Segoe UI" panose="020B0502040204020203" pitchFamily="34" charset="0"/>
              <a:cs typeface="Segoe UI" panose="020B0502040204020203" pitchFamily="34" charset="0"/>
            </a:endParaRPr>
          </a:p>
          <a:p>
            <a:endParaRPr lang="da-DK" sz="2000" dirty="0"/>
          </a:p>
        </p:txBody>
      </p:sp>
      <p:pic>
        <p:nvPicPr>
          <p:cNvPr id="6" name="Billede 5">
            <a:extLst>
              <a:ext uri="{FF2B5EF4-FFF2-40B4-BE49-F238E27FC236}">
                <a16:creationId xmlns:a16="http://schemas.microsoft.com/office/drawing/2014/main" id="{85B07355-57B4-9BA7-CD12-1575A07FF06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33252" y="3945339"/>
            <a:ext cx="5457251" cy="2080888"/>
          </a:xfrm>
          <a:prstGeom prst="rect">
            <a:avLst/>
          </a:prstGeom>
          <a:effectLst>
            <a:outerShdw blurRad="50800" dist="38100" dir="2700000" algn="tl" rotWithShape="0">
              <a:prstClr val="black">
                <a:alpha val="40000"/>
              </a:prstClr>
            </a:outerShdw>
          </a:effectLst>
        </p:spPr>
      </p:pic>
      <p:pic>
        <p:nvPicPr>
          <p:cNvPr id="4" name="Billede 3">
            <a:extLst>
              <a:ext uri="{FF2B5EF4-FFF2-40B4-BE49-F238E27FC236}">
                <a16:creationId xmlns:a16="http://schemas.microsoft.com/office/drawing/2014/main" id="{0339F84F-57DC-F21E-2F93-AEE4FBB038F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745994" y="3945339"/>
            <a:ext cx="4182738" cy="20605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640324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B8D5-CFE5-AFEC-1EE9-AE5996F94893}"/>
            </a:ext>
          </a:extLst>
        </p:cNvPr>
        <p:cNvGrpSpPr/>
        <p:nvPr/>
      </p:nvGrpSpPr>
      <p:grpSpPr>
        <a:xfrm>
          <a:off x="0" y="0"/>
          <a:ext cx="0" cy="0"/>
          <a:chOff x="0" y="0"/>
          <a:chExt cx="0" cy="0"/>
        </a:xfrm>
      </p:grpSpPr>
      <p:pic>
        <p:nvPicPr>
          <p:cNvPr id="7" name="Billede 6">
            <a:extLst>
              <a:ext uri="{FF2B5EF4-FFF2-40B4-BE49-F238E27FC236}">
                <a16:creationId xmlns:a16="http://schemas.microsoft.com/office/drawing/2014/main" id="{98A87A0E-1CCA-A633-9E7A-EBDB7DE0A3B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a:fillRect/>
          </a:stretch>
        </p:blipFill>
        <p:spPr bwMode="auto">
          <a:xfrm>
            <a:off x="9285068" y="1639371"/>
            <a:ext cx="2758076" cy="2890099"/>
          </a:xfrm>
          <a:prstGeom prst="rect">
            <a:avLst/>
          </a:prstGeom>
          <a:ln>
            <a:noFill/>
          </a:ln>
          <a:extLst>
            <a:ext uri="{53640926-AAD7-44D8-BBD7-CCE9431645EC}">
              <a14:shadowObscured xmlns:a14="http://schemas.microsoft.com/office/drawing/2010/main"/>
            </a:ext>
          </a:extLst>
        </p:spPr>
      </p:pic>
      <p:sp>
        <p:nvSpPr>
          <p:cNvPr id="3" name="Pladsholder til indhold 2">
            <a:extLst>
              <a:ext uri="{FF2B5EF4-FFF2-40B4-BE49-F238E27FC236}">
                <a16:creationId xmlns:a16="http://schemas.microsoft.com/office/drawing/2014/main" id="{C0E94743-669E-4F58-06E8-1A72B9F41B71}"/>
              </a:ext>
            </a:extLst>
          </p:cNvPr>
          <p:cNvSpPr>
            <a:spLocks noGrp="1"/>
          </p:cNvSpPr>
          <p:nvPr>
            <p:ph idx="1"/>
          </p:nvPr>
        </p:nvSpPr>
        <p:spPr>
          <a:xfrm>
            <a:off x="595252" y="337322"/>
            <a:ext cx="8665706" cy="5285209"/>
          </a:xfrm>
        </p:spPr>
        <p:txBody>
          <a:bodyPr/>
          <a:lstStyle/>
          <a:p>
            <a:pPr marL="0" indent="0">
              <a:spcAft>
                <a:spcPts val="600"/>
              </a:spcAft>
              <a:buNone/>
            </a:pPr>
            <a:r>
              <a:rPr lang="da-DK" sz="1900" b="1" cap="all" dirty="0">
                <a:latin typeface="Segoe UI" panose="020B0502040204020203" pitchFamily="34" charset="0"/>
                <a:cs typeface="Segoe UI" panose="020B0502040204020203" pitchFamily="34" charset="0"/>
              </a:rPr>
              <a:t>Narrativ </a:t>
            </a:r>
            <a:endParaRPr lang="da-DK" sz="1900" dirty="0">
              <a:latin typeface="Segoe UI" panose="020B0502040204020203" pitchFamily="34" charset="0"/>
              <a:cs typeface="Segoe UI" panose="020B0502040204020203" pitchFamily="34" charset="0"/>
            </a:endParaRPr>
          </a:p>
          <a:p>
            <a:pPr marL="0" indent="0">
              <a:buNone/>
            </a:pPr>
            <a:r>
              <a:rPr lang="da-DK" sz="1900" dirty="0">
                <a:latin typeface="Segoe UI" panose="020B0502040204020203" pitchFamily="34" charset="0"/>
                <a:cs typeface="Segoe UI" panose="020B0502040204020203" pitchFamily="34" charset="0"/>
              </a:rPr>
              <a:t>Fødevarestyrelsen har stort fokus på børns og unges sukkerindtag og efterlyser forslag til sundere alternativer til de populære myslibarer i madpakkerne. I samarbejde med jeres skole har de bedt jer om at undersøge, hvordan forskellige myslibarer påvirker blodsukkeret – og om I kan udvikle et bedre alternativ.</a:t>
            </a:r>
          </a:p>
          <a:p>
            <a:pPr marL="0" indent="0">
              <a:spcAft>
                <a:spcPts val="1800"/>
              </a:spcAft>
              <a:buNone/>
            </a:pPr>
            <a:r>
              <a:rPr lang="da-DK" sz="1900" dirty="0">
                <a:latin typeface="Segoe UI" panose="020B0502040204020203" pitchFamily="34" charset="0"/>
                <a:cs typeface="Segoe UI" panose="020B0502040204020203" pitchFamily="34" charset="0"/>
              </a:rPr>
              <a:t>Som elever skal I derfor fungere som både forskere og produktudviklere: I skal undersøge, eksperimentere, teste og udvikle jeres egen myslibar, der giver mere stabilt glukoseoptag gennem dagen.</a:t>
            </a:r>
          </a:p>
          <a:p>
            <a:pPr marL="0" indent="0">
              <a:spcAft>
                <a:spcPts val="600"/>
              </a:spcAft>
              <a:buNone/>
            </a:pPr>
            <a:r>
              <a:rPr lang="da-DK" sz="1900" b="1" cap="all" dirty="0" err="1">
                <a:latin typeface="Segoe UI" panose="020B0502040204020203" pitchFamily="34" charset="0"/>
                <a:cs typeface="Segoe UI" panose="020B0502040204020203" pitchFamily="34" charset="0"/>
              </a:rPr>
              <a:t>UdfordrinG</a:t>
            </a:r>
            <a:endParaRPr lang="da-DK" sz="1900" dirty="0">
              <a:latin typeface="Segoe UI" panose="020B0502040204020203" pitchFamily="34" charset="0"/>
              <a:cs typeface="Segoe UI" panose="020B0502040204020203" pitchFamily="34" charset="0"/>
            </a:endParaRPr>
          </a:p>
          <a:p>
            <a:pPr marL="0" indent="0">
              <a:spcAft>
                <a:spcPts val="1800"/>
              </a:spcAft>
              <a:buNone/>
            </a:pPr>
            <a:r>
              <a:rPr lang="da-DK" sz="1900" dirty="0">
                <a:latin typeface="Segoe UI" panose="020B0502040204020203" pitchFamily="34" charset="0"/>
                <a:cs typeface="Segoe UI" panose="020B0502040204020203" pitchFamily="34" charset="0"/>
              </a:rPr>
              <a:t>I skal i grupper designe og producere en myslibar, som er et ”sundere” alternativ til en kommerciel myslibar.</a:t>
            </a:r>
          </a:p>
          <a:p>
            <a:pPr marL="0" indent="0">
              <a:spcAft>
                <a:spcPts val="600"/>
              </a:spcAft>
              <a:buNone/>
            </a:pPr>
            <a:r>
              <a:rPr lang="da-DK" sz="1900" cap="all" dirty="0">
                <a:latin typeface="Segoe UI" panose="020B0502040204020203" pitchFamily="34" charset="0"/>
                <a:cs typeface="Segoe UI" panose="020B0502040204020203" pitchFamily="34" charset="0"/>
              </a:rPr>
              <a:t> </a:t>
            </a:r>
            <a:r>
              <a:rPr lang="da-DK" sz="1900" b="1" cap="all" dirty="0" err="1">
                <a:latin typeface="Segoe UI" panose="020B0502040204020203" pitchFamily="34" charset="0"/>
                <a:cs typeface="Segoe UI" panose="020B0502040204020203" pitchFamily="34" charset="0"/>
              </a:rPr>
              <a:t>prototypeKRITERIER</a:t>
            </a:r>
            <a:endParaRPr lang="da-DK" sz="1900" dirty="0">
              <a:latin typeface="Segoe UI" panose="020B0502040204020203" pitchFamily="34" charset="0"/>
              <a:cs typeface="Segoe UI" panose="020B0502040204020203" pitchFamily="34" charset="0"/>
            </a:endParaRPr>
          </a:p>
          <a:p>
            <a:r>
              <a:rPr lang="da-DK" sz="1900" dirty="0">
                <a:latin typeface="Segoe UI" panose="020B0502040204020203" pitchFamily="34" charset="0"/>
                <a:cs typeface="Segoe UI" panose="020B0502040204020203" pitchFamily="34" charset="0"/>
              </a:rPr>
              <a:t>Myslibaren skal have et lavere glykæmisk indeks (GI) end den kommercielle bar, I har undersøgt.</a:t>
            </a:r>
          </a:p>
          <a:p>
            <a:r>
              <a:rPr lang="da-DK" sz="1900" dirty="0">
                <a:latin typeface="Segoe UI" panose="020B0502040204020203" pitchFamily="34" charset="0"/>
                <a:cs typeface="Segoe UI" panose="020B0502040204020203" pitchFamily="34" charset="0"/>
              </a:rPr>
              <a:t>Myslibaren skal have en fast, sammenhængende form og være praktisk at spise som snack.</a:t>
            </a:r>
          </a:p>
          <a:p>
            <a:endParaRPr lang="da-DK" dirty="0"/>
          </a:p>
        </p:txBody>
      </p:sp>
    </p:spTree>
    <p:extLst>
      <p:ext uri="{BB962C8B-B14F-4D97-AF65-F5344CB8AC3E}">
        <p14:creationId xmlns:p14="http://schemas.microsoft.com/office/powerpoint/2010/main" val="240288505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D5A75-21F9-A753-3D99-EC532A3D289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AF0BFCA-0890-DAC6-5432-D7852B660D25}"/>
              </a:ext>
            </a:extLst>
          </p:cNvPr>
          <p:cNvSpPr>
            <a:spLocks noGrp="1"/>
          </p:cNvSpPr>
          <p:nvPr>
            <p:ph type="title"/>
          </p:nvPr>
        </p:nvSpPr>
        <p:spPr/>
        <p:txBody>
          <a:bodyPr/>
          <a:lstStyle/>
          <a:p>
            <a:r>
              <a:rPr lang="da-DK" b="1" dirty="0"/>
              <a:t>Krav til arbejdet</a:t>
            </a:r>
            <a:br>
              <a:rPr lang="da-DK" dirty="0"/>
            </a:br>
            <a:endParaRPr lang="da-DK" dirty="0"/>
          </a:p>
        </p:txBody>
      </p:sp>
      <p:sp>
        <p:nvSpPr>
          <p:cNvPr id="3" name="Pladsholder til indhold 2">
            <a:extLst>
              <a:ext uri="{FF2B5EF4-FFF2-40B4-BE49-F238E27FC236}">
                <a16:creationId xmlns:a16="http://schemas.microsoft.com/office/drawing/2014/main" id="{FADD57D3-D65F-46B4-79D4-E036CDD5C0E4}"/>
              </a:ext>
            </a:extLst>
          </p:cNvPr>
          <p:cNvSpPr>
            <a:spLocks noGrp="1"/>
          </p:cNvSpPr>
          <p:nvPr>
            <p:ph idx="1"/>
          </p:nvPr>
        </p:nvSpPr>
        <p:spPr>
          <a:xfrm>
            <a:off x="695325" y="1332000"/>
            <a:ext cx="11043192" cy="4248000"/>
          </a:xfrm>
        </p:spPr>
        <p:txBody>
          <a:bodyPr/>
          <a:lstStyle/>
          <a:p>
            <a:pPr marL="0" indent="0">
              <a:spcAft>
                <a:spcPts val="1000"/>
              </a:spcAft>
              <a:buNone/>
            </a:pPr>
            <a:r>
              <a:rPr lang="da-DK" dirty="0">
                <a:latin typeface="Segoe UI" panose="020B0502040204020203" pitchFamily="34" charset="0"/>
                <a:cs typeface="Segoe UI" panose="020B0502040204020203" pitchFamily="34" charset="0"/>
              </a:rPr>
              <a:t>I skal undervejs i jeres forløb:</a:t>
            </a:r>
          </a:p>
          <a:p>
            <a:pPr lvl="0">
              <a:spcAft>
                <a:spcPts val="1000"/>
              </a:spcAft>
            </a:pPr>
            <a:r>
              <a:rPr lang="da-DK" dirty="0">
                <a:latin typeface="Segoe UI" panose="020B0502040204020203" pitchFamily="34" charset="0"/>
                <a:cs typeface="Segoe UI" panose="020B0502040204020203" pitchFamily="34" charset="0"/>
              </a:rPr>
              <a:t>Løbende planlægge og dokumentere jeres arbejde i en logbog. Her skal det fremgå, hvordan I har gennemført de enkelte trin i </a:t>
            </a:r>
            <a:r>
              <a:rPr lang="da-DK" dirty="0" err="1">
                <a:latin typeface="Segoe UI" panose="020B0502040204020203" pitchFamily="34" charset="0"/>
                <a:cs typeface="Segoe UI" panose="020B0502040204020203" pitchFamily="34" charset="0"/>
              </a:rPr>
              <a:t>engineering</a:t>
            </a:r>
            <a:r>
              <a:rPr lang="da-DK" dirty="0">
                <a:latin typeface="Segoe UI" panose="020B0502040204020203" pitchFamily="34" charset="0"/>
                <a:cs typeface="Segoe UI" panose="020B0502040204020203" pitchFamily="34" charset="0"/>
              </a:rPr>
              <a:t> designprocessen (undersøge, ideudvikle, konstruere, teste og forbedre).</a:t>
            </a:r>
          </a:p>
          <a:p>
            <a:pPr lvl="0">
              <a:spcAft>
                <a:spcPts val="1000"/>
              </a:spcAft>
            </a:pPr>
            <a:r>
              <a:rPr lang="da-DK" dirty="0">
                <a:latin typeface="Segoe UI" panose="020B0502040204020203" pitchFamily="34" charset="0"/>
                <a:cs typeface="Segoe UI" panose="020B0502040204020203" pitchFamily="34" charset="0"/>
              </a:rPr>
              <a:t>Udføre eksperimentelle undersøgelser, herunder test af en kommerciel myslibar og jeres egen prototype, fx ved måling eller beregning af blodsukkerrespons og GI.</a:t>
            </a:r>
          </a:p>
          <a:p>
            <a:pPr lvl="0">
              <a:spcAft>
                <a:spcPts val="1000"/>
              </a:spcAft>
            </a:pPr>
            <a:r>
              <a:rPr lang="da-DK" dirty="0">
                <a:latin typeface="Segoe UI" panose="020B0502040204020203" pitchFamily="34" charset="0"/>
                <a:cs typeface="Segoe UI" panose="020B0502040204020203" pitchFamily="34" charset="0"/>
              </a:rPr>
              <a:t>Evaluere jeres prototype og foreslå, hvordan den kan optimeres ud fra jeres test og viden.</a:t>
            </a:r>
          </a:p>
          <a:p>
            <a:pPr lvl="0">
              <a:spcAft>
                <a:spcPts val="1000"/>
              </a:spcAft>
            </a:pPr>
            <a:r>
              <a:rPr lang="da-DK" dirty="0">
                <a:latin typeface="Segoe UI" panose="020B0502040204020203" pitchFamily="34" charset="0"/>
                <a:cs typeface="Segoe UI" panose="020B0502040204020203" pitchFamily="34" charset="0"/>
              </a:rPr>
              <a:t>Udarbejde en varedeklaration for jeres myslibar via </a:t>
            </a:r>
            <a:r>
              <a:rPr lang="da-DK" u="sng" dirty="0">
                <a:solidFill>
                  <a:srgbClr val="37AFB5"/>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https://deklaration.fooddata.dk/?Deklarationer</a:t>
            </a:r>
            <a:r>
              <a:rPr lang="da-DK" dirty="0">
                <a:latin typeface="Segoe UI" panose="020B0502040204020203" pitchFamily="34" charset="0"/>
                <a:cs typeface="Segoe UI" panose="020B0502040204020203" pitchFamily="34" charset="0"/>
              </a:rPr>
              <a:t>.</a:t>
            </a:r>
          </a:p>
          <a:p>
            <a:pPr lvl="0">
              <a:spcAft>
                <a:spcPts val="1000"/>
              </a:spcAft>
            </a:pPr>
            <a:r>
              <a:rPr lang="da-DK" dirty="0">
                <a:latin typeface="Segoe UI" panose="020B0502040204020203" pitchFamily="34" charset="0"/>
                <a:cs typeface="Segoe UI" panose="020B0502040204020203" pitchFamily="34" charset="0"/>
              </a:rPr>
              <a:t>Selv definere lektier og opgaver mellem lektionerne</a:t>
            </a:r>
          </a:p>
          <a:p>
            <a:pPr lvl="0">
              <a:spcAft>
                <a:spcPts val="1000"/>
              </a:spcAft>
            </a:pPr>
            <a:r>
              <a:rPr lang="da-DK" dirty="0">
                <a:latin typeface="Segoe UI" panose="020B0502040204020203" pitchFamily="34" charset="0"/>
                <a:cs typeface="Segoe UI" panose="020B0502040204020203" pitchFamily="34" charset="0"/>
              </a:rPr>
              <a:t>Selv stå for indkøb af ingredienser</a:t>
            </a:r>
          </a:p>
          <a:p>
            <a:pPr marL="0" lvl="0" indent="0">
              <a:spcAft>
                <a:spcPts val="1000"/>
              </a:spcAft>
              <a:buNone/>
            </a:pPr>
            <a:r>
              <a:rPr lang="da-DK" dirty="0">
                <a:latin typeface="Segoe UI" panose="020B0502040204020203" pitchFamily="34" charset="0"/>
                <a:cs typeface="Segoe UI" panose="020B0502040204020203" pitchFamily="34" charset="0"/>
              </a:rPr>
              <a:t>Afslutningsvis præsentere jeres prototype for klassen med:</a:t>
            </a:r>
          </a:p>
          <a:p>
            <a:pPr marL="540000" lvl="0">
              <a:spcAft>
                <a:spcPts val="1000"/>
              </a:spcAft>
            </a:pPr>
            <a:r>
              <a:rPr lang="da-DK" dirty="0">
                <a:latin typeface="Segoe UI" panose="020B0502040204020203" pitchFamily="34" charset="0"/>
                <a:cs typeface="Segoe UI" panose="020B0502040204020203" pitchFamily="34" charset="0"/>
              </a:rPr>
              <a:t>Jeres opskrift og produkt</a:t>
            </a:r>
          </a:p>
          <a:p>
            <a:pPr marL="540000" lvl="0">
              <a:spcAft>
                <a:spcPts val="1000"/>
              </a:spcAft>
            </a:pPr>
            <a:r>
              <a:rPr lang="da-DK" dirty="0">
                <a:latin typeface="Segoe UI" panose="020B0502040204020203" pitchFamily="34" charset="0"/>
                <a:cs typeface="Segoe UI" panose="020B0502040204020203" pitchFamily="34" charset="0"/>
              </a:rPr>
              <a:t>Dokumentation og data, der viser, hvordan jeres myslibar performer ift. GI</a:t>
            </a:r>
          </a:p>
          <a:p>
            <a:pPr marL="540000" lvl="0">
              <a:spcAft>
                <a:spcPts val="1000"/>
              </a:spcAft>
            </a:pPr>
            <a:r>
              <a:rPr lang="da-DK" dirty="0">
                <a:latin typeface="Segoe UI" panose="020B0502040204020203" pitchFamily="34" charset="0"/>
                <a:cs typeface="Segoe UI" panose="020B0502040204020203" pitchFamily="34" charset="0"/>
              </a:rPr>
              <a:t>En visuel præsentation (fx poster)</a:t>
            </a:r>
          </a:p>
          <a:p>
            <a:endParaRPr lang="da-DK"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1982456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84CC8-A8E5-5C3B-98A6-384FCC8DD3C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D738D6C-B4BD-47F1-CC77-6F2F277C4AEF}"/>
              </a:ext>
            </a:extLst>
          </p:cNvPr>
          <p:cNvSpPr>
            <a:spLocks noGrp="1"/>
          </p:cNvSpPr>
          <p:nvPr>
            <p:ph type="title"/>
          </p:nvPr>
        </p:nvSpPr>
        <p:spPr/>
        <p:txBody>
          <a:bodyPr/>
          <a:lstStyle/>
          <a:p>
            <a:r>
              <a:rPr lang="da-DK" dirty="0">
                <a:solidFill>
                  <a:srgbClr val="224B5A"/>
                </a:solidFill>
              </a:rPr>
              <a:t>Engineering designprocessen</a:t>
            </a:r>
          </a:p>
        </p:txBody>
      </p:sp>
      <p:pic>
        <p:nvPicPr>
          <p:cNvPr id="4" name="Billede 3" descr="Et billede, der indeholder tekst, cirkel, Font/skrifttype, skærmbillede&#10;&#10;AI-genereret indhold kan være ukorrekt.">
            <a:extLst>
              <a:ext uri="{FF2B5EF4-FFF2-40B4-BE49-F238E27FC236}">
                <a16:creationId xmlns:a16="http://schemas.microsoft.com/office/drawing/2014/main" id="{2B2154C6-FD8F-0BE8-DF9A-DAA10933D6F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4975" y="1342613"/>
            <a:ext cx="7207935" cy="4515167"/>
          </a:xfrm>
          <a:prstGeom prst="rect">
            <a:avLst/>
          </a:prstGeom>
        </p:spPr>
      </p:pic>
    </p:spTree>
    <p:extLst>
      <p:ext uri="{BB962C8B-B14F-4D97-AF65-F5344CB8AC3E}">
        <p14:creationId xmlns:p14="http://schemas.microsoft.com/office/powerpoint/2010/main" val="354166408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FD7AFB-29FE-8863-146F-A90C1015E141}"/>
              </a:ext>
            </a:extLst>
          </p:cNvPr>
          <p:cNvSpPr>
            <a:spLocks noGrp="1"/>
          </p:cNvSpPr>
          <p:nvPr>
            <p:ph type="title"/>
          </p:nvPr>
        </p:nvSpPr>
        <p:spPr/>
        <p:txBody>
          <a:bodyPr/>
          <a:lstStyle/>
          <a:p>
            <a:r>
              <a:rPr lang="da-DK" dirty="0"/>
              <a:t>Problemskitse</a:t>
            </a:r>
          </a:p>
        </p:txBody>
      </p:sp>
      <p:sp>
        <p:nvSpPr>
          <p:cNvPr id="3" name="Pladsholder til indhold 2">
            <a:extLst>
              <a:ext uri="{FF2B5EF4-FFF2-40B4-BE49-F238E27FC236}">
                <a16:creationId xmlns:a16="http://schemas.microsoft.com/office/drawing/2014/main" id="{45DA046A-B13C-3D7A-3C52-3D58F34EEB00}"/>
              </a:ext>
            </a:extLst>
          </p:cNvPr>
          <p:cNvSpPr>
            <a:spLocks noGrp="1"/>
          </p:cNvSpPr>
          <p:nvPr>
            <p:ph idx="1"/>
          </p:nvPr>
        </p:nvSpPr>
        <p:spPr>
          <a:xfrm>
            <a:off x="695325" y="1332000"/>
            <a:ext cx="6835466" cy="4248000"/>
          </a:xfrm>
        </p:spPr>
        <p:txBody>
          <a:bodyPr/>
          <a:lstStyle/>
          <a:p>
            <a:pPr marL="0" indent="-252000">
              <a:spcAft>
                <a:spcPts val="600"/>
              </a:spcAft>
              <a:buFont typeface="+mj-lt"/>
              <a:buAutoNum type="arabicPeriod"/>
            </a:pPr>
            <a:r>
              <a:rPr lang="da-DK" sz="1800" dirty="0">
                <a:latin typeface="Segoe UI" panose="020B0502040204020203" pitchFamily="34" charset="0"/>
                <a:cs typeface="Segoe UI" panose="020B0502040204020203" pitchFamily="34" charset="0"/>
              </a:rPr>
              <a:t>Hvad er udfordringen?</a:t>
            </a:r>
          </a:p>
          <a:p>
            <a:pPr marL="252000" lvl="1" indent="0">
              <a:buNone/>
            </a:pPr>
            <a:r>
              <a:rPr lang="da-DK" sz="1800" dirty="0">
                <a:latin typeface="Segoe UI" panose="020B0502040204020203" pitchFamily="34" charset="0"/>
                <a:cs typeface="Segoe UI" panose="020B0502040204020203" pitchFamily="34" charset="0"/>
              </a:rPr>
              <a:t>Formuler udfordringen med jeres egne ord. </a:t>
            </a:r>
          </a:p>
          <a:p>
            <a:pPr marL="0" indent="-252000">
              <a:spcAft>
                <a:spcPts val="600"/>
              </a:spcAft>
              <a:buFont typeface="+mj-lt"/>
              <a:buAutoNum type="arabicPeriod"/>
            </a:pPr>
            <a:r>
              <a:rPr lang="da-DK" sz="1800" dirty="0">
                <a:latin typeface="Segoe UI" panose="020B0502040204020203" pitchFamily="34" charset="0"/>
                <a:cs typeface="Segoe UI" panose="020B0502040204020203" pitchFamily="34" charset="0"/>
              </a:rPr>
              <a:t>Rammen om jeres arbejde. Hvilke krav stilles der?</a:t>
            </a:r>
          </a:p>
          <a:p>
            <a:pPr marL="252000" lvl="1" indent="0">
              <a:buNone/>
            </a:pPr>
            <a:r>
              <a:rPr lang="da-DK" sz="1800" dirty="0">
                <a:latin typeface="Segoe UI" panose="020B0502040204020203" pitchFamily="34" charset="0"/>
                <a:cs typeface="Segoe UI" panose="020B0502040204020203" pitchFamily="34" charset="0"/>
              </a:rPr>
              <a:t>Det kan være materialekrav, miljømæssige hensyn, tid til </a:t>
            </a:r>
            <a:r>
              <a:rPr lang="da-DK" sz="1800" dirty="0" err="1">
                <a:latin typeface="Segoe UI" panose="020B0502040204020203" pitchFamily="34" charset="0"/>
                <a:cs typeface="Segoe UI" panose="020B0502040204020203" pitchFamily="34" charset="0"/>
              </a:rPr>
              <a:t>ra</a:t>
            </a:r>
            <a:r>
              <a:rPr lang="da-DK" sz="1800" err="1">
                <a:latin typeface="Segoe UI" panose="020B0502040204020203" pitchFamily="34" charset="0"/>
                <a:cs typeface="Segoe UI" panose="020B0502040204020203" pitchFamily="34" charset="0"/>
              </a:rPr>
              <a:t>̊</a:t>
            </a:r>
            <a:r>
              <a:rPr lang="da-DK" sz="1800">
                <a:latin typeface="Segoe UI" panose="020B0502040204020203" pitchFamily="34" charset="0"/>
                <a:cs typeface="Segoe UI" panose="020B0502040204020203" pitchFamily="34" charset="0"/>
              </a:rPr>
              <a:t>dighed, </a:t>
            </a:r>
            <a:r>
              <a:rPr lang="da-DK" sz="1800" dirty="0">
                <a:latin typeface="Segoe UI" panose="020B0502040204020203" pitchFamily="34" charset="0"/>
                <a:cs typeface="Segoe UI" panose="020B0502040204020203" pitchFamily="34" charset="0"/>
              </a:rPr>
              <a:t>eller </a:t>
            </a:r>
            <a:r>
              <a:rPr lang="da-DK" sz="1800" dirty="0" err="1">
                <a:latin typeface="Segoe UI" panose="020B0502040204020203" pitchFamily="34" charset="0"/>
                <a:cs typeface="Segoe UI" panose="020B0502040204020203" pitchFamily="34" charset="0"/>
              </a:rPr>
              <a:t>måske</a:t>
            </a:r>
            <a:r>
              <a:rPr lang="da-DK" sz="1800" dirty="0">
                <a:latin typeface="Segoe UI" panose="020B0502040204020203" pitchFamily="34" charset="0"/>
                <a:cs typeface="Segoe UI" panose="020B0502040204020203" pitchFamily="34" charset="0"/>
              </a:rPr>
              <a:t> er der en form for økonomi i udfordringen. Rammen kan </a:t>
            </a:r>
            <a:r>
              <a:rPr lang="da-DK" sz="1800" dirty="0" err="1">
                <a:latin typeface="Segoe UI" panose="020B0502040204020203" pitchFamily="34" charset="0"/>
                <a:cs typeface="Segoe UI" panose="020B0502040204020203" pitchFamily="34" charset="0"/>
              </a:rPr>
              <a:t>ogsa</a:t>
            </a:r>
            <a:r>
              <a:rPr lang="da-DK" sz="1800" dirty="0">
                <a:latin typeface="Segoe UI" panose="020B0502040204020203" pitchFamily="34" charset="0"/>
                <a:cs typeface="Segoe UI" panose="020B0502040204020203" pitchFamily="34" charset="0"/>
              </a:rPr>
              <a:t>̊ være bestemt af det udstyr og de materialer, I har til </a:t>
            </a:r>
            <a:r>
              <a:rPr lang="da-DK" sz="1800" dirty="0" err="1">
                <a:latin typeface="Segoe UI" panose="020B0502040204020203" pitchFamily="34" charset="0"/>
                <a:cs typeface="Segoe UI" panose="020B0502040204020203" pitchFamily="34" charset="0"/>
              </a:rPr>
              <a:t>rådighed</a:t>
            </a:r>
            <a:r>
              <a:rPr lang="da-DK" sz="1800" dirty="0">
                <a:latin typeface="Segoe UI" panose="020B0502040204020203" pitchFamily="34" charset="0"/>
                <a:cs typeface="Segoe UI" panose="020B0502040204020203" pitchFamily="34" charset="0"/>
              </a:rPr>
              <a:t>. </a:t>
            </a:r>
          </a:p>
          <a:p>
            <a:pPr marL="0" indent="-252000">
              <a:spcAft>
                <a:spcPts val="600"/>
              </a:spcAft>
              <a:buFont typeface="+mj-lt"/>
              <a:buAutoNum type="arabicPeriod"/>
            </a:pPr>
            <a:r>
              <a:rPr lang="da-DK" sz="1800" dirty="0">
                <a:latin typeface="Segoe UI" panose="020B0502040204020203" pitchFamily="34" charset="0"/>
                <a:cs typeface="Segoe UI" panose="020B0502040204020203" pitchFamily="34" charset="0"/>
              </a:rPr>
              <a:t>Giv jeres prototype en arbejdstitel.</a:t>
            </a:r>
          </a:p>
          <a:p>
            <a:pPr marL="252000" lvl="1" indent="0">
              <a:buNone/>
            </a:pPr>
            <a:r>
              <a:rPr lang="da-DK" sz="1800" dirty="0">
                <a:latin typeface="Segoe UI" panose="020B0502040204020203" pitchFamily="34" charset="0"/>
                <a:cs typeface="Segoe UI" panose="020B0502040204020203" pitchFamily="34" charset="0"/>
              </a:rPr>
              <a:t>Find en overskrift til </a:t>
            </a:r>
            <a:r>
              <a:rPr lang="da-DK" sz="1800">
                <a:latin typeface="Segoe UI" panose="020B0502040204020203" pitchFamily="34" charset="0"/>
                <a:cs typeface="Segoe UI" panose="020B0502040204020203" pitchFamily="34" charset="0"/>
              </a:rPr>
              <a:t>jeres løsningsforslag/prototype</a:t>
            </a:r>
            <a:r>
              <a:rPr lang="da-DK" sz="1800" dirty="0">
                <a:latin typeface="Segoe UI" panose="020B0502040204020203" pitchFamily="34" charset="0"/>
                <a:cs typeface="Segoe UI" panose="020B0502040204020203" pitchFamily="34" charset="0"/>
              </a:rPr>
              <a:t>. Det kan være en foreløbig arbejdstitel, som I arbejder videre med og evt. ændrer senere. </a:t>
            </a:r>
          </a:p>
          <a:p>
            <a:endParaRPr lang="da-DK" sz="1800"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65432D83-BB7B-C86A-B206-0E0F34D02F6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784952" y="1333934"/>
            <a:ext cx="3277057"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4526080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6569D-FED3-E45C-3825-51FDE6C763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B6EB5E6-7E52-9518-9FD3-806FC919A014}"/>
              </a:ext>
            </a:extLst>
          </p:cNvPr>
          <p:cNvSpPr>
            <a:spLocks noGrp="1"/>
          </p:cNvSpPr>
          <p:nvPr>
            <p:ph type="title"/>
          </p:nvPr>
        </p:nvSpPr>
        <p:spPr>
          <a:xfrm>
            <a:off x="695325" y="294791"/>
            <a:ext cx="11028290" cy="983209"/>
          </a:xfrm>
        </p:spPr>
        <p:txBody>
          <a:bodyPr/>
          <a:lstStyle/>
          <a:p>
            <a:r>
              <a:rPr lang="da-DK" dirty="0" err="1"/>
              <a:t>Videnskortlægning</a:t>
            </a:r>
            <a:endParaRPr lang="da-DK" dirty="0"/>
          </a:p>
        </p:txBody>
      </p:sp>
      <p:sp>
        <p:nvSpPr>
          <p:cNvPr id="3" name="Pladsholder til indhold 2">
            <a:extLst>
              <a:ext uri="{FF2B5EF4-FFF2-40B4-BE49-F238E27FC236}">
                <a16:creationId xmlns:a16="http://schemas.microsoft.com/office/drawing/2014/main" id="{05BC547A-EECA-D6EE-8A51-5E817FBCAD88}"/>
              </a:ext>
            </a:extLst>
          </p:cNvPr>
          <p:cNvSpPr>
            <a:spLocks noGrp="1"/>
          </p:cNvSpPr>
          <p:nvPr>
            <p:ph idx="1"/>
          </p:nvPr>
        </p:nvSpPr>
        <p:spPr>
          <a:xfrm>
            <a:off x="695326" y="1332000"/>
            <a:ext cx="4456538" cy="4248000"/>
          </a:xfrm>
        </p:spPr>
        <p:txBody>
          <a:bodyPr/>
          <a:lstStyle/>
          <a:p>
            <a:r>
              <a:rPr lang="da-DK" sz="1800" dirty="0">
                <a:latin typeface="Segoe UI" panose="020B0502040204020203" pitchFamily="34" charset="0"/>
                <a:cs typeface="Segoe UI" panose="020B0502040204020203" pitchFamily="34" charset="0"/>
              </a:rPr>
              <a:t>Metoden er med til at systematisere jeres aktuelle viden og jeres behov for ny viden. </a:t>
            </a:r>
          </a:p>
          <a:p>
            <a:r>
              <a:rPr lang="da-DK" sz="1800" dirty="0">
                <a:latin typeface="Segoe UI" panose="020B0502040204020203" pitchFamily="34" charset="0"/>
                <a:cs typeface="Segoe UI" panose="020B0502040204020203" pitchFamily="34" charset="0"/>
              </a:rPr>
              <a:t>Brug arbejdsarket til at få et overblik over, hvilken viden I har, og hvilken viden I </a:t>
            </a:r>
            <a:r>
              <a:rPr lang="da-DK" sz="1800" dirty="0" err="1">
                <a:latin typeface="Segoe UI" panose="020B0502040204020203" pitchFamily="34" charset="0"/>
                <a:cs typeface="Segoe UI" panose="020B0502040204020203" pitchFamily="34" charset="0"/>
              </a:rPr>
              <a:t>får</a:t>
            </a:r>
            <a:r>
              <a:rPr lang="da-DK" sz="1800" dirty="0">
                <a:latin typeface="Segoe UI" panose="020B0502040204020203" pitchFamily="34" charset="0"/>
                <a:cs typeface="Segoe UI" panose="020B0502040204020203" pitchFamily="34" charset="0"/>
              </a:rPr>
              <a:t> brug for. </a:t>
            </a:r>
          </a:p>
          <a:p>
            <a:pPr>
              <a:spcAft>
                <a:spcPts val="600"/>
              </a:spcAft>
            </a:pPr>
            <a:r>
              <a:rPr lang="da-DK" sz="1800" b="1" dirty="0">
                <a:latin typeface="Segoe UI" panose="020B0502040204020203" pitchFamily="34" charset="0"/>
                <a:cs typeface="Segoe UI" panose="020B0502040204020203" pitchFamily="34" charset="0"/>
              </a:rPr>
              <a:t>Materialer </a:t>
            </a:r>
            <a:endParaRPr lang="da-DK" sz="1800" dirty="0">
              <a:latin typeface="Segoe UI" panose="020B0502040204020203" pitchFamily="34" charset="0"/>
              <a:cs typeface="Segoe UI" panose="020B0502040204020203" pitchFamily="34" charset="0"/>
            </a:endParaRPr>
          </a:p>
          <a:p>
            <a:pPr marL="457200" lvl="1" indent="0">
              <a:spcAft>
                <a:spcPts val="600"/>
              </a:spcAft>
              <a:buNone/>
            </a:pPr>
            <a:r>
              <a:rPr lang="da-DK" sz="1800" dirty="0">
                <a:latin typeface="Segoe UI" panose="020B0502040204020203" pitchFamily="34" charset="0"/>
                <a:cs typeface="Segoe UI" panose="020B0502040204020203" pitchFamily="34" charset="0"/>
              </a:rPr>
              <a:t>Arbejdsark</a:t>
            </a:r>
          </a:p>
          <a:p>
            <a:pPr marL="457200" lvl="1" indent="0">
              <a:buNone/>
            </a:pPr>
            <a:r>
              <a:rPr lang="da-DK" sz="1800">
                <a:latin typeface="Segoe UI" panose="020B0502040204020203" pitchFamily="34" charset="0"/>
                <a:cs typeface="Segoe UI" panose="020B0502040204020203" pitchFamily="34" charset="0"/>
              </a:rPr>
              <a:t>Post-it.</a:t>
            </a:r>
            <a:endParaRPr lang="da-DK" sz="1800" dirty="0">
              <a:latin typeface="Segoe UI" panose="020B0502040204020203" pitchFamily="34" charset="0"/>
              <a:cs typeface="Segoe UI" panose="020B0502040204020203" pitchFamily="34" charset="0"/>
            </a:endParaRPr>
          </a:p>
          <a:p>
            <a:pPr>
              <a:spcAft>
                <a:spcPts val="600"/>
              </a:spcAft>
            </a:pPr>
            <a:r>
              <a:rPr lang="da-DK" sz="1800" b="1" dirty="0">
                <a:latin typeface="Segoe UI" panose="020B0502040204020203" pitchFamily="34" charset="0"/>
                <a:cs typeface="Segoe UI" panose="020B0502040204020203" pitchFamily="34" charset="0"/>
              </a:rPr>
              <a:t>Varighed </a:t>
            </a:r>
            <a:endParaRPr lang="da-DK" sz="1800" dirty="0">
              <a:latin typeface="Segoe UI" panose="020B0502040204020203" pitchFamily="34" charset="0"/>
              <a:cs typeface="Segoe UI" panose="020B0502040204020203" pitchFamily="34" charset="0"/>
            </a:endParaRPr>
          </a:p>
          <a:p>
            <a:pPr marL="457200" lvl="1" indent="0">
              <a:buNone/>
            </a:pPr>
            <a:r>
              <a:rPr lang="da-DK" sz="1800">
                <a:latin typeface="Segoe UI" panose="020B0502040204020203" pitchFamily="34" charset="0"/>
                <a:cs typeface="Segoe UI" panose="020B0502040204020203" pitchFamily="34" charset="0"/>
              </a:rPr>
              <a:t>20 min.</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B4266C28-E5A8-FF33-8522-F2B81D82550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95595" y="482724"/>
            <a:ext cx="3277057" cy="4631603"/>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BD2DAFFC-3DED-D4B8-690B-912A75DF9E6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784952" y="1333934"/>
            <a:ext cx="3277057"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6998695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58C60-5942-F85B-855E-3EE1AD285A3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9D8D19A-8002-8625-0BFF-1012929D87FC}"/>
              </a:ext>
            </a:extLst>
          </p:cNvPr>
          <p:cNvSpPr>
            <a:spLocks noGrp="1"/>
          </p:cNvSpPr>
          <p:nvPr>
            <p:ph type="title"/>
          </p:nvPr>
        </p:nvSpPr>
        <p:spPr>
          <a:xfrm>
            <a:off x="695325" y="294791"/>
            <a:ext cx="11028290" cy="983209"/>
          </a:xfrm>
        </p:spPr>
        <p:txBody>
          <a:bodyPr/>
          <a:lstStyle/>
          <a:p>
            <a:r>
              <a:rPr lang="da-DK" dirty="0"/>
              <a:t>Gruppearbejde</a:t>
            </a:r>
          </a:p>
        </p:txBody>
      </p:sp>
      <p:sp>
        <p:nvSpPr>
          <p:cNvPr id="3" name="Pladsholder til indhold 2">
            <a:extLst>
              <a:ext uri="{FF2B5EF4-FFF2-40B4-BE49-F238E27FC236}">
                <a16:creationId xmlns:a16="http://schemas.microsoft.com/office/drawing/2014/main" id="{F9442D88-AB7C-4955-A472-6E423D0AED21}"/>
              </a:ext>
            </a:extLst>
          </p:cNvPr>
          <p:cNvSpPr>
            <a:spLocks noGrp="1"/>
          </p:cNvSpPr>
          <p:nvPr>
            <p:ph idx="1"/>
          </p:nvPr>
        </p:nvSpPr>
        <p:spPr>
          <a:xfrm>
            <a:off x="695326" y="1332000"/>
            <a:ext cx="9073142" cy="4248000"/>
          </a:xfrm>
        </p:spPr>
        <p:txBody>
          <a:bodyPr/>
          <a:lstStyle/>
          <a:p>
            <a:r>
              <a:rPr lang="da-DK" sz="1800" dirty="0">
                <a:latin typeface="Segoe UI" panose="020B0502040204020203" pitchFamily="34" charset="0"/>
                <a:cs typeface="Segoe UI" panose="020B0502040204020203" pitchFamily="34" charset="0"/>
              </a:rPr>
              <a:t>Lav de to øvelser for at afdække jeres problem og viden.</a:t>
            </a:r>
          </a:p>
          <a:p>
            <a:r>
              <a:rPr lang="da-DK" sz="1800" dirty="0">
                <a:latin typeface="Segoe UI" panose="020B0502040204020203" pitchFamily="34" charset="0"/>
                <a:cs typeface="Segoe UI" panose="020B0502040204020203" pitchFamily="34" charset="0"/>
              </a:rPr>
              <a:t>Når I har lavet øvelserne, skal I give gruppen lektier for til næste lektion.</a:t>
            </a:r>
          </a:p>
          <a:p>
            <a:pPr marL="0" indent="0">
              <a:buNone/>
            </a:pP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endParaRPr lang="da-DK"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67D6C884-C47B-94A2-6D5A-9B6198E19BC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99749" y="2813898"/>
            <a:ext cx="6479530" cy="2181846"/>
          </a:xfrm>
          <a:prstGeom prst="rect">
            <a:avLst/>
          </a:prstGeom>
        </p:spPr>
      </p:pic>
    </p:spTree>
    <p:extLst>
      <p:ext uri="{BB962C8B-B14F-4D97-AF65-F5344CB8AC3E}">
        <p14:creationId xmlns:p14="http://schemas.microsoft.com/office/powerpoint/2010/main" val="351895527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6E884-D512-CAAE-62E3-60D1A3550E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CB64B8-D69E-136E-C00D-8FB71E241233}"/>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3</a:t>
            </a:r>
          </a:p>
        </p:txBody>
      </p:sp>
      <p:sp>
        <p:nvSpPr>
          <p:cNvPr id="3" name="Pladsholder til indhold 2">
            <a:extLst>
              <a:ext uri="{FF2B5EF4-FFF2-40B4-BE49-F238E27FC236}">
                <a16:creationId xmlns:a16="http://schemas.microsoft.com/office/drawing/2014/main" id="{9A30120A-0CBB-E288-2176-A3F3A4F42C9D}"/>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96497276-6BFD-9C58-AAFA-92262FE66876}"/>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3B9DE61-64F9-C768-000B-D0F5378B64D1}"/>
              </a:ext>
            </a:extLst>
          </p:cNvPr>
          <p:cNvSpPr txBox="1"/>
          <p:nvPr/>
        </p:nvSpPr>
        <p:spPr>
          <a:xfrm>
            <a:off x="2720301" y="2129843"/>
            <a:ext cx="6540500" cy="1092607"/>
          </a:xfrm>
          <a:prstGeom prst="rect">
            <a:avLst/>
          </a:prstGeom>
          <a:noFill/>
        </p:spPr>
        <p:txBody>
          <a:bodyPr wrap="square" rtlCol="0">
            <a:spAutoFit/>
          </a:bodyPr>
          <a:lstStyle/>
          <a:p>
            <a:pPr marL="342900" indent="-180000" algn="ctr">
              <a:buFont typeface="Arial" panose="020B0604020202020204" pitchFamily="34" charset="0"/>
              <a:buChar char="•"/>
            </a:pPr>
            <a:r>
              <a:rPr lang="da-DK" sz="2000" dirty="0">
                <a:latin typeface="Segoe UI" panose="020B0502040204020203" pitchFamily="34" charset="0"/>
                <a:cs typeface="Segoe UI" panose="020B0502040204020203" pitchFamily="34" charset="0"/>
              </a:rPr>
              <a:t>Få ideer!</a:t>
            </a:r>
            <a:endParaRPr lang="da-DK" sz="2000" b="1" i="1" u="sng"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algn="ctr"/>
            <a:endParaRPr lang="da-DK" sz="2000" dirty="0">
              <a:latin typeface="Segoe UI" panose="020B0502040204020203" pitchFamily="34" charset="0"/>
              <a:cs typeface="Segoe UI" panose="020B0502040204020203" pitchFamily="34" charset="0"/>
            </a:endParaRPr>
          </a:p>
        </p:txBody>
      </p:sp>
      <p:pic>
        <p:nvPicPr>
          <p:cNvPr id="8" name="Billede 7">
            <a:extLst>
              <a:ext uri="{FF2B5EF4-FFF2-40B4-BE49-F238E27FC236}">
                <a16:creationId xmlns:a16="http://schemas.microsoft.com/office/drawing/2014/main" id="{6D449E45-6708-34FA-196E-DB84FD6C072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16463" y="4728157"/>
            <a:ext cx="1348177" cy="1348177"/>
          </a:xfrm>
          <a:prstGeom prst="rect">
            <a:avLst/>
          </a:prstGeom>
        </p:spPr>
      </p:pic>
    </p:spTree>
    <p:extLst>
      <p:ext uri="{BB962C8B-B14F-4D97-AF65-F5344CB8AC3E}">
        <p14:creationId xmlns:p14="http://schemas.microsoft.com/office/powerpoint/2010/main" val="188900975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E9FB0-EC67-C31F-C199-5D12F00FCF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6C02B37-9766-9D6D-16F4-68AB6912A49B}"/>
              </a:ext>
            </a:extLst>
          </p:cNvPr>
          <p:cNvSpPr>
            <a:spLocks noGrp="1"/>
          </p:cNvSpPr>
          <p:nvPr>
            <p:ph type="title"/>
          </p:nvPr>
        </p:nvSpPr>
        <p:spPr/>
        <p:txBody>
          <a:bodyPr/>
          <a:lstStyle/>
          <a:p>
            <a:r>
              <a:rPr lang="da-DK" dirty="0">
                <a:solidFill>
                  <a:srgbClr val="224B5A"/>
                </a:solidFill>
              </a:rPr>
              <a:t>Engineering designprocessen</a:t>
            </a:r>
          </a:p>
        </p:txBody>
      </p:sp>
      <p:pic>
        <p:nvPicPr>
          <p:cNvPr id="4" name="Billede 3" descr="Et billede, der indeholder tekst, cirkel, Font/skrifttype, skærmbillede&#10;&#10;AI-genereret indhold kan være ukorrekt.">
            <a:extLst>
              <a:ext uri="{FF2B5EF4-FFF2-40B4-BE49-F238E27FC236}">
                <a16:creationId xmlns:a16="http://schemas.microsoft.com/office/drawing/2014/main" id="{9B0F4408-93AA-9EC8-F5BA-19C362E423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4975" y="1342613"/>
            <a:ext cx="7207935" cy="4515167"/>
          </a:xfrm>
          <a:prstGeom prst="rect">
            <a:avLst/>
          </a:prstGeom>
        </p:spPr>
      </p:pic>
    </p:spTree>
    <p:extLst>
      <p:ext uri="{BB962C8B-B14F-4D97-AF65-F5344CB8AC3E}">
        <p14:creationId xmlns:p14="http://schemas.microsoft.com/office/powerpoint/2010/main" val="60502481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54756-8D76-EBA9-8737-EC5044AA3045}"/>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22B6C8D4-BB35-AC44-468D-90B499E52158}"/>
              </a:ext>
            </a:extLst>
          </p:cNvPr>
          <p:cNvSpPr>
            <a:spLocks noGrp="1"/>
          </p:cNvSpPr>
          <p:nvPr>
            <p:ph idx="1"/>
          </p:nvPr>
        </p:nvSpPr>
        <p:spPr>
          <a:xfrm>
            <a:off x="695325" y="487637"/>
            <a:ext cx="11496675" cy="5882725"/>
          </a:xfrm>
        </p:spPr>
        <p:txBody>
          <a:bodyPr/>
          <a:lstStyle/>
          <a:p>
            <a:pPr marL="0" indent="0" fontAlgn="base">
              <a:buNone/>
            </a:pPr>
            <a:r>
              <a:rPr lang="da-DK" sz="2400" b="1" cap="all" dirty="0">
                <a:latin typeface="Segoe UI" panose="020B0502040204020203" pitchFamily="34" charset="0"/>
                <a:cs typeface="Segoe UI" panose="020B0502040204020203" pitchFamily="34" charset="0"/>
              </a:rPr>
              <a:t>Problem</a:t>
            </a:r>
          </a:p>
          <a:p>
            <a:pPr marL="0" indent="0" fontAlgn="base">
              <a:buNone/>
            </a:pPr>
            <a:r>
              <a:rPr lang="da-DK" sz="2400" dirty="0">
                <a:latin typeface="Segoe UI" panose="020B0502040204020203" pitchFamily="34" charset="0"/>
                <a:cs typeface="Segoe UI" panose="020B0502040204020203" pitchFamily="34" charset="0"/>
              </a:rPr>
              <a:t>Er myslibaren virkelig så sund, som vi tror?</a:t>
            </a:r>
          </a:p>
          <a:p>
            <a:pPr marL="0" indent="0" fontAlgn="base">
              <a:buNone/>
            </a:pPr>
            <a:r>
              <a:rPr lang="da-DK" sz="2400" dirty="0">
                <a:latin typeface="Segoe UI" panose="020B0502040204020203" pitchFamily="34" charset="0"/>
                <a:cs typeface="Segoe UI" panose="020B0502040204020203" pitchFamily="34" charset="0"/>
              </a:rPr>
              <a:t>Mange børn og unge spiser myslibarer som </a:t>
            </a:r>
            <a:br>
              <a:rPr lang="da-DK" sz="2400" dirty="0">
                <a:latin typeface="Segoe UI" panose="020B0502040204020203" pitchFamily="34" charset="0"/>
                <a:cs typeface="Segoe UI" panose="020B0502040204020203" pitchFamily="34" charset="0"/>
              </a:rPr>
            </a:br>
            <a:r>
              <a:rPr lang="da-DK" sz="2400" dirty="0">
                <a:latin typeface="Segoe UI" panose="020B0502040204020203" pitchFamily="34" charset="0"/>
                <a:cs typeface="Segoe UI" panose="020B0502040204020203" pitchFamily="34" charset="0"/>
              </a:rPr>
              <a:t>en hurtig snack eller et mellemmåltid – ofte med tanken om, at det er et sundt alternativ til slik eller kage. Men mange myslibarer indeholder store mængder sukker og hurtige kulhydrater, som får blodsukkeret til at stige hurtigt og falde igen kort efter. Det kan give problemer med både koncentration og energi i løbet af dagen.</a:t>
            </a:r>
          </a:p>
          <a:p>
            <a:pPr marL="0" indent="0" fontAlgn="base">
              <a:buNone/>
            </a:pPr>
            <a:endParaRPr lang="da-DK" sz="2000" dirty="0">
              <a:latin typeface="Segoe UI" panose="020B0502040204020203" pitchFamily="34" charset="0"/>
              <a:cs typeface="Segoe UI" panose="020B0502040204020203" pitchFamily="34" charset="0"/>
            </a:endParaRPr>
          </a:p>
          <a:p>
            <a:endParaRPr lang="da-DK" sz="2000" dirty="0"/>
          </a:p>
        </p:txBody>
      </p:sp>
      <p:pic>
        <p:nvPicPr>
          <p:cNvPr id="6" name="Billede 5">
            <a:extLst>
              <a:ext uri="{FF2B5EF4-FFF2-40B4-BE49-F238E27FC236}">
                <a16:creationId xmlns:a16="http://schemas.microsoft.com/office/drawing/2014/main" id="{143F5C99-7D3E-42EA-D387-0D94F0B7E11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33252" y="3945339"/>
            <a:ext cx="5457251" cy="2080888"/>
          </a:xfrm>
          <a:prstGeom prst="rect">
            <a:avLst/>
          </a:prstGeom>
          <a:effectLst>
            <a:outerShdw blurRad="50800" dist="38100" dir="2700000" algn="tl" rotWithShape="0">
              <a:prstClr val="black">
                <a:alpha val="40000"/>
              </a:prstClr>
            </a:outerShdw>
          </a:effectLst>
        </p:spPr>
      </p:pic>
      <p:pic>
        <p:nvPicPr>
          <p:cNvPr id="4" name="Billede 3">
            <a:extLst>
              <a:ext uri="{FF2B5EF4-FFF2-40B4-BE49-F238E27FC236}">
                <a16:creationId xmlns:a16="http://schemas.microsoft.com/office/drawing/2014/main" id="{AF3E329E-0BD4-5E1B-DE00-101CAAD48A5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745994" y="3945339"/>
            <a:ext cx="4182738" cy="20605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1138208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FCE28E64-4796-77C3-439E-EEE4F6B69B6E}"/>
              </a:ext>
            </a:extLst>
          </p:cNvPr>
          <p:cNvSpPr>
            <a:spLocks noGrp="1"/>
          </p:cNvSpPr>
          <p:nvPr>
            <p:ph idx="1"/>
          </p:nvPr>
        </p:nvSpPr>
        <p:spPr>
          <a:xfrm>
            <a:off x="695325" y="487637"/>
            <a:ext cx="11496675" cy="5882725"/>
          </a:xfrm>
        </p:spPr>
        <p:txBody>
          <a:bodyPr/>
          <a:lstStyle/>
          <a:p>
            <a:pPr marL="0" indent="0" fontAlgn="base">
              <a:buNone/>
            </a:pPr>
            <a:r>
              <a:rPr lang="da-DK" sz="2400" b="1" cap="all" dirty="0">
                <a:latin typeface="Segoe UI" panose="020B0502040204020203" pitchFamily="34" charset="0"/>
                <a:cs typeface="Segoe UI" panose="020B0502040204020203" pitchFamily="34" charset="0"/>
              </a:rPr>
              <a:t>Problem</a:t>
            </a:r>
          </a:p>
          <a:p>
            <a:pPr marL="0" indent="0" fontAlgn="base">
              <a:buNone/>
            </a:pPr>
            <a:r>
              <a:rPr lang="da-DK" sz="2400" dirty="0">
                <a:latin typeface="Segoe UI" panose="020B0502040204020203" pitchFamily="34" charset="0"/>
                <a:cs typeface="Segoe UI" panose="020B0502040204020203" pitchFamily="34" charset="0"/>
              </a:rPr>
              <a:t>Er myslibaren virkelig så sund, som vi tror?</a:t>
            </a:r>
          </a:p>
          <a:p>
            <a:pPr marL="0" indent="0" fontAlgn="base">
              <a:buNone/>
            </a:pPr>
            <a:r>
              <a:rPr lang="da-DK" sz="2400" dirty="0">
                <a:latin typeface="Segoe UI" panose="020B0502040204020203" pitchFamily="34" charset="0"/>
                <a:cs typeface="Segoe UI" panose="020B0502040204020203" pitchFamily="34" charset="0"/>
              </a:rPr>
              <a:t>Mange børn og unge spiser myslibarer som </a:t>
            </a:r>
            <a:br>
              <a:rPr lang="da-DK" sz="2400" dirty="0">
                <a:latin typeface="Segoe UI" panose="020B0502040204020203" pitchFamily="34" charset="0"/>
                <a:cs typeface="Segoe UI" panose="020B0502040204020203" pitchFamily="34" charset="0"/>
              </a:rPr>
            </a:br>
            <a:r>
              <a:rPr lang="da-DK" sz="2400" dirty="0">
                <a:latin typeface="Segoe UI" panose="020B0502040204020203" pitchFamily="34" charset="0"/>
                <a:cs typeface="Segoe UI" panose="020B0502040204020203" pitchFamily="34" charset="0"/>
              </a:rPr>
              <a:t>en hurtig snack eller et mellemmåltid – ofte med tanken om, at det er et sundt alternativ til slik eller kage. Men mange myslibarer indeholder store mængder sukker og hurtige kulhydrater, som får blodsukkeret til at stige hurtigt og falde igen kort efter. Det kan give problemer med både koncentration og energi i løbet af dagen.</a:t>
            </a:r>
          </a:p>
          <a:p>
            <a:pPr marL="0" indent="0" fontAlgn="base">
              <a:buNone/>
            </a:pPr>
            <a:endParaRPr lang="da-DK" sz="2000" dirty="0">
              <a:latin typeface="Segoe UI" panose="020B0502040204020203" pitchFamily="34" charset="0"/>
              <a:cs typeface="Segoe UI" panose="020B0502040204020203" pitchFamily="34" charset="0"/>
            </a:endParaRPr>
          </a:p>
          <a:p>
            <a:endParaRPr lang="da-DK" sz="2000" dirty="0"/>
          </a:p>
        </p:txBody>
      </p:sp>
      <p:pic>
        <p:nvPicPr>
          <p:cNvPr id="6" name="Billede 5">
            <a:extLst>
              <a:ext uri="{FF2B5EF4-FFF2-40B4-BE49-F238E27FC236}">
                <a16:creationId xmlns:a16="http://schemas.microsoft.com/office/drawing/2014/main" id="{544F814C-545A-718B-ED11-323CDD226D1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33252" y="3945339"/>
            <a:ext cx="5457251" cy="2080888"/>
          </a:xfrm>
          <a:prstGeom prst="rect">
            <a:avLst/>
          </a:prstGeom>
          <a:effectLst>
            <a:outerShdw blurRad="50800" dist="38100" dir="2700000" algn="tl" rotWithShape="0">
              <a:prstClr val="black">
                <a:alpha val="40000"/>
              </a:prstClr>
            </a:outerShdw>
          </a:effectLst>
        </p:spPr>
      </p:pic>
      <p:pic>
        <p:nvPicPr>
          <p:cNvPr id="4" name="Billede 3">
            <a:extLst>
              <a:ext uri="{FF2B5EF4-FFF2-40B4-BE49-F238E27FC236}">
                <a16:creationId xmlns:a16="http://schemas.microsoft.com/office/drawing/2014/main" id="{8F311DD5-D5FC-CA75-6697-6EDD8EF2548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745994" y="3945339"/>
            <a:ext cx="4182738" cy="20605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0934887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0D567-1B7B-B184-81CF-6941863943FE}"/>
            </a:ext>
          </a:extLst>
        </p:cNvPr>
        <p:cNvGrpSpPr/>
        <p:nvPr/>
      </p:nvGrpSpPr>
      <p:grpSpPr>
        <a:xfrm>
          <a:off x="0" y="0"/>
          <a:ext cx="0" cy="0"/>
          <a:chOff x="0" y="0"/>
          <a:chExt cx="0" cy="0"/>
        </a:xfrm>
      </p:grpSpPr>
      <p:pic>
        <p:nvPicPr>
          <p:cNvPr id="7" name="Billede 6">
            <a:extLst>
              <a:ext uri="{FF2B5EF4-FFF2-40B4-BE49-F238E27FC236}">
                <a16:creationId xmlns:a16="http://schemas.microsoft.com/office/drawing/2014/main" id="{AB9162FB-EF8E-1BAF-A56A-45B140FB4B2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a:fillRect/>
          </a:stretch>
        </p:blipFill>
        <p:spPr bwMode="auto">
          <a:xfrm>
            <a:off x="9285068" y="1639371"/>
            <a:ext cx="2758076" cy="2890099"/>
          </a:xfrm>
          <a:prstGeom prst="rect">
            <a:avLst/>
          </a:prstGeom>
          <a:ln>
            <a:noFill/>
          </a:ln>
          <a:extLst>
            <a:ext uri="{53640926-AAD7-44D8-BBD7-CCE9431645EC}">
              <a14:shadowObscured xmlns:a14="http://schemas.microsoft.com/office/drawing/2010/main"/>
            </a:ext>
          </a:extLst>
        </p:spPr>
      </p:pic>
      <p:sp>
        <p:nvSpPr>
          <p:cNvPr id="3" name="Pladsholder til indhold 2">
            <a:extLst>
              <a:ext uri="{FF2B5EF4-FFF2-40B4-BE49-F238E27FC236}">
                <a16:creationId xmlns:a16="http://schemas.microsoft.com/office/drawing/2014/main" id="{DF774AA2-811A-C5FE-D3C3-EE641E37000C}"/>
              </a:ext>
            </a:extLst>
          </p:cNvPr>
          <p:cNvSpPr>
            <a:spLocks noGrp="1"/>
          </p:cNvSpPr>
          <p:nvPr>
            <p:ph idx="1"/>
          </p:nvPr>
        </p:nvSpPr>
        <p:spPr>
          <a:xfrm>
            <a:off x="595252" y="337322"/>
            <a:ext cx="8665706" cy="5285209"/>
          </a:xfrm>
        </p:spPr>
        <p:txBody>
          <a:bodyPr/>
          <a:lstStyle/>
          <a:p>
            <a:pPr marL="0" indent="0">
              <a:spcAft>
                <a:spcPts val="600"/>
              </a:spcAft>
              <a:buNone/>
            </a:pPr>
            <a:r>
              <a:rPr lang="da-DK" sz="1900" b="1" cap="all" dirty="0">
                <a:latin typeface="Segoe UI" panose="020B0502040204020203" pitchFamily="34" charset="0"/>
                <a:cs typeface="Segoe UI" panose="020B0502040204020203" pitchFamily="34" charset="0"/>
              </a:rPr>
              <a:t>Narrativ </a:t>
            </a:r>
            <a:endParaRPr lang="da-DK" sz="1900" dirty="0">
              <a:latin typeface="Segoe UI" panose="020B0502040204020203" pitchFamily="34" charset="0"/>
              <a:cs typeface="Segoe UI" panose="020B0502040204020203" pitchFamily="34" charset="0"/>
            </a:endParaRPr>
          </a:p>
          <a:p>
            <a:pPr marL="0" indent="0">
              <a:buNone/>
            </a:pPr>
            <a:r>
              <a:rPr lang="da-DK" sz="1900" dirty="0">
                <a:latin typeface="Segoe UI" panose="020B0502040204020203" pitchFamily="34" charset="0"/>
                <a:cs typeface="Segoe UI" panose="020B0502040204020203" pitchFamily="34" charset="0"/>
              </a:rPr>
              <a:t>Fødevarestyrelsen har stort fokus på børns og unges sukkerindtag og efterlyser forslag til sundere alternativer til de populære myslibarer i madpakkerne. I samarbejde med jeres skole har de bedt jer om at undersøge, hvordan forskellige myslibarer påvirker blodsukkeret – og om I kan udvikle et bedre alternativ.</a:t>
            </a:r>
          </a:p>
          <a:p>
            <a:pPr marL="0" indent="0">
              <a:spcAft>
                <a:spcPts val="1800"/>
              </a:spcAft>
              <a:buNone/>
            </a:pPr>
            <a:r>
              <a:rPr lang="da-DK" sz="1900" dirty="0">
                <a:latin typeface="Segoe UI" panose="020B0502040204020203" pitchFamily="34" charset="0"/>
                <a:cs typeface="Segoe UI" panose="020B0502040204020203" pitchFamily="34" charset="0"/>
              </a:rPr>
              <a:t>Som elever skal I derfor fungere som både forskere og produktudviklere: I skal undersøge, eksperimentere, teste og udvikle jeres egen myslibar, der giver mere stabilt glukoseoptag gennem dagen.</a:t>
            </a:r>
          </a:p>
          <a:p>
            <a:pPr marL="0" indent="0">
              <a:spcAft>
                <a:spcPts val="600"/>
              </a:spcAft>
              <a:buNone/>
            </a:pPr>
            <a:r>
              <a:rPr lang="da-DK" sz="1900" b="1" cap="all" dirty="0" err="1">
                <a:latin typeface="Segoe UI" panose="020B0502040204020203" pitchFamily="34" charset="0"/>
                <a:cs typeface="Segoe UI" panose="020B0502040204020203" pitchFamily="34" charset="0"/>
              </a:rPr>
              <a:t>UdfordrinG</a:t>
            </a:r>
            <a:endParaRPr lang="da-DK" sz="1900" dirty="0">
              <a:latin typeface="Segoe UI" panose="020B0502040204020203" pitchFamily="34" charset="0"/>
              <a:cs typeface="Segoe UI" panose="020B0502040204020203" pitchFamily="34" charset="0"/>
            </a:endParaRPr>
          </a:p>
          <a:p>
            <a:pPr marL="0" indent="0">
              <a:spcAft>
                <a:spcPts val="1800"/>
              </a:spcAft>
              <a:buNone/>
            </a:pPr>
            <a:r>
              <a:rPr lang="da-DK" sz="1900" dirty="0">
                <a:latin typeface="Segoe UI" panose="020B0502040204020203" pitchFamily="34" charset="0"/>
                <a:cs typeface="Segoe UI" panose="020B0502040204020203" pitchFamily="34" charset="0"/>
              </a:rPr>
              <a:t>I skal i grupper designe og producere en myslibar, som er et ”sundere” alternativ til en kommerciel myslibar.</a:t>
            </a:r>
          </a:p>
          <a:p>
            <a:pPr marL="0" indent="0">
              <a:spcAft>
                <a:spcPts val="600"/>
              </a:spcAft>
              <a:buNone/>
            </a:pPr>
            <a:r>
              <a:rPr lang="da-DK" sz="1900" cap="all" dirty="0">
                <a:latin typeface="Segoe UI" panose="020B0502040204020203" pitchFamily="34" charset="0"/>
                <a:cs typeface="Segoe UI" panose="020B0502040204020203" pitchFamily="34" charset="0"/>
              </a:rPr>
              <a:t> </a:t>
            </a:r>
            <a:r>
              <a:rPr lang="da-DK" sz="1900" b="1" cap="all" dirty="0" err="1">
                <a:latin typeface="Segoe UI" panose="020B0502040204020203" pitchFamily="34" charset="0"/>
                <a:cs typeface="Segoe UI" panose="020B0502040204020203" pitchFamily="34" charset="0"/>
              </a:rPr>
              <a:t>prototypeKRITERIER</a:t>
            </a:r>
            <a:endParaRPr lang="da-DK" sz="1900" dirty="0">
              <a:latin typeface="Segoe UI" panose="020B0502040204020203" pitchFamily="34" charset="0"/>
              <a:cs typeface="Segoe UI" panose="020B0502040204020203" pitchFamily="34" charset="0"/>
            </a:endParaRPr>
          </a:p>
          <a:p>
            <a:r>
              <a:rPr lang="da-DK" sz="1900" dirty="0">
                <a:latin typeface="Segoe UI" panose="020B0502040204020203" pitchFamily="34" charset="0"/>
                <a:cs typeface="Segoe UI" panose="020B0502040204020203" pitchFamily="34" charset="0"/>
              </a:rPr>
              <a:t>Myslibaren skal have et lavere glykæmisk indeks (GI) end den kommercielle bar, I har undersøgt.</a:t>
            </a:r>
          </a:p>
          <a:p>
            <a:r>
              <a:rPr lang="da-DK" sz="1900" dirty="0">
                <a:latin typeface="Segoe UI" panose="020B0502040204020203" pitchFamily="34" charset="0"/>
                <a:cs typeface="Segoe UI" panose="020B0502040204020203" pitchFamily="34" charset="0"/>
              </a:rPr>
              <a:t>Myslibaren skal have en fast, sammenhængende form og være praktisk at spise som snack.</a:t>
            </a:r>
          </a:p>
          <a:p>
            <a:endParaRPr lang="da-DK" dirty="0"/>
          </a:p>
        </p:txBody>
      </p:sp>
    </p:spTree>
    <p:extLst>
      <p:ext uri="{BB962C8B-B14F-4D97-AF65-F5344CB8AC3E}">
        <p14:creationId xmlns:p14="http://schemas.microsoft.com/office/powerpoint/2010/main" val="361176288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DFDED-BFD4-53E8-1A99-04FA0182065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6BFF369-26F9-408B-7146-C14FEC222F95}"/>
              </a:ext>
            </a:extLst>
          </p:cNvPr>
          <p:cNvSpPr>
            <a:spLocks noGrp="1"/>
          </p:cNvSpPr>
          <p:nvPr>
            <p:ph type="title"/>
          </p:nvPr>
        </p:nvSpPr>
        <p:spPr/>
        <p:txBody>
          <a:bodyPr/>
          <a:lstStyle/>
          <a:p>
            <a:r>
              <a:rPr lang="da-DK" b="1" dirty="0"/>
              <a:t>Krav til arbejdet</a:t>
            </a:r>
            <a:br>
              <a:rPr lang="da-DK" dirty="0"/>
            </a:br>
            <a:endParaRPr lang="da-DK" dirty="0"/>
          </a:p>
        </p:txBody>
      </p:sp>
      <p:sp>
        <p:nvSpPr>
          <p:cNvPr id="3" name="Pladsholder til indhold 2">
            <a:extLst>
              <a:ext uri="{FF2B5EF4-FFF2-40B4-BE49-F238E27FC236}">
                <a16:creationId xmlns:a16="http://schemas.microsoft.com/office/drawing/2014/main" id="{9925FD08-19DA-3028-B5F8-99FC7502757A}"/>
              </a:ext>
            </a:extLst>
          </p:cNvPr>
          <p:cNvSpPr>
            <a:spLocks noGrp="1"/>
          </p:cNvSpPr>
          <p:nvPr>
            <p:ph idx="1"/>
          </p:nvPr>
        </p:nvSpPr>
        <p:spPr>
          <a:xfrm>
            <a:off x="695325" y="1332000"/>
            <a:ext cx="11043192" cy="4248000"/>
          </a:xfrm>
        </p:spPr>
        <p:txBody>
          <a:bodyPr/>
          <a:lstStyle/>
          <a:p>
            <a:pPr marL="0" indent="0">
              <a:spcAft>
                <a:spcPts val="1000"/>
              </a:spcAft>
              <a:buNone/>
            </a:pPr>
            <a:r>
              <a:rPr lang="da-DK" dirty="0">
                <a:latin typeface="Segoe UI" panose="020B0502040204020203" pitchFamily="34" charset="0"/>
                <a:cs typeface="Segoe UI" panose="020B0502040204020203" pitchFamily="34" charset="0"/>
              </a:rPr>
              <a:t>I skal undervejs i jeres forløb:</a:t>
            </a:r>
          </a:p>
          <a:p>
            <a:pPr lvl="0">
              <a:spcAft>
                <a:spcPts val="1000"/>
              </a:spcAft>
            </a:pPr>
            <a:r>
              <a:rPr lang="da-DK" dirty="0">
                <a:latin typeface="Segoe UI" panose="020B0502040204020203" pitchFamily="34" charset="0"/>
                <a:cs typeface="Segoe UI" panose="020B0502040204020203" pitchFamily="34" charset="0"/>
              </a:rPr>
              <a:t>Løbende planlægge og dokumentere jeres arbejde i en logbog. Her skal det fremgå, hvordan I har gennemført de enkelte trin i </a:t>
            </a:r>
            <a:r>
              <a:rPr lang="da-DK" dirty="0" err="1">
                <a:latin typeface="Segoe UI" panose="020B0502040204020203" pitchFamily="34" charset="0"/>
                <a:cs typeface="Segoe UI" panose="020B0502040204020203" pitchFamily="34" charset="0"/>
              </a:rPr>
              <a:t>engineering</a:t>
            </a:r>
            <a:r>
              <a:rPr lang="da-DK" dirty="0">
                <a:latin typeface="Segoe UI" panose="020B0502040204020203" pitchFamily="34" charset="0"/>
                <a:cs typeface="Segoe UI" panose="020B0502040204020203" pitchFamily="34" charset="0"/>
              </a:rPr>
              <a:t> designprocessen (undersøge, ideudvikle, konstruere, teste og forbedre).</a:t>
            </a:r>
          </a:p>
          <a:p>
            <a:pPr lvl="0">
              <a:spcAft>
                <a:spcPts val="1000"/>
              </a:spcAft>
            </a:pPr>
            <a:r>
              <a:rPr lang="da-DK" dirty="0">
                <a:latin typeface="Segoe UI" panose="020B0502040204020203" pitchFamily="34" charset="0"/>
                <a:cs typeface="Segoe UI" panose="020B0502040204020203" pitchFamily="34" charset="0"/>
              </a:rPr>
              <a:t>Udføre eksperimentelle undersøgelser, herunder test af en kommerciel myslibar og jeres egen prototype, fx ved måling eller beregning af blodsukkerrespons og GI.</a:t>
            </a:r>
          </a:p>
          <a:p>
            <a:pPr lvl="0">
              <a:spcAft>
                <a:spcPts val="1000"/>
              </a:spcAft>
            </a:pPr>
            <a:r>
              <a:rPr lang="da-DK" dirty="0">
                <a:latin typeface="Segoe UI" panose="020B0502040204020203" pitchFamily="34" charset="0"/>
                <a:cs typeface="Segoe UI" panose="020B0502040204020203" pitchFamily="34" charset="0"/>
              </a:rPr>
              <a:t>Evaluere jeres prototype og foreslå, hvordan den kan optimeres ud fra jeres test og viden.</a:t>
            </a:r>
          </a:p>
          <a:p>
            <a:pPr lvl="0">
              <a:spcAft>
                <a:spcPts val="1000"/>
              </a:spcAft>
            </a:pPr>
            <a:r>
              <a:rPr lang="da-DK" dirty="0">
                <a:latin typeface="Segoe UI" panose="020B0502040204020203" pitchFamily="34" charset="0"/>
                <a:cs typeface="Segoe UI" panose="020B0502040204020203" pitchFamily="34" charset="0"/>
              </a:rPr>
              <a:t>Udarbejde en varedeklaration for jeres myslibar via </a:t>
            </a:r>
            <a:r>
              <a:rPr lang="da-DK" u="sng" dirty="0">
                <a:solidFill>
                  <a:srgbClr val="37AFB5"/>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https://deklaration.fooddata.dk/?Deklarationer</a:t>
            </a:r>
            <a:r>
              <a:rPr lang="da-DK" dirty="0">
                <a:latin typeface="Segoe UI" panose="020B0502040204020203" pitchFamily="34" charset="0"/>
                <a:cs typeface="Segoe UI" panose="020B0502040204020203" pitchFamily="34" charset="0"/>
              </a:rPr>
              <a:t>.</a:t>
            </a:r>
          </a:p>
          <a:p>
            <a:pPr lvl="0">
              <a:spcAft>
                <a:spcPts val="1000"/>
              </a:spcAft>
            </a:pPr>
            <a:r>
              <a:rPr lang="da-DK" dirty="0">
                <a:latin typeface="Segoe UI" panose="020B0502040204020203" pitchFamily="34" charset="0"/>
                <a:cs typeface="Segoe UI" panose="020B0502040204020203" pitchFamily="34" charset="0"/>
              </a:rPr>
              <a:t>Selv definere lektier og opgaver mellem lektionerne</a:t>
            </a:r>
          </a:p>
          <a:p>
            <a:pPr lvl="0">
              <a:spcAft>
                <a:spcPts val="1000"/>
              </a:spcAft>
            </a:pPr>
            <a:r>
              <a:rPr lang="da-DK" dirty="0">
                <a:latin typeface="Segoe UI" panose="020B0502040204020203" pitchFamily="34" charset="0"/>
                <a:cs typeface="Segoe UI" panose="020B0502040204020203" pitchFamily="34" charset="0"/>
              </a:rPr>
              <a:t>Selv stå for indkøb af ingredienser</a:t>
            </a:r>
          </a:p>
          <a:p>
            <a:pPr marL="0" lvl="0" indent="0">
              <a:spcAft>
                <a:spcPts val="1000"/>
              </a:spcAft>
              <a:buNone/>
            </a:pPr>
            <a:r>
              <a:rPr lang="da-DK" dirty="0">
                <a:latin typeface="Segoe UI" panose="020B0502040204020203" pitchFamily="34" charset="0"/>
                <a:cs typeface="Segoe UI" panose="020B0502040204020203" pitchFamily="34" charset="0"/>
              </a:rPr>
              <a:t>Afslutningsvis præsentere jeres prototype for klassen med:</a:t>
            </a:r>
          </a:p>
          <a:p>
            <a:pPr marL="540000" lvl="0">
              <a:spcAft>
                <a:spcPts val="1000"/>
              </a:spcAft>
            </a:pPr>
            <a:r>
              <a:rPr lang="da-DK" dirty="0">
                <a:latin typeface="Segoe UI" panose="020B0502040204020203" pitchFamily="34" charset="0"/>
                <a:cs typeface="Segoe UI" panose="020B0502040204020203" pitchFamily="34" charset="0"/>
              </a:rPr>
              <a:t>Jeres opskrift og produkt</a:t>
            </a:r>
          </a:p>
          <a:p>
            <a:pPr marL="540000" lvl="0">
              <a:spcAft>
                <a:spcPts val="1000"/>
              </a:spcAft>
            </a:pPr>
            <a:r>
              <a:rPr lang="da-DK" dirty="0">
                <a:latin typeface="Segoe UI" panose="020B0502040204020203" pitchFamily="34" charset="0"/>
                <a:cs typeface="Segoe UI" panose="020B0502040204020203" pitchFamily="34" charset="0"/>
              </a:rPr>
              <a:t>Dokumentation og data, der viser, hvordan jeres myslibar performer ift. GI</a:t>
            </a:r>
          </a:p>
          <a:p>
            <a:pPr marL="540000" lvl="0">
              <a:spcAft>
                <a:spcPts val="1000"/>
              </a:spcAft>
            </a:pPr>
            <a:r>
              <a:rPr lang="da-DK" dirty="0">
                <a:latin typeface="Segoe UI" panose="020B0502040204020203" pitchFamily="34" charset="0"/>
                <a:cs typeface="Segoe UI" panose="020B0502040204020203" pitchFamily="34" charset="0"/>
              </a:rPr>
              <a:t>En visuel præsentation (fx poster)</a:t>
            </a:r>
          </a:p>
          <a:p>
            <a:endParaRPr lang="da-DK"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2136536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spcAft>
                <a:spcPts val="600"/>
              </a:spcAft>
            </a:pPr>
            <a:r>
              <a:rPr lang="da-DK" dirty="0"/>
              <a:t>Bordet rundt</a:t>
            </a:r>
            <a:endParaRPr lang="en-US" sz="4400" b="1" dirty="0">
              <a:latin typeface="BetonEF" pitchFamily="50" charset="0"/>
            </a:endParaRPr>
          </a:p>
        </p:txBody>
      </p:sp>
      <p:sp>
        <p:nvSpPr>
          <p:cNvPr id="9" name="Pladsholder til indhold 8">
            <a:extLst>
              <a:ext uri="{FF2B5EF4-FFF2-40B4-BE49-F238E27FC236}">
                <a16:creationId xmlns:a16="http://schemas.microsoft.com/office/drawing/2014/main" id="{9C390D1C-A23A-3FB6-95B9-1BE8C65082A8}"/>
              </a:ext>
            </a:extLst>
          </p:cNvPr>
          <p:cNvSpPr>
            <a:spLocks noGrp="1"/>
          </p:cNvSpPr>
          <p:nvPr>
            <p:ph idx="1"/>
          </p:nvPr>
        </p:nvSpPr>
        <p:spPr>
          <a:xfrm>
            <a:off x="695324" y="1331999"/>
            <a:ext cx="7437631" cy="4228741"/>
          </a:xfrm>
        </p:spPr>
        <p:txBody>
          <a:bodyPr/>
          <a:lstStyle/>
          <a:p>
            <a:pPr marL="252000" indent="-252000">
              <a:buFont typeface="+mj-lt"/>
              <a:buAutoNum type="arabicPeriod"/>
            </a:pPr>
            <a:r>
              <a:rPr lang="da-DK" sz="1800" dirty="0">
                <a:latin typeface="Segoe UI" panose="020B0502040204020203" pitchFamily="34" charset="0"/>
                <a:cs typeface="Segoe UI" panose="020B0502040204020203" pitchFamily="34" charset="0"/>
              </a:rPr>
              <a:t>Alle udvælger hver for sig den idé, de helst vil arbejde videre med. Skriv den øverst på arbejdsarket. </a:t>
            </a:r>
          </a:p>
          <a:p>
            <a:pPr marL="252000" indent="-252000">
              <a:buFont typeface="+mj-lt"/>
              <a:buAutoNum type="arabicPeriod"/>
            </a:pPr>
            <a:r>
              <a:rPr lang="da-DK" sz="1800" dirty="0">
                <a:latin typeface="Segoe UI" panose="020B0502040204020203" pitchFamily="34" charset="0"/>
                <a:cs typeface="Segoe UI" panose="020B0502040204020203" pitchFamily="34" charset="0"/>
              </a:rPr>
              <a:t>Uddyb hver for sig jeres idé ved at udfylde første felt på arbejdsarket (3-5 min). </a:t>
            </a:r>
          </a:p>
          <a:p>
            <a:pPr marL="252000" indent="-252000">
              <a:buFont typeface="+mj-lt"/>
              <a:buAutoNum type="arabicPeriod"/>
            </a:pPr>
            <a:r>
              <a:rPr lang="da-DK" sz="1800" dirty="0">
                <a:latin typeface="Segoe UI" panose="020B0502040204020203" pitchFamily="34" charset="0"/>
                <a:cs typeface="Segoe UI" panose="020B0502040204020203" pitchFamily="34" charset="0"/>
              </a:rPr>
              <a:t>Send arket rundt i gruppen. Alle sender arket videre til den, der sidder </a:t>
            </a:r>
            <a:r>
              <a:rPr lang="da-DK" sz="1800">
                <a:latin typeface="Segoe UI" panose="020B0502040204020203" pitchFamily="34" charset="0"/>
                <a:cs typeface="Segoe UI" panose="020B0502040204020203" pitchFamily="34" charset="0"/>
              </a:rPr>
              <a:t>til højre, </a:t>
            </a:r>
            <a:r>
              <a:rPr lang="da-DK" sz="1800" dirty="0">
                <a:latin typeface="Segoe UI" panose="020B0502040204020203" pitchFamily="34" charset="0"/>
                <a:cs typeface="Segoe UI" panose="020B0502040204020203" pitchFamily="34" charset="0"/>
              </a:rPr>
              <a:t>og </a:t>
            </a:r>
            <a:r>
              <a:rPr lang="da-DK" sz="1800" dirty="0" err="1">
                <a:latin typeface="Segoe UI" panose="020B0502040204020203" pitchFamily="34" charset="0"/>
                <a:cs typeface="Segoe UI" panose="020B0502040204020203" pitchFamily="34" charset="0"/>
              </a:rPr>
              <a:t>får</a:t>
            </a:r>
            <a:r>
              <a:rPr lang="da-DK" sz="1800" dirty="0">
                <a:latin typeface="Segoe UI" panose="020B0502040204020203" pitchFamily="34" charset="0"/>
                <a:cs typeface="Segoe UI" panose="020B0502040204020203" pitchFamily="34" charset="0"/>
              </a:rPr>
              <a:t> samtidig et nyt fra venstre. </a:t>
            </a:r>
          </a:p>
          <a:p>
            <a:pPr marL="252000" indent="-252000">
              <a:buFont typeface="+mj-lt"/>
              <a:buAutoNum type="arabicPeriod"/>
            </a:pPr>
            <a:r>
              <a:rPr lang="da-DK" sz="1800" dirty="0">
                <a:latin typeface="Segoe UI" panose="020B0502040204020203" pitchFamily="34" charset="0"/>
                <a:cs typeface="Segoe UI" panose="020B0502040204020203" pitchFamily="34" charset="0"/>
              </a:rPr>
              <a:t>Læs </a:t>
            </a:r>
            <a:r>
              <a:rPr lang="da-DK" sz="1800" dirty="0" err="1">
                <a:latin typeface="Segoe UI" panose="020B0502040204020203" pitchFamily="34" charset="0"/>
                <a:cs typeface="Segoe UI" panose="020B0502040204020203" pitchFamily="34" charset="0"/>
              </a:rPr>
              <a:t>idéen</a:t>
            </a:r>
            <a:r>
              <a:rPr lang="da-DK" sz="1800" dirty="0">
                <a:latin typeface="Segoe UI" panose="020B0502040204020203" pitchFamily="34" charset="0"/>
                <a:cs typeface="Segoe UI" panose="020B0502040204020203" pitchFamily="34" charset="0"/>
              </a:rPr>
              <a:t> </a:t>
            </a:r>
            <a:r>
              <a:rPr lang="da-DK" sz="1800">
                <a:latin typeface="Segoe UI" panose="020B0502040204020203" pitchFamily="34" charset="0"/>
                <a:cs typeface="Segoe UI" panose="020B0502040204020203" pitchFamily="34" charset="0"/>
              </a:rPr>
              <a:t>fra sidemanden, </a:t>
            </a:r>
            <a:r>
              <a:rPr lang="da-DK" sz="1800" dirty="0">
                <a:latin typeface="Segoe UI" panose="020B0502040204020203" pitchFamily="34" charset="0"/>
                <a:cs typeface="Segoe UI" panose="020B0502040204020203" pitchFamily="34" charset="0"/>
              </a:rPr>
              <a:t>og skriv forslag til at forbedre den ind i det næste felt (3 min). </a:t>
            </a:r>
          </a:p>
          <a:p>
            <a:pPr marL="252000" indent="-252000">
              <a:buFont typeface="+mj-lt"/>
              <a:buAutoNum type="arabicPeriod"/>
            </a:pPr>
            <a:r>
              <a:rPr lang="da-DK" sz="1800" dirty="0">
                <a:latin typeface="Segoe UI" panose="020B0502040204020203" pitchFamily="34" charset="0"/>
                <a:cs typeface="Segoe UI" panose="020B0502040204020203" pitchFamily="34" charset="0"/>
              </a:rPr>
              <a:t>Gentag pkt. 2 og 3, til arket har været hele vejen rundt. </a:t>
            </a:r>
          </a:p>
          <a:p>
            <a:pPr marL="252000" indent="-252000">
              <a:buFont typeface="+mj-lt"/>
              <a:buAutoNum type="arabicPeriod"/>
            </a:pPr>
            <a:r>
              <a:rPr lang="da-DK" sz="1800" dirty="0">
                <a:latin typeface="Segoe UI" panose="020B0502040204020203" pitchFamily="34" charset="0"/>
                <a:cs typeface="Segoe UI" panose="020B0502040204020203" pitchFamily="34" charset="0"/>
              </a:rPr>
              <a:t>Læs nu arket med jeres oprindelige idé og alle de nye forslag igennem. </a:t>
            </a:r>
          </a:p>
          <a:p>
            <a:pPr marL="252000" indent="-252000">
              <a:buFont typeface="+mj-lt"/>
              <a:buAutoNum type="arabicPeriod"/>
            </a:pPr>
            <a:r>
              <a:rPr lang="da-DK" sz="1800" dirty="0">
                <a:latin typeface="Segoe UI" panose="020B0502040204020203" pitchFamily="34" charset="0"/>
                <a:cs typeface="Segoe UI" panose="020B0502040204020203" pitchFamily="34" charset="0"/>
              </a:rPr>
              <a:t>Beskriv jeres idé på ny med de input, I har </a:t>
            </a:r>
            <a:r>
              <a:rPr lang="da-DK" sz="1800" dirty="0" err="1">
                <a:latin typeface="Segoe UI" panose="020B0502040204020203" pitchFamily="34" charset="0"/>
                <a:cs typeface="Segoe UI" panose="020B0502040204020203" pitchFamily="34" charset="0"/>
              </a:rPr>
              <a:t>fa</a:t>
            </a:r>
            <a:r>
              <a:rPr lang="da-DK" sz="1800" err="1">
                <a:latin typeface="Segoe UI" panose="020B0502040204020203" pitchFamily="34" charset="0"/>
                <a:cs typeface="Segoe UI" panose="020B0502040204020203" pitchFamily="34" charset="0"/>
              </a:rPr>
              <a:t>̊</a:t>
            </a:r>
            <a:r>
              <a:rPr lang="da-DK" sz="1800">
                <a:latin typeface="Segoe UI" panose="020B0502040204020203" pitchFamily="34" charset="0"/>
                <a:cs typeface="Segoe UI" panose="020B0502040204020203" pitchFamily="34" charset="0"/>
              </a:rPr>
              <a:t>et, </a:t>
            </a:r>
            <a:r>
              <a:rPr lang="da-DK" sz="1800" dirty="0">
                <a:latin typeface="Segoe UI" panose="020B0502040204020203" pitchFamily="34" charset="0"/>
                <a:cs typeface="Segoe UI" panose="020B0502040204020203" pitchFamily="34" charset="0"/>
              </a:rPr>
              <a:t>og tilføj evt. </a:t>
            </a:r>
            <a:r>
              <a:rPr lang="da-DK" sz="1800">
                <a:latin typeface="Segoe UI" panose="020B0502040204020203" pitchFamily="34" charset="0"/>
                <a:cs typeface="Segoe UI" panose="020B0502040204020203" pitchFamily="34" charset="0"/>
              </a:rPr>
              <a:t>nye forslag </a:t>
            </a:r>
            <a:r>
              <a:rPr lang="da-DK" sz="1800" dirty="0">
                <a:latin typeface="Segoe UI" panose="020B0502040204020203" pitchFamily="34" charset="0"/>
                <a:cs typeface="Segoe UI" panose="020B0502040204020203" pitchFamily="34" charset="0"/>
              </a:rPr>
              <a:t>i det sidste felt (3-5 min). </a:t>
            </a:r>
          </a:p>
          <a:p>
            <a:pPr marL="252000" indent="-252000">
              <a:buFont typeface="+mj-lt"/>
              <a:buAutoNum type="arabicPeriod"/>
            </a:pPr>
            <a:r>
              <a:rPr lang="da-DK" sz="1800" dirty="0">
                <a:latin typeface="Segoe UI" panose="020B0502040204020203" pitchFamily="34" charset="0"/>
                <a:cs typeface="Segoe UI" panose="020B0502040204020203" pitchFamily="34" charset="0"/>
              </a:rPr>
              <a:t>Præsenter jeres idé for hinanden. </a:t>
            </a:r>
          </a:p>
          <a:p>
            <a:pPr marL="252000" indent="-252000"/>
            <a:endParaRPr lang="da-DK" dirty="0"/>
          </a:p>
        </p:txBody>
      </p:sp>
      <p:pic>
        <p:nvPicPr>
          <p:cNvPr id="3" name="Billede 2">
            <a:extLst>
              <a:ext uri="{FF2B5EF4-FFF2-40B4-BE49-F238E27FC236}">
                <a16:creationId xmlns:a16="http://schemas.microsoft.com/office/drawing/2014/main" id="{BE7A95A6-D615-6524-DF43-BC1AEB77E5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219617" y="1331999"/>
            <a:ext cx="3277057"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7093393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98249-79F0-8F6E-65E2-77ECCFE693C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CD2A1D-2A73-0171-C85D-B53D7374C750}"/>
              </a:ext>
            </a:extLst>
          </p:cNvPr>
          <p:cNvSpPr>
            <a:spLocks noGrp="1"/>
          </p:cNvSpPr>
          <p:nvPr>
            <p:ph type="title"/>
          </p:nvPr>
        </p:nvSpPr>
        <p:spPr/>
        <p:txBody>
          <a:bodyPr/>
          <a:lstStyle/>
          <a:p>
            <a:r>
              <a:rPr lang="da-DK" dirty="0"/>
              <a:t>Gruppearbejde</a:t>
            </a:r>
          </a:p>
        </p:txBody>
      </p:sp>
      <p:sp>
        <p:nvSpPr>
          <p:cNvPr id="4" name="Pladsholder til indhold 3">
            <a:extLst>
              <a:ext uri="{FF2B5EF4-FFF2-40B4-BE49-F238E27FC236}">
                <a16:creationId xmlns:a16="http://schemas.microsoft.com/office/drawing/2014/main" id="{2BFDAA43-65DD-29D9-AB96-D2F8BF706AA8}"/>
              </a:ext>
            </a:extLst>
          </p:cNvPr>
          <p:cNvSpPr>
            <a:spLocks noGrp="1"/>
          </p:cNvSpPr>
          <p:nvPr>
            <p:ph idx="1"/>
          </p:nvPr>
        </p:nvSpPr>
        <p:spPr>
          <a:xfrm>
            <a:off x="695324" y="1332000"/>
            <a:ext cx="7629809" cy="4248000"/>
          </a:xfrm>
        </p:spPr>
        <p:txBody>
          <a:bodyPr/>
          <a:lstStyle/>
          <a:p>
            <a:r>
              <a:rPr lang="da-DK" sz="1800" dirty="0">
                <a:latin typeface="Segoe UI" panose="020B0502040204020203" pitchFamily="34" charset="0"/>
                <a:cs typeface="Segoe UI" panose="020B0502040204020203" pitchFamily="34" charset="0"/>
              </a:rPr>
              <a:t>Lav øvelsen ”bordet rundt” for at skabe de bedste ideer til jeres produkt.</a:t>
            </a:r>
          </a:p>
          <a:p>
            <a:r>
              <a:rPr lang="da-DK" sz="1800" dirty="0">
                <a:latin typeface="Segoe UI" panose="020B0502040204020203" pitchFamily="34" charset="0"/>
                <a:cs typeface="Segoe UI" panose="020B0502040204020203" pitchFamily="34" charset="0"/>
              </a:rPr>
              <a:t>Når I har lavet øvelserne, skal I udvælge </a:t>
            </a:r>
            <a:r>
              <a:rPr lang="da-DK" sz="1800">
                <a:latin typeface="Segoe UI" panose="020B0502040204020203" pitchFamily="34" charset="0"/>
                <a:cs typeface="Segoe UI" panose="020B0502040204020203" pitchFamily="34" charset="0"/>
              </a:rPr>
              <a:t>en ide, </a:t>
            </a:r>
            <a:r>
              <a:rPr lang="da-DK" sz="1800" dirty="0">
                <a:latin typeface="Segoe UI" panose="020B0502040204020203" pitchFamily="34" charset="0"/>
                <a:cs typeface="Segoe UI" panose="020B0502040204020203" pitchFamily="34" charset="0"/>
              </a:rPr>
              <a:t>som I tager udgangspunkt i for det videre forløb.</a:t>
            </a:r>
          </a:p>
          <a:p>
            <a:r>
              <a:rPr lang="da-DK" sz="1800" dirty="0">
                <a:latin typeface="Segoe UI" panose="020B0502040204020203" pitchFamily="34" charset="0"/>
                <a:cs typeface="Segoe UI" panose="020B0502040204020203" pitchFamily="34" charset="0"/>
              </a:rPr>
              <a:t>Har I </a:t>
            </a:r>
            <a:r>
              <a:rPr lang="da-DK" sz="1800">
                <a:latin typeface="Segoe UI" panose="020B0502040204020203" pitchFamily="34" charset="0"/>
                <a:cs typeface="Segoe UI" panose="020B0502040204020203" pitchFamily="34" charset="0"/>
              </a:rPr>
              <a:t>tid tilovers</a:t>
            </a:r>
            <a:r>
              <a:rPr lang="da-DK" sz="1800" dirty="0">
                <a:latin typeface="Segoe UI" panose="020B0502040204020203" pitchFamily="34" charset="0"/>
                <a:cs typeface="Segoe UI" panose="020B0502040204020203" pitchFamily="34" charset="0"/>
              </a:rPr>
              <a:t>, går I </a:t>
            </a:r>
            <a:r>
              <a:rPr lang="da-DK" sz="1800" dirty="0" err="1">
                <a:latin typeface="Segoe UI" panose="020B0502040204020203" pitchFamily="34" charset="0"/>
                <a:cs typeface="Segoe UI" panose="020B0502040204020203" pitchFamily="34" charset="0"/>
              </a:rPr>
              <a:t>i</a:t>
            </a:r>
            <a:r>
              <a:rPr lang="da-DK" sz="1800" dirty="0">
                <a:latin typeface="Segoe UI" panose="020B0502040204020203" pitchFamily="34" charset="0"/>
                <a:cs typeface="Segoe UI" panose="020B0502040204020203" pitchFamily="34" charset="0"/>
              </a:rPr>
              <a:t> gang med at lave jeres hjemmearbejde.</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383499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88D9F-1253-3875-EA07-3D46901775F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037D83-4B3B-9CD9-9B5C-56501BB11D31}"/>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
        <p:nvSpPr>
          <p:cNvPr id="3" name="Pladsholder til indhold 2">
            <a:extLst>
              <a:ext uri="{FF2B5EF4-FFF2-40B4-BE49-F238E27FC236}">
                <a16:creationId xmlns:a16="http://schemas.microsoft.com/office/drawing/2014/main" id="{7E5A38F2-7BA4-E597-5AA6-5CA30DB8B85B}"/>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C4D33A6B-1D98-4935-128A-AF21FF9B73B1}"/>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69ED8B34-CBE0-6538-EDBB-A713CF9D521E}"/>
              </a:ext>
            </a:extLst>
          </p:cNvPr>
          <p:cNvSpPr txBox="1"/>
          <p:nvPr/>
        </p:nvSpPr>
        <p:spPr>
          <a:xfrm>
            <a:off x="2825750" y="2129843"/>
            <a:ext cx="6540500" cy="1692771"/>
          </a:xfrm>
          <a:prstGeom prst="rect">
            <a:avLst/>
          </a:prstGeom>
          <a:noFill/>
        </p:spPr>
        <p:txBody>
          <a:bodyPr wrap="square" rtlCol="0">
            <a:spAutoFit/>
          </a:bodyPr>
          <a:lstStyle/>
          <a:p>
            <a:pPr marL="342900" indent="-180000" algn="ctr">
              <a:buFont typeface="Arial" panose="020B0604020202020204" pitchFamily="34" charset="0"/>
              <a:buChar char="•"/>
            </a:pPr>
            <a:r>
              <a:rPr lang="da-DK" sz="2000" dirty="0">
                <a:latin typeface="Segoe UI" panose="020B0502040204020203" pitchFamily="34" charset="0"/>
                <a:cs typeface="Segoe UI" panose="020B0502040204020203" pitchFamily="34" charset="0"/>
              </a:rPr>
              <a:t>Hvordan tester man GI? </a:t>
            </a:r>
            <a:br>
              <a:rPr lang="da-DK" sz="2000" dirty="0">
                <a:latin typeface="Segoe UI" panose="020B0502040204020203" pitchFamily="34" charset="0"/>
                <a:cs typeface="Segoe UI" panose="020B0502040204020203" pitchFamily="34" charset="0"/>
              </a:rPr>
            </a:br>
            <a:r>
              <a:rPr lang="da-DK" sz="2000" dirty="0">
                <a:latin typeface="Segoe UI" panose="020B0502040204020203" pitchFamily="34" charset="0"/>
                <a:cs typeface="Segoe UI" panose="020B0502040204020203" pitchFamily="34" charset="0"/>
              </a:rPr>
              <a:t>- blodglukose og glykæmisk indeks (BIF s. 29-32).</a:t>
            </a:r>
            <a:br>
              <a:rPr lang="da-DK" sz="2000" dirty="0">
                <a:latin typeface="Segoe UI" panose="020B0502040204020203" pitchFamily="34" charset="0"/>
                <a:cs typeface="Segoe UI" panose="020B0502040204020203" pitchFamily="34" charset="0"/>
              </a:rPr>
            </a:br>
            <a:br>
              <a:rPr lang="da-DK" sz="2000" dirty="0">
                <a:latin typeface="Segoe UI" panose="020B0502040204020203" pitchFamily="34" charset="0"/>
                <a:cs typeface="Segoe UI" panose="020B0502040204020203" pitchFamily="34" charset="0"/>
              </a:rPr>
            </a:br>
            <a:endParaRPr lang="da-DK" sz="2000" dirty="0">
              <a:latin typeface="Segoe UI" panose="020B0502040204020203" pitchFamily="34" charset="0"/>
              <a:cs typeface="Segoe UI" panose="020B0502040204020203" pitchFamily="34" charset="0"/>
            </a:endParaRPr>
          </a:p>
          <a:p>
            <a:pPr algn="ctr"/>
            <a:endParaRPr lang="da-DK" sz="2400" dirty="0">
              <a:latin typeface="Segoe UI" panose="020B0502040204020203" pitchFamily="34" charset="0"/>
              <a:cs typeface="Segoe UI" panose="020B0502040204020203" pitchFamily="34" charset="0"/>
            </a:endParaRPr>
          </a:p>
        </p:txBody>
      </p:sp>
      <p:pic>
        <p:nvPicPr>
          <p:cNvPr id="8" name="Billede 7">
            <a:extLst>
              <a:ext uri="{FF2B5EF4-FFF2-40B4-BE49-F238E27FC236}">
                <a16:creationId xmlns:a16="http://schemas.microsoft.com/office/drawing/2014/main" id="{98B9CE44-3089-EB5F-3682-20A34B90128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16463" y="4728157"/>
            <a:ext cx="1348177" cy="1348177"/>
          </a:xfrm>
          <a:prstGeom prst="rect">
            <a:avLst/>
          </a:prstGeom>
        </p:spPr>
      </p:pic>
    </p:spTree>
    <p:extLst>
      <p:ext uri="{BB962C8B-B14F-4D97-AF65-F5344CB8AC3E}">
        <p14:creationId xmlns:p14="http://schemas.microsoft.com/office/powerpoint/2010/main" val="122756692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4372C-A23F-1AE2-6D77-8D9A8EC1286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D2B480B-84E7-0B0C-C573-6F31D766D0E5}"/>
              </a:ext>
            </a:extLst>
          </p:cNvPr>
          <p:cNvSpPr>
            <a:spLocks noGrp="1"/>
          </p:cNvSpPr>
          <p:nvPr>
            <p:ph type="title"/>
          </p:nvPr>
        </p:nvSpPr>
        <p:spPr>
          <a:xfrm>
            <a:off x="695325" y="294791"/>
            <a:ext cx="11028290" cy="983209"/>
          </a:xfrm>
        </p:spPr>
        <p:txBody>
          <a:bodyPr/>
          <a:lstStyle/>
          <a:p>
            <a:r>
              <a:rPr lang="da-DK" dirty="0"/>
              <a:t>Regulering af blodsukker</a:t>
            </a:r>
          </a:p>
        </p:txBody>
      </p:sp>
      <p:sp>
        <p:nvSpPr>
          <p:cNvPr id="6" name="Tekstfelt 5">
            <a:extLst>
              <a:ext uri="{FF2B5EF4-FFF2-40B4-BE49-F238E27FC236}">
                <a16:creationId xmlns:a16="http://schemas.microsoft.com/office/drawing/2014/main" id="{0061E8AE-83B2-8E72-00D8-9FAF0D70CFA4}"/>
              </a:ext>
            </a:extLst>
          </p:cNvPr>
          <p:cNvSpPr txBox="1"/>
          <p:nvPr/>
        </p:nvSpPr>
        <p:spPr>
          <a:xfrm>
            <a:off x="649185" y="1413194"/>
            <a:ext cx="6026678" cy="3123932"/>
          </a:xfrm>
          <a:prstGeom prst="rect">
            <a:avLst/>
          </a:prstGeom>
          <a:noFill/>
        </p:spPr>
        <p:txBody>
          <a:bodyPr wrap="square">
            <a:spAutoFit/>
          </a:bodyPr>
          <a:lstStyle/>
          <a:p>
            <a:pPr>
              <a:spcAft>
                <a:spcPts val="600"/>
              </a:spcAft>
            </a:pPr>
            <a:r>
              <a:rPr lang="en-US" dirty="0" err="1">
                <a:latin typeface="Segoe UI" panose="020B0502040204020203" pitchFamily="34" charset="0"/>
                <a:cs typeface="Segoe UI" panose="020B0502040204020203" pitchFamily="34" charset="0"/>
              </a:rPr>
              <a:t>Højt</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blodsukkerniveau</a:t>
            </a:r>
            <a:endParaRPr lang="en-US" dirty="0">
              <a:latin typeface="Segoe UI" panose="020B0502040204020203" pitchFamily="34" charset="0"/>
              <a:cs typeface="Segoe UI" panose="020B0502040204020203" pitchFamily="34" charset="0"/>
            </a:endParaRPr>
          </a:p>
          <a:p>
            <a:pPr lvl="1">
              <a:spcAft>
                <a:spcPts val="600"/>
              </a:spcAft>
            </a:pPr>
            <a:r>
              <a:rPr lang="en-US" b="1" dirty="0" err="1">
                <a:latin typeface="Segoe UI" panose="020B0502040204020203" pitchFamily="34" charset="0"/>
                <a:cs typeface="Segoe UI" panose="020B0502040204020203" pitchFamily="34" charset="0"/>
              </a:rPr>
              <a:t>Hormonet</a:t>
            </a:r>
            <a:r>
              <a:rPr lang="en-US" b="1" dirty="0">
                <a:latin typeface="Segoe UI" panose="020B0502040204020203" pitchFamily="34" charset="0"/>
                <a:cs typeface="Segoe UI" panose="020B0502040204020203" pitchFamily="34" charset="0"/>
              </a:rPr>
              <a:t> insulin </a:t>
            </a:r>
            <a:r>
              <a:rPr lang="en-US" dirty="0" err="1">
                <a:latin typeface="Segoe UI" panose="020B0502040204020203" pitchFamily="34" charset="0"/>
                <a:cs typeface="Segoe UI" panose="020B0502040204020203" pitchFamily="34" charset="0"/>
              </a:rPr>
              <a:t>frigives</a:t>
            </a:r>
            <a:r>
              <a:rPr lang="en-US" dirty="0">
                <a:latin typeface="Segoe UI" panose="020B0502040204020203" pitchFamily="34" charset="0"/>
                <a:cs typeface="Segoe UI" panose="020B0502040204020203" pitchFamily="34" charset="0"/>
              </a:rPr>
              <a:t> </a:t>
            </a:r>
            <a:r>
              <a:rPr lang="en-US">
                <a:latin typeface="Segoe UI" panose="020B0502040204020203" pitchFamily="34" charset="0"/>
                <a:cs typeface="Segoe UI" panose="020B0502040204020203" pitchFamily="34" charset="0"/>
              </a:rPr>
              <a:t>fra bugspytkirtlen.</a:t>
            </a:r>
            <a:endParaRPr lang="en-US" dirty="0">
              <a:latin typeface="Segoe UI" panose="020B0502040204020203" pitchFamily="34" charset="0"/>
              <a:cs typeface="Segoe UI" panose="020B0502040204020203" pitchFamily="34" charset="0"/>
            </a:endParaRPr>
          </a:p>
          <a:p>
            <a:pPr lvl="1">
              <a:spcAft>
                <a:spcPts val="600"/>
              </a:spcAft>
            </a:pPr>
            <a:r>
              <a:rPr lang="en-US" b="1" dirty="0">
                <a:latin typeface="Segoe UI" panose="020B0502040204020203" pitchFamily="34" charset="0"/>
                <a:cs typeface="Segoe UI" panose="020B0502040204020203" pitchFamily="34" charset="0"/>
              </a:rPr>
              <a:t>Insulin</a:t>
            </a:r>
            <a:r>
              <a:rPr lang="en-US" dirty="0">
                <a:solidFill>
                  <a:srgbClr val="FF0000"/>
                </a:solidFill>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stimulerer</a:t>
            </a:r>
            <a:r>
              <a:rPr lang="en-US" dirty="0">
                <a:latin typeface="Segoe UI" panose="020B0502040204020203" pitchFamily="34" charset="0"/>
                <a:cs typeface="Segoe UI" panose="020B0502040204020203" pitchFamily="34" charset="0"/>
              </a:rPr>
              <a:t> </a:t>
            </a:r>
            <a:r>
              <a:rPr lang="en-US" err="1">
                <a:latin typeface="Segoe UI" panose="020B0502040204020203" pitchFamily="34" charset="0"/>
                <a:cs typeface="Segoe UI" panose="020B0502040204020203" pitchFamily="34" charset="0"/>
              </a:rPr>
              <a:t>cellernes</a:t>
            </a:r>
            <a:r>
              <a:rPr lang="en-US">
                <a:latin typeface="Segoe UI" panose="020B0502040204020203" pitchFamily="34" charset="0"/>
                <a:cs typeface="Segoe UI" panose="020B0502040204020203" pitchFamily="34" charset="0"/>
              </a:rPr>
              <a:t> glukoseoptagelse.</a:t>
            </a:r>
            <a:endParaRPr lang="en-US" dirty="0">
              <a:latin typeface="Segoe UI" panose="020B0502040204020203" pitchFamily="34" charset="0"/>
              <a:cs typeface="Segoe UI" panose="020B0502040204020203" pitchFamily="34" charset="0"/>
            </a:endParaRPr>
          </a:p>
          <a:p>
            <a:pPr lvl="1">
              <a:spcAft>
                <a:spcPts val="600"/>
              </a:spcAft>
            </a:pPr>
            <a:r>
              <a:rPr lang="en-US" b="1" dirty="0">
                <a:latin typeface="Segoe UI" panose="020B0502040204020203" pitchFamily="34" charset="0"/>
                <a:cs typeface="Segoe UI" panose="020B0502040204020203" pitchFamily="34" charset="0"/>
              </a:rPr>
              <a:t>Insulin</a:t>
            </a:r>
            <a:r>
              <a:rPr lang="en-US" dirty="0">
                <a:solidFill>
                  <a:srgbClr val="FF0000"/>
                </a:solidFill>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stimulerer</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dannelsen</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af</a:t>
            </a:r>
            <a:r>
              <a:rPr lang="en-US" dirty="0">
                <a:latin typeface="Segoe UI" panose="020B0502040204020203" pitchFamily="34" charset="0"/>
                <a:cs typeface="Segoe UI" panose="020B0502040204020203" pitchFamily="34" charset="0"/>
              </a:rPr>
              <a:t> </a:t>
            </a:r>
            <a:r>
              <a:rPr lang="en-US" err="1">
                <a:latin typeface="Segoe UI" panose="020B0502040204020203" pitchFamily="34" charset="0"/>
                <a:cs typeface="Segoe UI" panose="020B0502040204020203" pitchFamily="34" charset="0"/>
              </a:rPr>
              <a:t>glykogen</a:t>
            </a:r>
            <a:r>
              <a:rPr lang="en-US">
                <a:latin typeface="Segoe UI" panose="020B0502040204020203" pitchFamily="34" charset="0"/>
                <a:cs typeface="Segoe UI" panose="020B0502040204020203" pitchFamily="34" charset="0"/>
              </a:rPr>
              <a:t> i leveren.</a:t>
            </a:r>
            <a:endParaRPr lang="en-US" dirty="0">
              <a:latin typeface="Segoe UI" panose="020B0502040204020203" pitchFamily="34" charset="0"/>
              <a:cs typeface="Segoe UI" panose="020B0502040204020203" pitchFamily="34" charset="0"/>
            </a:endParaRPr>
          </a:p>
          <a:p>
            <a:pPr lvl="1">
              <a:spcAft>
                <a:spcPts val="600"/>
              </a:spcAft>
            </a:pPr>
            <a:endParaRPr lang="en-US" dirty="0">
              <a:latin typeface="Segoe UI" panose="020B0502040204020203" pitchFamily="34" charset="0"/>
              <a:cs typeface="Segoe UI" panose="020B0502040204020203" pitchFamily="34" charset="0"/>
            </a:endParaRPr>
          </a:p>
          <a:p>
            <a:pPr>
              <a:spcAft>
                <a:spcPts val="600"/>
              </a:spcAft>
            </a:pPr>
            <a:r>
              <a:rPr lang="en-US" dirty="0" err="1">
                <a:latin typeface="Segoe UI" panose="020B0502040204020203" pitchFamily="34" charset="0"/>
                <a:cs typeface="Segoe UI" panose="020B0502040204020203" pitchFamily="34" charset="0"/>
              </a:rPr>
              <a:t>Lavt</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blodsukkerniveau</a:t>
            </a:r>
            <a:endParaRPr lang="en-US" dirty="0">
              <a:latin typeface="Segoe UI" panose="020B0502040204020203" pitchFamily="34" charset="0"/>
              <a:cs typeface="Segoe UI" panose="020B0502040204020203" pitchFamily="34" charset="0"/>
            </a:endParaRPr>
          </a:p>
          <a:p>
            <a:pPr lvl="1">
              <a:spcAft>
                <a:spcPts val="600"/>
              </a:spcAft>
            </a:pPr>
            <a:r>
              <a:rPr lang="en-US" b="1" dirty="0" err="1">
                <a:latin typeface="Segoe UI" panose="020B0502040204020203" pitchFamily="34" charset="0"/>
                <a:cs typeface="Segoe UI" panose="020B0502040204020203" pitchFamily="34" charset="0"/>
              </a:rPr>
              <a:t>Hormonet</a:t>
            </a:r>
            <a:r>
              <a:rPr lang="en-US" b="1" dirty="0">
                <a:latin typeface="Segoe UI" panose="020B0502040204020203" pitchFamily="34" charset="0"/>
                <a:cs typeface="Segoe UI" panose="020B0502040204020203" pitchFamily="34" charset="0"/>
              </a:rPr>
              <a:t> </a:t>
            </a:r>
            <a:r>
              <a:rPr lang="en-US" b="1" dirty="0" err="1">
                <a:latin typeface="Segoe UI" panose="020B0502040204020203" pitchFamily="34" charset="0"/>
                <a:cs typeface="Segoe UI" panose="020B0502040204020203" pitchFamily="34" charset="0"/>
              </a:rPr>
              <a:t>glukagon</a:t>
            </a:r>
            <a:r>
              <a:rPr lang="en-US" b="1"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stimulerer</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nedbrydning</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af</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glykogen</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og</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frigiver</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glukose</a:t>
            </a:r>
            <a:r>
              <a:rPr lang="en-US" dirty="0">
                <a:latin typeface="Segoe UI" panose="020B0502040204020203" pitchFamily="34" charset="0"/>
                <a:cs typeface="Segoe UI" panose="020B0502040204020203" pitchFamily="34" charset="0"/>
              </a:rPr>
              <a:t> </a:t>
            </a:r>
            <a:r>
              <a:rPr lang="en-US" err="1">
                <a:latin typeface="Segoe UI" panose="020B0502040204020203" pitchFamily="34" charset="0"/>
                <a:cs typeface="Segoe UI" panose="020B0502040204020203" pitchFamily="34" charset="0"/>
              </a:rPr>
              <a:t>til</a:t>
            </a:r>
            <a:r>
              <a:rPr lang="en-US">
                <a:latin typeface="Segoe UI" panose="020B0502040204020203" pitchFamily="34" charset="0"/>
                <a:cs typeface="Segoe UI" panose="020B0502040204020203" pitchFamily="34" charset="0"/>
              </a:rPr>
              <a:t> blodet.</a:t>
            </a:r>
            <a:endParaRPr lang="en-US" dirty="0">
              <a:latin typeface="Segoe UI" panose="020B0502040204020203" pitchFamily="34" charset="0"/>
              <a:cs typeface="Segoe UI" panose="020B0502040204020203" pitchFamily="34" charset="0"/>
            </a:endParaRPr>
          </a:p>
          <a:p>
            <a:endParaRPr lang="da-DK"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B9569691-256D-D8C7-153A-E6B7D680E180}"/>
              </a:ext>
            </a:extLst>
          </p:cNvPr>
          <p:cNvPicPr>
            <a:picLocks noChangeAspect="1"/>
          </p:cNvPicPr>
          <p:nvPr/>
        </p:nvPicPr>
        <p:blipFill>
          <a:blip r:embed="rId3"/>
          <a:stretch>
            <a:fillRect/>
          </a:stretch>
        </p:blipFill>
        <p:spPr>
          <a:xfrm>
            <a:off x="7313278" y="191044"/>
            <a:ext cx="4183397" cy="5625947"/>
          </a:xfrm>
          <a:prstGeom prst="rect">
            <a:avLst/>
          </a:prstGeom>
        </p:spPr>
      </p:pic>
      <p:sp>
        <p:nvSpPr>
          <p:cNvPr id="5" name="Tekstfelt 4">
            <a:extLst>
              <a:ext uri="{FF2B5EF4-FFF2-40B4-BE49-F238E27FC236}">
                <a16:creationId xmlns:a16="http://schemas.microsoft.com/office/drawing/2014/main" id="{D22985A4-5652-615A-8B4C-9D31E62EA68E}"/>
              </a:ext>
            </a:extLst>
          </p:cNvPr>
          <p:cNvSpPr txBox="1"/>
          <p:nvPr/>
        </p:nvSpPr>
        <p:spPr>
          <a:xfrm>
            <a:off x="3015426" y="5824545"/>
            <a:ext cx="10400428" cy="738664"/>
          </a:xfrm>
          <a:prstGeom prst="rect">
            <a:avLst/>
          </a:prstGeom>
          <a:noFill/>
        </p:spPr>
        <p:txBody>
          <a:bodyPr wrap="square" rtlCol="0">
            <a:spAutoFit/>
          </a:bodyPr>
          <a:lstStyle/>
          <a:p>
            <a:r>
              <a:rPr lang="nb-NO" sz="1400" dirty="0">
                <a:latin typeface="Segoe UI" panose="020B0502040204020203" pitchFamily="34" charset="0"/>
                <a:cs typeface="Segoe UI" panose="020B0502040204020203" pitchFamily="34" charset="0"/>
              </a:rPr>
              <a:t>Figur: Blodsukkerregulering hos et raskt individ. Kilde: </a:t>
            </a:r>
            <a:r>
              <a:rPr lang="nb-NO"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https://www.biotechacademy.dk/undervisning/gymnasiale-projekter/diabetes-2/hormoner-insulin-og-blodsukkerregulering/</a:t>
            </a:r>
            <a:endParaRPr lang="nb-NO"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32136980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3B28C3-1823-93A2-E0DD-9B2A981046B2}"/>
              </a:ext>
            </a:extLst>
          </p:cNvPr>
          <p:cNvSpPr>
            <a:spLocks noGrp="1"/>
          </p:cNvSpPr>
          <p:nvPr>
            <p:ph type="title"/>
          </p:nvPr>
        </p:nvSpPr>
        <p:spPr/>
        <p:txBody>
          <a:bodyPr/>
          <a:lstStyle/>
          <a:p>
            <a:r>
              <a:rPr lang="da-DK" dirty="0"/>
              <a:t>Fordøjelsen</a:t>
            </a:r>
          </a:p>
        </p:txBody>
      </p:sp>
      <p:sp>
        <p:nvSpPr>
          <p:cNvPr id="3" name="Pladsholder til indhold 2">
            <a:extLst>
              <a:ext uri="{FF2B5EF4-FFF2-40B4-BE49-F238E27FC236}">
                <a16:creationId xmlns:a16="http://schemas.microsoft.com/office/drawing/2014/main" id="{147EF104-D7F3-33F6-267A-EEE1DA4340FA}"/>
              </a:ext>
            </a:extLst>
          </p:cNvPr>
          <p:cNvSpPr>
            <a:spLocks noGrp="1"/>
          </p:cNvSpPr>
          <p:nvPr>
            <p:ph idx="1"/>
          </p:nvPr>
        </p:nvSpPr>
        <p:spPr>
          <a:xfrm>
            <a:off x="695325" y="1332000"/>
            <a:ext cx="5192519" cy="4248000"/>
          </a:xfrm>
        </p:spPr>
        <p:txBody>
          <a:bodyPr/>
          <a:lstStyle/>
          <a:p>
            <a:r>
              <a:rPr lang="en-US" sz="1800" dirty="0">
                <a:latin typeface="Segoe UI" panose="020B0502040204020203" pitchFamily="34" charset="0"/>
                <a:cs typeface="Segoe UI" panose="020B0502040204020203" pitchFamily="34" charset="0"/>
              </a:rPr>
              <a:t>2 min </a:t>
            </a:r>
            <a:r>
              <a:rPr lang="en-US" sz="1800" dirty="0" err="1">
                <a:latin typeface="Segoe UI" panose="020B0502040204020203" pitchFamily="34" charset="0"/>
                <a:cs typeface="Segoe UI" panose="020B0502040204020203" pitchFamily="34" charset="0"/>
              </a:rPr>
              <a:t>læsepause</a:t>
            </a:r>
            <a:r>
              <a:rPr lang="en-US" sz="1800" dirty="0">
                <a:latin typeface="Segoe UI" panose="020B0502040204020203" pitchFamily="34" charset="0"/>
                <a:cs typeface="Segoe UI" panose="020B0502040204020203" pitchFamily="34" charset="0"/>
              </a:rPr>
              <a:t> </a:t>
            </a:r>
            <a:r>
              <a:rPr lang="en-US" sz="1800" dirty="0" err="1">
                <a:latin typeface="Segoe UI" panose="020B0502040204020203" pitchFamily="34" charset="0"/>
                <a:cs typeface="Segoe UI" panose="020B0502040204020203" pitchFamily="34" charset="0"/>
              </a:rPr>
              <a:t>figur</a:t>
            </a:r>
            <a:r>
              <a:rPr lang="en-US" sz="1800" dirty="0">
                <a:latin typeface="Segoe UI" panose="020B0502040204020203" pitchFamily="34" charset="0"/>
                <a:cs typeface="Segoe UI" panose="020B0502040204020203" pitchFamily="34" charset="0"/>
              </a:rPr>
              <a:t> om </a:t>
            </a:r>
            <a:r>
              <a:rPr lang="en-US" sz="1800" dirty="0" err="1">
                <a:latin typeface="Segoe UI" panose="020B0502040204020203" pitchFamily="34" charset="0"/>
                <a:cs typeface="Segoe UI" panose="020B0502040204020203" pitchFamily="34" charset="0"/>
              </a:rPr>
              <a:t>fordøjelsessystemet</a:t>
            </a:r>
            <a:endParaRPr lang="en-US" sz="1800" dirty="0">
              <a:latin typeface="Segoe UI" panose="020B0502040204020203" pitchFamily="34" charset="0"/>
              <a:cs typeface="Segoe UI" panose="020B0502040204020203" pitchFamily="34" charset="0"/>
            </a:endParaRPr>
          </a:p>
          <a:p>
            <a:r>
              <a:rPr lang="en-US" sz="1800" dirty="0" err="1">
                <a:latin typeface="Segoe UI" panose="020B0502040204020203" pitchFamily="34" charset="0"/>
                <a:cs typeface="Segoe UI" panose="020B0502040204020203" pitchFamily="34" charset="0"/>
              </a:rPr>
              <a:t>Forklar</a:t>
            </a:r>
            <a:r>
              <a:rPr lang="en-US" sz="1800" dirty="0">
                <a:latin typeface="Segoe UI" panose="020B0502040204020203" pitchFamily="34" charset="0"/>
                <a:cs typeface="Segoe UI" panose="020B0502040204020203" pitchFamily="34" charset="0"/>
              </a:rPr>
              <a:t> din </a:t>
            </a:r>
            <a:r>
              <a:rPr lang="en-US" sz="1800" dirty="0" err="1">
                <a:latin typeface="Segoe UI" panose="020B0502040204020203" pitchFamily="34" charset="0"/>
                <a:cs typeface="Segoe UI" panose="020B0502040204020203" pitchFamily="34" charset="0"/>
              </a:rPr>
              <a:t>sidemand</a:t>
            </a:r>
            <a:r>
              <a:rPr lang="en-US" sz="1800" dirty="0">
                <a:latin typeface="Segoe UI" panose="020B0502040204020203" pitchFamily="34" charset="0"/>
                <a:cs typeface="Segoe UI" panose="020B0502040204020203" pitchFamily="34" charset="0"/>
              </a:rPr>
              <a:t> </a:t>
            </a:r>
            <a:r>
              <a:rPr lang="en-US" sz="1800" dirty="0" err="1">
                <a:latin typeface="Segoe UI" panose="020B0502040204020203" pitchFamily="34" charset="0"/>
                <a:cs typeface="Segoe UI" panose="020B0502040204020203" pitchFamily="34" charset="0"/>
              </a:rPr>
              <a:t>så</a:t>
            </a:r>
            <a:r>
              <a:rPr lang="en-US" sz="1800" dirty="0">
                <a:latin typeface="Segoe UI" panose="020B0502040204020203" pitchFamily="34" charset="0"/>
                <a:cs typeface="Segoe UI" panose="020B0502040204020203" pitchFamily="34" charset="0"/>
              </a:rPr>
              <a:t> mange </a:t>
            </a:r>
            <a:r>
              <a:rPr lang="en-US" sz="1800" dirty="0" err="1">
                <a:latin typeface="Segoe UI" panose="020B0502040204020203" pitchFamily="34" charset="0"/>
                <a:cs typeface="Segoe UI" panose="020B0502040204020203" pitchFamily="34" charset="0"/>
              </a:rPr>
              <a:t>funktioner</a:t>
            </a:r>
            <a:r>
              <a:rPr lang="en-US" sz="1800" dirty="0">
                <a:latin typeface="Segoe UI" panose="020B0502040204020203" pitchFamily="34" charset="0"/>
                <a:cs typeface="Segoe UI" panose="020B0502040204020203" pitchFamily="34" charset="0"/>
              </a:rPr>
              <a:t> fra </a:t>
            </a:r>
            <a:r>
              <a:rPr lang="en-US" sz="1800" dirty="0" err="1">
                <a:latin typeface="Segoe UI" panose="020B0502040204020203" pitchFamily="34" charset="0"/>
                <a:cs typeface="Segoe UI" panose="020B0502040204020203" pitchFamily="34" charset="0"/>
              </a:rPr>
              <a:t>fordøjelsesfiguren</a:t>
            </a:r>
            <a:r>
              <a:rPr lang="en-US" sz="1800" dirty="0">
                <a:latin typeface="Segoe UI" panose="020B0502040204020203" pitchFamily="34" charset="0"/>
                <a:cs typeface="Segoe UI" panose="020B0502040204020203" pitchFamily="34" charset="0"/>
              </a:rPr>
              <a:t> </a:t>
            </a:r>
            <a:r>
              <a:rPr lang="en-US" sz="1800" dirty="0" err="1">
                <a:latin typeface="Segoe UI" panose="020B0502040204020203" pitchFamily="34" charset="0"/>
                <a:cs typeface="Segoe UI" panose="020B0502040204020203" pitchFamily="34" charset="0"/>
              </a:rPr>
              <a:t>som</a:t>
            </a:r>
            <a:r>
              <a:rPr lang="en-US" sz="1800" dirty="0">
                <a:latin typeface="Segoe UI" panose="020B0502040204020203" pitchFamily="34" charset="0"/>
                <a:cs typeface="Segoe UI" panose="020B0502040204020203" pitchFamily="34" charset="0"/>
              </a:rPr>
              <a:t> </a:t>
            </a:r>
            <a:r>
              <a:rPr lang="en-US" sz="1800" dirty="0" err="1">
                <a:latin typeface="Segoe UI" panose="020B0502040204020203" pitchFamily="34" charset="0"/>
                <a:cs typeface="Segoe UI" panose="020B0502040204020203" pitchFamily="34" charset="0"/>
              </a:rPr>
              <a:t>muligt</a:t>
            </a:r>
            <a:r>
              <a:rPr lang="en-US" sz="1800" dirty="0">
                <a:latin typeface="Segoe UI" panose="020B0502040204020203" pitchFamily="34" charset="0"/>
                <a:cs typeface="Segoe UI" panose="020B0502040204020203" pitchFamily="34" charset="0"/>
              </a:rPr>
              <a:t>.</a:t>
            </a:r>
          </a:p>
          <a:p>
            <a:pPr marL="0" indent="0">
              <a:buNone/>
            </a:pPr>
            <a:endParaRPr lang="da-DK" dirty="0">
              <a:latin typeface="Segoe UI" panose="020B0502040204020203" pitchFamily="34" charset="0"/>
              <a:cs typeface="Segoe UI" panose="020B0502040204020203" pitchFamily="34" charset="0"/>
            </a:endParaRPr>
          </a:p>
        </p:txBody>
      </p:sp>
      <p:sp>
        <p:nvSpPr>
          <p:cNvPr id="4" name="Tekstfelt 3">
            <a:extLst>
              <a:ext uri="{FF2B5EF4-FFF2-40B4-BE49-F238E27FC236}">
                <a16:creationId xmlns:a16="http://schemas.microsoft.com/office/drawing/2014/main" id="{4810DB54-7DED-C821-9724-73F9D0D7845C}"/>
              </a:ext>
            </a:extLst>
          </p:cNvPr>
          <p:cNvSpPr txBox="1"/>
          <p:nvPr/>
        </p:nvSpPr>
        <p:spPr>
          <a:xfrm>
            <a:off x="4715137" y="6023067"/>
            <a:ext cx="8607232"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 Figur: Fordøjelsessystemet. Kilde: </a:t>
            </a:r>
            <a:r>
              <a:rPr lang="da-DK" sz="1400" dirty="0">
                <a:hlinkClick r:id="rId3"/>
              </a:rPr>
              <a:t>Fordøjelsessystemet - Kroppen og kosten - </a:t>
            </a:r>
            <a:r>
              <a:rPr lang="da-DK" sz="1400" dirty="0" err="1">
                <a:hlinkClick r:id="rId3"/>
              </a:rPr>
              <a:t>Biotech</a:t>
            </a:r>
            <a:r>
              <a:rPr lang="da-DK" sz="1400" dirty="0">
                <a:hlinkClick r:id="rId3"/>
              </a:rPr>
              <a:t> Academy</a:t>
            </a:r>
            <a:r>
              <a:rPr lang="en-US" sz="1400" dirty="0">
                <a:solidFill>
                  <a:srgbClr val="37AFB5"/>
                </a:solidFill>
                <a:latin typeface="Segoe UI" panose="020B0502040204020203" pitchFamily="34" charset="0"/>
                <a:cs typeface="Segoe UI" panose="020B0502040204020203" pitchFamily="34" charset="0"/>
              </a:rPr>
              <a:t> </a:t>
            </a:r>
            <a:endParaRPr lang="da-DK" sz="1400" dirty="0">
              <a:solidFill>
                <a:srgbClr val="37AFB5"/>
              </a:solidFill>
              <a:latin typeface="Segoe UI" panose="020B0502040204020203" pitchFamily="34" charset="0"/>
              <a:cs typeface="Segoe UI" panose="020B0502040204020203" pitchFamily="34" charset="0"/>
            </a:endParaRPr>
          </a:p>
          <a:p>
            <a:r>
              <a:rPr lang="da-DK" sz="1400" dirty="0">
                <a:latin typeface="Segoe UI" panose="020B0502040204020203" pitchFamily="34" charset="0"/>
                <a:cs typeface="Segoe UI" panose="020B0502040204020203" pitchFamily="34" charset="0"/>
              </a:rPr>
              <a:t> </a:t>
            </a:r>
          </a:p>
        </p:txBody>
      </p:sp>
      <p:pic>
        <p:nvPicPr>
          <p:cNvPr id="5" name="Billede 4">
            <a:extLst>
              <a:ext uri="{FF2B5EF4-FFF2-40B4-BE49-F238E27FC236}">
                <a16:creationId xmlns:a16="http://schemas.microsoft.com/office/drawing/2014/main" id="{BE791527-846C-851A-0AA9-8D2C54A2EE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41837" y="468351"/>
            <a:ext cx="5153833" cy="5642766"/>
          </a:xfrm>
          <a:prstGeom prst="rect">
            <a:avLst/>
          </a:prstGeom>
        </p:spPr>
      </p:pic>
    </p:spTree>
    <p:extLst>
      <p:ext uri="{BB962C8B-B14F-4D97-AF65-F5344CB8AC3E}">
        <p14:creationId xmlns:p14="http://schemas.microsoft.com/office/powerpoint/2010/main" val="196834680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FEB11E-2DF4-0FA5-B89F-AD76210513E9}"/>
              </a:ext>
            </a:extLst>
          </p:cNvPr>
          <p:cNvSpPr>
            <a:spLocks noGrp="1"/>
          </p:cNvSpPr>
          <p:nvPr>
            <p:ph type="title"/>
          </p:nvPr>
        </p:nvSpPr>
        <p:spPr/>
        <p:txBody>
          <a:bodyPr/>
          <a:lstStyle/>
          <a:p>
            <a:r>
              <a:rPr lang="da-DK" dirty="0"/>
              <a:t>Spaltning af kulhydrater</a:t>
            </a:r>
          </a:p>
        </p:txBody>
      </p:sp>
      <p:pic>
        <p:nvPicPr>
          <p:cNvPr id="8" name="Pladsholder til indhold 7" descr="Et billede, der indeholder tekst, skærmbillede, Font/skrifttype, design&#10;&#10;AI-genereret indhold kan være ukorrekt.">
            <a:extLst>
              <a:ext uri="{FF2B5EF4-FFF2-40B4-BE49-F238E27FC236}">
                <a16:creationId xmlns:a16="http://schemas.microsoft.com/office/drawing/2014/main" id="{9D0F284B-87A7-8E45-A5BD-1C1BBA94E249}"/>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209567" y="294791"/>
            <a:ext cx="2717723" cy="5398885"/>
          </a:xfrm>
        </p:spPr>
      </p:pic>
      <p:pic>
        <p:nvPicPr>
          <p:cNvPr id="4" name="Picture 2">
            <a:extLst>
              <a:ext uri="{FF2B5EF4-FFF2-40B4-BE49-F238E27FC236}">
                <a16:creationId xmlns:a16="http://schemas.microsoft.com/office/drawing/2014/main" id="{D2457119-A45F-8FE2-9CAA-3089BBD771F4}"/>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a:fillRect/>
          </a:stretch>
        </p:blipFill>
        <p:spPr bwMode="auto">
          <a:xfrm>
            <a:off x="695325" y="1332000"/>
            <a:ext cx="4988313" cy="2512742"/>
          </a:xfrm>
          <a:prstGeom prst="rect">
            <a:avLst/>
          </a:prstGeom>
          <a:noFill/>
          <a:ln w="12700">
            <a:solidFill>
              <a:srgbClr val="224B5A"/>
            </a:solidFill>
          </a:ln>
          <a:extLst>
            <a:ext uri="{909E8E84-426E-40DD-AFC4-6F175D3DCCD1}">
              <a14:hiddenFill xmlns:a14="http://schemas.microsoft.com/office/drawing/2010/main">
                <a:solidFill>
                  <a:srgbClr val="FFFFFF"/>
                </a:solidFill>
              </a14:hiddenFill>
            </a:ext>
          </a:extLst>
        </p:spPr>
      </p:pic>
      <p:sp>
        <p:nvSpPr>
          <p:cNvPr id="6" name="Tekstfelt 5">
            <a:extLst>
              <a:ext uri="{FF2B5EF4-FFF2-40B4-BE49-F238E27FC236}">
                <a16:creationId xmlns:a16="http://schemas.microsoft.com/office/drawing/2014/main" id="{BF70465C-0429-8C3A-B46F-173409F239DB}"/>
              </a:ext>
            </a:extLst>
          </p:cNvPr>
          <p:cNvSpPr txBox="1"/>
          <p:nvPr/>
        </p:nvSpPr>
        <p:spPr>
          <a:xfrm>
            <a:off x="6226296" y="5596963"/>
            <a:ext cx="6207892" cy="1169551"/>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https://www.biotechacademy.dk/undervisning/grundskole/kroppen-og-kosten/kulhydrater/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7671272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883398-E436-BEB1-8450-C854F679B4D9}"/>
              </a:ext>
            </a:extLst>
          </p:cNvPr>
          <p:cNvSpPr>
            <a:spLocks noGrp="1"/>
          </p:cNvSpPr>
          <p:nvPr>
            <p:ph type="title"/>
          </p:nvPr>
        </p:nvSpPr>
        <p:spPr/>
        <p:txBody>
          <a:bodyPr/>
          <a:lstStyle/>
          <a:p>
            <a:r>
              <a:rPr lang="da-DK" dirty="0"/>
              <a:t>Beregning GI</a:t>
            </a:r>
          </a:p>
        </p:txBody>
      </p:sp>
      <p:sp>
        <p:nvSpPr>
          <p:cNvPr id="3" name="Pladsholder til indhold 2">
            <a:extLst>
              <a:ext uri="{FF2B5EF4-FFF2-40B4-BE49-F238E27FC236}">
                <a16:creationId xmlns:a16="http://schemas.microsoft.com/office/drawing/2014/main" id="{46DDBD2D-4660-7C65-8082-95C35FAAC7B3}"/>
              </a:ext>
            </a:extLst>
          </p:cNvPr>
          <p:cNvSpPr>
            <a:spLocks noGrp="1"/>
          </p:cNvSpPr>
          <p:nvPr>
            <p:ph idx="1"/>
          </p:nvPr>
        </p:nvSpPr>
        <p:spPr/>
        <p:txBody>
          <a:bodyPr/>
          <a:lstStyle/>
          <a:p>
            <a:endParaRPr lang="da-DK"/>
          </a:p>
        </p:txBody>
      </p:sp>
      <p:graphicFrame>
        <p:nvGraphicFramePr>
          <p:cNvPr id="4" name="Pladsholder til indhold 9">
            <a:extLst>
              <a:ext uri="{FF2B5EF4-FFF2-40B4-BE49-F238E27FC236}">
                <a16:creationId xmlns:a16="http://schemas.microsoft.com/office/drawing/2014/main" id="{CB4E1AB7-8AD3-AA73-6499-D05E7F825970}"/>
              </a:ext>
            </a:extLst>
          </p:cNvPr>
          <p:cNvGraphicFramePr>
            <a:graphicFrameLocks/>
          </p:cNvGraphicFramePr>
          <p:nvPr>
            <p:extLst>
              <p:ext uri="{D42A27DB-BD31-4B8C-83A1-F6EECF244321}">
                <p14:modId xmlns:p14="http://schemas.microsoft.com/office/powerpoint/2010/main" val="2968447739"/>
              </p:ext>
            </p:extLst>
          </p:nvPr>
        </p:nvGraphicFramePr>
        <p:xfrm>
          <a:off x="7055556" y="1342688"/>
          <a:ext cx="4177440" cy="4433652"/>
        </p:xfrm>
        <a:graphic>
          <a:graphicData uri="http://schemas.openxmlformats.org/drawingml/2006/table">
            <a:tbl>
              <a:tblPr firstRow="1" firstCol="1" bandRow="1"/>
              <a:tblGrid>
                <a:gridCol w="2085833">
                  <a:extLst>
                    <a:ext uri="{9D8B030D-6E8A-4147-A177-3AD203B41FA5}">
                      <a16:colId xmlns:a16="http://schemas.microsoft.com/office/drawing/2014/main" val="2280130732"/>
                    </a:ext>
                  </a:extLst>
                </a:gridCol>
                <a:gridCol w="2091607">
                  <a:extLst>
                    <a:ext uri="{9D8B030D-6E8A-4147-A177-3AD203B41FA5}">
                      <a16:colId xmlns:a16="http://schemas.microsoft.com/office/drawing/2014/main" val="2580366680"/>
                    </a:ext>
                  </a:extLst>
                </a:gridCol>
              </a:tblGrid>
              <a:tr h="246314">
                <a:tc>
                  <a:txBody>
                    <a:bodyPr/>
                    <a:lstStyle/>
                    <a:p>
                      <a:pPr algn="ctr">
                        <a:buNone/>
                        <a:tabLst>
                          <a:tab pos="3060065" algn="ctr"/>
                          <a:tab pos="6120130" algn="r"/>
                        </a:tabLst>
                      </a:pPr>
                      <a:r>
                        <a:rPr lang="da-DK" sz="1000" b="1" dirty="0">
                          <a:solidFill>
                            <a:srgbClr val="FFFFFF"/>
                          </a:solidFill>
                          <a:effectLst/>
                          <a:latin typeface="Segoe UI" panose="020B0502040204020203" pitchFamily="34" charset="0"/>
                          <a:ea typeface="Work Sans" pitchFamily="2" charset="0"/>
                          <a:cs typeface="Work Sans" pitchFamily="2" charset="0"/>
                        </a:rPr>
                        <a:t>Fødevare</a:t>
                      </a:r>
                      <a:endParaRPr lang="da-DK" sz="1100" dirty="0">
                        <a:effectLst/>
                        <a:latin typeface="Work Sans" pitchFamily="2" charset="0"/>
                        <a:ea typeface="Work Sans" pitchFamily="2" charset="0"/>
                        <a:cs typeface="Work Sans" pitchFamily="2" charset="0"/>
                      </a:endParaRPr>
                    </a:p>
                  </a:txBody>
                  <a:tcPr marL="65763" marR="65763" marT="0" marB="0" anchor="ctr">
                    <a:lnL>
                      <a:noFill/>
                    </a:lnL>
                    <a:lnR w="12700" cap="flat" cmpd="sng" algn="ctr">
                      <a:solidFill>
                        <a:srgbClr val="FFFFFF"/>
                      </a:solidFill>
                      <a:prstDash val="solid"/>
                      <a:round/>
                      <a:headEnd type="none" w="med" len="med"/>
                      <a:tailEnd type="none" w="med" len="med"/>
                    </a:lnR>
                    <a:lnT>
                      <a:noFill/>
                    </a:lnT>
                    <a:lnB>
                      <a:noFill/>
                    </a:lnB>
                    <a:solidFill>
                      <a:srgbClr val="224B5A"/>
                    </a:solidFill>
                  </a:tcPr>
                </a:tc>
                <a:tc>
                  <a:txBody>
                    <a:bodyPr/>
                    <a:lstStyle/>
                    <a:p>
                      <a:pPr algn="ctr">
                        <a:buNone/>
                        <a:tabLst>
                          <a:tab pos="3060065" algn="ctr"/>
                          <a:tab pos="6120130" algn="r"/>
                        </a:tabLst>
                      </a:pPr>
                      <a:r>
                        <a:rPr lang="da-DK" sz="1000" b="1">
                          <a:solidFill>
                            <a:srgbClr val="FFFFFF"/>
                          </a:solidFill>
                          <a:effectLst/>
                          <a:latin typeface="Segoe UI" panose="020B0502040204020203" pitchFamily="34" charset="0"/>
                          <a:ea typeface="Work Sans" pitchFamily="2" charset="0"/>
                          <a:cs typeface="Work Sans" pitchFamily="2" charset="0"/>
                        </a:rPr>
                        <a:t>GI</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FFFFFF"/>
                      </a:solidFill>
                      <a:prstDash val="solid"/>
                      <a:round/>
                      <a:headEnd type="none" w="med" len="med"/>
                      <a:tailEnd type="none" w="med" len="med"/>
                    </a:lnL>
                    <a:lnR>
                      <a:noFill/>
                    </a:lnR>
                    <a:lnT>
                      <a:noFill/>
                    </a:lnT>
                    <a:lnB>
                      <a:noFill/>
                    </a:lnB>
                    <a:solidFill>
                      <a:srgbClr val="224B5A"/>
                    </a:solidFill>
                  </a:tcPr>
                </a:tc>
                <a:extLst>
                  <a:ext uri="{0D108BD9-81ED-4DB2-BD59-A6C34878D82A}">
                    <a16:rowId xmlns:a16="http://schemas.microsoft.com/office/drawing/2014/main" val="2109670042"/>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Glukose</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a:noFill/>
                    </a:lnT>
                    <a:lnB w="12700" cap="flat" cmpd="sng" algn="ctr">
                      <a:solidFill>
                        <a:srgbClr val="224B5A"/>
                      </a:solidFill>
                      <a:prstDash val="solid"/>
                      <a:round/>
                      <a:headEnd type="none" w="med" len="med"/>
                      <a:tailEnd type="none" w="med" len="med"/>
                    </a:lnB>
                    <a:solidFill>
                      <a:srgbClr val="FFFFFF"/>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100</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a:noFill/>
                    </a:lnT>
                    <a:lnB w="12700" cap="flat" cmpd="sng" algn="ctr">
                      <a:solidFill>
                        <a:srgbClr val="224B5A"/>
                      </a:solidFill>
                      <a:prstDash val="solid"/>
                      <a:round/>
                      <a:headEnd type="none" w="med" len="med"/>
                      <a:tailEnd type="none" w="med" len="med"/>
                    </a:lnB>
                    <a:solidFill>
                      <a:srgbClr val="FFFFFF"/>
                    </a:solidFill>
                  </a:tcPr>
                </a:tc>
                <a:extLst>
                  <a:ext uri="{0D108BD9-81ED-4DB2-BD59-A6C34878D82A}">
                    <a16:rowId xmlns:a16="http://schemas.microsoft.com/office/drawing/2014/main" val="3142607159"/>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Sukker</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68</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1031713476"/>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Appelsin</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42</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2247667182"/>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Appelsinjuice</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53</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210911199"/>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Bananer</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30 (umodne) – 54 (modne)</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3891320865"/>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Rosiner</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64</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2037503998"/>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Kartofler</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dirty="0">
                          <a:effectLst/>
                          <a:latin typeface="Segoe UI" panose="020B0502040204020203" pitchFamily="34" charset="0"/>
                          <a:ea typeface="Work Sans" pitchFamily="2" charset="0"/>
                          <a:cs typeface="Work Sans" pitchFamily="2" charset="0"/>
                        </a:rPr>
                        <a:t>57 (nye kogte) – 85 (bagte)</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4024043035"/>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Bønner, grønne</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38</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3837686725"/>
                  </a:ext>
                </a:extLst>
              </a:tr>
              <a:tr h="246314">
                <a:tc>
                  <a:txBody>
                    <a:bodyPr/>
                    <a:lstStyle/>
                    <a:p>
                      <a:pPr algn="l">
                        <a:buNone/>
                        <a:tabLst>
                          <a:tab pos="3060065" algn="ctr"/>
                          <a:tab pos="6120130" algn="r"/>
                        </a:tabLst>
                      </a:pPr>
                      <a:r>
                        <a:rPr lang="da-DK" sz="1000" dirty="0">
                          <a:effectLst/>
                          <a:latin typeface="Segoe UI" panose="020B0502040204020203" pitchFamily="34" charset="0"/>
                          <a:ea typeface="Work Sans" pitchFamily="2" charset="0"/>
                          <a:cs typeface="Work Sans" pitchFamily="2" charset="0"/>
                        </a:rPr>
                        <a:t>Linser, røde tørrede</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18</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1555017496"/>
                  </a:ext>
                </a:extLst>
              </a:tr>
              <a:tr h="246314">
                <a:tc>
                  <a:txBody>
                    <a:bodyPr/>
                    <a:lstStyle/>
                    <a:p>
                      <a:pPr algn="l">
                        <a:buNone/>
                        <a:tabLst>
                          <a:tab pos="3060065" algn="ctr"/>
                          <a:tab pos="6120130" algn="r"/>
                        </a:tabLst>
                      </a:pPr>
                      <a:r>
                        <a:rPr lang="da-DK" sz="1000" dirty="0">
                          <a:solidFill>
                            <a:srgbClr val="000000"/>
                          </a:solidFill>
                          <a:effectLst/>
                          <a:latin typeface="Segoe UI" panose="020B0502040204020203" pitchFamily="34" charset="0"/>
                          <a:ea typeface="Work Sans" pitchFamily="2" charset="0"/>
                          <a:cs typeface="Work Sans" pitchFamily="2" charset="0"/>
                        </a:rPr>
                        <a:t>Ris</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32-74</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3165847509"/>
                  </a:ext>
                </a:extLst>
              </a:tr>
              <a:tr h="246314">
                <a:tc>
                  <a:txBody>
                    <a:bodyPr/>
                    <a:lstStyle/>
                    <a:p>
                      <a:pPr algn="l">
                        <a:buNone/>
                        <a:tabLst>
                          <a:tab pos="3060065" algn="ctr"/>
                          <a:tab pos="6120130" algn="r"/>
                        </a:tabLst>
                      </a:pPr>
                      <a:r>
                        <a:rPr lang="da-DK" sz="1000" dirty="0">
                          <a:effectLst/>
                          <a:latin typeface="Segoe UI" panose="020B0502040204020203" pitchFamily="34" charset="0"/>
                          <a:ea typeface="Work Sans" pitchFamily="2" charset="0"/>
                          <a:cs typeface="Work Sans" pitchFamily="2" charset="0"/>
                        </a:rPr>
                        <a:t>Pasta</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45</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3472820606"/>
                  </a:ext>
                </a:extLst>
              </a:tr>
              <a:tr h="246314">
                <a:tc>
                  <a:txBody>
                    <a:bodyPr/>
                    <a:lstStyle/>
                    <a:p>
                      <a:pPr algn="l">
                        <a:buNone/>
                        <a:tabLst>
                          <a:tab pos="3060065" algn="ctr"/>
                          <a:tab pos="6120130" algn="r"/>
                        </a:tabLst>
                      </a:pPr>
                      <a:r>
                        <a:rPr lang="da-DK" sz="1000" dirty="0">
                          <a:solidFill>
                            <a:srgbClr val="000000"/>
                          </a:solidFill>
                          <a:effectLst/>
                          <a:latin typeface="Segoe UI" panose="020B0502040204020203" pitchFamily="34" charset="0"/>
                          <a:ea typeface="Work Sans" pitchFamily="2" charset="0"/>
                          <a:cs typeface="Work Sans" pitchFamily="2" charset="0"/>
                        </a:rPr>
                        <a:t>Havregryn</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42</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2323492369"/>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Cornflakes</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84</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3601721024"/>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Franskbrød</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70</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3836056952"/>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Flerkornsbrød</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45</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8576479"/>
                  </a:ext>
                </a:extLst>
              </a:tr>
              <a:tr h="246314">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Rugbrød</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tc>
                  <a:txBody>
                    <a:bodyPr/>
                    <a:lstStyle/>
                    <a:p>
                      <a:pPr algn="l">
                        <a:buNone/>
                        <a:tabLst>
                          <a:tab pos="3060065" algn="ctr"/>
                          <a:tab pos="6120130" algn="r"/>
                        </a:tabLst>
                      </a:pPr>
                      <a:r>
                        <a:rPr lang="da-DK" sz="1000">
                          <a:solidFill>
                            <a:srgbClr val="000000"/>
                          </a:solidFill>
                          <a:effectLst/>
                          <a:latin typeface="Segoe UI" panose="020B0502040204020203" pitchFamily="34" charset="0"/>
                          <a:ea typeface="Work Sans" pitchFamily="2" charset="0"/>
                          <a:cs typeface="Work Sans" pitchFamily="2" charset="0"/>
                        </a:rPr>
                        <a:t>58</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solidFill>
                      <a:srgbClr val="D6D9DB"/>
                    </a:solidFill>
                  </a:tcPr>
                </a:tc>
                <a:extLst>
                  <a:ext uri="{0D108BD9-81ED-4DB2-BD59-A6C34878D82A}">
                    <a16:rowId xmlns:a16="http://schemas.microsoft.com/office/drawing/2014/main" val="3567050219"/>
                  </a:ext>
                </a:extLst>
              </a:tr>
              <a:tr h="246314">
                <a:tc>
                  <a:txBody>
                    <a:bodyPr/>
                    <a:lstStyle/>
                    <a:p>
                      <a:pPr algn="l">
                        <a:buNone/>
                        <a:tabLst>
                          <a:tab pos="3060065" algn="ctr"/>
                          <a:tab pos="6120130" algn="r"/>
                        </a:tabLst>
                      </a:pPr>
                      <a:r>
                        <a:rPr lang="da-DK" sz="1000">
                          <a:effectLst/>
                          <a:latin typeface="Segoe UI" panose="020B0502040204020203" pitchFamily="34" charset="0"/>
                          <a:ea typeface="Work Sans" pitchFamily="2" charset="0"/>
                          <a:cs typeface="Work Sans" pitchFamily="2" charset="0"/>
                        </a:rPr>
                        <a:t>Mælk, skummet</a:t>
                      </a:r>
                      <a:endParaRPr lang="da-DK" sz="110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tc>
                  <a:txBody>
                    <a:bodyPr/>
                    <a:lstStyle/>
                    <a:p>
                      <a:pPr algn="l">
                        <a:buNone/>
                        <a:tabLst>
                          <a:tab pos="3060065" algn="ctr"/>
                          <a:tab pos="6120130" algn="r"/>
                        </a:tabLst>
                      </a:pPr>
                      <a:r>
                        <a:rPr lang="da-DK" sz="1000" dirty="0">
                          <a:effectLst/>
                          <a:latin typeface="Segoe UI" panose="020B0502040204020203" pitchFamily="34" charset="0"/>
                          <a:ea typeface="Work Sans" pitchFamily="2" charset="0"/>
                          <a:cs typeface="Work Sans" pitchFamily="2" charset="0"/>
                        </a:rPr>
                        <a:t>32</a:t>
                      </a:r>
                      <a:endParaRPr lang="da-DK" sz="1100" dirty="0">
                        <a:effectLst/>
                        <a:latin typeface="Work Sans" pitchFamily="2" charset="0"/>
                        <a:ea typeface="Work Sans" pitchFamily="2" charset="0"/>
                        <a:cs typeface="Work Sans" pitchFamily="2" charset="0"/>
                      </a:endParaRPr>
                    </a:p>
                  </a:txBody>
                  <a:tcPr marL="65763" marR="65763" marT="0" marB="0" anchor="ctr">
                    <a:lnL w="12700" cap="flat" cmpd="sng" algn="ctr">
                      <a:solidFill>
                        <a:srgbClr val="224B5A"/>
                      </a:solidFill>
                      <a:prstDash val="solid"/>
                      <a:round/>
                      <a:headEnd type="none" w="med" len="med"/>
                      <a:tailEnd type="none" w="med" len="med"/>
                    </a:lnL>
                    <a:lnR w="12700" cap="flat" cmpd="sng" algn="ctr">
                      <a:solidFill>
                        <a:srgbClr val="224B5A"/>
                      </a:solidFill>
                      <a:prstDash val="solid"/>
                      <a:round/>
                      <a:headEnd type="none" w="med" len="med"/>
                      <a:tailEnd type="none" w="med" len="med"/>
                    </a:lnR>
                    <a:lnT w="12700" cap="flat" cmpd="sng" algn="ctr">
                      <a:solidFill>
                        <a:srgbClr val="224B5A"/>
                      </a:solidFill>
                      <a:prstDash val="solid"/>
                      <a:round/>
                      <a:headEnd type="none" w="med" len="med"/>
                      <a:tailEnd type="none" w="med" len="med"/>
                    </a:lnT>
                    <a:lnB w="12700" cap="flat" cmpd="sng" algn="ctr">
                      <a:solidFill>
                        <a:srgbClr val="224B5A"/>
                      </a:solidFill>
                      <a:prstDash val="solid"/>
                      <a:round/>
                      <a:headEnd type="none" w="med" len="med"/>
                      <a:tailEnd type="none" w="med" len="med"/>
                    </a:lnB>
                    <a:noFill/>
                  </a:tcPr>
                </a:tc>
                <a:extLst>
                  <a:ext uri="{0D108BD9-81ED-4DB2-BD59-A6C34878D82A}">
                    <a16:rowId xmlns:a16="http://schemas.microsoft.com/office/drawing/2014/main" val="2977337450"/>
                  </a:ext>
                </a:extLst>
              </a:tr>
            </a:tbl>
          </a:graphicData>
        </a:graphic>
      </p:graphicFrame>
      <p:pic>
        <p:nvPicPr>
          <p:cNvPr id="5" name="Billede 4" descr="Et billede, der indeholder kegle, astronomi&#10;&#10;AI-genereret indhold kan være ukorrekt.">
            <a:extLst>
              <a:ext uri="{FF2B5EF4-FFF2-40B4-BE49-F238E27FC236}">
                <a16:creationId xmlns:a16="http://schemas.microsoft.com/office/drawing/2014/main" id="{DC6C109F-5D3C-A128-D7B1-C258CD0D1A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5326" y="1332001"/>
            <a:ext cx="6278340" cy="2221522"/>
          </a:xfrm>
          <a:prstGeom prst="rect">
            <a:avLst/>
          </a:prstGeom>
        </p:spPr>
      </p:pic>
    </p:spTree>
    <p:extLst>
      <p:ext uri="{BB962C8B-B14F-4D97-AF65-F5344CB8AC3E}">
        <p14:creationId xmlns:p14="http://schemas.microsoft.com/office/powerpoint/2010/main" val="9126871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5760D-175E-413A-1A72-F51B6E793E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2FF30C7-8BCA-E959-00DB-BD0EFC9598B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
        <p:nvSpPr>
          <p:cNvPr id="3" name="Pladsholder til indhold 2">
            <a:extLst>
              <a:ext uri="{FF2B5EF4-FFF2-40B4-BE49-F238E27FC236}">
                <a16:creationId xmlns:a16="http://schemas.microsoft.com/office/drawing/2014/main" id="{62DEAC21-A83E-4BF1-A1B8-CA4485D35E5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B377F9E6-B179-9B95-EC39-83E6C2BDBC48}"/>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1CCFA50-B939-8295-FD49-E783E1B2E0A2}"/>
              </a:ext>
            </a:extLst>
          </p:cNvPr>
          <p:cNvSpPr txBox="1"/>
          <p:nvPr/>
        </p:nvSpPr>
        <p:spPr>
          <a:xfrm>
            <a:off x="2825750" y="2129843"/>
            <a:ext cx="6540500" cy="1169551"/>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b="1" dirty="0">
                <a:solidFill>
                  <a:srgbClr val="224B5A"/>
                </a:solidFill>
                <a:latin typeface="Segoe UI" panose="020B0502040204020203" pitchFamily="34" charset="0"/>
                <a:cs typeface="Segoe UI" panose="020B0502040204020203" pitchFamily="34" charset="0"/>
              </a:rPr>
              <a:t>Test 1: </a:t>
            </a:r>
            <a:r>
              <a:rPr lang="da-DK" sz="2000" dirty="0">
                <a:latin typeface="Segoe UI" panose="020B0502040204020203" pitchFamily="34" charset="0"/>
                <a:cs typeface="Segoe UI" panose="020B0502040204020203" pitchFamily="34" charset="0"/>
              </a:rPr>
              <a:t>Glukose</a:t>
            </a:r>
            <a:endParaRPr lang="da-DK" sz="2000" b="1" i="1" u="sng"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155D5D9A-D2F3-6F34-5AAF-500ACE4DF41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7" name="Billede 6">
            <a:extLst>
              <a:ext uri="{FF2B5EF4-FFF2-40B4-BE49-F238E27FC236}">
                <a16:creationId xmlns:a16="http://schemas.microsoft.com/office/drawing/2014/main" id="{679C37B6-97E6-D5C4-ACD6-974F2D27372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910560"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9" name="Billede 8">
            <a:extLst>
              <a:ext uri="{FF2B5EF4-FFF2-40B4-BE49-F238E27FC236}">
                <a16:creationId xmlns:a16="http://schemas.microsoft.com/office/drawing/2014/main" id="{E0847747-CB0D-C3A8-32C4-A01221DCD76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541283"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766CE310-CDE5-7430-E147-285A4773061D}"/>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72006"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29587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B4BF03C6-DD0A-DB3B-059B-6E291C58B07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a:fillRect/>
          </a:stretch>
        </p:blipFill>
        <p:spPr bwMode="auto">
          <a:xfrm>
            <a:off x="9285068" y="1639371"/>
            <a:ext cx="2758076" cy="2890099"/>
          </a:xfrm>
          <a:prstGeom prst="rect">
            <a:avLst/>
          </a:prstGeom>
          <a:ln>
            <a:noFill/>
          </a:ln>
          <a:extLst>
            <a:ext uri="{53640926-AAD7-44D8-BBD7-CCE9431645EC}">
              <a14:shadowObscured xmlns:a14="http://schemas.microsoft.com/office/drawing/2010/main"/>
            </a:ext>
          </a:extLst>
        </p:spPr>
      </p:pic>
      <p:sp>
        <p:nvSpPr>
          <p:cNvPr id="3" name="Pladsholder til indhold 2">
            <a:extLst>
              <a:ext uri="{FF2B5EF4-FFF2-40B4-BE49-F238E27FC236}">
                <a16:creationId xmlns:a16="http://schemas.microsoft.com/office/drawing/2014/main" id="{D11FA35F-1F30-5ED2-7558-95A288CBF11C}"/>
              </a:ext>
            </a:extLst>
          </p:cNvPr>
          <p:cNvSpPr>
            <a:spLocks noGrp="1"/>
          </p:cNvSpPr>
          <p:nvPr>
            <p:ph idx="1"/>
          </p:nvPr>
        </p:nvSpPr>
        <p:spPr>
          <a:xfrm>
            <a:off x="595252" y="337322"/>
            <a:ext cx="8665706" cy="5285209"/>
          </a:xfrm>
        </p:spPr>
        <p:txBody>
          <a:bodyPr/>
          <a:lstStyle/>
          <a:p>
            <a:pPr marL="0" indent="0">
              <a:spcAft>
                <a:spcPts val="600"/>
              </a:spcAft>
              <a:buNone/>
            </a:pPr>
            <a:r>
              <a:rPr lang="da-DK" sz="1900" b="1" cap="all" dirty="0">
                <a:latin typeface="Segoe UI" panose="020B0502040204020203" pitchFamily="34" charset="0"/>
                <a:cs typeface="Segoe UI" panose="020B0502040204020203" pitchFamily="34" charset="0"/>
              </a:rPr>
              <a:t>Narrativ </a:t>
            </a:r>
            <a:endParaRPr lang="da-DK" sz="1900" dirty="0">
              <a:latin typeface="Segoe UI" panose="020B0502040204020203" pitchFamily="34" charset="0"/>
              <a:cs typeface="Segoe UI" panose="020B0502040204020203" pitchFamily="34" charset="0"/>
            </a:endParaRPr>
          </a:p>
          <a:p>
            <a:pPr marL="0" indent="0">
              <a:buNone/>
            </a:pPr>
            <a:r>
              <a:rPr lang="da-DK" sz="1900" dirty="0">
                <a:latin typeface="Segoe UI" panose="020B0502040204020203" pitchFamily="34" charset="0"/>
                <a:cs typeface="Segoe UI" panose="020B0502040204020203" pitchFamily="34" charset="0"/>
              </a:rPr>
              <a:t>Fødevarestyrelsen har stort fokus på børns og unges sukkerindtag og efterlyser forslag til sundere alternativer til de populære myslibarer i madpakkerne. I samarbejde med jeres skole har de bedt jer om at undersøge, hvordan forskellige myslibarer påvirker blodsukkeret – og om I kan udvikle et bedre alternativ.</a:t>
            </a:r>
          </a:p>
          <a:p>
            <a:pPr marL="0" indent="0">
              <a:spcAft>
                <a:spcPts val="1800"/>
              </a:spcAft>
              <a:buNone/>
            </a:pPr>
            <a:r>
              <a:rPr lang="da-DK" sz="1900" dirty="0">
                <a:latin typeface="Segoe UI" panose="020B0502040204020203" pitchFamily="34" charset="0"/>
                <a:cs typeface="Segoe UI" panose="020B0502040204020203" pitchFamily="34" charset="0"/>
              </a:rPr>
              <a:t>Som elever skal I derfor fungere som både forskere og produktudviklere: I skal undersøge, eksperimentere, teste og udvikle jeres egen myslibar, der giver mere stabilt glukoseoptag gennem dagen.</a:t>
            </a:r>
          </a:p>
          <a:p>
            <a:pPr marL="0" indent="0">
              <a:spcAft>
                <a:spcPts val="600"/>
              </a:spcAft>
              <a:buNone/>
            </a:pPr>
            <a:r>
              <a:rPr lang="da-DK" sz="1900" b="1" cap="all" dirty="0" err="1">
                <a:latin typeface="Segoe UI" panose="020B0502040204020203" pitchFamily="34" charset="0"/>
                <a:cs typeface="Segoe UI" panose="020B0502040204020203" pitchFamily="34" charset="0"/>
              </a:rPr>
              <a:t>UdfordrinG</a:t>
            </a:r>
            <a:endParaRPr lang="da-DK" sz="1900" dirty="0">
              <a:latin typeface="Segoe UI" panose="020B0502040204020203" pitchFamily="34" charset="0"/>
              <a:cs typeface="Segoe UI" panose="020B0502040204020203" pitchFamily="34" charset="0"/>
            </a:endParaRPr>
          </a:p>
          <a:p>
            <a:pPr marL="0" indent="0">
              <a:spcAft>
                <a:spcPts val="1800"/>
              </a:spcAft>
              <a:buNone/>
            </a:pPr>
            <a:r>
              <a:rPr lang="da-DK" sz="1900" dirty="0">
                <a:latin typeface="Segoe UI" panose="020B0502040204020203" pitchFamily="34" charset="0"/>
                <a:cs typeface="Segoe UI" panose="020B0502040204020203" pitchFamily="34" charset="0"/>
              </a:rPr>
              <a:t>I skal i grupper designe og producere en myslibar, som er et ”sundere” alternativ til en kommerciel myslibar.</a:t>
            </a:r>
          </a:p>
          <a:p>
            <a:pPr marL="0" indent="0">
              <a:spcAft>
                <a:spcPts val="600"/>
              </a:spcAft>
              <a:buNone/>
            </a:pPr>
            <a:r>
              <a:rPr lang="da-DK" sz="1900" cap="all" dirty="0">
                <a:latin typeface="Segoe UI" panose="020B0502040204020203" pitchFamily="34" charset="0"/>
                <a:cs typeface="Segoe UI" panose="020B0502040204020203" pitchFamily="34" charset="0"/>
              </a:rPr>
              <a:t> </a:t>
            </a:r>
            <a:r>
              <a:rPr lang="da-DK" sz="1900" b="1" cap="all" dirty="0" err="1">
                <a:latin typeface="Segoe UI" panose="020B0502040204020203" pitchFamily="34" charset="0"/>
                <a:cs typeface="Segoe UI" panose="020B0502040204020203" pitchFamily="34" charset="0"/>
              </a:rPr>
              <a:t>prototypeKRITERIER</a:t>
            </a:r>
            <a:endParaRPr lang="da-DK" sz="1900" dirty="0">
              <a:latin typeface="Segoe UI" panose="020B0502040204020203" pitchFamily="34" charset="0"/>
              <a:cs typeface="Segoe UI" panose="020B0502040204020203" pitchFamily="34" charset="0"/>
            </a:endParaRPr>
          </a:p>
          <a:p>
            <a:r>
              <a:rPr lang="da-DK" sz="1900" dirty="0">
                <a:latin typeface="Segoe UI" panose="020B0502040204020203" pitchFamily="34" charset="0"/>
                <a:cs typeface="Segoe UI" panose="020B0502040204020203" pitchFamily="34" charset="0"/>
              </a:rPr>
              <a:t>Myslibaren skal have et lavere glykæmisk indeks (GI) end den kommercielle bar, I har undersøgt.</a:t>
            </a:r>
          </a:p>
          <a:p>
            <a:r>
              <a:rPr lang="da-DK" sz="1900" dirty="0">
                <a:latin typeface="Segoe UI" panose="020B0502040204020203" pitchFamily="34" charset="0"/>
                <a:cs typeface="Segoe UI" panose="020B0502040204020203" pitchFamily="34" charset="0"/>
              </a:rPr>
              <a:t>Myslibaren skal have en fast, sammenhængende form og være praktisk at spise som snack.</a:t>
            </a:r>
          </a:p>
          <a:p>
            <a:endParaRPr lang="da-DK" dirty="0"/>
          </a:p>
        </p:txBody>
      </p:sp>
    </p:spTree>
    <p:extLst>
      <p:ext uri="{BB962C8B-B14F-4D97-AF65-F5344CB8AC3E}">
        <p14:creationId xmlns:p14="http://schemas.microsoft.com/office/powerpoint/2010/main" val="80001234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18A29-AC70-2CC2-34F0-B8CFAA3DF6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BEF9CA-5774-C111-CE93-BED4E27171F8}"/>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a:t>
            </a:r>
          </a:p>
        </p:txBody>
      </p:sp>
      <p:sp>
        <p:nvSpPr>
          <p:cNvPr id="3" name="Pladsholder til indhold 2">
            <a:extLst>
              <a:ext uri="{FF2B5EF4-FFF2-40B4-BE49-F238E27FC236}">
                <a16:creationId xmlns:a16="http://schemas.microsoft.com/office/drawing/2014/main" id="{FD60EEB0-58D0-09D8-70C6-A0D031E4E365}"/>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59E2BC99-E35F-F7C7-536C-851B7AC79398}"/>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49841EE7-F5A5-8E8A-7DE4-005588EA6BBF}"/>
              </a:ext>
            </a:extLst>
          </p:cNvPr>
          <p:cNvSpPr txBox="1"/>
          <p:nvPr/>
        </p:nvSpPr>
        <p:spPr>
          <a:xfrm>
            <a:off x="2825750" y="2129843"/>
            <a:ext cx="6540500" cy="1169551"/>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b="1" dirty="0">
                <a:latin typeface="Segoe UI" panose="020B0502040204020203" pitchFamily="34" charset="0"/>
                <a:cs typeface="Segoe UI" panose="020B0502040204020203" pitchFamily="34" charset="0"/>
              </a:rPr>
              <a:t>Test 2: </a:t>
            </a:r>
            <a:r>
              <a:rPr lang="da-DK" sz="2000" dirty="0">
                <a:latin typeface="Segoe UI" panose="020B0502040204020203" pitchFamily="34" charset="0"/>
                <a:cs typeface="Segoe UI" panose="020B0502040204020203" pitchFamily="34" charset="0"/>
              </a:rPr>
              <a:t>Kommerciel myslibar</a:t>
            </a: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8CDBA4D9-26ED-1AC2-1A03-AA43B52C8A2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7" name="Billede 6">
            <a:extLst>
              <a:ext uri="{FF2B5EF4-FFF2-40B4-BE49-F238E27FC236}">
                <a16:creationId xmlns:a16="http://schemas.microsoft.com/office/drawing/2014/main" id="{B9543510-943A-4CD9-7D08-F12A008904E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910560"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9" name="Billede 8">
            <a:extLst>
              <a:ext uri="{FF2B5EF4-FFF2-40B4-BE49-F238E27FC236}">
                <a16:creationId xmlns:a16="http://schemas.microsoft.com/office/drawing/2014/main" id="{74021CEA-64CF-E8B3-1315-4A2280C4771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541283"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C935BBFA-3DED-39F3-22DD-EB50E735C7E1}"/>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72006"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748456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81CD5-A566-12F0-D3D6-CC6C0B1B96A7}"/>
            </a:ext>
          </a:extLst>
        </p:cNvPr>
        <p:cNvGrpSpPr/>
        <p:nvPr/>
      </p:nvGrpSpPr>
      <p:grpSpPr>
        <a:xfrm>
          <a:off x="0" y="0"/>
          <a:ext cx="0" cy="0"/>
          <a:chOff x="0" y="0"/>
          <a:chExt cx="0" cy="0"/>
        </a:xfrm>
      </p:grpSpPr>
      <p:pic>
        <p:nvPicPr>
          <p:cNvPr id="6" name="Billede 5">
            <a:extLst>
              <a:ext uri="{FF2B5EF4-FFF2-40B4-BE49-F238E27FC236}">
                <a16:creationId xmlns:a16="http://schemas.microsoft.com/office/drawing/2014/main" id="{387197C0-3BE7-59AC-D256-951CA08B14A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2192643" y="2530551"/>
            <a:ext cx="7561940" cy="3747582"/>
          </a:xfrm>
          <a:prstGeom prst="rect">
            <a:avLst/>
          </a:prstGeom>
        </p:spPr>
      </p:pic>
      <p:sp>
        <p:nvSpPr>
          <p:cNvPr id="2" name="Titel 1">
            <a:extLst>
              <a:ext uri="{FF2B5EF4-FFF2-40B4-BE49-F238E27FC236}">
                <a16:creationId xmlns:a16="http://schemas.microsoft.com/office/drawing/2014/main" id="{F5085DB3-5DDD-45B5-F82B-0C3D2897C3FC}"/>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7</a:t>
            </a:r>
          </a:p>
        </p:txBody>
      </p:sp>
      <p:sp>
        <p:nvSpPr>
          <p:cNvPr id="3" name="Pladsholder til indhold 2">
            <a:extLst>
              <a:ext uri="{FF2B5EF4-FFF2-40B4-BE49-F238E27FC236}">
                <a16:creationId xmlns:a16="http://schemas.microsoft.com/office/drawing/2014/main" id="{B3CEDB00-3669-A064-544F-17195EE95217}"/>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29508902-59BB-118A-29D5-C8C64B66BB1A}"/>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8DF78EB3-C64B-F7FE-E1CF-B3F14473C7AF}"/>
              </a:ext>
            </a:extLst>
          </p:cNvPr>
          <p:cNvSpPr txBox="1"/>
          <p:nvPr/>
        </p:nvSpPr>
        <p:spPr>
          <a:xfrm>
            <a:off x="2825750" y="2129843"/>
            <a:ext cx="6540500" cy="2000548"/>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t>Energistofskifte (BIF s. 35-38 + 41)</a:t>
            </a:r>
            <a:br>
              <a:rPr lang="da-DK" sz="2000" dirty="0"/>
            </a:br>
            <a:br>
              <a:rPr lang="da-DK" sz="2000" dirty="0"/>
            </a:br>
            <a:br>
              <a:rPr lang="da-DK" sz="2000" dirty="0"/>
            </a:br>
            <a:br>
              <a:rPr lang="da-DK" sz="2000" dirty="0"/>
            </a:br>
            <a:br>
              <a:rPr lang="da-DK" sz="2000" dirty="0"/>
            </a:br>
            <a:endParaRPr lang="da-DK" sz="2400" dirty="0">
              <a:latin typeface="Work Sans" pitchFamily="2" charset="0"/>
            </a:endParaRPr>
          </a:p>
        </p:txBody>
      </p:sp>
      <p:pic>
        <p:nvPicPr>
          <p:cNvPr id="10" name="Billede 9">
            <a:extLst>
              <a:ext uri="{FF2B5EF4-FFF2-40B4-BE49-F238E27FC236}">
                <a16:creationId xmlns:a16="http://schemas.microsoft.com/office/drawing/2014/main" id="{7E84B07A-68B6-BE8C-F1C1-E1BF4D431B0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379581424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1A23-180A-64B6-471B-E380ED8E50A1}"/>
            </a:ext>
          </a:extLst>
        </p:cNvPr>
        <p:cNvGrpSpPr/>
        <p:nvPr/>
      </p:nvGrpSpPr>
      <p:grpSpPr>
        <a:xfrm>
          <a:off x="0" y="0"/>
          <a:ext cx="0" cy="0"/>
          <a:chOff x="0" y="0"/>
          <a:chExt cx="0" cy="0"/>
        </a:xfrm>
      </p:grpSpPr>
      <p:pic>
        <p:nvPicPr>
          <p:cNvPr id="5" name="Billede 4">
            <a:extLst>
              <a:ext uri="{FF2B5EF4-FFF2-40B4-BE49-F238E27FC236}">
                <a16:creationId xmlns:a16="http://schemas.microsoft.com/office/drawing/2014/main" id="{0B30E3A1-7274-5B46-35A4-0F11484B588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096000" y="1491448"/>
            <a:ext cx="5609749" cy="4088551"/>
          </a:xfrm>
          <a:prstGeom prst="rect">
            <a:avLst/>
          </a:prstGeom>
        </p:spPr>
      </p:pic>
      <p:sp>
        <p:nvSpPr>
          <p:cNvPr id="2" name="Titel 1">
            <a:extLst>
              <a:ext uri="{FF2B5EF4-FFF2-40B4-BE49-F238E27FC236}">
                <a16:creationId xmlns:a16="http://schemas.microsoft.com/office/drawing/2014/main" id="{7CB5BF0F-8F60-71C8-7C4D-1A55A24D41E7}"/>
              </a:ext>
            </a:extLst>
          </p:cNvPr>
          <p:cNvSpPr>
            <a:spLocks noGrp="1"/>
          </p:cNvSpPr>
          <p:nvPr>
            <p:ph type="title"/>
          </p:nvPr>
        </p:nvSpPr>
        <p:spPr/>
        <p:txBody>
          <a:bodyPr/>
          <a:lstStyle/>
          <a:p>
            <a:r>
              <a:rPr lang="da-DK" dirty="0"/>
              <a:t>Respiration</a:t>
            </a:r>
          </a:p>
        </p:txBody>
      </p:sp>
      <p:sp>
        <p:nvSpPr>
          <p:cNvPr id="4" name="Pladsholder til indhold 3">
            <a:extLst>
              <a:ext uri="{FF2B5EF4-FFF2-40B4-BE49-F238E27FC236}">
                <a16:creationId xmlns:a16="http://schemas.microsoft.com/office/drawing/2014/main" id="{A3A260A7-FC40-613E-39AA-A4A264C5DEE2}"/>
              </a:ext>
            </a:extLst>
          </p:cNvPr>
          <p:cNvSpPr>
            <a:spLocks noGrp="1"/>
          </p:cNvSpPr>
          <p:nvPr>
            <p:ph idx="1"/>
          </p:nvPr>
        </p:nvSpPr>
        <p:spPr/>
        <p:txBody>
          <a:bodyPr/>
          <a:lstStyle/>
          <a:p>
            <a:pPr marL="0" indent="0">
              <a:buNone/>
            </a:pPr>
            <a:r>
              <a:rPr lang="da-DK" sz="1800" b="1" dirty="0">
                <a:latin typeface="Segoe UI" panose="020B0502040204020203" pitchFamily="34" charset="0"/>
                <a:cs typeface="Segoe UI" panose="020B0502040204020203" pitchFamily="34" charset="0"/>
              </a:rPr>
              <a:t>C</a:t>
            </a:r>
            <a:r>
              <a:rPr lang="da-DK" sz="1800" b="1" baseline="-25000" dirty="0">
                <a:latin typeface="Segoe UI" panose="020B0502040204020203" pitchFamily="34" charset="0"/>
                <a:cs typeface="Segoe UI" panose="020B0502040204020203" pitchFamily="34" charset="0"/>
              </a:rPr>
              <a:t>6</a:t>
            </a:r>
            <a:r>
              <a:rPr lang="da-DK" sz="1800" b="1" dirty="0">
                <a:latin typeface="Segoe UI" panose="020B0502040204020203" pitchFamily="34" charset="0"/>
                <a:cs typeface="Segoe UI" panose="020B0502040204020203" pitchFamily="34" charset="0"/>
              </a:rPr>
              <a:t>H</a:t>
            </a:r>
            <a:r>
              <a:rPr lang="da-DK" sz="1800" b="1" baseline="-25000" dirty="0">
                <a:latin typeface="Segoe UI" panose="020B0502040204020203" pitchFamily="34" charset="0"/>
                <a:cs typeface="Segoe UI" panose="020B0502040204020203" pitchFamily="34" charset="0"/>
              </a:rPr>
              <a:t>12</a:t>
            </a:r>
            <a:r>
              <a:rPr lang="da-DK" sz="1800" b="1" dirty="0">
                <a:latin typeface="Segoe UI" panose="020B0502040204020203" pitchFamily="34" charset="0"/>
                <a:cs typeface="Segoe UI" panose="020B0502040204020203" pitchFamily="34" charset="0"/>
              </a:rPr>
              <a:t>O</a:t>
            </a:r>
            <a:r>
              <a:rPr lang="da-DK" sz="1800" b="1" baseline="-25000" dirty="0">
                <a:latin typeface="Segoe UI" panose="020B0502040204020203" pitchFamily="34" charset="0"/>
                <a:cs typeface="Segoe UI" panose="020B0502040204020203" pitchFamily="34" charset="0"/>
              </a:rPr>
              <a:t>6</a:t>
            </a:r>
            <a:r>
              <a:rPr lang="da-DK" sz="1800" b="1" dirty="0">
                <a:latin typeface="Segoe UI" panose="020B0502040204020203" pitchFamily="34" charset="0"/>
                <a:cs typeface="Segoe UI" panose="020B0502040204020203" pitchFamily="34" charset="0"/>
              </a:rPr>
              <a:t> + 6O</a:t>
            </a:r>
            <a:r>
              <a:rPr lang="da-DK" sz="1800" b="1" baseline="-25000" dirty="0">
                <a:latin typeface="Segoe UI" panose="020B0502040204020203" pitchFamily="34" charset="0"/>
                <a:cs typeface="Segoe UI" panose="020B0502040204020203" pitchFamily="34" charset="0"/>
              </a:rPr>
              <a:t>2</a:t>
            </a:r>
            <a:r>
              <a:rPr lang="da-DK" sz="1800" b="1" dirty="0">
                <a:latin typeface="Segoe UI" panose="020B0502040204020203" pitchFamily="34" charset="0"/>
                <a:cs typeface="Segoe UI" panose="020B0502040204020203" pitchFamily="34" charset="0"/>
              </a:rPr>
              <a:t> + </a:t>
            </a:r>
            <a:r>
              <a:rPr lang="da-DK" sz="1800" b="1" dirty="0">
                <a:solidFill>
                  <a:srgbClr val="37AFB5"/>
                </a:solidFill>
                <a:latin typeface="Segoe UI" panose="020B0502040204020203" pitchFamily="34" charset="0"/>
                <a:cs typeface="Segoe UI" panose="020B0502040204020203" pitchFamily="34" charset="0"/>
              </a:rPr>
              <a:t>30 (</a:t>
            </a:r>
            <a:r>
              <a:rPr lang="da-DK" sz="1800" b="1" dirty="0" err="1">
                <a:solidFill>
                  <a:srgbClr val="37AFB5"/>
                </a:solidFill>
                <a:latin typeface="Segoe UI" panose="020B0502040204020203" pitchFamily="34" charset="0"/>
                <a:cs typeface="Segoe UI" panose="020B0502040204020203" pitchFamily="34" charset="0"/>
              </a:rPr>
              <a:t>ADP+P</a:t>
            </a:r>
            <a:r>
              <a:rPr lang="da-DK" sz="1800" b="1" baseline="-25000" dirty="0" err="1">
                <a:solidFill>
                  <a:srgbClr val="37AFB5"/>
                </a:solidFill>
                <a:latin typeface="Segoe UI" panose="020B0502040204020203" pitchFamily="34" charset="0"/>
                <a:cs typeface="Segoe UI" panose="020B0502040204020203" pitchFamily="34" charset="0"/>
              </a:rPr>
              <a:t>i</a:t>
            </a:r>
            <a:r>
              <a:rPr lang="da-DK" sz="1800" b="1" dirty="0">
                <a:solidFill>
                  <a:srgbClr val="37AFB5"/>
                </a:solidFill>
                <a:latin typeface="Segoe UI" panose="020B0502040204020203" pitchFamily="34" charset="0"/>
                <a:cs typeface="Segoe UI" panose="020B0502040204020203" pitchFamily="34" charset="0"/>
              </a:rPr>
              <a:t>) </a:t>
            </a:r>
            <a:r>
              <a:rPr lang="da-DK" sz="1800" b="1" dirty="0">
                <a:latin typeface="Segoe UI" panose="020B0502040204020203" pitchFamily="34" charset="0"/>
                <a:cs typeface="Segoe UI" panose="020B0502040204020203" pitchFamily="34" charset="0"/>
              </a:rPr>
              <a:t>--&gt; 6CO</a:t>
            </a:r>
            <a:r>
              <a:rPr lang="da-DK" sz="1800" b="1" baseline="-25000" dirty="0">
                <a:latin typeface="Segoe UI" panose="020B0502040204020203" pitchFamily="34" charset="0"/>
                <a:cs typeface="Segoe UI" panose="020B0502040204020203" pitchFamily="34" charset="0"/>
              </a:rPr>
              <a:t>2</a:t>
            </a:r>
            <a:r>
              <a:rPr lang="da-DK" sz="1800" b="1" dirty="0">
                <a:latin typeface="Segoe UI" panose="020B0502040204020203" pitchFamily="34" charset="0"/>
                <a:cs typeface="Segoe UI" panose="020B0502040204020203" pitchFamily="34" charset="0"/>
              </a:rPr>
              <a:t> + 6H</a:t>
            </a:r>
            <a:r>
              <a:rPr lang="da-DK" sz="1800" b="1" baseline="-25000" dirty="0">
                <a:latin typeface="Segoe UI" panose="020B0502040204020203" pitchFamily="34" charset="0"/>
                <a:cs typeface="Segoe UI" panose="020B0502040204020203" pitchFamily="34" charset="0"/>
              </a:rPr>
              <a:t>2</a:t>
            </a:r>
            <a:r>
              <a:rPr lang="da-DK" sz="1800" b="1" dirty="0">
                <a:latin typeface="Segoe UI" panose="020B0502040204020203" pitchFamily="34" charset="0"/>
                <a:cs typeface="Segoe UI" panose="020B0502040204020203" pitchFamily="34" charset="0"/>
              </a:rPr>
              <a:t>O + </a:t>
            </a:r>
            <a:r>
              <a:rPr lang="da-DK" sz="1800" b="1" dirty="0">
                <a:solidFill>
                  <a:srgbClr val="37AFB5"/>
                </a:solidFill>
                <a:latin typeface="Segoe UI" panose="020B0502040204020203" pitchFamily="34" charset="0"/>
                <a:cs typeface="Segoe UI" panose="020B0502040204020203" pitchFamily="34" charset="0"/>
              </a:rPr>
              <a:t>30 ATP</a:t>
            </a:r>
            <a:endParaRPr lang="da-DK" sz="1800" b="1" baseline="-25000" dirty="0">
              <a:solidFill>
                <a:srgbClr val="37AFB5"/>
              </a:solidFill>
              <a:latin typeface="Segoe UI" panose="020B0502040204020203" pitchFamily="34" charset="0"/>
              <a:cs typeface="Segoe UI" panose="020B0502040204020203" pitchFamily="34" charset="0"/>
            </a:endParaRPr>
          </a:p>
          <a:p>
            <a:pPr marL="0" indent="0">
              <a:spcBef>
                <a:spcPts val="600"/>
              </a:spcBef>
              <a:buNone/>
            </a:pPr>
            <a:r>
              <a:rPr lang="da-DK" sz="1800" dirty="0">
                <a:latin typeface="Segoe UI" panose="020B0502040204020203" pitchFamily="34" charset="0"/>
                <a:cs typeface="Segoe UI" panose="020B0502040204020203" pitchFamily="34" charset="0"/>
              </a:rPr>
              <a:t>Består af tre </a:t>
            </a:r>
            <a:r>
              <a:rPr lang="da-DK" sz="1800">
                <a:latin typeface="Segoe UI" panose="020B0502040204020203" pitchFamily="34" charset="0"/>
                <a:cs typeface="Segoe UI" panose="020B0502040204020203" pitchFamily="34" charset="0"/>
              </a:rPr>
              <a:t>forskellige processer</a:t>
            </a:r>
            <a:r>
              <a:rPr lang="da-DK" sz="1800" dirty="0">
                <a:latin typeface="Segoe UI" panose="020B0502040204020203" pitchFamily="34" charset="0"/>
                <a:cs typeface="Segoe UI" panose="020B0502040204020203" pitchFamily="34" charset="0"/>
              </a:rPr>
              <a:t>:</a:t>
            </a:r>
          </a:p>
          <a:p>
            <a:pPr marL="0" indent="-252000">
              <a:spcAft>
                <a:spcPts val="600"/>
              </a:spcAft>
              <a:buFont typeface="+mj-lt"/>
              <a:buAutoNum type="arabicPeriod"/>
            </a:pPr>
            <a:r>
              <a:rPr lang="da-DK" sz="1800" dirty="0">
                <a:latin typeface="Segoe UI" panose="020B0502040204020203" pitchFamily="34" charset="0"/>
                <a:cs typeface="Segoe UI" panose="020B0502040204020203" pitchFamily="34" charset="0"/>
              </a:rPr>
              <a:t>Glykolyse </a:t>
            </a:r>
          </a:p>
          <a:p>
            <a:pPr marL="252000" indent="0">
              <a:buNone/>
            </a:pPr>
            <a:r>
              <a:rPr lang="da-DK" sz="1800" dirty="0">
                <a:latin typeface="Segoe UI" panose="020B0502040204020203" pitchFamily="34" charset="0"/>
                <a:cs typeface="Segoe UI" panose="020B0502040204020203" pitchFamily="34" charset="0"/>
              </a:rPr>
              <a:t>(</a:t>
            </a:r>
            <a:r>
              <a:rPr lang="da-DK" sz="1800">
                <a:latin typeface="Segoe UI" panose="020B0502040204020203" pitchFamily="34" charset="0"/>
                <a:cs typeface="Segoe UI" panose="020B0502040204020203" pitchFamily="34" charset="0"/>
              </a:rPr>
              <a:t>cytoplasma)</a:t>
            </a:r>
            <a:endParaRPr lang="da-DK" sz="1800" dirty="0">
              <a:latin typeface="Segoe UI" panose="020B0502040204020203" pitchFamily="34" charset="0"/>
              <a:cs typeface="Segoe UI" panose="020B0502040204020203" pitchFamily="34" charset="0"/>
            </a:endParaRPr>
          </a:p>
          <a:p>
            <a:pPr marL="0" indent="-252000">
              <a:spcAft>
                <a:spcPts val="600"/>
              </a:spcAft>
              <a:buFont typeface="+mj-lt"/>
              <a:buAutoNum type="arabicPeriod" startAt="2"/>
            </a:pPr>
            <a:r>
              <a:rPr lang="da-DK" sz="1800" dirty="0">
                <a:latin typeface="Segoe UI" panose="020B0502040204020203" pitchFamily="34" charset="0"/>
                <a:cs typeface="Segoe UI" panose="020B0502040204020203" pitchFamily="34" charset="0"/>
              </a:rPr>
              <a:t>Citronsyrecyklus </a:t>
            </a:r>
          </a:p>
          <a:p>
            <a:pPr marL="252000" lvl="1" indent="0">
              <a:buNone/>
            </a:pPr>
            <a:r>
              <a:rPr lang="da-DK" sz="1800" dirty="0">
                <a:latin typeface="Segoe UI" panose="020B0502040204020203" pitchFamily="34" charset="0"/>
                <a:cs typeface="Segoe UI" panose="020B0502040204020203" pitchFamily="34" charset="0"/>
              </a:rPr>
              <a:t>(</a:t>
            </a:r>
            <a:r>
              <a:rPr lang="da-DK" sz="1800">
                <a:latin typeface="Segoe UI" panose="020B0502040204020203" pitchFamily="34" charset="0"/>
                <a:cs typeface="Segoe UI" panose="020B0502040204020203" pitchFamily="34" charset="0"/>
              </a:rPr>
              <a:t>mitokondrie)</a:t>
            </a:r>
            <a:endParaRPr lang="da-DK" sz="1800" dirty="0">
              <a:latin typeface="Segoe UI" panose="020B0502040204020203" pitchFamily="34" charset="0"/>
              <a:cs typeface="Segoe UI" panose="020B0502040204020203" pitchFamily="34" charset="0"/>
            </a:endParaRPr>
          </a:p>
          <a:p>
            <a:pPr marL="0" indent="-252000">
              <a:spcAft>
                <a:spcPts val="600"/>
              </a:spcAft>
              <a:buFont typeface="+mj-lt"/>
              <a:buAutoNum type="arabicPeriod" startAt="2"/>
            </a:pPr>
            <a:r>
              <a:rPr lang="da-DK" sz="1800" dirty="0">
                <a:latin typeface="Segoe UI" panose="020B0502040204020203" pitchFamily="34" charset="0"/>
                <a:cs typeface="Segoe UI" panose="020B0502040204020203" pitchFamily="34" charset="0"/>
              </a:rPr>
              <a:t>Elektrontransportkæden</a:t>
            </a:r>
          </a:p>
          <a:p>
            <a:pPr marL="252000" indent="0">
              <a:buNone/>
            </a:pPr>
            <a:r>
              <a:rPr lang="da-DK" sz="1800" dirty="0"/>
              <a:t>(</a:t>
            </a:r>
            <a:r>
              <a:rPr lang="da-DK" sz="1800"/>
              <a:t>mitokondrie).</a:t>
            </a:r>
            <a:endParaRPr lang="da-DK" sz="1800" dirty="0"/>
          </a:p>
          <a:p>
            <a:pPr marL="342900" indent="-342900">
              <a:buFont typeface="+mj-lt"/>
              <a:buAutoNum type="arabicPeriod" startAt="2"/>
            </a:pP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sp>
        <p:nvSpPr>
          <p:cNvPr id="7" name="Tekstfelt 6">
            <a:extLst>
              <a:ext uri="{FF2B5EF4-FFF2-40B4-BE49-F238E27FC236}">
                <a16:creationId xmlns:a16="http://schemas.microsoft.com/office/drawing/2014/main" id="{8F69F81F-FD2E-D0E8-4F0A-E6845299B7DF}"/>
              </a:ext>
            </a:extLst>
          </p:cNvPr>
          <p:cNvSpPr txBox="1"/>
          <p:nvPr/>
        </p:nvSpPr>
        <p:spPr>
          <a:xfrm>
            <a:off x="3889688" y="5366552"/>
            <a:ext cx="5437574" cy="95410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Respirationens tre processer i cellen. Efter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https://www.biotechacademy.dk/undervisning/grundskole/traening-fysiologiske-biokemiske-aendringer/kroppens-stofskifte/</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7235970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BCBB-C67A-08A1-1FD2-4E48439205FE}"/>
            </a:ext>
          </a:extLst>
        </p:cNvPr>
        <p:cNvGrpSpPr/>
        <p:nvPr/>
      </p:nvGrpSpPr>
      <p:grpSpPr>
        <a:xfrm>
          <a:off x="0" y="0"/>
          <a:ext cx="0" cy="0"/>
          <a:chOff x="0" y="0"/>
          <a:chExt cx="0" cy="0"/>
        </a:xfrm>
      </p:grpSpPr>
      <p:pic>
        <p:nvPicPr>
          <p:cNvPr id="6" name="Billede 5">
            <a:extLst>
              <a:ext uri="{FF2B5EF4-FFF2-40B4-BE49-F238E27FC236}">
                <a16:creationId xmlns:a16="http://schemas.microsoft.com/office/drawing/2014/main" id="{481522BB-1CA1-6DA4-1655-74352765C234}"/>
              </a:ext>
            </a:extLst>
          </p:cNvPr>
          <p:cNvPicPr>
            <a:picLocks noChangeAspect="1"/>
          </p:cNvPicPr>
          <p:nvPr/>
        </p:nvPicPr>
        <p:blipFill>
          <a:blip r:embed="rId3" cstate="email">
            <a:extLst>
              <a:ext uri="{28A0092B-C50C-407E-A947-70E740481C1C}">
                <a14:useLocalDpi xmlns:a14="http://schemas.microsoft.com/office/drawing/2010/main"/>
              </a:ext>
            </a:extLst>
          </a:blip>
          <a:srcRect t="-2579" r="-1203"/>
          <a:stretch>
            <a:fillRect/>
          </a:stretch>
        </p:blipFill>
        <p:spPr>
          <a:xfrm>
            <a:off x="6479562" y="1278000"/>
            <a:ext cx="5385335" cy="4194000"/>
          </a:xfrm>
          <a:prstGeom prst="rect">
            <a:avLst/>
          </a:prstGeom>
        </p:spPr>
      </p:pic>
      <p:sp>
        <p:nvSpPr>
          <p:cNvPr id="2" name="Titel 1">
            <a:extLst>
              <a:ext uri="{FF2B5EF4-FFF2-40B4-BE49-F238E27FC236}">
                <a16:creationId xmlns:a16="http://schemas.microsoft.com/office/drawing/2014/main" id="{D17CA629-CB22-A58A-2C8C-B58AB5F4FF10}"/>
              </a:ext>
            </a:extLst>
          </p:cNvPr>
          <p:cNvSpPr>
            <a:spLocks noGrp="1"/>
          </p:cNvSpPr>
          <p:nvPr>
            <p:ph type="title"/>
          </p:nvPr>
        </p:nvSpPr>
        <p:spPr/>
        <p:txBody>
          <a:bodyPr/>
          <a:lstStyle/>
          <a:p>
            <a:r>
              <a:rPr lang="da-DK" dirty="0"/>
              <a:t>Respiration: </a:t>
            </a:r>
            <a:r>
              <a:rPr lang="da-DK" b="1" dirty="0"/>
              <a:t>glykolyse</a:t>
            </a:r>
            <a:endParaRPr lang="da-DK" dirty="0"/>
          </a:p>
        </p:txBody>
      </p:sp>
      <p:sp>
        <p:nvSpPr>
          <p:cNvPr id="4" name="Pladsholder til indhold 3">
            <a:extLst>
              <a:ext uri="{FF2B5EF4-FFF2-40B4-BE49-F238E27FC236}">
                <a16:creationId xmlns:a16="http://schemas.microsoft.com/office/drawing/2014/main" id="{F7BC9C55-A4F9-B71D-08F9-B3985C0124E6}"/>
              </a:ext>
            </a:extLst>
          </p:cNvPr>
          <p:cNvSpPr>
            <a:spLocks noGrp="1"/>
          </p:cNvSpPr>
          <p:nvPr>
            <p:ph idx="1"/>
          </p:nvPr>
        </p:nvSpPr>
        <p:spPr/>
        <p:txBody>
          <a:bodyPr/>
          <a:lstStyle/>
          <a:p>
            <a:pPr marL="0" indent="0">
              <a:buNone/>
            </a:pPr>
            <a:r>
              <a:rPr lang="da-DK" sz="1800" dirty="0">
                <a:latin typeface="Segoe UI" panose="020B0502040204020203" pitchFamily="34" charset="0"/>
                <a:cs typeface="Segoe UI" panose="020B0502040204020203" pitchFamily="34" charset="0"/>
              </a:rPr>
              <a:t>Glykolyse foregår i cellens cytoplasma.</a:t>
            </a:r>
          </a:p>
          <a:p>
            <a:pPr marL="0" indent="0">
              <a:buNone/>
            </a:pPr>
            <a:r>
              <a:rPr lang="da-DK" sz="1800" dirty="0">
                <a:latin typeface="Segoe UI" panose="020B0502040204020203" pitchFamily="34" charset="0"/>
                <a:cs typeface="Segoe UI" panose="020B0502040204020203" pitchFamily="34" charset="0"/>
              </a:rPr>
              <a:t>ET glukosemolekyle omdannes til TO pyruvatmolekyler.</a:t>
            </a:r>
          </a:p>
          <a:p>
            <a:pPr marL="0" indent="0">
              <a:buNone/>
            </a:pPr>
            <a:r>
              <a:rPr lang="da-DK" sz="1800" dirty="0" err="1">
                <a:latin typeface="Segoe UI" panose="020B0502040204020203" pitchFamily="34" charset="0"/>
                <a:cs typeface="Segoe UI" panose="020B0502040204020203" pitchFamily="34" charset="0"/>
              </a:rPr>
              <a:t>Coenzymet</a:t>
            </a:r>
            <a:r>
              <a:rPr lang="da-DK" sz="1800" dirty="0">
                <a:latin typeface="Segoe UI" panose="020B0502040204020203" pitchFamily="34" charset="0"/>
                <a:cs typeface="Segoe UI" panose="020B0502040204020203" pitchFamily="34" charset="0"/>
              </a:rPr>
              <a:t> NAD</a:t>
            </a:r>
            <a:r>
              <a:rPr lang="da-DK" sz="1800" baseline="30000" dirty="0">
                <a:latin typeface="Segoe UI" panose="020B0502040204020203" pitchFamily="34" charset="0"/>
                <a:cs typeface="Segoe UI" panose="020B0502040204020203" pitchFamily="34" charset="0"/>
              </a:rPr>
              <a:t>+</a:t>
            </a:r>
            <a:r>
              <a:rPr lang="da-DK" sz="1800" dirty="0">
                <a:latin typeface="Segoe UI" panose="020B0502040204020203" pitchFamily="34" charset="0"/>
                <a:cs typeface="Segoe UI" panose="020B0502040204020203" pitchFamily="34" charset="0"/>
              </a:rPr>
              <a:t> hjælper med at fraspalte </a:t>
            </a:r>
            <a:r>
              <a:rPr lang="da-DK" dirty="0"/>
              <a:t>H</a:t>
            </a:r>
            <a:r>
              <a:rPr lang="da-DK" baseline="30000" dirty="0"/>
              <a:t>+</a:t>
            </a:r>
            <a:endParaRPr lang="da-DK" sz="1800" baseline="30000" dirty="0">
              <a:latin typeface="Segoe UI" panose="020B0502040204020203" pitchFamily="34" charset="0"/>
              <a:cs typeface="Segoe UI" panose="020B0502040204020203" pitchFamily="34" charset="0"/>
            </a:endParaRPr>
          </a:p>
          <a:p>
            <a:pPr marL="0" indent="0">
              <a:buNone/>
            </a:pPr>
            <a:r>
              <a:rPr lang="da-DK" sz="1800" dirty="0">
                <a:latin typeface="Segoe UI" panose="020B0502040204020203" pitchFamily="34" charset="0"/>
                <a:cs typeface="Segoe UI" panose="020B0502040204020203" pitchFamily="34" charset="0"/>
              </a:rPr>
              <a:t>Foregår uafhængigt af O</a:t>
            </a:r>
            <a:r>
              <a:rPr lang="da-DK" sz="1800" baseline="-25000" dirty="0">
                <a:latin typeface="Segoe UI" panose="020B0502040204020203" pitchFamily="34" charset="0"/>
                <a:cs typeface="Segoe UI" panose="020B0502040204020203" pitchFamily="34" charset="0"/>
              </a:rPr>
              <a:t>2</a:t>
            </a:r>
          </a:p>
          <a:p>
            <a:pPr marL="0" indent="0">
              <a:buNone/>
            </a:pPr>
            <a:endParaRPr lang="da-DK" sz="1800" b="1" dirty="0">
              <a:latin typeface="Segoe UI" panose="020B0502040204020203" pitchFamily="34" charset="0"/>
              <a:cs typeface="Segoe UI" panose="020B0502040204020203" pitchFamily="34" charset="0"/>
            </a:endParaRPr>
          </a:p>
          <a:p>
            <a:pPr marL="0" indent="0">
              <a:buNone/>
            </a:pPr>
            <a:endParaRPr lang="da-DK" sz="1800" b="1" dirty="0">
              <a:latin typeface="Segoe UI" panose="020B0502040204020203" pitchFamily="34" charset="0"/>
              <a:cs typeface="Segoe UI" panose="020B0502040204020203" pitchFamily="34" charset="0"/>
            </a:endParaRPr>
          </a:p>
          <a:p>
            <a:pPr marL="0" indent="0">
              <a:buNone/>
            </a:pPr>
            <a:endParaRPr lang="da-DK" sz="1800" b="1"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Nettoudbytte: - 2 ATP + 4 ATP = 2 ATP</a:t>
            </a:r>
          </a:p>
          <a:p>
            <a:pPr marL="342900" indent="-342900">
              <a:buFont typeface="+mj-lt"/>
              <a:buAutoNum type="arabicPeriod" startAt="2"/>
            </a:pP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sp>
        <p:nvSpPr>
          <p:cNvPr id="5" name="Tekstfelt 4">
            <a:extLst>
              <a:ext uri="{FF2B5EF4-FFF2-40B4-BE49-F238E27FC236}">
                <a16:creationId xmlns:a16="http://schemas.microsoft.com/office/drawing/2014/main" id="{FC48EA83-9806-FE4B-C549-D6217290BA77}"/>
              </a:ext>
            </a:extLst>
          </p:cNvPr>
          <p:cNvSpPr txBox="1"/>
          <p:nvPr/>
        </p:nvSpPr>
        <p:spPr>
          <a:xfrm>
            <a:off x="7708762" y="5694026"/>
            <a:ext cx="3729530"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a:t>
            </a:r>
            <a:r>
              <a:rPr lang="da-DK" sz="1400" dirty="0" err="1">
                <a:latin typeface="Segoe UI" panose="020B0502040204020203" pitchFamily="34" charset="0"/>
                <a:cs typeface="Segoe UI" panose="020B0502040204020203" pitchFamily="34" charset="0"/>
              </a:rPr>
              <a:t>Glykosen</a:t>
            </a:r>
            <a:r>
              <a:rPr lang="da-DK" sz="1400" dirty="0">
                <a:latin typeface="Segoe UI" panose="020B0502040204020203" pitchFamily="34" charset="0"/>
                <a:cs typeface="Segoe UI" panose="020B0502040204020203" pitchFamily="34" charset="0"/>
              </a:rPr>
              <a:t> foregår i cellens cytoplasma. Efter </a:t>
            </a:r>
            <a:r>
              <a:rPr lang="da-DK" sz="1400" i="1" dirty="0">
                <a:latin typeface="Segoe UI" panose="020B0502040204020203" pitchFamily="34" charset="0"/>
                <a:cs typeface="Segoe UI" panose="020B0502040204020203" pitchFamily="34" charset="0"/>
              </a:rPr>
              <a:t>Biologi i fokus</a:t>
            </a:r>
            <a:r>
              <a:rPr lang="da-DK" sz="1400" dirty="0">
                <a:latin typeface="Segoe UI" panose="020B0502040204020203" pitchFamily="34" charset="0"/>
                <a:cs typeface="Segoe UI" panose="020B0502040204020203" pitchFamily="34" charset="0"/>
              </a:rPr>
              <a:t>. </a:t>
            </a:r>
            <a:r>
              <a:rPr lang="da-DK" sz="1400" dirty="0" err="1">
                <a:latin typeface="Segoe UI" panose="020B0502040204020203" pitchFamily="34" charset="0"/>
                <a:cs typeface="Segoe UI" panose="020B0502040204020203" pitchFamily="34" charset="0"/>
              </a:rPr>
              <a:t>Nucleus</a:t>
            </a:r>
            <a:r>
              <a:rPr lang="da-DK" sz="1400" dirty="0">
                <a:latin typeface="Segoe UI" panose="020B0502040204020203" pitchFamily="34" charset="0"/>
                <a:cs typeface="Segoe UI" panose="020B0502040204020203" pitchFamily="34" charset="0"/>
              </a:rPr>
              <a:t> Forlag, 2009. </a:t>
            </a:r>
          </a:p>
        </p:txBody>
      </p:sp>
    </p:spTree>
    <p:extLst>
      <p:ext uri="{BB962C8B-B14F-4D97-AF65-F5344CB8AC3E}">
        <p14:creationId xmlns:p14="http://schemas.microsoft.com/office/powerpoint/2010/main" val="2769851130"/>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5B08E-B5A4-7BCA-4044-2C76C3197C2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36A85EB-39C0-F524-0E8D-B15915A503ED}"/>
              </a:ext>
            </a:extLst>
          </p:cNvPr>
          <p:cNvSpPr>
            <a:spLocks noGrp="1"/>
          </p:cNvSpPr>
          <p:nvPr>
            <p:ph type="title"/>
          </p:nvPr>
        </p:nvSpPr>
        <p:spPr/>
        <p:txBody>
          <a:bodyPr/>
          <a:lstStyle/>
          <a:p>
            <a:r>
              <a:rPr lang="da-DK" dirty="0"/>
              <a:t>Respiration: </a:t>
            </a:r>
            <a:r>
              <a:rPr lang="da-DK" b="1" dirty="0"/>
              <a:t>citronsyrecyklus</a:t>
            </a:r>
            <a:endParaRPr lang="da-DK" dirty="0"/>
          </a:p>
        </p:txBody>
      </p:sp>
      <p:sp>
        <p:nvSpPr>
          <p:cNvPr id="4" name="Pladsholder til indhold 3">
            <a:extLst>
              <a:ext uri="{FF2B5EF4-FFF2-40B4-BE49-F238E27FC236}">
                <a16:creationId xmlns:a16="http://schemas.microsoft.com/office/drawing/2014/main" id="{48916F7E-AFEC-9E10-25AB-E011A3DA751B}"/>
              </a:ext>
            </a:extLst>
          </p:cNvPr>
          <p:cNvSpPr>
            <a:spLocks noGrp="1"/>
          </p:cNvSpPr>
          <p:nvPr>
            <p:ph idx="1"/>
          </p:nvPr>
        </p:nvSpPr>
        <p:spPr/>
        <p:txBody>
          <a:bodyPr/>
          <a:lstStyle/>
          <a:p>
            <a:pPr marL="0" indent="0">
              <a:buNone/>
            </a:pPr>
            <a:r>
              <a:rPr lang="da-DK" sz="1800" dirty="0">
                <a:latin typeface="Segoe UI" panose="020B0502040204020203" pitchFamily="34" charset="0"/>
                <a:cs typeface="Segoe UI" panose="020B0502040204020203" pitchFamily="34" charset="0"/>
              </a:rPr>
              <a:t>Citronsyrecyklussen foregår i </a:t>
            </a:r>
            <a:r>
              <a:rPr lang="da-DK" sz="1800">
                <a:latin typeface="Segoe UI" panose="020B0502040204020203" pitchFamily="34" charset="0"/>
                <a:cs typeface="Segoe UI" panose="020B0502040204020203" pitchFamily="34" charset="0"/>
              </a:rPr>
              <a:t>mitokondriets matrix.</a:t>
            </a:r>
            <a:endParaRPr lang="da-DK" sz="1800" dirty="0">
              <a:latin typeface="Segoe UI" panose="020B0502040204020203" pitchFamily="34" charset="0"/>
              <a:cs typeface="Segoe UI" panose="020B0502040204020203" pitchFamily="34" charset="0"/>
            </a:endParaRPr>
          </a:p>
          <a:p>
            <a:pPr marL="0" indent="0">
              <a:buNone/>
            </a:pPr>
            <a:r>
              <a:rPr lang="da-DK" sz="1800">
                <a:latin typeface="Segoe UI" panose="020B0502040204020203" pitchFamily="34" charset="0"/>
                <a:cs typeface="Segoe UI" panose="020B0502040204020203" pitchFamily="34" charset="0"/>
              </a:rPr>
              <a:t>Pyruvat omdannes til Acetyl-CoA.</a:t>
            </a:r>
            <a:endParaRPr lang="da-DK" sz="1800" dirty="0">
              <a:latin typeface="Segoe UI" panose="020B0502040204020203" pitchFamily="34" charset="0"/>
              <a:cs typeface="Segoe UI" panose="020B0502040204020203" pitchFamily="34" charset="0"/>
            </a:endParaRPr>
          </a:p>
          <a:p>
            <a:pPr marL="0" indent="0">
              <a:buNone/>
            </a:pPr>
            <a:r>
              <a:rPr lang="da-DK" sz="1800" dirty="0">
                <a:latin typeface="Segoe UI" panose="020B0502040204020203" pitchFamily="34" charset="0"/>
                <a:cs typeface="Segoe UI" panose="020B0502040204020203" pitchFamily="34" charset="0"/>
              </a:rPr>
              <a:t>Energi fra Acetyl-</a:t>
            </a:r>
            <a:r>
              <a:rPr lang="da-DK" sz="1800" dirty="0" err="1">
                <a:latin typeface="Segoe UI" panose="020B0502040204020203" pitchFamily="34" charset="0"/>
                <a:cs typeface="Segoe UI" panose="020B0502040204020203" pitchFamily="34" charset="0"/>
              </a:rPr>
              <a:t>CoA</a:t>
            </a:r>
            <a:r>
              <a:rPr lang="da-DK" sz="1800" dirty="0">
                <a:latin typeface="Segoe UI" panose="020B0502040204020203" pitchFamily="34" charset="0"/>
                <a:cs typeface="Segoe UI" panose="020B0502040204020203" pitchFamily="34" charset="0"/>
              </a:rPr>
              <a:t> skal overføres til elektrontransportkæden vha. NAD</a:t>
            </a:r>
            <a:r>
              <a:rPr lang="da-DK" sz="1800" baseline="30000" dirty="0">
                <a:latin typeface="Segoe UI" panose="020B0502040204020203" pitchFamily="34" charset="0"/>
                <a:cs typeface="Segoe UI" panose="020B0502040204020203" pitchFamily="34" charset="0"/>
              </a:rPr>
              <a:t>+</a:t>
            </a:r>
            <a:r>
              <a:rPr lang="da-DK" sz="1800" dirty="0">
                <a:latin typeface="Segoe UI" panose="020B0502040204020203" pitchFamily="34" charset="0"/>
                <a:cs typeface="Segoe UI" panose="020B0502040204020203" pitchFamily="34" charset="0"/>
              </a:rPr>
              <a:t> </a:t>
            </a:r>
          </a:p>
          <a:p>
            <a:pPr marL="0" indent="0">
              <a:buNone/>
            </a:pPr>
            <a:r>
              <a:rPr lang="da-DK" sz="1800" dirty="0">
                <a:latin typeface="Segoe UI" panose="020B0502040204020203" pitchFamily="34" charset="0"/>
                <a:cs typeface="Segoe UI" panose="020B0502040204020203" pitchFamily="34" charset="0"/>
              </a:rPr>
              <a:t>Afhængig af O</a:t>
            </a:r>
            <a:r>
              <a:rPr lang="da-DK" sz="1800" baseline="-25000" dirty="0">
                <a:latin typeface="Segoe UI" panose="020B0502040204020203" pitchFamily="34" charset="0"/>
                <a:cs typeface="Segoe UI" panose="020B0502040204020203" pitchFamily="34" charset="0"/>
              </a:rPr>
              <a:t>2</a:t>
            </a:r>
          </a:p>
          <a:p>
            <a:pPr marL="0" indent="0">
              <a:buNone/>
            </a:pPr>
            <a:endParaRPr lang="da-DK" sz="1800"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Nettoudbytte: 4 CO</a:t>
            </a:r>
            <a:r>
              <a:rPr lang="da-DK" sz="1800" b="1" baseline="-25000" dirty="0">
                <a:latin typeface="Segoe UI" panose="020B0502040204020203" pitchFamily="34" charset="0"/>
                <a:cs typeface="Segoe UI" panose="020B0502040204020203" pitchFamily="34" charset="0"/>
              </a:rPr>
              <a:t>2</a:t>
            </a:r>
            <a:r>
              <a:rPr lang="da-DK" sz="1800" b="1" dirty="0">
                <a:latin typeface="Segoe UI" panose="020B0502040204020203" pitchFamily="34" charset="0"/>
                <a:cs typeface="Segoe UI" panose="020B0502040204020203" pitchFamily="34" charset="0"/>
              </a:rPr>
              <a:t> + 6 NADH + 6 H</a:t>
            </a:r>
            <a:r>
              <a:rPr lang="da-DK" sz="1800" b="1" baseline="30000" dirty="0">
                <a:latin typeface="Segoe UI" panose="020B0502040204020203" pitchFamily="34" charset="0"/>
                <a:cs typeface="Segoe UI" panose="020B0502040204020203" pitchFamily="34" charset="0"/>
              </a:rPr>
              <a:t>+</a:t>
            </a:r>
            <a:r>
              <a:rPr lang="da-DK" sz="1800" b="1" dirty="0">
                <a:latin typeface="Segoe UI" panose="020B0502040204020203" pitchFamily="34" charset="0"/>
                <a:cs typeface="Segoe UI" panose="020B0502040204020203" pitchFamily="34" charset="0"/>
              </a:rPr>
              <a:t> 2 FADH</a:t>
            </a:r>
            <a:r>
              <a:rPr lang="da-DK" sz="1800" b="1" baseline="-25000" dirty="0">
                <a:latin typeface="Segoe UI" panose="020B0502040204020203" pitchFamily="34" charset="0"/>
                <a:cs typeface="Segoe UI" panose="020B0502040204020203" pitchFamily="34" charset="0"/>
              </a:rPr>
              <a:t>2</a:t>
            </a:r>
            <a:r>
              <a:rPr lang="da-DK" sz="1800" b="1" dirty="0">
                <a:latin typeface="Segoe UI" panose="020B0502040204020203" pitchFamily="34" charset="0"/>
                <a:cs typeface="Segoe UI" panose="020B0502040204020203" pitchFamily="34" charset="0"/>
              </a:rPr>
              <a:t> + 2 GTP</a:t>
            </a:r>
          </a:p>
          <a:p>
            <a:pPr marL="0" indent="0">
              <a:buNone/>
            </a:pPr>
            <a:endParaRPr lang="da-DK" sz="1800" b="1"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2 GTP omdannes til 2 ATP</a:t>
            </a:r>
          </a:p>
          <a:p>
            <a:endParaRPr lang="da-DK" sz="1800" dirty="0">
              <a:latin typeface="Segoe UI" panose="020B0502040204020203" pitchFamily="34" charset="0"/>
              <a:cs typeface="Segoe UI" panose="020B0502040204020203" pitchFamily="34" charset="0"/>
            </a:endParaRPr>
          </a:p>
        </p:txBody>
      </p:sp>
      <p:pic>
        <p:nvPicPr>
          <p:cNvPr id="6" name="Billede 5">
            <a:extLst>
              <a:ext uri="{FF2B5EF4-FFF2-40B4-BE49-F238E27FC236}">
                <a16:creationId xmlns:a16="http://schemas.microsoft.com/office/drawing/2014/main" id="{DB1AFADF-1FFE-2F92-C655-F72AF6D9C1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4505" y="1028180"/>
            <a:ext cx="3302170" cy="3454578"/>
          </a:xfrm>
          <a:prstGeom prst="rect">
            <a:avLst/>
          </a:prstGeom>
        </p:spPr>
      </p:pic>
      <p:sp>
        <p:nvSpPr>
          <p:cNvPr id="7" name="Tekstfelt 6">
            <a:extLst>
              <a:ext uri="{FF2B5EF4-FFF2-40B4-BE49-F238E27FC236}">
                <a16:creationId xmlns:a16="http://schemas.microsoft.com/office/drawing/2014/main" id="{BA440B19-F4D3-354E-7ACB-5A51F0039A2A}"/>
              </a:ext>
            </a:extLst>
          </p:cNvPr>
          <p:cNvSpPr txBox="1"/>
          <p:nvPr/>
        </p:nvSpPr>
        <p:spPr>
          <a:xfrm>
            <a:off x="6571786" y="4770386"/>
            <a:ext cx="5202004" cy="1384995"/>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I citronsyrecyklussen bliver pyruvat først omdannet til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Acetyl-</a:t>
            </a:r>
            <a:r>
              <a:rPr lang="da-DK" sz="1400" dirty="0" err="1">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coenzym</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 A</a:t>
            </a:r>
            <a:r>
              <a:rPr lang="da-DK" sz="1400" dirty="0">
                <a:latin typeface="Segoe UI" panose="020B0502040204020203" pitchFamily="34" charset="0"/>
                <a:cs typeface="Segoe UI" panose="020B0502040204020203" pitchFamily="34" charset="0"/>
              </a:rPr>
              <a:t> (Acetyl-</a:t>
            </a:r>
            <a:r>
              <a:rPr lang="da-DK" sz="1400" dirty="0" err="1">
                <a:latin typeface="Segoe UI" panose="020B0502040204020203" pitchFamily="34" charset="0"/>
                <a:cs typeface="Segoe UI" panose="020B0502040204020203" pitchFamily="34" charset="0"/>
              </a:rPr>
              <a:t>CoA</a:t>
            </a:r>
            <a:r>
              <a:rPr lang="da-DK" sz="1400" dirty="0">
                <a:latin typeface="Segoe UI" panose="020B0502040204020203" pitchFamily="34" charset="0"/>
                <a:cs typeface="Segoe UI" panose="020B0502040204020203" pitchFamily="34" charset="0"/>
              </a:rPr>
              <a:t>), som derefter omdannes til CO</a:t>
            </a:r>
            <a:r>
              <a:rPr lang="da-DK" sz="1400" baseline="-25000" dirty="0">
                <a:latin typeface="Segoe UI" panose="020B0502040204020203" pitchFamily="34" charset="0"/>
                <a:cs typeface="Segoe UI" panose="020B0502040204020203" pitchFamily="34" charset="0"/>
              </a:rPr>
              <a:t>2</a:t>
            </a:r>
            <a:r>
              <a:rPr lang="da-DK" sz="1400" dirty="0">
                <a:latin typeface="Segoe UI" panose="020B0502040204020203" pitchFamily="34" charset="0"/>
                <a:cs typeface="Segoe UI" panose="020B0502040204020203" pitchFamily="34" charset="0"/>
              </a:rPr>
              <a:t>. Cyklussen danner også </a:t>
            </a:r>
            <a:r>
              <a:rPr lang="da-DK" sz="1400" dirty="0">
                <a:solidFill>
                  <a:srgbClr val="37AFB5"/>
                </a:solidFill>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NADH</a:t>
            </a:r>
            <a:r>
              <a:rPr lang="da-DK" sz="1400" dirty="0">
                <a:latin typeface="Segoe UI" panose="020B0502040204020203" pitchFamily="34" charset="0"/>
                <a:cs typeface="Segoe UI" panose="020B0502040204020203" pitchFamily="34" charset="0"/>
              </a:rPr>
              <a:t>, FADH</a:t>
            </a:r>
            <a:r>
              <a:rPr lang="da-DK" sz="1400" baseline="-25000" dirty="0">
                <a:latin typeface="Segoe UI" panose="020B0502040204020203" pitchFamily="34" charset="0"/>
                <a:cs typeface="Segoe UI" panose="020B0502040204020203" pitchFamily="34" charset="0"/>
              </a:rPr>
              <a:t>2</a:t>
            </a:r>
            <a:r>
              <a:rPr lang="da-DK" sz="1400" dirty="0">
                <a:latin typeface="Segoe UI" panose="020B0502040204020203" pitchFamily="34" charset="0"/>
                <a:cs typeface="Segoe UI" panose="020B0502040204020203" pitchFamily="34" charset="0"/>
              </a:rPr>
              <a:t> og </a:t>
            </a:r>
            <a:r>
              <a:rPr lang="da-DK" sz="1400" dirty="0">
                <a:solidFill>
                  <a:srgbClr val="37AFB5"/>
                </a:solidFill>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val="tx"/>
                    </a:ext>
                  </a:extLst>
                </a:hlinkClick>
              </a:rPr>
              <a:t>ATP</a:t>
            </a:r>
            <a:r>
              <a:rPr lang="da-DK" sz="1400" dirty="0">
                <a:latin typeface="Segoe UI" panose="020B0502040204020203" pitchFamily="34" charset="0"/>
                <a:cs typeface="Segoe UI" panose="020B0502040204020203" pitchFamily="34" charset="0"/>
              </a:rPr>
              <a:t>.</a:t>
            </a:r>
            <a:r>
              <a:rPr lang="da-DK" sz="1400">
                <a:latin typeface="Segoe UI" panose="020B0502040204020203" pitchFamily="34" charset="0"/>
                <a:cs typeface="Segoe UI" panose="020B0502040204020203" pitchFamily="34" charset="0"/>
              </a:rPr>
              <a:t> Kilde</a:t>
            </a:r>
            <a:r>
              <a:rPr lang="da-DK" sz="1400" dirty="0">
                <a:latin typeface="Segoe UI" panose="020B0502040204020203" pitchFamily="34" charset="0"/>
                <a:cs typeface="Segoe UI" panose="020B0502040204020203" pitchFamily="34" charset="0"/>
              </a:rPr>
              <a:t>: </a:t>
            </a:r>
            <a:r>
              <a:rPr lang="da-DK" sz="1400" dirty="0">
                <a:solidFill>
                  <a:srgbClr val="37AFB5"/>
                </a:solidFill>
                <a:latin typeface="Segoe UI" panose="020B0502040204020203" pitchFamily="34" charset="0"/>
                <a:cs typeface="Segoe UI" panose="020B0502040204020203" pitchFamily="34" charset="0"/>
                <a:hlinkClick r:id="rId7">
                  <a:extLst>
                    <a:ext uri="{A12FA001-AC4F-418D-AE19-62706E023703}">
                      <ahyp:hlinkClr xmlns:ahyp="http://schemas.microsoft.com/office/drawing/2018/hyperlinkcolor" val="tx"/>
                    </a:ext>
                  </a:extLst>
                </a:hlinkClick>
              </a:rPr>
              <a:t>https://www.biotechacademy.dk/undervisning/grundskole/traening-fysiologiske-biokemiske-aendringer/kroppens-stofskifte/</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4697225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58FD3-8965-C10B-9291-4002AC3C3A41}"/>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5946C308-99CD-E1E7-F4F9-A68C01A4940D}"/>
              </a:ext>
            </a:extLst>
          </p:cNvPr>
          <p:cNvSpPr>
            <a:spLocks noGrp="1"/>
          </p:cNvSpPr>
          <p:nvPr>
            <p:ph type="title"/>
          </p:nvPr>
        </p:nvSpPr>
        <p:spPr>
          <a:xfrm>
            <a:off x="695325" y="294791"/>
            <a:ext cx="10745826" cy="923183"/>
          </a:xfrm>
        </p:spPr>
        <p:txBody>
          <a:bodyPr/>
          <a:lstStyle/>
          <a:p>
            <a:pPr algn="ctr"/>
            <a:r>
              <a:rPr lang="da-DK" dirty="0"/>
              <a:t>Læsepause: </a:t>
            </a:r>
            <a:br>
              <a:rPr lang="da-DK" dirty="0"/>
            </a:br>
            <a:r>
              <a:rPr lang="da-DK"/>
              <a:t>Læs s. </a:t>
            </a:r>
            <a:r>
              <a:rPr lang="da-DK" dirty="0"/>
              <a:t>40 + 41</a:t>
            </a:r>
            <a:br>
              <a:rPr lang="da-DK" dirty="0"/>
            </a:br>
            <a:endParaRPr lang="da-DK" dirty="0"/>
          </a:p>
        </p:txBody>
      </p:sp>
      <p:sp>
        <p:nvSpPr>
          <p:cNvPr id="5" name="Pladsholder til indhold 4">
            <a:extLst>
              <a:ext uri="{FF2B5EF4-FFF2-40B4-BE49-F238E27FC236}">
                <a16:creationId xmlns:a16="http://schemas.microsoft.com/office/drawing/2014/main" id="{76AAB6C4-9A89-8ABE-9A25-053F9F99B19D}"/>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16727209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219BC-639B-F1AF-3107-90DA0CB3F5A7}"/>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6887D4A-FECE-94F3-D4A5-2D5DB5073D23}"/>
              </a:ext>
            </a:extLst>
          </p:cNvPr>
          <p:cNvSpPr>
            <a:spLocks noGrp="1"/>
          </p:cNvSpPr>
          <p:nvPr>
            <p:ph type="title"/>
          </p:nvPr>
        </p:nvSpPr>
        <p:spPr>
          <a:xfrm>
            <a:off x="695325" y="294791"/>
            <a:ext cx="10812734" cy="923183"/>
          </a:xfrm>
        </p:spPr>
        <p:txBody>
          <a:bodyPr/>
          <a:lstStyle/>
          <a:p>
            <a:r>
              <a:rPr lang="da-DK" dirty="0"/>
              <a:t>Respiration: </a:t>
            </a:r>
            <a:r>
              <a:rPr lang="da-DK" b="1" dirty="0"/>
              <a:t>Elektrontransportkæden</a:t>
            </a:r>
            <a:endParaRPr lang="da-DK" dirty="0"/>
          </a:p>
        </p:txBody>
      </p:sp>
      <p:pic>
        <p:nvPicPr>
          <p:cNvPr id="2" name="Billede 1">
            <a:extLst>
              <a:ext uri="{FF2B5EF4-FFF2-40B4-BE49-F238E27FC236}">
                <a16:creationId xmlns:a16="http://schemas.microsoft.com/office/drawing/2014/main" id="{73EE8324-9498-3F84-A5DD-DAFA1BE3F26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32778" y="1264305"/>
            <a:ext cx="4068764" cy="3187250"/>
          </a:xfrm>
          <a:prstGeom prst="rect">
            <a:avLst/>
          </a:prstGeom>
        </p:spPr>
      </p:pic>
      <p:sp>
        <p:nvSpPr>
          <p:cNvPr id="3" name="Tekstfelt 2">
            <a:extLst>
              <a:ext uri="{FF2B5EF4-FFF2-40B4-BE49-F238E27FC236}">
                <a16:creationId xmlns:a16="http://schemas.microsoft.com/office/drawing/2014/main" id="{7E4AF07E-0C26-ECBD-C6DA-083A37DAF924}"/>
              </a:ext>
            </a:extLst>
          </p:cNvPr>
          <p:cNvSpPr txBox="1"/>
          <p:nvPr/>
        </p:nvSpPr>
        <p:spPr>
          <a:xfrm>
            <a:off x="4572000" y="4813662"/>
            <a:ext cx="4486885"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Elektrontransportkæden. Efter </a:t>
            </a:r>
            <a:r>
              <a:rPr lang="da-DK" sz="1400" i="1" dirty="0">
                <a:latin typeface="Segoe UI" panose="020B0502040204020203" pitchFamily="34" charset="0"/>
                <a:cs typeface="Segoe UI" panose="020B0502040204020203" pitchFamily="34" charset="0"/>
              </a:rPr>
              <a:t>Biologi </a:t>
            </a:r>
            <a:r>
              <a:rPr lang="da-DK" sz="1400" i="1">
                <a:latin typeface="Segoe UI" panose="020B0502040204020203" pitchFamily="34" charset="0"/>
                <a:cs typeface="Segoe UI" panose="020B0502040204020203" pitchFamily="34" charset="0"/>
              </a:rPr>
              <a:t>i fokus</a:t>
            </a:r>
            <a:r>
              <a:rPr lang="da-DK" sz="1400" dirty="0">
                <a:latin typeface="Segoe UI" panose="020B0502040204020203" pitchFamily="34" charset="0"/>
                <a:cs typeface="Segoe UI" panose="020B0502040204020203" pitchFamily="34" charset="0"/>
              </a:rPr>
              <a:t>. </a:t>
            </a:r>
            <a:r>
              <a:rPr lang="da-DK" sz="1400" err="1">
                <a:latin typeface="Segoe UI" panose="020B0502040204020203" pitchFamily="34" charset="0"/>
                <a:cs typeface="Segoe UI" panose="020B0502040204020203" pitchFamily="34" charset="0"/>
              </a:rPr>
              <a:t>Nucleus</a:t>
            </a:r>
            <a:r>
              <a:rPr lang="da-DK" sz="1400">
                <a:latin typeface="Segoe UI" panose="020B0502040204020203" pitchFamily="34" charset="0"/>
                <a:cs typeface="Segoe UI" panose="020B0502040204020203" pitchFamily="34" charset="0"/>
              </a:rPr>
              <a:t> Forlag, </a:t>
            </a:r>
            <a:r>
              <a:rPr lang="da-DK" sz="1400" dirty="0">
                <a:latin typeface="Segoe UI" panose="020B0502040204020203" pitchFamily="34" charset="0"/>
                <a:cs typeface="Segoe UI" panose="020B0502040204020203" pitchFamily="34" charset="0"/>
              </a:rPr>
              <a:t>2009. </a:t>
            </a:r>
          </a:p>
        </p:txBody>
      </p:sp>
      <p:pic>
        <p:nvPicPr>
          <p:cNvPr id="6" name="Pladsholder til indhold 3">
            <a:extLst>
              <a:ext uri="{FF2B5EF4-FFF2-40B4-BE49-F238E27FC236}">
                <a16:creationId xmlns:a16="http://schemas.microsoft.com/office/drawing/2014/main" id="{4E10F4E5-59A9-4F85-19F5-0192EAA81CCE}"/>
              </a:ext>
            </a:extLst>
          </p:cNvPr>
          <p:cNvPicPr>
            <a:picLocks noGrp="1" noChangeAspect="1"/>
          </p:cNvPicPr>
          <p:nvPr/>
        </p:nvPicPr>
        <p:blipFill>
          <a:blip r:embed="rId4" cstate="email">
            <a:extLst>
              <a:ext uri="{28A0092B-C50C-407E-A947-70E740481C1C}">
                <a14:useLocalDpi xmlns:a14="http://schemas.microsoft.com/office/drawing/2010/main"/>
              </a:ext>
            </a:extLst>
          </a:blip>
          <a:srcRect/>
          <a:stretch/>
        </p:blipFill>
        <p:spPr>
          <a:xfrm>
            <a:off x="4315920" y="1965249"/>
            <a:ext cx="7543035" cy="2667360"/>
          </a:xfrm>
          <a:prstGeom prst="rect">
            <a:avLst/>
          </a:prstGeom>
        </p:spPr>
      </p:pic>
      <p:sp>
        <p:nvSpPr>
          <p:cNvPr id="7" name="Pladsholder til indhold 15">
            <a:extLst>
              <a:ext uri="{FF2B5EF4-FFF2-40B4-BE49-F238E27FC236}">
                <a16:creationId xmlns:a16="http://schemas.microsoft.com/office/drawing/2014/main" id="{49A2E53A-95F2-F950-0849-C7254DFB647B}"/>
              </a:ext>
            </a:extLst>
          </p:cNvPr>
          <p:cNvSpPr txBox="1">
            <a:spLocks/>
          </p:cNvSpPr>
          <p:nvPr/>
        </p:nvSpPr>
        <p:spPr>
          <a:xfrm>
            <a:off x="695325" y="4813662"/>
            <a:ext cx="3408324" cy="523220"/>
          </a:xfrm>
          <a:prstGeom prst="rect">
            <a:avLst/>
          </a:prstGeom>
          <a:noFill/>
        </p:spPr>
        <p:txBody>
          <a:bodyPr vert="horz" wrap="square" lIns="0" tIns="45720" rIns="91440" bIns="45720" rtlCol="0">
            <a:sp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a-DK" sz="1400" dirty="0">
                <a:latin typeface="Segoe UI" panose="020B0502040204020203" pitchFamily="34" charset="0"/>
                <a:cs typeface="Segoe UI" panose="020B0502040204020203" pitchFamily="34" charset="0"/>
              </a:rPr>
              <a:t>Figur: Elektrontransportkæden. Efter </a:t>
            </a:r>
            <a:r>
              <a:rPr lang="da-DK" sz="1400" i="1" dirty="0">
                <a:latin typeface="Segoe UI" panose="020B0502040204020203" pitchFamily="34" charset="0"/>
                <a:cs typeface="Segoe UI" panose="020B0502040204020203" pitchFamily="34" charset="0"/>
              </a:rPr>
              <a:t>Biologi </a:t>
            </a:r>
            <a:r>
              <a:rPr lang="da-DK" sz="1400" i="1">
                <a:latin typeface="Segoe UI" panose="020B0502040204020203" pitchFamily="34" charset="0"/>
                <a:cs typeface="Segoe UI" panose="020B0502040204020203" pitchFamily="34" charset="0"/>
              </a:rPr>
              <a:t>i fokus</a:t>
            </a:r>
            <a:r>
              <a:rPr lang="da-DK" sz="1400" dirty="0">
                <a:latin typeface="Segoe UI" panose="020B0502040204020203" pitchFamily="34" charset="0"/>
                <a:cs typeface="Segoe UI" panose="020B0502040204020203" pitchFamily="34" charset="0"/>
              </a:rPr>
              <a:t>. </a:t>
            </a:r>
            <a:r>
              <a:rPr lang="da-DK" sz="1400" err="1">
                <a:latin typeface="Segoe UI" panose="020B0502040204020203" pitchFamily="34" charset="0"/>
                <a:cs typeface="Segoe UI" panose="020B0502040204020203" pitchFamily="34" charset="0"/>
              </a:rPr>
              <a:t>Nucleus</a:t>
            </a:r>
            <a:r>
              <a:rPr lang="da-DK" sz="1400">
                <a:latin typeface="Segoe UI" panose="020B0502040204020203" pitchFamily="34" charset="0"/>
                <a:cs typeface="Segoe UI" panose="020B0502040204020203" pitchFamily="34" charset="0"/>
              </a:rPr>
              <a:t> Forlag, </a:t>
            </a:r>
            <a:r>
              <a:rPr lang="da-DK" sz="1400" dirty="0">
                <a:latin typeface="Segoe UI" panose="020B0502040204020203" pitchFamily="34" charset="0"/>
                <a:cs typeface="Segoe UI" panose="020B0502040204020203" pitchFamily="34" charset="0"/>
              </a:rPr>
              <a:t>2009. </a:t>
            </a:r>
          </a:p>
        </p:txBody>
      </p:sp>
    </p:spTree>
    <p:extLst>
      <p:ext uri="{BB962C8B-B14F-4D97-AF65-F5344CB8AC3E}">
        <p14:creationId xmlns:p14="http://schemas.microsoft.com/office/powerpoint/2010/main" val="588215406"/>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EC8BF-6CBD-EC23-9F9B-533229B2FC51}"/>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93E15A89-AFEF-4501-765E-139F79E7D84D}"/>
              </a:ext>
            </a:extLst>
          </p:cNvPr>
          <p:cNvSpPr>
            <a:spLocks noGrp="1"/>
          </p:cNvSpPr>
          <p:nvPr>
            <p:ph type="title"/>
          </p:nvPr>
        </p:nvSpPr>
        <p:spPr>
          <a:xfrm>
            <a:off x="695325" y="294791"/>
            <a:ext cx="9957807" cy="923183"/>
          </a:xfrm>
        </p:spPr>
        <p:txBody>
          <a:bodyPr/>
          <a:lstStyle/>
          <a:p>
            <a:r>
              <a:rPr lang="da-DK" dirty="0"/>
              <a:t>Respiration: </a:t>
            </a:r>
            <a:r>
              <a:rPr lang="da-DK" b="1" dirty="0"/>
              <a:t>Elektrontransportkæden</a:t>
            </a:r>
            <a:endParaRPr lang="da-DK" dirty="0"/>
          </a:p>
        </p:txBody>
      </p:sp>
      <p:sp>
        <p:nvSpPr>
          <p:cNvPr id="2" name="Pladsholder til indhold 1">
            <a:extLst>
              <a:ext uri="{FF2B5EF4-FFF2-40B4-BE49-F238E27FC236}">
                <a16:creationId xmlns:a16="http://schemas.microsoft.com/office/drawing/2014/main" id="{43E8DE4F-6A6D-4380-B1E6-2C019E94B4ED}"/>
              </a:ext>
            </a:extLst>
          </p:cNvPr>
          <p:cNvSpPr>
            <a:spLocks noGrp="1"/>
          </p:cNvSpPr>
          <p:nvPr>
            <p:ph idx="1"/>
          </p:nvPr>
        </p:nvSpPr>
        <p:spPr/>
        <p:txBody>
          <a:bodyPr/>
          <a:lstStyle/>
          <a:p>
            <a:endParaRPr lang="da-DK"/>
          </a:p>
        </p:txBody>
      </p:sp>
      <p:sp>
        <p:nvSpPr>
          <p:cNvPr id="5" name="Tekstfelt 4">
            <a:extLst>
              <a:ext uri="{FF2B5EF4-FFF2-40B4-BE49-F238E27FC236}">
                <a16:creationId xmlns:a16="http://schemas.microsoft.com/office/drawing/2014/main" id="{9BDC8A2A-C23D-F17D-0065-3946879F67FF}"/>
              </a:ext>
            </a:extLst>
          </p:cNvPr>
          <p:cNvSpPr txBox="1"/>
          <p:nvPr/>
        </p:nvSpPr>
        <p:spPr>
          <a:xfrm>
            <a:off x="536944" y="5820937"/>
            <a:ext cx="6709144" cy="646331"/>
          </a:xfrm>
          <a:prstGeom prst="rect">
            <a:avLst/>
          </a:prstGeom>
          <a:noFill/>
        </p:spPr>
        <p:txBody>
          <a:bodyPr wrap="square">
            <a:spAutoFit/>
          </a:bodyPr>
          <a:lstStyle/>
          <a:p>
            <a:r>
              <a:rPr lang="da-DK" dirty="0">
                <a:hlinkClick r:id="rId3"/>
              </a:rPr>
              <a:t>https://youtu.be/At16hpHSE4c</a:t>
            </a:r>
            <a:endParaRPr lang="da-DK" dirty="0"/>
          </a:p>
          <a:p>
            <a:endParaRPr lang="da-DK" dirty="0"/>
          </a:p>
        </p:txBody>
      </p:sp>
      <p:pic>
        <p:nvPicPr>
          <p:cNvPr id="7" name="Billede 6" descr="Et billede, der indeholder skærmbillede, båd&#10;&#10;AI-genereret indhold kan være ukorrekt.">
            <a:extLst>
              <a:ext uri="{FF2B5EF4-FFF2-40B4-BE49-F238E27FC236}">
                <a16:creationId xmlns:a16="http://schemas.microsoft.com/office/drawing/2014/main" id="{DFE2C0BC-B7E9-A7D6-3E09-434DB25E1F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294" y="1278000"/>
            <a:ext cx="7241843" cy="4366643"/>
          </a:xfrm>
          <a:prstGeom prst="rect">
            <a:avLst/>
          </a:prstGeom>
        </p:spPr>
      </p:pic>
    </p:spTree>
    <p:extLst>
      <p:ext uri="{BB962C8B-B14F-4D97-AF65-F5344CB8AC3E}">
        <p14:creationId xmlns:p14="http://schemas.microsoft.com/office/powerpoint/2010/main" val="337173863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AEA7EE-D7B7-F256-AEB7-96420741624F}"/>
              </a:ext>
            </a:extLst>
          </p:cNvPr>
          <p:cNvSpPr>
            <a:spLocks noGrp="1"/>
          </p:cNvSpPr>
          <p:nvPr>
            <p:ph type="title"/>
          </p:nvPr>
        </p:nvSpPr>
        <p:spPr>
          <a:xfrm>
            <a:off x="695325" y="294791"/>
            <a:ext cx="10441026" cy="923183"/>
          </a:xfrm>
        </p:spPr>
        <p:txBody>
          <a:bodyPr/>
          <a:lstStyle/>
          <a:p>
            <a:r>
              <a:rPr lang="da-DK" dirty="0"/>
              <a:t>Oversigt over cellens energiproduktion</a:t>
            </a:r>
          </a:p>
        </p:txBody>
      </p:sp>
      <p:sp>
        <p:nvSpPr>
          <p:cNvPr id="3" name="Pladsholder til indhold 2">
            <a:extLst>
              <a:ext uri="{FF2B5EF4-FFF2-40B4-BE49-F238E27FC236}">
                <a16:creationId xmlns:a16="http://schemas.microsoft.com/office/drawing/2014/main" id="{EB09AF6F-27DB-BD0A-A4C9-F3564DD1737A}"/>
              </a:ext>
            </a:extLst>
          </p:cNvPr>
          <p:cNvSpPr>
            <a:spLocks noGrp="1"/>
          </p:cNvSpPr>
          <p:nvPr>
            <p:ph idx="1"/>
          </p:nvPr>
        </p:nvSpPr>
        <p:spPr/>
        <p:txBody>
          <a:bodyPr/>
          <a:lstStyle/>
          <a:p>
            <a:endParaRPr lang="da-DK"/>
          </a:p>
        </p:txBody>
      </p:sp>
      <p:pic>
        <p:nvPicPr>
          <p:cNvPr id="4" name="Billede 3">
            <a:extLst>
              <a:ext uri="{FF2B5EF4-FFF2-40B4-BE49-F238E27FC236}">
                <a16:creationId xmlns:a16="http://schemas.microsoft.com/office/drawing/2014/main" id="{32970CC7-487C-8F95-733D-72A30855D03A}"/>
              </a:ext>
            </a:extLst>
          </p:cNvPr>
          <p:cNvPicPr>
            <a:picLocks noChangeAspect="1"/>
          </p:cNvPicPr>
          <p:nvPr/>
        </p:nvPicPr>
        <p:blipFill>
          <a:blip r:embed="rId3" cstate="email">
            <a:extLst>
              <a:ext uri="{28A0092B-C50C-407E-A947-70E740481C1C}">
                <a14:useLocalDpi xmlns:a14="http://schemas.microsoft.com/office/drawing/2010/main"/>
              </a:ext>
            </a:extLst>
          </a:blip>
          <a:srcRect l="-4393" t="-2632" b="-507"/>
          <a:stretch>
            <a:fillRect/>
          </a:stretch>
        </p:blipFill>
        <p:spPr>
          <a:xfrm>
            <a:off x="526192" y="1018477"/>
            <a:ext cx="4335738" cy="5270810"/>
          </a:xfrm>
          <a:prstGeom prst="rect">
            <a:avLst/>
          </a:prstGeom>
        </p:spPr>
      </p:pic>
      <p:sp>
        <p:nvSpPr>
          <p:cNvPr id="5" name="Tekstfelt 4">
            <a:extLst>
              <a:ext uri="{FF2B5EF4-FFF2-40B4-BE49-F238E27FC236}">
                <a16:creationId xmlns:a16="http://schemas.microsoft.com/office/drawing/2014/main" id="{9B2DFDB1-4031-35C1-03FB-253F7603FCEC}"/>
              </a:ext>
            </a:extLst>
          </p:cNvPr>
          <p:cNvSpPr txBox="1"/>
          <p:nvPr/>
        </p:nvSpPr>
        <p:spPr>
          <a:xfrm>
            <a:off x="3667730" y="5324694"/>
            <a:ext cx="5208642" cy="738664"/>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Den samlede energiproduktion ved den totale oxidation af et glukosemolekyle igennem alle dele af forbrændingen</a:t>
            </a:r>
            <a:r>
              <a:rPr lang="da-DK" sz="1400">
                <a:latin typeface="Segoe UI" panose="020B0502040204020203" pitchFamily="34" charset="0"/>
                <a:cs typeface="Segoe UI" panose="020B0502040204020203" pitchFamily="34" charset="0"/>
              </a:rPr>
              <a:t>. Efter </a:t>
            </a:r>
            <a:r>
              <a:rPr lang="da-DK" sz="1400" i="1" dirty="0">
                <a:latin typeface="Segoe UI" panose="020B0502040204020203" pitchFamily="34" charset="0"/>
                <a:cs typeface="Segoe UI" panose="020B0502040204020203" pitchFamily="34" charset="0"/>
              </a:rPr>
              <a:t>Biologi i fokus</a:t>
            </a:r>
            <a:r>
              <a:rPr lang="da-DK" sz="1400" dirty="0">
                <a:latin typeface="Segoe UI" panose="020B0502040204020203" pitchFamily="34" charset="0"/>
                <a:cs typeface="Segoe UI" panose="020B0502040204020203" pitchFamily="34" charset="0"/>
              </a:rPr>
              <a:t>. </a:t>
            </a:r>
            <a:r>
              <a:rPr lang="da-DK" sz="1400" err="1">
                <a:latin typeface="Segoe UI" panose="020B0502040204020203" pitchFamily="34" charset="0"/>
                <a:cs typeface="Segoe UI" panose="020B0502040204020203" pitchFamily="34" charset="0"/>
              </a:rPr>
              <a:t>Nucleus</a:t>
            </a:r>
            <a:r>
              <a:rPr lang="da-DK" sz="1400">
                <a:latin typeface="Segoe UI" panose="020B0502040204020203" pitchFamily="34" charset="0"/>
                <a:cs typeface="Segoe UI" panose="020B0502040204020203" pitchFamily="34" charset="0"/>
              </a:rPr>
              <a:t> Forlag, </a:t>
            </a:r>
            <a:r>
              <a:rPr lang="da-DK" sz="1400" dirty="0">
                <a:latin typeface="Segoe UI" panose="020B0502040204020203" pitchFamily="34" charset="0"/>
                <a:cs typeface="Segoe UI" panose="020B0502040204020203" pitchFamily="34" charset="0"/>
              </a:rPr>
              <a:t>2009.</a:t>
            </a:r>
          </a:p>
        </p:txBody>
      </p:sp>
    </p:spTree>
    <p:extLst>
      <p:ext uri="{BB962C8B-B14F-4D97-AF65-F5344CB8AC3E}">
        <p14:creationId xmlns:p14="http://schemas.microsoft.com/office/powerpoint/2010/main" val="377957301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B5840-C06D-09F7-7626-144B753734B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4031E1-829B-DFEB-A5F6-073A585826C7}"/>
              </a:ext>
            </a:extLst>
          </p:cNvPr>
          <p:cNvSpPr>
            <a:spLocks noGrp="1"/>
          </p:cNvSpPr>
          <p:nvPr>
            <p:ph type="title"/>
          </p:nvPr>
        </p:nvSpPr>
        <p:spPr>
          <a:xfrm>
            <a:off x="695325" y="294791"/>
            <a:ext cx="10441026" cy="923183"/>
          </a:xfrm>
        </p:spPr>
        <p:txBody>
          <a:bodyPr/>
          <a:lstStyle/>
          <a:p>
            <a:r>
              <a:rPr lang="da-DK" dirty="0"/>
              <a:t>Anaerobt stofskifte</a:t>
            </a:r>
          </a:p>
        </p:txBody>
      </p:sp>
      <p:sp>
        <p:nvSpPr>
          <p:cNvPr id="3" name="Pladsholder til indhold 2">
            <a:extLst>
              <a:ext uri="{FF2B5EF4-FFF2-40B4-BE49-F238E27FC236}">
                <a16:creationId xmlns:a16="http://schemas.microsoft.com/office/drawing/2014/main" id="{47D1C86F-F27C-6BDC-DDA7-C9D3C6A452AF}"/>
              </a:ext>
            </a:extLst>
          </p:cNvPr>
          <p:cNvSpPr>
            <a:spLocks noGrp="1"/>
          </p:cNvSpPr>
          <p:nvPr>
            <p:ph idx="1"/>
          </p:nvPr>
        </p:nvSpPr>
        <p:spPr/>
        <p:txBody>
          <a:bodyPr/>
          <a:lstStyle/>
          <a:p>
            <a:endParaRPr lang="da-DK" dirty="0"/>
          </a:p>
        </p:txBody>
      </p:sp>
      <p:pic>
        <p:nvPicPr>
          <p:cNvPr id="6" name="Pladsholder til indhold 3">
            <a:extLst>
              <a:ext uri="{FF2B5EF4-FFF2-40B4-BE49-F238E27FC236}">
                <a16:creationId xmlns:a16="http://schemas.microsoft.com/office/drawing/2014/main" id="{9134A68F-AC13-B38E-36B1-4D54A7FE14B1}"/>
              </a:ext>
            </a:extLst>
          </p:cNvPr>
          <p:cNvPicPr>
            <a:picLocks noChangeAspect="1"/>
          </p:cNvPicPr>
          <p:nvPr/>
        </p:nvPicPr>
        <p:blipFill>
          <a:blip r:embed="rId3" cstate="email">
            <a:extLst>
              <a:ext uri="{28A0092B-C50C-407E-A947-70E740481C1C}">
                <a14:useLocalDpi xmlns:a14="http://schemas.microsoft.com/office/drawing/2010/main"/>
              </a:ext>
            </a:extLst>
          </a:blip>
          <a:srcRect l="-1373" t="-1539" r="-2025"/>
          <a:stretch>
            <a:fillRect/>
          </a:stretch>
        </p:blipFill>
        <p:spPr>
          <a:xfrm>
            <a:off x="438615" y="1130302"/>
            <a:ext cx="7411844" cy="3969567"/>
          </a:xfrm>
          <a:prstGeom prst="rect">
            <a:avLst/>
          </a:prstGeom>
        </p:spPr>
      </p:pic>
      <p:sp>
        <p:nvSpPr>
          <p:cNvPr id="7" name="Pladsholder til indhold 15">
            <a:extLst>
              <a:ext uri="{FF2B5EF4-FFF2-40B4-BE49-F238E27FC236}">
                <a16:creationId xmlns:a16="http://schemas.microsoft.com/office/drawing/2014/main" id="{A025EEE9-19B9-E1D7-1724-4F5C5C84C81C}"/>
              </a:ext>
            </a:extLst>
          </p:cNvPr>
          <p:cNvSpPr txBox="1">
            <a:spLocks/>
          </p:cNvSpPr>
          <p:nvPr/>
        </p:nvSpPr>
        <p:spPr>
          <a:xfrm>
            <a:off x="617571" y="5339934"/>
            <a:ext cx="4757317" cy="4801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da-DK" sz="1400" dirty="0">
                <a:latin typeface="Segoe UI" panose="020B0502040204020203" pitchFamily="34" charset="0"/>
                <a:cs typeface="Segoe UI" panose="020B0502040204020203" pitchFamily="34" charset="0"/>
              </a:rPr>
              <a:t>Figur: Anaerobt stofskifte. Efter </a:t>
            </a:r>
            <a:r>
              <a:rPr lang="da-DK" sz="1400" i="1" dirty="0">
                <a:latin typeface="Segoe UI" panose="020B0502040204020203" pitchFamily="34" charset="0"/>
                <a:cs typeface="Segoe UI" panose="020B0502040204020203" pitchFamily="34" charset="0"/>
              </a:rPr>
              <a:t>Biologi </a:t>
            </a:r>
            <a:r>
              <a:rPr lang="da-DK" sz="1400" i="1">
                <a:latin typeface="Segoe UI" panose="020B0502040204020203" pitchFamily="34" charset="0"/>
                <a:cs typeface="Segoe UI" panose="020B0502040204020203" pitchFamily="34" charset="0"/>
              </a:rPr>
              <a:t>i fokus</a:t>
            </a:r>
            <a:r>
              <a:rPr lang="da-DK" sz="1400" dirty="0">
                <a:latin typeface="Segoe UI" panose="020B0502040204020203" pitchFamily="34" charset="0"/>
                <a:cs typeface="Segoe UI" panose="020B0502040204020203" pitchFamily="34" charset="0"/>
              </a:rPr>
              <a:t>. </a:t>
            </a:r>
            <a:r>
              <a:rPr lang="da-DK" sz="1400" err="1">
                <a:latin typeface="Segoe UI" panose="020B0502040204020203" pitchFamily="34" charset="0"/>
                <a:cs typeface="Segoe UI" panose="020B0502040204020203" pitchFamily="34" charset="0"/>
              </a:rPr>
              <a:t>Nucleus</a:t>
            </a:r>
            <a:r>
              <a:rPr lang="da-DK" sz="1400">
                <a:latin typeface="Segoe UI" panose="020B0502040204020203" pitchFamily="34" charset="0"/>
                <a:cs typeface="Segoe UI" panose="020B0502040204020203" pitchFamily="34" charset="0"/>
              </a:rPr>
              <a:t> Forlag, </a:t>
            </a:r>
            <a:r>
              <a:rPr lang="da-DK" sz="1400" dirty="0">
                <a:latin typeface="Segoe UI" panose="020B0502040204020203" pitchFamily="34" charset="0"/>
                <a:cs typeface="Segoe UI" panose="020B0502040204020203" pitchFamily="34" charset="0"/>
              </a:rPr>
              <a:t>2009. </a:t>
            </a:r>
          </a:p>
        </p:txBody>
      </p:sp>
    </p:spTree>
    <p:extLst>
      <p:ext uri="{BB962C8B-B14F-4D97-AF65-F5344CB8AC3E}">
        <p14:creationId xmlns:p14="http://schemas.microsoft.com/office/powerpoint/2010/main" val="310336010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FF0716-66B1-68CC-2354-3A53BA198996}"/>
              </a:ext>
            </a:extLst>
          </p:cNvPr>
          <p:cNvSpPr>
            <a:spLocks noGrp="1"/>
          </p:cNvSpPr>
          <p:nvPr>
            <p:ph type="title"/>
          </p:nvPr>
        </p:nvSpPr>
        <p:spPr/>
        <p:txBody>
          <a:bodyPr/>
          <a:lstStyle/>
          <a:p>
            <a:r>
              <a:rPr lang="da-DK" b="1" dirty="0"/>
              <a:t>Krav til arbejdet</a:t>
            </a:r>
            <a:br>
              <a:rPr lang="da-DK" dirty="0"/>
            </a:br>
            <a:endParaRPr lang="da-DK" dirty="0"/>
          </a:p>
        </p:txBody>
      </p:sp>
      <p:sp>
        <p:nvSpPr>
          <p:cNvPr id="3" name="Pladsholder til indhold 2">
            <a:extLst>
              <a:ext uri="{FF2B5EF4-FFF2-40B4-BE49-F238E27FC236}">
                <a16:creationId xmlns:a16="http://schemas.microsoft.com/office/drawing/2014/main" id="{4737707B-BA44-44CC-01D8-58D7F1330A1C}"/>
              </a:ext>
            </a:extLst>
          </p:cNvPr>
          <p:cNvSpPr>
            <a:spLocks noGrp="1"/>
          </p:cNvSpPr>
          <p:nvPr>
            <p:ph idx="1"/>
          </p:nvPr>
        </p:nvSpPr>
        <p:spPr>
          <a:xfrm>
            <a:off x="695325" y="1332000"/>
            <a:ext cx="11043192" cy="4248000"/>
          </a:xfrm>
        </p:spPr>
        <p:txBody>
          <a:bodyPr/>
          <a:lstStyle/>
          <a:p>
            <a:pPr marL="0" indent="0">
              <a:spcAft>
                <a:spcPts val="1000"/>
              </a:spcAft>
              <a:buNone/>
            </a:pPr>
            <a:r>
              <a:rPr lang="da-DK" dirty="0">
                <a:latin typeface="Segoe UI" panose="020B0502040204020203" pitchFamily="34" charset="0"/>
                <a:cs typeface="Segoe UI" panose="020B0502040204020203" pitchFamily="34" charset="0"/>
              </a:rPr>
              <a:t>I skal undervejs i jeres forløb:</a:t>
            </a:r>
          </a:p>
          <a:p>
            <a:pPr lvl="0">
              <a:spcAft>
                <a:spcPts val="1000"/>
              </a:spcAft>
            </a:pPr>
            <a:r>
              <a:rPr lang="da-DK" dirty="0">
                <a:latin typeface="Segoe UI" panose="020B0502040204020203" pitchFamily="34" charset="0"/>
                <a:cs typeface="Segoe UI" panose="020B0502040204020203" pitchFamily="34" charset="0"/>
              </a:rPr>
              <a:t>Løbende planlægge og dokumentere jeres arbejde i en logbog. Her skal det fremgå, hvordan I har gennemført de enkelte trin i </a:t>
            </a:r>
            <a:r>
              <a:rPr lang="da-DK" dirty="0" err="1">
                <a:latin typeface="Segoe UI" panose="020B0502040204020203" pitchFamily="34" charset="0"/>
                <a:cs typeface="Segoe UI" panose="020B0502040204020203" pitchFamily="34" charset="0"/>
              </a:rPr>
              <a:t>engineering</a:t>
            </a:r>
            <a:r>
              <a:rPr lang="da-DK" dirty="0">
                <a:latin typeface="Segoe UI" panose="020B0502040204020203" pitchFamily="34" charset="0"/>
                <a:cs typeface="Segoe UI" panose="020B0502040204020203" pitchFamily="34" charset="0"/>
              </a:rPr>
              <a:t> designprocessen (undersøge, ideudvikle, konstruere, teste og forbedre).</a:t>
            </a:r>
          </a:p>
          <a:p>
            <a:pPr lvl="0">
              <a:spcAft>
                <a:spcPts val="1000"/>
              </a:spcAft>
            </a:pPr>
            <a:r>
              <a:rPr lang="da-DK" dirty="0">
                <a:latin typeface="Segoe UI" panose="020B0502040204020203" pitchFamily="34" charset="0"/>
                <a:cs typeface="Segoe UI" panose="020B0502040204020203" pitchFamily="34" charset="0"/>
              </a:rPr>
              <a:t>Udføre eksperimentelle undersøgelser, herunder test af en kommerciel myslibar og jeres egen prototype, fx ved måling eller beregning af blodsukkerrespons og GI.</a:t>
            </a:r>
          </a:p>
          <a:p>
            <a:pPr lvl="0">
              <a:spcAft>
                <a:spcPts val="1000"/>
              </a:spcAft>
            </a:pPr>
            <a:r>
              <a:rPr lang="da-DK" dirty="0">
                <a:latin typeface="Segoe UI" panose="020B0502040204020203" pitchFamily="34" charset="0"/>
                <a:cs typeface="Segoe UI" panose="020B0502040204020203" pitchFamily="34" charset="0"/>
              </a:rPr>
              <a:t>Evaluere jeres prototype og foreslå, hvordan den kan optimeres ud fra jeres test og viden.</a:t>
            </a:r>
          </a:p>
          <a:p>
            <a:pPr lvl="0">
              <a:spcAft>
                <a:spcPts val="1000"/>
              </a:spcAft>
            </a:pPr>
            <a:r>
              <a:rPr lang="da-DK" dirty="0">
                <a:latin typeface="Segoe UI" panose="020B0502040204020203" pitchFamily="34" charset="0"/>
                <a:cs typeface="Segoe UI" panose="020B0502040204020203" pitchFamily="34" charset="0"/>
              </a:rPr>
              <a:t>Udarbejde en varedeklaration for jeres myslibar via </a:t>
            </a:r>
            <a:r>
              <a:rPr lang="da-DK" u="sng" dirty="0">
                <a:solidFill>
                  <a:srgbClr val="37AFB5"/>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https://deklaration.fooddata.dk/?Deklarationer</a:t>
            </a:r>
            <a:r>
              <a:rPr lang="da-DK" dirty="0">
                <a:latin typeface="Segoe UI" panose="020B0502040204020203" pitchFamily="34" charset="0"/>
                <a:cs typeface="Segoe UI" panose="020B0502040204020203" pitchFamily="34" charset="0"/>
              </a:rPr>
              <a:t>.</a:t>
            </a:r>
          </a:p>
          <a:p>
            <a:pPr lvl="0">
              <a:spcAft>
                <a:spcPts val="1000"/>
              </a:spcAft>
            </a:pPr>
            <a:r>
              <a:rPr lang="da-DK" dirty="0">
                <a:latin typeface="Segoe UI" panose="020B0502040204020203" pitchFamily="34" charset="0"/>
                <a:cs typeface="Segoe UI" panose="020B0502040204020203" pitchFamily="34" charset="0"/>
              </a:rPr>
              <a:t>Selv definere lektier og opgaver mellem lektionerne</a:t>
            </a:r>
          </a:p>
          <a:p>
            <a:pPr lvl="0">
              <a:spcAft>
                <a:spcPts val="1000"/>
              </a:spcAft>
            </a:pPr>
            <a:r>
              <a:rPr lang="da-DK" dirty="0">
                <a:latin typeface="Segoe UI" panose="020B0502040204020203" pitchFamily="34" charset="0"/>
                <a:cs typeface="Segoe UI" panose="020B0502040204020203" pitchFamily="34" charset="0"/>
              </a:rPr>
              <a:t>Selv stå for indkøb af ingredienser</a:t>
            </a:r>
          </a:p>
          <a:p>
            <a:pPr marL="0" lvl="0" indent="0">
              <a:spcAft>
                <a:spcPts val="1000"/>
              </a:spcAft>
              <a:buNone/>
            </a:pPr>
            <a:r>
              <a:rPr lang="da-DK" dirty="0">
                <a:latin typeface="Segoe UI" panose="020B0502040204020203" pitchFamily="34" charset="0"/>
                <a:cs typeface="Segoe UI" panose="020B0502040204020203" pitchFamily="34" charset="0"/>
              </a:rPr>
              <a:t>Afslutningsvis præsentere jeres prototype for klassen med:</a:t>
            </a:r>
          </a:p>
          <a:p>
            <a:pPr marL="540000" lvl="0">
              <a:spcAft>
                <a:spcPts val="1000"/>
              </a:spcAft>
            </a:pPr>
            <a:r>
              <a:rPr lang="da-DK" dirty="0">
                <a:latin typeface="Segoe UI" panose="020B0502040204020203" pitchFamily="34" charset="0"/>
                <a:cs typeface="Segoe UI" panose="020B0502040204020203" pitchFamily="34" charset="0"/>
              </a:rPr>
              <a:t>Jeres opskrift og produkt</a:t>
            </a:r>
          </a:p>
          <a:p>
            <a:pPr marL="540000" lvl="0">
              <a:spcAft>
                <a:spcPts val="1000"/>
              </a:spcAft>
            </a:pPr>
            <a:r>
              <a:rPr lang="da-DK" dirty="0">
                <a:latin typeface="Segoe UI" panose="020B0502040204020203" pitchFamily="34" charset="0"/>
                <a:cs typeface="Segoe UI" panose="020B0502040204020203" pitchFamily="34" charset="0"/>
              </a:rPr>
              <a:t>Dokumentation og data, der viser, hvordan jeres myslibar performer ift. GI</a:t>
            </a:r>
          </a:p>
          <a:p>
            <a:pPr marL="540000" lvl="0">
              <a:spcAft>
                <a:spcPts val="1000"/>
              </a:spcAft>
            </a:pPr>
            <a:r>
              <a:rPr lang="da-DK" dirty="0">
                <a:latin typeface="Segoe UI" panose="020B0502040204020203" pitchFamily="34" charset="0"/>
                <a:cs typeface="Segoe UI" panose="020B0502040204020203" pitchFamily="34" charset="0"/>
              </a:rPr>
              <a:t>En visuel præsentation (fx poster)</a:t>
            </a:r>
          </a:p>
          <a:p>
            <a:endParaRPr lang="da-DK"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85586929"/>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2B0F1E-AD6E-33AA-A3E3-9902607227F8}"/>
              </a:ext>
            </a:extLst>
          </p:cNvPr>
          <p:cNvSpPr>
            <a:spLocks noGrp="1"/>
          </p:cNvSpPr>
          <p:nvPr>
            <p:ph type="title"/>
          </p:nvPr>
        </p:nvSpPr>
        <p:spPr/>
        <p:txBody>
          <a:bodyPr/>
          <a:lstStyle/>
          <a:p>
            <a:r>
              <a:rPr lang="da-DK" dirty="0"/>
              <a:t>Gruppearbejde</a:t>
            </a:r>
          </a:p>
        </p:txBody>
      </p:sp>
      <p:sp>
        <p:nvSpPr>
          <p:cNvPr id="3" name="Pladsholder til indhold 2">
            <a:extLst>
              <a:ext uri="{FF2B5EF4-FFF2-40B4-BE49-F238E27FC236}">
                <a16:creationId xmlns:a16="http://schemas.microsoft.com/office/drawing/2014/main" id="{BC32F7E8-CFA3-1987-29BA-0A7D4788431B}"/>
              </a:ext>
            </a:extLst>
          </p:cNvPr>
          <p:cNvSpPr>
            <a:spLocks noGrp="1"/>
          </p:cNvSpPr>
          <p:nvPr>
            <p:ph idx="1"/>
          </p:nvPr>
        </p:nvSpPr>
        <p:spPr/>
        <p:txBody>
          <a:bodyPr/>
          <a:lstStyle/>
          <a:p>
            <a:pPr>
              <a:spcAft>
                <a:spcPts val="600"/>
              </a:spcAft>
            </a:pPr>
            <a:r>
              <a:rPr lang="da-DK" sz="1800" dirty="0">
                <a:latin typeface="Segoe UI" panose="020B0502040204020203" pitchFamily="34" charset="0"/>
                <a:cs typeface="Segoe UI" panose="020B0502040204020203" pitchFamily="34" charset="0"/>
              </a:rPr>
              <a:t>I skal i grupper lave en kort præsentation (5 min) af en af følgende processer:</a:t>
            </a:r>
          </a:p>
          <a:p>
            <a:pPr lvl="1">
              <a:spcAft>
                <a:spcPts val="600"/>
              </a:spcAft>
            </a:pPr>
            <a:r>
              <a:rPr lang="da-DK" sz="1800" dirty="0">
                <a:latin typeface="Segoe UI" panose="020B0502040204020203" pitchFamily="34" charset="0"/>
                <a:cs typeface="Segoe UI" panose="020B0502040204020203" pitchFamily="34" charset="0"/>
              </a:rPr>
              <a:t>Glykolysen</a:t>
            </a:r>
          </a:p>
          <a:p>
            <a:pPr lvl="1">
              <a:spcAft>
                <a:spcPts val="600"/>
              </a:spcAft>
            </a:pPr>
            <a:r>
              <a:rPr lang="da-DK" sz="1800" dirty="0">
                <a:latin typeface="Segoe UI" panose="020B0502040204020203" pitchFamily="34" charset="0"/>
                <a:cs typeface="Segoe UI" panose="020B0502040204020203" pitchFamily="34" charset="0"/>
              </a:rPr>
              <a:t>Citronsyrecyklussen</a:t>
            </a:r>
          </a:p>
          <a:p>
            <a:pPr lvl="1"/>
            <a:r>
              <a:rPr lang="da-DK" sz="1800" dirty="0">
                <a:latin typeface="Segoe UI" panose="020B0502040204020203" pitchFamily="34" charset="0"/>
                <a:cs typeface="Segoe UI" panose="020B0502040204020203" pitchFamily="34" charset="0"/>
              </a:rPr>
              <a:t>Elektrontransportkæden.</a:t>
            </a:r>
          </a:p>
          <a:p>
            <a:r>
              <a:rPr lang="da-DK" sz="1800" dirty="0">
                <a:latin typeface="Segoe UI" panose="020B0502040204020203" pitchFamily="34" charset="0"/>
                <a:cs typeface="Segoe UI" panose="020B0502040204020203" pitchFamily="34" charset="0"/>
              </a:rPr>
              <a:t>Præsentationen skal fremlægges senere i dag.</a:t>
            </a:r>
          </a:p>
          <a:p>
            <a:r>
              <a:rPr lang="da-DK" sz="1800" dirty="0">
                <a:latin typeface="Segoe UI" panose="020B0502040204020203" pitchFamily="34" charset="0"/>
                <a:cs typeface="Segoe UI" panose="020B0502040204020203" pitchFamily="34" charset="0"/>
              </a:rPr>
              <a:t>I må bruge både jeres grundbog og nettet til at søge information.</a:t>
            </a:r>
          </a:p>
          <a:p>
            <a:endParaRPr lang="da-DK" sz="16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8238409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B8778-E0B8-6489-0891-01CAFC902AF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E59C27C-B483-4C7B-D9BC-623EEAEDE439}"/>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8</a:t>
            </a:r>
          </a:p>
        </p:txBody>
      </p:sp>
      <p:sp>
        <p:nvSpPr>
          <p:cNvPr id="3" name="Pladsholder til indhold 2">
            <a:extLst>
              <a:ext uri="{FF2B5EF4-FFF2-40B4-BE49-F238E27FC236}">
                <a16:creationId xmlns:a16="http://schemas.microsoft.com/office/drawing/2014/main" id="{0389F141-BE55-56DA-BAA4-93F5955F7AAE}"/>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63BC4E08-F6C0-163C-3E41-E7F2CEF3FD2C}"/>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44FC568F-1113-4A4F-2787-948ACFE1E861}"/>
              </a:ext>
            </a:extLst>
          </p:cNvPr>
          <p:cNvSpPr txBox="1"/>
          <p:nvPr/>
        </p:nvSpPr>
        <p:spPr>
          <a:xfrm>
            <a:off x="2825750" y="2129843"/>
            <a:ext cx="6540500" cy="2400657"/>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Læg en plan</a:t>
            </a: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endParaRPr lang="da-DK" sz="2000" b="1"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95E965AF-D4F2-5461-9F68-78C98F78EEC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7" name="Billede 6">
            <a:extLst>
              <a:ext uri="{FF2B5EF4-FFF2-40B4-BE49-F238E27FC236}">
                <a16:creationId xmlns:a16="http://schemas.microsoft.com/office/drawing/2014/main" id="{72A1822E-DA94-8823-8283-BF97592EFC9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910560"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9" name="Billede 8">
            <a:extLst>
              <a:ext uri="{FF2B5EF4-FFF2-40B4-BE49-F238E27FC236}">
                <a16:creationId xmlns:a16="http://schemas.microsoft.com/office/drawing/2014/main" id="{B5173F63-2EDD-F05D-E1DE-8EF13DB5602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541283"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FE7019F3-7706-66C4-DDBC-4622C030CEF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72006"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60118138"/>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45890-27CE-B8ED-BCEC-26FA66ACAD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1736EA-4829-CB54-0380-DFE74001C7B1}"/>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9</a:t>
            </a:r>
          </a:p>
        </p:txBody>
      </p:sp>
      <p:sp>
        <p:nvSpPr>
          <p:cNvPr id="3" name="Pladsholder til indhold 2">
            <a:extLst>
              <a:ext uri="{FF2B5EF4-FFF2-40B4-BE49-F238E27FC236}">
                <a16:creationId xmlns:a16="http://schemas.microsoft.com/office/drawing/2014/main" id="{D3347157-7F09-E3F2-30A1-F29EE1AB000C}"/>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CB910BE8-75A3-BD68-F3CE-1CA1644CE236}"/>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11606EB0-5072-3674-891E-2B470C7712F5}"/>
              </a:ext>
            </a:extLst>
          </p:cNvPr>
          <p:cNvSpPr txBox="1"/>
          <p:nvPr/>
        </p:nvSpPr>
        <p:spPr>
          <a:xfrm>
            <a:off x="2825750" y="2129843"/>
            <a:ext cx="6540500" cy="2400657"/>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Opgavefordeling</a:t>
            </a: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endParaRPr lang="da-DK" sz="2000" b="1"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A6DFFC4B-DC10-E7D6-E874-1106F7BB0E4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9" name="Billede 8">
            <a:extLst>
              <a:ext uri="{FF2B5EF4-FFF2-40B4-BE49-F238E27FC236}">
                <a16:creationId xmlns:a16="http://schemas.microsoft.com/office/drawing/2014/main" id="{15079593-F2DB-B263-B042-4D282188462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541283"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193042"/>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74B5C-481A-581D-516A-2B8BAD3E330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6533BC9-4BB0-A7B2-2F4A-786B0FF20590}"/>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a:solidFill>
                  <a:schemeClr val="bg1"/>
                </a:solidFill>
                <a:latin typeface="BetonEF" pitchFamily="50" charset="0"/>
              </a:rPr>
              <a:t>Lektion 10 + 11</a:t>
            </a:r>
            <a:endParaRPr lang="da-DK" sz="6000" dirty="0">
              <a:solidFill>
                <a:schemeClr val="bg1"/>
              </a:solidFill>
              <a:latin typeface="BetonEF" pitchFamily="50" charset="0"/>
            </a:endParaRPr>
          </a:p>
        </p:txBody>
      </p:sp>
      <p:sp>
        <p:nvSpPr>
          <p:cNvPr id="3" name="Pladsholder til indhold 2">
            <a:extLst>
              <a:ext uri="{FF2B5EF4-FFF2-40B4-BE49-F238E27FC236}">
                <a16:creationId xmlns:a16="http://schemas.microsoft.com/office/drawing/2014/main" id="{76EE4864-16D5-1601-48AD-6DF44678C29A}"/>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E281F3FA-A488-AB21-4BEA-C9372607B4E5}"/>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5A6E5FEF-29A4-E972-ECB3-85F42C98999E}"/>
              </a:ext>
            </a:extLst>
          </p:cNvPr>
          <p:cNvSpPr txBox="1"/>
          <p:nvPr/>
        </p:nvSpPr>
        <p:spPr>
          <a:xfrm>
            <a:off x="2825750" y="2129843"/>
            <a:ext cx="6540500" cy="2923877"/>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t>Lav en myslibar</a:t>
            </a:r>
            <a:br>
              <a:rPr lang="da-DK" sz="2000" dirty="0"/>
            </a:br>
            <a:br>
              <a:rPr lang="da-DK" sz="2000" dirty="0"/>
            </a:br>
            <a:br>
              <a:rPr lang="da-DK" sz="2000" dirty="0"/>
            </a:br>
            <a:br>
              <a:rPr lang="da-DK" sz="2000" dirty="0"/>
            </a:br>
            <a:br>
              <a:rPr lang="da-DK" sz="2000" dirty="0"/>
            </a:br>
            <a:br>
              <a:rPr lang="da-DK" sz="2000" dirty="0"/>
            </a:br>
            <a:br>
              <a:rPr lang="da-DK" sz="2000" dirty="0"/>
            </a:br>
            <a:br>
              <a:rPr lang="da-DK" sz="2000" dirty="0"/>
            </a:br>
            <a:endParaRPr lang="da-DK" sz="2400" dirty="0">
              <a:latin typeface="Work Sans" pitchFamily="2" charset="0"/>
            </a:endParaRPr>
          </a:p>
        </p:txBody>
      </p:sp>
      <p:pic>
        <p:nvPicPr>
          <p:cNvPr id="10" name="Billede 9">
            <a:extLst>
              <a:ext uri="{FF2B5EF4-FFF2-40B4-BE49-F238E27FC236}">
                <a16:creationId xmlns:a16="http://schemas.microsoft.com/office/drawing/2014/main" id="{BCF10193-8CF2-322D-29B1-1AFA0CE241E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82598" y="4728156"/>
            <a:ext cx="1348177" cy="1348177"/>
          </a:xfrm>
          <a:prstGeom prst="rect">
            <a:avLst/>
          </a:prstGeom>
        </p:spPr>
      </p:pic>
    </p:spTree>
    <p:extLst>
      <p:ext uri="{BB962C8B-B14F-4D97-AF65-F5344CB8AC3E}">
        <p14:creationId xmlns:p14="http://schemas.microsoft.com/office/powerpoint/2010/main" val="3836078676"/>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A2E0B-A7C7-DB1C-7A6B-7536A50107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125B36-2381-8A42-CE47-28ADB60953E1}"/>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12</a:t>
            </a:r>
          </a:p>
        </p:txBody>
      </p:sp>
      <p:sp>
        <p:nvSpPr>
          <p:cNvPr id="3" name="Pladsholder til indhold 2">
            <a:extLst>
              <a:ext uri="{FF2B5EF4-FFF2-40B4-BE49-F238E27FC236}">
                <a16:creationId xmlns:a16="http://schemas.microsoft.com/office/drawing/2014/main" id="{58C353EE-8B61-6639-DB95-442DD201E93E}"/>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9EECEC59-9EEB-F82F-23C7-49B890051B37}"/>
              </a:ext>
            </a:extLst>
          </p:cNvPr>
          <p:cNvSpPr>
            <a:spLocks noGrp="1"/>
          </p:cNvSpPr>
          <p:nvPr>
            <p:ph type="title"/>
          </p:nvPr>
        </p:nvSpPr>
        <p:spPr>
          <a:xfrm>
            <a:off x="695325" y="153732"/>
            <a:ext cx="10801350" cy="923183"/>
          </a:xfrm>
        </p:spPr>
        <p:txBody>
          <a:bodyPr/>
          <a:lstStyle/>
          <a:p>
            <a:endParaRPr lang="da-DK"/>
          </a:p>
        </p:txBody>
      </p:sp>
      <p:sp>
        <p:nvSpPr>
          <p:cNvPr id="4" name="Tekstfelt 3">
            <a:extLst>
              <a:ext uri="{FF2B5EF4-FFF2-40B4-BE49-F238E27FC236}">
                <a16:creationId xmlns:a16="http://schemas.microsoft.com/office/drawing/2014/main" id="{7414CB7F-0C0C-2842-7B86-2F6AF2464825}"/>
              </a:ext>
            </a:extLst>
          </p:cNvPr>
          <p:cNvSpPr txBox="1"/>
          <p:nvPr/>
        </p:nvSpPr>
        <p:spPr>
          <a:xfrm>
            <a:off x="2825750" y="2129843"/>
            <a:ext cx="6540500" cy="3323987"/>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b="1" dirty="0">
                <a:latin typeface="Segoe UI" panose="020B0502040204020203" pitchFamily="34" charset="0"/>
                <a:cs typeface="Segoe UI" panose="020B0502040204020203" pitchFamily="34" charset="0"/>
              </a:rPr>
              <a:t>Test 3: </a:t>
            </a:r>
            <a:r>
              <a:rPr lang="da-DK" sz="2000" dirty="0">
                <a:latin typeface="Segoe UI" panose="020B0502040204020203" pitchFamily="34" charset="0"/>
                <a:cs typeface="Segoe UI" panose="020B0502040204020203" pitchFamily="34" charset="0"/>
              </a:rPr>
              <a:t>Egen myslibar</a:t>
            </a:r>
            <a:br>
              <a:rPr lang="da-DK" sz="2000" dirty="0">
                <a:latin typeface="Segoe UI" panose="020B0502040204020203" pitchFamily="34" charset="0"/>
                <a:cs typeface="Segoe UI" panose="020B0502040204020203" pitchFamily="34" charset="0"/>
              </a:rPr>
            </a:br>
            <a:br>
              <a:rPr lang="da-DK" sz="2000" dirty="0">
                <a:latin typeface="Segoe UI" panose="020B0502040204020203" pitchFamily="34" charset="0"/>
                <a:cs typeface="Segoe UI" panose="020B0502040204020203" pitchFamily="34" charset="0"/>
              </a:rPr>
            </a:br>
            <a:br>
              <a:rPr lang="da-DK" sz="2000"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br>
              <a:rPr lang="da-DK" sz="2000" b="1" dirty="0">
                <a:latin typeface="Segoe UI" panose="020B0502040204020203" pitchFamily="34" charset="0"/>
                <a:cs typeface="Segoe UI" panose="020B0502040204020203" pitchFamily="34" charset="0"/>
              </a:rPr>
            </a:br>
            <a:endParaRPr lang="da-DK" sz="2000" b="1"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49C34B38-8C43-A7B4-42DB-AB4D5C8444A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7" name="Billede 6">
            <a:extLst>
              <a:ext uri="{FF2B5EF4-FFF2-40B4-BE49-F238E27FC236}">
                <a16:creationId xmlns:a16="http://schemas.microsoft.com/office/drawing/2014/main" id="{4A6756CE-9811-D574-11D8-E57A1AB5F5E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910560"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9" name="Billede 8">
            <a:extLst>
              <a:ext uri="{FF2B5EF4-FFF2-40B4-BE49-F238E27FC236}">
                <a16:creationId xmlns:a16="http://schemas.microsoft.com/office/drawing/2014/main" id="{A42C520D-8887-EE27-463E-A7B0BEE7540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541283"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A66E7408-246C-8302-D005-DDFC205D065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72006"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6800088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5F978-1561-EFA2-DF3F-F2159ED3E0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3FD8894-3ED1-ACE6-8ACF-98F3D2E2A962}"/>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13</a:t>
            </a:r>
          </a:p>
        </p:txBody>
      </p:sp>
      <p:sp>
        <p:nvSpPr>
          <p:cNvPr id="3" name="Pladsholder til indhold 2">
            <a:extLst>
              <a:ext uri="{FF2B5EF4-FFF2-40B4-BE49-F238E27FC236}">
                <a16:creationId xmlns:a16="http://schemas.microsoft.com/office/drawing/2014/main" id="{EB83122A-271B-E74E-D554-34A839E0883B}"/>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38AA5EDB-81B0-4F79-1CA1-0E6469B89B4E}"/>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E2015B98-1A94-F32D-7BC4-DD4C103FB140}"/>
              </a:ext>
            </a:extLst>
          </p:cNvPr>
          <p:cNvSpPr txBox="1"/>
          <p:nvPr/>
        </p:nvSpPr>
        <p:spPr>
          <a:xfrm>
            <a:off x="2825750" y="2129843"/>
            <a:ext cx="6540500" cy="2169825"/>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Proteiner (enzymer)</a:t>
            </a:r>
          </a:p>
          <a:p>
            <a:pPr marL="179388" lvl="0" indent="-179388" algn="ctr">
              <a:spcAft>
                <a:spcPts val="1200"/>
              </a:spcAft>
              <a:buFont typeface="Arial" panose="020B0604020202020204" pitchFamily="34" charset="0"/>
              <a:buChar char="•"/>
              <a:defRPr/>
            </a:pPr>
            <a:r>
              <a:rPr lang="da-DK" sz="2000" dirty="0">
                <a:solidFill>
                  <a:prstClr val="black"/>
                </a:solidFill>
                <a:latin typeface="Segoe UI" panose="020B0502040204020203" pitchFamily="34" charset="0"/>
                <a:cs typeface="Segoe UI" panose="020B0502040204020203" pitchFamily="34" charset="0"/>
              </a:rPr>
              <a:t>Proteiner overordnet</a:t>
            </a:r>
          </a:p>
          <a:p>
            <a:pPr marL="179388" lvl="0" indent="-179388" algn="ctr">
              <a:spcAft>
                <a:spcPts val="1200"/>
              </a:spcAft>
              <a:buFont typeface="Arial" panose="020B0604020202020204" pitchFamily="34" charset="0"/>
              <a:buChar char="•"/>
              <a:defRPr/>
            </a:pPr>
            <a:r>
              <a:rPr lang="da-DK" sz="2000" dirty="0">
                <a:solidFill>
                  <a:prstClr val="black"/>
                </a:solidFill>
                <a:latin typeface="Segoe UI" panose="020B0502040204020203" pitchFamily="34" charset="0"/>
                <a:cs typeface="Segoe UI" panose="020B0502040204020203" pitchFamily="34" charset="0"/>
              </a:rPr>
              <a:t>Enzymer</a:t>
            </a:r>
          </a:p>
          <a:p>
            <a:pPr marL="179388" lvl="0" indent="-179388" algn="ctr">
              <a:spcAft>
                <a:spcPts val="1200"/>
              </a:spcAft>
              <a:buFont typeface="Arial" panose="020B0604020202020204" pitchFamily="34" charset="0"/>
              <a:buChar char="•"/>
              <a:defRPr/>
            </a:pPr>
            <a:r>
              <a:rPr lang="da-DK" sz="2000">
                <a:solidFill>
                  <a:prstClr val="black"/>
                </a:solidFill>
                <a:latin typeface="Segoe UI" panose="020B0502040204020203" pitchFamily="34" charset="0"/>
                <a:cs typeface="Segoe UI" panose="020B0502040204020203" pitchFamily="34" charset="0"/>
              </a:rPr>
              <a:t>Enzymaktivitet.</a:t>
            </a:r>
            <a:endParaRPr lang="da-DK" sz="2000" dirty="0">
              <a:solidFill>
                <a:prstClr val="black"/>
              </a:solidFill>
              <a:latin typeface="Segoe UI" panose="020B0502040204020203" pitchFamily="34" charset="0"/>
              <a:cs typeface="Segoe UI" panose="020B0502040204020203" pitchFamily="34" charset="0"/>
            </a:endParaRPr>
          </a:p>
          <a:p>
            <a:pPr marL="162900" algn="ctr">
              <a:spcAft>
                <a:spcPts val="600"/>
              </a:spcAft>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AA307B27-F9B2-4794-6E7E-6CA4C5492B0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1174847549"/>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30EBFFD0-73C2-FBD3-2909-D0548EDBF18F}"/>
              </a:ext>
            </a:extLst>
          </p:cNvPr>
          <p:cNvSpPr txBox="1">
            <a:spLocks/>
          </p:cNvSpPr>
          <p:nvPr/>
        </p:nvSpPr>
        <p:spPr>
          <a:xfrm>
            <a:off x="695325" y="294791"/>
            <a:ext cx="10801350" cy="1519141"/>
          </a:xfrm>
          <a:prstGeom prst="rect">
            <a:avLst/>
          </a:prstGeom>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224B5A"/>
                </a:solidFill>
                <a:latin typeface="BetonEF-Bold" panose="02000503040000020003"/>
                <a:ea typeface="+mj-ea"/>
                <a:cs typeface="+mj-cs"/>
              </a:defRPr>
            </a:lvl1pPr>
          </a:lstStyle>
          <a:p>
            <a:pPr algn="ctr"/>
            <a:r>
              <a:rPr lang="da-DK" dirty="0"/>
              <a:t>Proteiner overordnet</a:t>
            </a:r>
            <a:br>
              <a:rPr lang="da-DK" dirty="0"/>
            </a:br>
            <a:r>
              <a:rPr lang="da-DK" sz="3200"/>
              <a:t>BIF s. </a:t>
            </a:r>
            <a:r>
              <a:rPr lang="da-DK" sz="3200" dirty="0"/>
              <a:t>69-77</a:t>
            </a:r>
          </a:p>
          <a:p>
            <a:pPr algn="ctr"/>
            <a:endParaRPr lang="da-DK" sz="3200" dirty="0"/>
          </a:p>
        </p:txBody>
      </p:sp>
    </p:spTree>
    <p:extLst>
      <p:ext uri="{BB962C8B-B14F-4D97-AF65-F5344CB8AC3E}">
        <p14:creationId xmlns:p14="http://schemas.microsoft.com/office/powerpoint/2010/main" val="368268030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C701F3-69C8-9275-8AE9-9EEB872389EE}"/>
              </a:ext>
            </a:extLst>
          </p:cNvPr>
          <p:cNvSpPr>
            <a:spLocks noGrp="1"/>
          </p:cNvSpPr>
          <p:nvPr>
            <p:ph type="title"/>
          </p:nvPr>
        </p:nvSpPr>
        <p:spPr/>
        <p:txBody>
          <a:bodyPr/>
          <a:lstStyle/>
          <a:p>
            <a:r>
              <a:rPr lang="da-DK" dirty="0"/>
              <a:t>Proteiner og aminosyrer</a:t>
            </a:r>
          </a:p>
        </p:txBody>
      </p:sp>
      <p:sp>
        <p:nvSpPr>
          <p:cNvPr id="3" name="Pladsholder til indhold 2">
            <a:extLst>
              <a:ext uri="{FF2B5EF4-FFF2-40B4-BE49-F238E27FC236}">
                <a16:creationId xmlns:a16="http://schemas.microsoft.com/office/drawing/2014/main" id="{E92334F7-63D6-6785-819F-5C9D9D23CA2D}"/>
              </a:ext>
            </a:extLst>
          </p:cNvPr>
          <p:cNvSpPr>
            <a:spLocks noGrp="1"/>
          </p:cNvSpPr>
          <p:nvPr>
            <p:ph idx="1"/>
          </p:nvPr>
        </p:nvSpPr>
        <p:spPr>
          <a:xfrm>
            <a:off x="695325" y="1332000"/>
            <a:ext cx="6196013" cy="4248000"/>
          </a:xfrm>
        </p:spPr>
        <p:txBody>
          <a:bodyPr/>
          <a:lstStyle/>
          <a:p>
            <a:r>
              <a:rPr lang="da-DK" sz="1800" dirty="0">
                <a:latin typeface="Segoe UI" panose="020B0502040204020203" pitchFamily="34" charset="0"/>
                <a:cs typeface="Segoe UI" panose="020B0502040204020203" pitchFamily="34" charset="0"/>
              </a:rPr>
              <a:t>Proteiner er opbygget </a:t>
            </a:r>
            <a:r>
              <a:rPr lang="da-DK" sz="1800">
                <a:latin typeface="Segoe UI" panose="020B0502040204020203" pitchFamily="34" charset="0"/>
                <a:cs typeface="Segoe UI" panose="020B0502040204020203" pitchFamily="34" charset="0"/>
              </a:rPr>
              <a:t>af aminosyrer.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Aminosyrer er forbundet </a:t>
            </a:r>
            <a:r>
              <a:rPr lang="da-DK" sz="1800">
                <a:latin typeface="Segoe UI" panose="020B0502040204020203" pitchFamily="34" charset="0"/>
                <a:cs typeface="Segoe UI" panose="020B0502040204020203" pitchFamily="34" charset="0"/>
              </a:rPr>
              <a:t>af peptidbindinger.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Aminosyrens radikal </a:t>
            </a:r>
            <a:r>
              <a:rPr lang="da-DK" sz="1800" dirty="0">
                <a:solidFill>
                  <a:srgbClr val="FF0000"/>
                </a:solidFill>
                <a:latin typeface="Segoe UI" panose="020B0502040204020203" pitchFamily="34" charset="0"/>
                <a:cs typeface="Segoe UI" panose="020B0502040204020203" pitchFamily="34" charset="0"/>
              </a:rPr>
              <a:t>(</a:t>
            </a:r>
            <a:r>
              <a:rPr lang="da-DK" sz="1800" b="1" dirty="0">
                <a:solidFill>
                  <a:srgbClr val="FF0000"/>
                </a:solidFill>
                <a:latin typeface="Segoe UI" panose="020B0502040204020203" pitchFamily="34" charset="0"/>
                <a:cs typeface="Segoe UI" panose="020B0502040204020203" pitchFamily="34" charset="0"/>
              </a:rPr>
              <a:t>R</a:t>
            </a:r>
            <a:r>
              <a:rPr lang="da-DK" sz="1800" dirty="0">
                <a:solidFill>
                  <a:srgbClr val="FF0000"/>
                </a:solidFill>
                <a:latin typeface="Segoe UI" panose="020B0502040204020203" pitchFamily="34" charset="0"/>
                <a:cs typeface="Segoe UI" panose="020B0502040204020203" pitchFamily="34" charset="0"/>
              </a:rPr>
              <a:t>) </a:t>
            </a:r>
            <a:r>
              <a:rPr lang="da-DK" sz="1800" dirty="0">
                <a:latin typeface="Segoe UI" panose="020B0502040204020203" pitchFamily="34" charset="0"/>
                <a:cs typeface="Segoe UI" panose="020B0502040204020203" pitchFamily="34" charset="0"/>
              </a:rPr>
              <a:t>bestemmer aminosyrens funktion </a:t>
            </a:r>
            <a:r>
              <a:rPr lang="da-DK" sz="1800" dirty="0">
                <a:solidFill>
                  <a:srgbClr val="FF0000"/>
                </a:solidFill>
                <a:latin typeface="Segoe UI" panose="020B0502040204020203" pitchFamily="34" charset="0"/>
                <a:cs typeface="Segoe UI" panose="020B0502040204020203" pitchFamily="34" charset="0"/>
              </a:rPr>
              <a:t>(funktionel </a:t>
            </a:r>
            <a:r>
              <a:rPr lang="da-DK" sz="1800">
                <a:solidFill>
                  <a:srgbClr val="FF0000"/>
                </a:solidFill>
                <a:latin typeface="Segoe UI" panose="020B0502040204020203" pitchFamily="34" charset="0"/>
                <a:cs typeface="Segoe UI" panose="020B0502040204020203" pitchFamily="34" charset="0"/>
              </a:rPr>
              <a:t>gruppe).</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R kan være</a:t>
            </a:r>
          </a:p>
          <a:p>
            <a:pPr lvl="1"/>
            <a:r>
              <a:rPr lang="da-DK" sz="1800" dirty="0">
                <a:latin typeface="Segoe UI" panose="020B0502040204020203" pitchFamily="34" charset="0"/>
                <a:cs typeface="Segoe UI" panose="020B0502040204020203" pitchFamily="34" charset="0"/>
              </a:rPr>
              <a:t>Polær (hydrofil)</a:t>
            </a:r>
          </a:p>
          <a:p>
            <a:pPr lvl="1"/>
            <a:r>
              <a:rPr lang="da-DK" sz="1800" dirty="0" err="1">
                <a:latin typeface="Segoe UI" panose="020B0502040204020203" pitchFamily="34" charset="0"/>
                <a:cs typeface="Segoe UI" panose="020B0502040204020203" pitchFamily="34" charset="0"/>
              </a:rPr>
              <a:t>Upolær</a:t>
            </a:r>
            <a:r>
              <a:rPr lang="da-DK" sz="1800" dirty="0">
                <a:latin typeface="Segoe UI" panose="020B0502040204020203" pitchFamily="34" charset="0"/>
                <a:cs typeface="Segoe UI" panose="020B0502040204020203" pitchFamily="34" charset="0"/>
              </a:rPr>
              <a:t> (hydrofob)</a:t>
            </a:r>
          </a:p>
          <a:p>
            <a:pPr lvl="1"/>
            <a:r>
              <a:rPr lang="da-DK" sz="1800" dirty="0">
                <a:latin typeface="Segoe UI" panose="020B0502040204020203" pitchFamily="34" charset="0"/>
                <a:cs typeface="Segoe UI" panose="020B0502040204020203" pitchFamily="34" charset="0"/>
              </a:rPr>
              <a:t>Positivt ladet </a:t>
            </a:r>
          </a:p>
          <a:p>
            <a:pPr lvl="1"/>
            <a:r>
              <a:rPr lang="da-DK" sz="1800">
                <a:latin typeface="Segoe UI" panose="020B0502040204020203" pitchFamily="34" charset="0"/>
                <a:cs typeface="Segoe UI" panose="020B0502040204020203" pitchFamily="34" charset="0"/>
              </a:rPr>
              <a:t>Negativt ladet.</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Picture 2">
            <a:extLst>
              <a:ext uri="{FF2B5EF4-FFF2-40B4-BE49-F238E27FC236}">
                <a16:creationId xmlns:a16="http://schemas.microsoft.com/office/drawing/2014/main" id="{9EA0FE4E-E90E-C6B1-3D1A-54EB1FD02EC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64821" y="532447"/>
            <a:ext cx="4531854" cy="225082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9538D8D-129E-FAEA-3D85-B0DA7523202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89654" y="3367667"/>
            <a:ext cx="3786915" cy="20112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F970C2A7-843D-D8EA-318A-416BB9605B6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06037" y="3096948"/>
            <a:ext cx="1990638" cy="3083384"/>
          </a:xfrm>
          <a:prstGeom prst="rect">
            <a:avLst/>
          </a:prstGeom>
          <a:noFill/>
          <a:extLst>
            <a:ext uri="{909E8E84-426E-40DD-AFC4-6F175D3DCCD1}">
              <a14:hiddenFill xmlns:a14="http://schemas.microsoft.com/office/drawing/2010/main">
                <a:solidFill>
                  <a:srgbClr val="FFFFFF"/>
                </a:solidFill>
              </a14:hiddenFill>
            </a:ext>
          </a:extLst>
        </p:spPr>
      </p:pic>
      <p:sp>
        <p:nvSpPr>
          <p:cNvPr id="7" name="Tekstfelt 6">
            <a:extLst>
              <a:ext uri="{FF2B5EF4-FFF2-40B4-BE49-F238E27FC236}">
                <a16:creationId xmlns:a16="http://schemas.microsoft.com/office/drawing/2014/main" id="{C1CAB7A2-AE1F-07E8-A47B-2C6FEED620C9}"/>
              </a:ext>
            </a:extLst>
          </p:cNvPr>
          <p:cNvSpPr txBox="1"/>
          <p:nvPr/>
        </p:nvSpPr>
        <p:spPr>
          <a:xfrm>
            <a:off x="4341540" y="5304586"/>
            <a:ext cx="4772723" cy="95410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Figurer. Kilde: </a:t>
            </a:r>
            <a:r>
              <a:rPr lang="da-DK" sz="1400" dirty="0">
                <a:solidFill>
                  <a:srgbClr val="37AFB5"/>
                </a:solidFill>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val="tx"/>
                    </a:ext>
                  </a:extLst>
                </a:hlinkClick>
              </a:rPr>
              <a:t>https://www.biotechacademy.dk/undervisning/gymnasiale-projekter/nedbrydning-af-plastik/enzymer-og-plastik/</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01398430"/>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26942-8348-FBDB-5B60-8E5AC6AE7AB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4B6B7C6-643B-0C98-E853-38931D0C6E8F}"/>
              </a:ext>
            </a:extLst>
          </p:cNvPr>
          <p:cNvSpPr>
            <a:spLocks noGrp="1"/>
          </p:cNvSpPr>
          <p:nvPr>
            <p:ph type="title"/>
          </p:nvPr>
        </p:nvSpPr>
        <p:spPr/>
        <p:txBody>
          <a:bodyPr/>
          <a:lstStyle/>
          <a:p>
            <a:r>
              <a:rPr lang="da-DK" dirty="0"/>
              <a:t>Polære og </a:t>
            </a:r>
            <a:r>
              <a:rPr lang="da-DK" dirty="0" err="1"/>
              <a:t>upolære</a:t>
            </a:r>
            <a:r>
              <a:rPr lang="da-DK" dirty="0"/>
              <a:t> stoffer</a:t>
            </a:r>
          </a:p>
        </p:txBody>
      </p:sp>
      <p:sp>
        <p:nvSpPr>
          <p:cNvPr id="3" name="Pladsholder til indhold 2">
            <a:extLst>
              <a:ext uri="{FF2B5EF4-FFF2-40B4-BE49-F238E27FC236}">
                <a16:creationId xmlns:a16="http://schemas.microsoft.com/office/drawing/2014/main" id="{80902D10-2430-B380-5854-AC2F1976CD53}"/>
              </a:ext>
            </a:extLst>
          </p:cNvPr>
          <p:cNvSpPr>
            <a:spLocks noGrp="1"/>
          </p:cNvSpPr>
          <p:nvPr>
            <p:ph idx="1"/>
          </p:nvPr>
        </p:nvSpPr>
        <p:spPr>
          <a:xfrm>
            <a:off x="832080" y="1332000"/>
            <a:ext cx="6171003" cy="4248000"/>
          </a:xfrm>
        </p:spPr>
        <p:txBody>
          <a:bodyPr/>
          <a:lstStyle/>
          <a:p>
            <a:pPr>
              <a:spcAft>
                <a:spcPts val="600"/>
              </a:spcAft>
            </a:pPr>
            <a:r>
              <a:rPr lang="da-DK" sz="1800" b="1" dirty="0">
                <a:latin typeface="Segoe UI" panose="020B0502040204020203" pitchFamily="34" charset="0"/>
                <a:cs typeface="Segoe UI" panose="020B0502040204020203" pitchFamily="34" charset="0"/>
              </a:rPr>
              <a:t>Polære stoffer </a:t>
            </a:r>
            <a:r>
              <a:rPr lang="da-DK" sz="1800" dirty="0">
                <a:latin typeface="Segoe UI" panose="020B0502040204020203" pitchFamily="34" charset="0"/>
                <a:cs typeface="Segoe UI" panose="020B0502040204020203" pitchFamily="34" charset="0"/>
              </a:rPr>
              <a:t>har en </a:t>
            </a:r>
            <a:r>
              <a:rPr lang="da-DK" sz="1800" b="1" dirty="0">
                <a:latin typeface="Segoe UI" panose="020B0502040204020203" pitchFamily="34" charset="0"/>
                <a:cs typeface="Segoe UI" panose="020B0502040204020203" pitchFamily="34" charset="0"/>
              </a:rPr>
              <a:t>positivt elektrisk </a:t>
            </a:r>
            <a:r>
              <a:rPr lang="da-DK" sz="1800" dirty="0">
                <a:latin typeface="Segoe UI" panose="020B0502040204020203" pitchFamily="34" charset="0"/>
                <a:cs typeface="Segoe UI" panose="020B0502040204020203" pitchFamily="34" charset="0"/>
              </a:rPr>
              <a:t>ladet ende (+pol) og en negativt </a:t>
            </a:r>
            <a:r>
              <a:rPr lang="da-DK" sz="1800" b="1" dirty="0">
                <a:latin typeface="Segoe UI" panose="020B0502040204020203" pitchFamily="34" charset="0"/>
                <a:cs typeface="Segoe UI" panose="020B0502040204020203" pitchFamily="34" charset="0"/>
              </a:rPr>
              <a:t>elektrisk ladet </a:t>
            </a:r>
            <a:r>
              <a:rPr lang="da-DK" sz="1800" dirty="0">
                <a:latin typeface="Segoe UI" panose="020B0502040204020203" pitchFamily="34" charset="0"/>
                <a:cs typeface="Segoe UI" panose="020B0502040204020203" pitchFamily="34" charset="0"/>
              </a:rPr>
              <a:t>ende (-pol).</a:t>
            </a:r>
          </a:p>
          <a:p>
            <a:pPr lvl="1"/>
            <a:r>
              <a:rPr lang="da-DK" sz="1800" dirty="0">
                <a:latin typeface="Segoe UI" panose="020B0502040204020203" pitchFamily="34" charset="0"/>
                <a:cs typeface="Segoe UI" panose="020B0502040204020203" pitchFamily="34" charset="0"/>
              </a:rPr>
              <a:t>Fx vand </a:t>
            </a:r>
            <a:r>
              <a:rPr lang="da-DK" sz="1800" dirty="0">
                <a:solidFill>
                  <a:srgbClr val="37AFB5"/>
                </a:solidFill>
                <a:latin typeface="Segoe UI" panose="020B0502040204020203" pitchFamily="34" charset="0"/>
                <a:cs typeface="Segoe UI" panose="020B0502040204020203" pitchFamily="34" charset="0"/>
              </a:rPr>
              <a:t>H</a:t>
            </a:r>
            <a:r>
              <a:rPr lang="da-DK" sz="1800" baseline="-25000" dirty="0">
                <a:solidFill>
                  <a:srgbClr val="37AFB5"/>
                </a:solidFill>
                <a:latin typeface="Segoe UI" panose="020B0502040204020203" pitchFamily="34" charset="0"/>
                <a:cs typeface="Segoe UI" panose="020B0502040204020203" pitchFamily="34" charset="0"/>
              </a:rPr>
              <a:t>2</a:t>
            </a:r>
            <a:r>
              <a:rPr lang="da-DK" sz="1800" dirty="0">
                <a:solidFill>
                  <a:srgbClr val="FF0000"/>
                </a:solidFill>
                <a:latin typeface="Segoe UI" panose="020B0502040204020203" pitchFamily="34" charset="0"/>
                <a:cs typeface="Segoe UI" panose="020B0502040204020203" pitchFamily="34" charset="0"/>
              </a:rPr>
              <a:t>0</a:t>
            </a:r>
            <a:r>
              <a:rPr lang="da-DK" sz="1800" dirty="0">
                <a:latin typeface="Segoe UI" panose="020B0502040204020203" pitchFamily="34" charset="0"/>
                <a:cs typeface="Segoe UI" panose="020B0502040204020203" pitchFamily="34" charset="0"/>
              </a:rPr>
              <a:t> </a:t>
            </a:r>
          </a:p>
          <a:p>
            <a:pPr lvl="1"/>
            <a:r>
              <a:rPr lang="da-DK" sz="1800" dirty="0">
                <a:latin typeface="Segoe UI" panose="020B0502040204020203" pitchFamily="34" charset="0"/>
                <a:cs typeface="Segoe UI" panose="020B0502040204020203" pitchFamily="34" charset="0"/>
              </a:rPr>
              <a:t>Oxygen </a:t>
            </a:r>
            <a:r>
              <a:rPr lang="da-DK" sz="1800" dirty="0">
                <a:solidFill>
                  <a:srgbClr val="FF0000"/>
                </a:solidFill>
                <a:latin typeface="Segoe UI" panose="020B0502040204020203" pitchFamily="34" charset="0"/>
                <a:cs typeface="Segoe UI" panose="020B0502040204020203" pitchFamily="34" charset="0"/>
              </a:rPr>
              <a:t>negativ</a:t>
            </a:r>
          </a:p>
          <a:p>
            <a:pPr lvl="1"/>
            <a:r>
              <a:rPr lang="da-DK" sz="1800" dirty="0">
                <a:latin typeface="Segoe UI" panose="020B0502040204020203" pitchFamily="34" charset="0"/>
                <a:cs typeface="Segoe UI" panose="020B0502040204020203" pitchFamily="34" charset="0"/>
              </a:rPr>
              <a:t>Hydrogen </a:t>
            </a:r>
            <a:r>
              <a:rPr lang="da-DK" sz="1800" dirty="0">
                <a:solidFill>
                  <a:srgbClr val="37AFB5"/>
                </a:solidFill>
                <a:latin typeface="Segoe UI" panose="020B0502040204020203" pitchFamily="34" charset="0"/>
                <a:cs typeface="Segoe UI" panose="020B0502040204020203" pitchFamily="34" charset="0"/>
              </a:rPr>
              <a:t>positiv</a:t>
            </a:r>
          </a:p>
          <a:p>
            <a:r>
              <a:rPr lang="da-DK" sz="1800" b="1" dirty="0" err="1">
                <a:latin typeface="Segoe UI" panose="020B0502040204020203" pitchFamily="34" charset="0"/>
                <a:cs typeface="Segoe UI" panose="020B0502040204020203" pitchFamily="34" charset="0"/>
              </a:rPr>
              <a:t>Upolære</a:t>
            </a:r>
            <a:r>
              <a:rPr lang="da-DK" sz="1800" b="1" dirty="0">
                <a:latin typeface="Segoe UI" panose="020B0502040204020203" pitchFamily="34" charset="0"/>
                <a:cs typeface="Segoe UI" panose="020B0502040204020203" pitchFamily="34" charset="0"/>
              </a:rPr>
              <a:t> stoffer </a:t>
            </a:r>
            <a:r>
              <a:rPr lang="da-DK" sz="1800" dirty="0">
                <a:latin typeface="Segoe UI" panose="020B0502040204020203" pitchFamily="34" charset="0"/>
                <a:cs typeface="Segoe UI" panose="020B0502040204020203" pitchFamily="34" charset="0"/>
              </a:rPr>
              <a:t>har ikke denne ladningsforskel.</a:t>
            </a:r>
          </a:p>
          <a:p>
            <a:endParaRPr lang="da-DK" sz="1800" dirty="0">
              <a:latin typeface="Segoe UI" panose="020B0502040204020203" pitchFamily="34" charset="0"/>
              <a:cs typeface="Segoe UI" panose="020B0502040204020203" pitchFamily="34" charset="0"/>
            </a:endParaRPr>
          </a:p>
        </p:txBody>
      </p:sp>
      <p:pic>
        <p:nvPicPr>
          <p:cNvPr id="8" name="Picture 2">
            <a:extLst>
              <a:ext uri="{FF2B5EF4-FFF2-40B4-BE49-F238E27FC236}">
                <a16:creationId xmlns:a16="http://schemas.microsoft.com/office/drawing/2014/main" id="{66FFFF64-6184-C0F5-4968-07B6F21185A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2369" t="7500" r="2361" b="25630"/>
          <a:stretch>
            <a:fillRect/>
          </a:stretch>
        </p:blipFill>
        <p:spPr bwMode="auto">
          <a:xfrm>
            <a:off x="7139839" y="805083"/>
            <a:ext cx="4356836" cy="4736777"/>
          </a:xfrm>
          <a:prstGeom prst="rect">
            <a:avLst/>
          </a:prstGeom>
          <a:noFill/>
          <a:extLst>
            <a:ext uri="{909E8E84-426E-40DD-AFC4-6F175D3DCCD1}">
              <a14:hiddenFill xmlns:a14="http://schemas.microsoft.com/office/drawing/2010/main">
                <a:solidFill>
                  <a:srgbClr val="FFFFFF"/>
                </a:solidFill>
              </a14:hiddenFill>
            </a:ext>
          </a:extLst>
        </p:spPr>
      </p:pic>
      <p:sp>
        <p:nvSpPr>
          <p:cNvPr id="9" name="Tekstfelt 8">
            <a:extLst>
              <a:ext uri="{FF2B5EF4-FFF2-40B4-BE49-F238E27FC236}">
                <a16:creationId xmlns:a16="http://schemas.microsoft.com/office/drawing/2014/main" id="{39254995-76A0-23D0-624B-CDABC8E15959}"/>
              </a:ext>
            </a:extLst>
          </p:cNvPr>
          <p:cNvSpPr txBox="1"/>
          <p:nvPr/>
        </p:nvSpPr>
        <p:spPr>
          <a:xfrm>
            <a:off x="2128947" y="5910410"/>
            <a:ext cx="10470229"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https://www.biotechacademy.dk/undervisning/gymnasiale-projekter/nedbrydning-af-plastik/enzymer-og-plastik/</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06009755"/>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B908F-17E5-EC2D-1B4A-1959F453A5F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34CB39-3382-4088-FF7E-FC5A18E7BEED}"/>
              </a:ext>
            </a:extLst>
          </p:cNvPr>
          <p:cNvSpPr>
            <a:spLocks noGrp="1"/>
          </p:cNvSpPr>
          <p:nvPr>
            <p:ph type="title"/>
          </p:nvPr>
        </p:nvSpPr>
        <p:spPr/>
        <p:txBody>
          <a:bodyPr/>
          <a:lstStyle/>
          <a:p>
            <a:r>
              <a:rPr lang="da-DK" dirty="0"/>
              <a:t>Positiv og negativ ladning</a:t>
            </a:r>
          </a:p>
        </p:txBody>
      </p:sp>
      <p:sp>
        <p:nvSpPr>
          <p:cNvPr id="3" name="Pladsholder til indhold 2">
            <a:extLst>
              <a:ext uri="{FF2B5EF4-FFF2-40B4-BE49-F238E27FC236}">
                <a16:creationId xmlns:a16="http://schemas.microsoft.com/office/drawing/2014/main" id="{72B98F00-C067-7F72-032A-DFA6014340F6}"/>
              </a:ext>
            </a:extLst>
          </p:cNvPr>
          <p:cNvSpPr>
            <a:spLocks noGrp="1"/>
          </p:cNvSpPr>
          <p:nvPr>
            <p:ph idx="1"/>
          </p:nvPr>
        </p:nvSpPr>
        <p:spPr>
          <a:xfrm>
            <a:off x="695325" y="1332000"/>
            <a:ext cx="6196013" cy="4248000"/>
          </a:xfrm>
        </p:spPr>
        <p:txBody>
          <a:bodyPr/>
          <a:lstStyle/>
          <a:p>
            <a:r>
              <a:rPr lang="da-DK" sz="1800" dirty="0">
                <a:solidFill>
                  <a:srgbClr val="FF0000"/>
                </a:solidFill>
                <a:latin typeface="Segoe UI" panose="020B0502040204020203" pitchFamily="34" charset="0"/>
                <a:cs typeface="Segoe UI" panose="020B0502040204020203" pitchFamily="34" charset="0"/>
              </a:rPr>
              <a:t>Negativ</a:t>
            </a:r>
            <a:r>
              <a:rPr lang="da-DK" sz="1800" dirty="0">
                <a:latin typeface="Segoe UI" panose="020B0502040204020203" pitchFamily="34" charset="0"/>
                <a:cs typeface="Segoe UI" panose="020B0502040204020203" pitchFamily="34" charset="0"/>
              </a:rPr>
              <a:t> ladning</a:t>
            </a:r>
          </a:p>
          <a:p>
            <a:r>
              <a:rPr lang="da-DK" sz="1800" dirty="0">
                <a:latin typeface="Segoe UI" panose="020B0502040204020203" pitchFamily="34" charset="0"/>
                <a:cs typeface="Segoe UI" panose="020B0502040204020203" pitchFamily="34" charset="0"/>
              </a:rPr>
              <a:t>Bestemmes ud fra aminosyrens radikal.</a:t>
            </a:r>
          </a:p>
          <a:p>
            <a:endParaRPr lang="da-DK" sz="1800" dirty="0">
              <a:latin typeface="Segoe UI" panose="020B0502040204020203" pitchFamily="34" charset="0"/>
              <a:cs typeface="Segoe UI" panose="020B0502040204020203" pitchFamily="34" charset="0"/>
            </a:endParaRPr>
          </a:p>
          <a:p>
            <a:r>
              <a:rPr lang="da-DK" sz="1800" dirty="0">
                <a:solidFill>
                  <a:srgbClr val="37AFB5"/>
                </a:solidFill>
                <a:latin typeface="Segoe UI" panose="020B0502040204020203" pitchFamily="34" charset="0"/>
                <a:cs typeface="Segoe UI" panose="020B0502040204020203" pitchFamily="34" charset="0"/>
              </a:rPr>
              <a:t>Positiv</a:t>
            </a:r>
            <a:r>
              <a:rPr lang="da-DK" sz="1800" dirty="0">
                <a:latin typeface="Segoe UI" panose="020B0502040204020203" pitchFamily="34" charset="0"/>
                <a:cs typeface="Segoe UI" panose="020B0502040204020203" pitchFamily="34" charset="0"/>
              </a:rPr>
              <a:t> ladning</a:t>
            </a:r>
          </a:p>
          <a:p>
            <a:r>
              <a:rPr lang="da-DK" sz="1800" dirty="0">
                <a:latin typeface="Segoe UI" panose="020B0502040204020203" pitchFamily="34" charset="0"/>
                <a:cs typeface="Segoe UI" panose="020B0502040204020203" pitchFamily="34" charset="0"/>
              </a:rPr>
              <a:t>Bestemmes ud fra aminosyrens radikal.</a:t>
            </a:r>
          </a:p>
          <a:p>
            <a:endParaRPr lang="da-DK" sz="1800" dirty="0">
              <a:latin typeface="Segoe UI" panose="020B0502040204020203" pitchFamily="34" charset="0"/>
              <a:cs typeface="Segoe UI" panose="020B0502040204020203" pitchFamily="34" charset="0"/>
            </a:endParaRPr>
          </a:p>
        </p:txBody>
      </p:sp>
      <p:pic>
        <p:nvPicPr>
          <p:cNvPr id="4" name="Picture 2">
            <a:extLst>
              <a:ext uri="{FF2B5EF4-FFF2-40B4-BE49-F238E27FC236}">
                <a16:creationId xmlns:a16="http://schemas.microsoft.com/office/drawing/2014/main" id="{8BE4FCD8-B0B4-D889-4FE3-02734284B0E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75278"/>
          <a:stretch>
            <a:fillRect/>
          </a:stretch>
        </p:blipFill>
        <p:spPr bwMode="auto">
          <a:xfrm>
            <a:off x="5345894" y="1443513"/>
            <a:ext cx="6150781" cy="2355337"/>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FEEAC42D-DCB5-2E7E-DE9D-95304EAE831F}"/>
              </a:ext>
            </a:extLst>
          </p:cNvPr>
          <p:cNvSpPr txBox="1"/>
          <p:nvPr/>
        </p:nvSpPr>
        <p:spPr>
          <a:xfrm>
            <a:off x="6437971" y="4103541"/>
            <a:ext cx="4726659" cy="95410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https://www.biotechacademy.dk/undervisning/gymnasiale-projekter/nedbrydning-af-plastik/enzymer-og-plastik/</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4594937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D6CB6-C6BD-2536-E7B0-46DAC5F65CF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3B04DDD-DADA-1914-27C1-5806D7F5FEFD}"/>
              </a:ext>
            </a:extLst>
          </p:cNvPr>
          <p:cNvSpPr>
            <a:spLocks noGrp="1"/>
          </p:cNvSpPr>
          <p:nvPr>
            <p:ph type="title"/>
          </p:nvPr>
        </p:nvSpPr>
        <p:spPr>
          <a:xfrm>
            <a:off x="695325" y="294791"/>
            <a:ext cx="11028290" cy="983209"/>
          </a:xfrm>
        </p:spPr>
        <p:txBody>
          <a:bodyPr/>
          <a:lstStyle/>
          <a:p>
            <a:r>
              <a:rPr lang="da-DK" dirty="0"/>
              <a:t>Introduktion til </a:t>
            </a:r>
            <a:r>
              <a:rPr lang="da-DK" dirty="0" err="1"/>
              <a:t>engineering</a:t>
            </a:r>
            <a:r>
              <a:rPr lang="da-DK" dirty="0"/>
              <a:t> designprocessen</a:t>
            </a:r>
          </a:p>
        </p:txBody>
      </p:sp>
      <p:sp>
        <p:nvSpPr>
          <p:cNvPr id="3" name="Pladsholder til indhold 2">
            <a:extLst>
              <a:ext uri="{FF2B5EF4-FFF2-40B4-BE49-F238E27FC236}">
                <a16:creationId xmlns:a16="http://schemas.microsoft.com/office/drawing/2014/main" id="{F414622B-18E4-021D-123E-DA6CCE3642B8}"/>
              </a:ext>
            </a:extLst>
          </p:cNvPr>
          <p:cNvSpPr>
            <a:spLocks noGrp="1"/>
          </p:cNvSpPr>
          <p:nvPr>
            <p:ph idx="1"/>
          </p:nvPr>
        </p:nvSpPr>
        <p:spPr>
          <a:xfrm>
            <a:off x="695325" y="1332000"/>
            <a:ext cx="10607981" cy="4248000"/>
          </a:xfrm>
        </p:spPr>
        <p:txBody>
          <a:bodyPr/>
          <a:lstStyle/>
          <a:p>
            <a:pPr marL="0" indent="0">
              <a:buNone/>
            </a:pPr>
            <a:r>
              <a:rPr lang="da-DK" sz="1800" i="1" dirty="0">
                <a:solidFill>
                  <a:srgbClr val="224B5A"/>
                </a:solidFill>
                <a:latin typeface="Segoe UI" panose="020B0502040204020203" pitchFamily="34" charset="0"/>
                <a:cs typeface="Segoe UI" panose="020B0502040204020203" pitchFamily="34" charset="0"/>
              </a:rPr>
              <a:t>Note til læreren: </a:t>
            </a:r>
          </a:p>
          <a:p>
            <a:pPr marL="0" indent="0">
              <a:buNone/>
            </a:pPr>
            <a:r>
              <a:rPr lang="da-DK" sz="1800" dirty="0">
                <a:solidFill>
                  <a:srgbClr val="224B5A"/>
                </a:solidFill>
                <a:latin typeface="Segoe UI" panose="020B0502040204020203" pitchFamily="34" charset="0"/>
                <a:cs typeface="Segoe UI" panose="020B0502040204020203" pitchFamily="34" charset="0"/>
              </a:rPr>
              <a:t>Du kan introducere </a:t>
            </a:r>
            <a:r>
              <a:rPr lang="da-DK" sz="1800" dirty="0" err="1">
                <a:solidFill>
                  <a:srgbClr val="224B5A"/>
                </a:solidFill>
                <a:latin typeface="Segoe UI" panose="020B0502040204020203" pitchFamily="34" charset="0"/>
                <a:cs typeface="Segoe UI" panose="020B0502040204020203" pitchFamily="34" charset="0"/>
              </a:rPr>
              <a:t>engineering</a:t>
            </a:r>
            <a:r>
              <a:rPr lang="da-DK" sz="1800" dirty="0">
                <a:solidFill>
                  <a:srgbClr val="224B5A"/>
                </a:solidFill>
                <a:latin typeface="Segoe UI" panose="020B0502040204020203" pitchFamily="34" charset="0"/>
                <a:cs typeface="Segoe UI" panose="020B0502040204020203" pitchFamily="34" charset="0"/>
              </a:rPr>
              <a:t> designprocessen med denne PowerPoint-præsentation ”Introduktion til </a:t>
            </a:r>
            <a:r>
              <a:rPr lang="da-DK" sz="1800" dirty="0" err="1">
                <a:solidFill>
                  <a:srgbClr val="224B5A"/>
                </a:solidFill>
                <a:latin typeface="Segoe UI" panose="020B0502040204020203" pitchFamily="34" charset="0"/>
                <a:cs typeface="Segoe UI" panose="020B0502040204020203" pitchFamily="34" charset="0"/>
              </a:rPr>
              <a:t>engineering</a:t>
            </a:r>
            <a:r>
              <a:rPr lang="da-DK" sz="1800" dirty="0">
                <a:solidFill>
                  <a:srgbClr val="224B5A"/>
                </a:solidFill>
                <a:latin typeface="Segoe UI" panose="020B0502040204020203" pitchFamily="34" charset="0"/>
                <a:cs typeface="Segoe UI" panose="020B0502040204020203" pitchFamily="34" charset="0"/>
              </a:rPr>
              <a:t> designprocessen”: </a:t>
            </a:r>
            <a:r>
              <a:rPr lang="da-DK" sz="1800" dirty="0">
                <a:solidFill>
                  <a:srgbClr val="37AFB5"/>
                </a:solidFill>
                <a:latin typeface="Segoe UI" panose="020B0502040204020203" pitchFamily="34" charset="0"/>
                <a:cs typeface="Segoe UI" panose="020B0502040204020203" pitchFamily="34" charset="0"/>
                <a:hlinkClick r:id="rId3"/>
              </a:rPr>
              <a:t>https://engineerthefuture.dk/media/nkflhguv/ppt_introduktion-til-engineering.pptx</a:t>
            </a:r>
            <a:r>
              <a:rPr lang="da-DK" sz="1800" dirty="0">
                <a:solidFill>
                  <a:srgbClr val="37AFB5"/>
                </a:solidFill>
                <a:latin typeface="Segoe UI" panose="020B0502040204020203" pitchFamily="34" charset="0"/>
                <a:cs typeface="Segoe UI" panose="020B0502040204020203" pitchFamily="34" charset="0"/>
              </a:rPr>
              <a:t> </a:t>
            </a:r>
            <a:r>
              <a:rPr lang="da-DK" sz="1800" dirty="0">
                <a:solidFill>
                  <a:srgbClr val="224B5A"/>
                </a:solidFill>
                <a:latin typeface="Segoe UI" panose="020B0502040204020203" pitchFamily="34" charset="0"/>
                <a:cs typeface="Segoe UI" panose="020B0502040204020203" pitchFamily="34" charset="0"/>
              </a:rPr>
              <a:t>eller indsætte slides i denne PPT.</a:t>
            </a:r>
          </a:p>
          <a:p>
            <a:endParaRPr lang="da-DK" dirty="0"/>
          </a:p>
        </p:txBody>
      </p:sp>
    </p:spTree>
    <p:extLst>
      <p:ext uri="{BB962C8B-B14F-4D97-AF65-F5344CB8AC3E}">
        <p14:creationId xmlns:p14="http://schemas.microsoft.com/office/powerpoint/2010/main" val="4059278491"/>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E12B4-9E8A-5BA8-65A5-B23AD67D2F71}"/>
              </a:ext>
            </a:extLst>
          </p:cNvPr>
          <p:cNvSpPr>
            <a:spLocks noGrp="1"/>
          </p:cNvSpPr>
          <p:nvPr>
            <p:ph type="title"/>
          </p:nvPr>
        </p:nvSpPr>
        <p:spPr/>
        <p:txBody>
          <a:bodyPr/>
          <a:lstStyle/>
          <a:p>
            <a:r>
              <a:rPr lang="da-DK" dirty="0"/>
              <a:t>Proteiners struktur</a:t>
            </a:r>
          </a:p>
        </p:txBody>
      </p:sp>
      <p:sp>
        <p:nvSpPr>
          <p:cNvPr id="3" name="Pladsholder til indhold 2">
            <a:extLst>
              <a:ext uri="{FF2B5EF4-FFF2-40B4-BE49-F238E27FC236}">
                <a16:creationId xmlns:a16="http://schemas.microsoft.com/office/drawing/2014/main" id="{C0B83878-1E03-B5C8-30A4-E95404EC9AF7}"/>
              </a:ext>
            </a:extLst>
          </p:cNvPr>
          <p:cNvSpPr>
            <a:spLocks noGrp="1"/>
          </p:cNvSpPr>
          <p:nvPr>
            <p:ph idx="1"/>
          </p:nvPr>
        </p:nvSpPr>
        <p:spPr/>
        <p:txBody>
          <a:bodyPr/>
          <a:lstStyle/>
          <a:p>
            <a:pPr marL="180000" indent="-180000">
              <a:spcAft>
                <a:spcPts val="600"/>
              </a:spcAft>
            </a:pPr>
            <a:r>
              <a:rPr lang="da-DK" sz="1800" dirty="0">
                <a:latin typeface="Segoe UI" panose="020B0502040204020203" pitchFamily="34" charset="0"/>
                <a:cs typeface="Segoe UI" panose="020B0502040204020203" pitchFamily="34" charset="0"/>
              </a:rPr>
              <a:t>Strukturen har betydning for proteinets funktion.</a:t>
            </a:r>
          </a:p>
          <a:p>
            <a:pPr marL="180000" indent="-180000">
              <a:spcAft>
                <a:spcPts val="600"/>
              </a:spcAft>
            </a:pPr>
            <a:r>
              <a:rPr lang="da-DK" sz="1800" dirty="0">
                <a:latin typeface="Segoe UI" panose="020B0502040204020203" pitchFamily="34" charset="0"/>
                <a:cs typeface="Segoe UI" panose="020B0502040204020203" pitchFamily="34" charset="0"/>
              </a:rPr>
              <a:t>Opdeles i:</a:t>
            </a:r>
          </a:p>
          <a:p>
            <a:pPr marL="360000" lvl="1" indent="-180000">
              <a:spcAft>
                <a:spcPts val="600"/>
              </a:spcAft>
              <a:buFont typeface="Arial" panose="020B0604020202020204" pitchFamily="34" charset="0"/>
              <a:buChar char="•"/>
            </a:pPr>
            <a:r>
              <a:rPr lang="da-DK" sz="1800" dirty="0">
                <a:latin typeface="Segoe UI" panose="020B0502040204020203" pitchFamily="34" charset="0"/>
                <a:cs typeface="Segoe UI" panose="020B0502040204020203" pitchFamily="34" charset="0"/>
              </a:rPr>
              <a:t>Primær struktur</a:t>
            </a:r>
          </a:p>
          <a:p>
            <a:pPr marL="360000" lvl="1" indent="-180000">
              <a:spcAft>
                <a:spcPts val="600"/>
              </a:spcAft>
              <a:buFont typeface="Arial" panose="020B0604020202020204" pitchFamily="34" charset="0"/>
              <a:buChar char="•"/>
            </a:pPr>
            <a:r>
              <a:rPr lang="da-DK" sz="1800" dirty="0">
                <a:latin typeface="Segoe UI" panose="020B0502040204020203" pitchFamily="34" charset="0"/>
                <a:cs typeface="Segoe UI" panose="020B0502040204020203" pitchFamily="34" charset="0"/>
              </a:rPr>
              <a:t>Sekundær struktur</a:t>
            </a:r>
          </a:p>
          <a:p>
            <a:pPr marL="360000" lvl="1" indent="-180000">
              <a:buFont typeface="Arial" panose="020B0604020202020204" pitchFamily="34" charset="0"/>
              <a:buChar char="•"/>
            </a:pPr>
            <a:r>
              <a:rPr lang="da-DK" sz="1800" dirty="0">
                <a:latin typeface="Segoe UI" panose="020B0502040204020203" pitchFamily="34" charset="0"/>
                <a:cs typeface="Segoe UI" panose="020B0502040204020203" pitchFamily="34" charset="0"/>
              </a:rPr>
              <a:t>Tertiær struktur.</a:t>
            </a:r>
          </a:p>
          <a:p>
            <a:endParaRPr lang="da-DK" sz="1800" dirty="0">
              <a:latin typeface="Segoe UI" panose="020B0502040204020203" pitchFamily="34" charset="0"/>
              <a:cs typeface="Segoe UI" panose="020B0502040204020203" pitchFamily="34" charset="0"/>
            </a:endParaRPr>
          </a:p>
        </p:txBody>
      </p:sp>
      <p:pic>
        <p:nvPicPr>
          <p:cNvPr id="4" name="Picture 2">
            <a:extLst>
              <a:ext uri="{FF2B5EF4-FFF2-40B4-BE49-F238E27FC236}">
                <a16:creationId xmlns:a16="http://schemas.microsoft.com/office/drawing/2014/main" id="{4CF2B78E-AD29-25FD-5CB9-2F3089D845A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95627" y="3062868"/>
            <a:ext cx="5147275" cy="229214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54D01CB-9892-7BCF-41F7-7538FBB7E52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22413" y="314093"/>
            <a:ext cx="3463161" cy="5839522"/>
          </a:xfrm>
          <a:prstGeom prst="rect">
            <a:avLst/>
          </a:prstGeom>
          <a:noFill/>
          <a:extLst>
            <a:ext uri="{909E8E84-426E-40DD-AFC4-6F175D3DCCD1}">
              <a14:hiddenFill xmlns:a14="http://schemas.microsoft.com/office/drawing/2010/main">
                <a:solidFill>
                  <a:srgbClr val="FFFFFF"/>
                </a:solidFill>
              </a14:hiddenFill>
            </a:ext>
          </a:extLst>
        </p:spPr>
      </p:pic>
      <p:sp>
        <p:nvSpPr>
          <p:cNvPr id="6" name="Tekstfelt 5">
            <a:extLst>
              <a:ext uri="{FF2B5EF4-FFF2-40B4-BE49-F238E27FC236}">
                <a16:creationId xmlns:a16="http://schemas.microsoft.com/office/drawing/2014/main" id="{ECEFB083-EE2B-3DAD-7076-02D5FAAC04CA}"/>
              </a:ext>
            </a:extLst>
          </p:cNvPr>
          <p:cNvSpPr txBox="1"/>
          <p:nvPr/>
        </p:nvSpPr>
        <p:spPr>
          <a:xfrm>
            <a:off x="695325" y="5284461"/>
            <a:ext cx="6768558" cy="1169551"/>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Figurer: Kilde: </a:t>
            </a:r>
            <a:r>
              <a:rPr lang="da-DK" sz="1400" dirty="0">
                <a:solidFill>
                  <a:srgbClr val="37AFB5"/>
                </a:solidFill>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https://www.biotechacademy.dk/undervisning/gymnasiale-projekter/bioinformatik-intro/pdb-2/</a:t>
            </a:r>
            <a:endParaRPr lang="da-DK" sz="1400" dirty="0">
              <a:solidFill>
                <a:srgbClr val="37AFB5"/>
              </a:solidFill>
              <a:latin typeface="Segoe UI" panose="020B0502040204020203" pitchFamily="34" charset="0"/>
              <a:cs typeface="Segoe UI" panose="020B0502040204020203" pitchFamily="34" charset="0"/>
            </a:endParaRPr>
          </a:p>
          <a:p>
            <a:r>
              <a:rPr lang="da-DK" sz="1400" dirty="0">
                <a:solidFill>
                  <a:srgbClr val="37AFB5"/>
                </a:solidFill>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val="tx"/>
                    </a:ext>
                  </a:extLst>
                </a:hlinkClick>
              </a:rPr>
              <a:t>https://www.biotechacademy.dk/undervisning/ordliste/secondary-struktur/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5583712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B397F3-DD5C-D1B0-92AE-DA8BDD494249}"/>
              </a:ext>
            </a:extLst>
          </p:cNvPr>
          <p:cNvSpPr>
            <a:spLocks noGrp="1"/>
          </p:cNvSpPr>
          <p:nvPr>
            <p:ph type="title"/>
          </p:nvPr>
        </p:nvSpPr>
        <p:spPr/>
        <p:txBody>
          <a:bodyPr/>
          <a:lstStyle/>
          <a:p>
            <a:r>
              <a:rPr lang="da-DK" dirty="0"/>
              <a:t>Proteiners struktur – et eksempel</a:t>
            </a:r>
          </a:p>
        </p:txBody>
      </p:sp>
      <p:sp>
        <p:nvSpPr>
          <p:cNvPr id="3" name="Pladsholder til indhold 2">
            <a:extLst>
              <a:ext uri="{FF2B5EF4-FFF2-40B4-BE49-F238E27FC236}">
                <a16:creationId xmlns:a16="http://schemas.microsoft.com/office/drawing/2014/main" id="{A4BA18C2-001A-1F00-A40F-1A259F1D4C5A}"/>
              </a:ext>
            </a:extLst>
          </p:cNvPr>
          <p:cNvSpPr>
            <a:spLocks noGrp="1"/>
          </p:cNvSpPr>
          <p:nvPr>
            <p:ph idx="1"/>
          </p:nvPr>
        </p:nvSpPr>
        <p:spPr/>
        <p:txBody>
          <a:bodyPr/>
          <a:lstStyle/>
          <a:p>
            <a:endParaRPr lang="da-DK"/>
          </a:p>
        </p:txBody>
      </p:sp>
      <p:pic>
        <p:nvPicPr>
          <p:cNvPr id="4" name="Picture 2">
            <a:extLst>
              <a:ext uri="{FF2B5EF4-FFF2-40B4-BE49-F238E27FC236}">
                <a16:creationId xmlns:a16="http://schemas.microsoft.com/office/drawing/2014/main" id="{605D659E-439A-DA7E-A3FA-0A4D153724E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96499" y="1105279"/>
            <a:ext cx="5528009" cy="4647442"/>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280111B7-569C-37A0-DEAD-18BDCB8D74C8}"/>
              </a:ext>
            </a:extLst>
          </p:cNvPr>
          <p:cNvSpPr txBox="1"/>
          <p:nvPr/>
        </p:nvSpPr>
        <p:spPr>
          <a:xfrm>
            <a:off x="4652177" y="5712858"/>
            <a:ext cx="1226618" cy="307777"/>
          </a:xfrm>
          <a:prstGeom prst="rect">
            <a:avLst/>
          </a:prstGeom>
          <a:noFill/>
        </p:spPr>
        <p:txBody>
          <a:bodyPr wrap="none" rtlCol="0">
            <a:spAutoFit/>
          </a:bodyPr>
          <a:lstStyle/>
          <a:p>
            <a:r>
              <a:rPr lang="da-DK" sz="1400" dirty="0">
                <a:latin typeface="Segoe UI" panose="020B0502040204020203" pitchFamily="34" charset="0"/>
                <a:cs typeface="Segoe UI" panose="020B0502040204020203" pitchFamily="34" charset="0"/>
              </a:rPr>
              <a:t>Hæmoglobin</a:t>
            </a:r>
          </a:p>
        </p:txBody>
      </p:sp>
      <p:sp>
        <p:nvSpPr>
          <p:cNvPr id="6" name="Tekstfelt 5">
            <a:extLst>
              <a:ext uri="{FF2B5EF4-FFF2-40B4-BE49-F238E27FC236}">
                <a16:creationId xmlns:a16="http://schemas.microsoft.com/office/drawing/2014/main" id="{B60E901D-6540-5A43-B7FC-A1399E7B2C7A}"/>
              </a:ext>
            </a:extLst>
          </p:cNvPr>
          <p:cNvSpPr txBox="1"/>
          <p:nvPr/>
        </p:nvSpPr>
        <p:spPr>
          <a:xfrm>
            <a:off x="695325" y="5971267"/>
            <a:ext cx="9861672"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https://www.biotechacademy.dk/undervisning/gymnasiale-projekter/bioinformatik-intro/proteinstruktur/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67907327"/>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B5D55-218E-7F0C-FF90-17E5F527ABCD}"/>
            </a:ext>
          </a:extLst>
        </p:cNvPr>
        <p:cNvGrpSpPr/>
        <p:nvPr/>
      </p:nvGrpSpPr>
      <p:grpSpPr>
        <a:xfrm>
          <a:off x="0" y="0"/>
          <a:ext cx="0" cy="0"/>
          <a:chOff x="0" y="0"/>
          <a:chExt cx="0" cy="0"/>
        </a:xfrm>
      </p:grpSpPr>
      <p:sp>
        <p:nvSpPr>
          <p:cNvPr id="6" name="Titel 2">
            <a:extLst>
              <a:ext uri="{FF2B5EF4-FFF2-40B4-BE49-F238E27FC236}">
                <a16:creationId xmlns:a16="http://schemas.microsoft.com/office/drawing/2014/main" id="{9D2EA107-85B7-8889-8C1D-95A9624D2A24}"/>
              </a:ext>
            </a:extLst>
          </p:cNvPr>
          <p:cNvSpPr txBox="1">
            <a:spLocks/>
          </p:cNvSpPr>
          <p:nvPr/>
        </p:nvSpPr>
        <p:spPr>
          <a:xfrm>
            <a:off x="695325" y="294791"/>
            <a:ext cx="10801350" cy="1519141"/>
          </a:xfrm>
          <a:prstGeom prst="rect">
            <a:avLst/>
          </a:prstGeom>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224B5A"/>
                </a:solidFill>
                <a:latin typeface="BetonEF-Bold" panose="02000503040000020003"/>
                <a:ea typeface="+mj-ea"/>
                <a:cs typeface="+mj-cs"/>
              </a:defRPr>
            </a:lvl1pPr>
          </a:lstStyle>
          <a:p>
            <a:pPr algn="ctr"/>
            <a:r>
              <a:rPr lang="da-DK" dirty="0"/>
              <a:t>Enzymer</a:t>
            </a:r>
            <a:br>
              <a:rPr lang="da-DK" dirty="0"/>
            </a:br>
            <a:r>
              <a:rPr lang="da-DK" sz="3200"/>
              <a:t>BIF s. </a:t>
            </a:r>
            <a:r>
              <a:rPr lang="da-DK" sz="3200" dirty="0"/>
              <a:t>73-77</a:t>
            </a:r>
          </a:p>
          <a:p>
            <a:pPr algn="ctr"/>
            <a:endParaRPr lang="da-DK" sz="3200" dirty="0"/>
          </a:p>
        </p:txBody>
      </p:sp>
    </p:spTree>
    <p:extLst>
      <p:ext uri="{BB962C8B-B14F-4D97-AF65-F5344CB8AC3E}">
        <p14:creationId xmlns:p14="http://schemas.microsoft.com/office/powerpoint/2010/main" val="1114544148"/>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071DCA-E3FA-7DD4-DFC4-30FF5E935E73}"/>
              </a:ext>
            </a:extLst>
          </p:cNvPr>
          <p:cNvSpPr>
            <a:spLocks noGrp="1"/>
          </p:cNvSpPr>
          <p:nvPr>
            <p:ph type="title"/>
          </p:nvPr>
        </p:nvSpPr>
        <p:spPr/>
        <p:txBody>
          <a:bodyPr/>
          <a:lstStyle/>
          <a:p>
            <a:r>
              <a:rPr lang="da-DK" dirty="0"/>
              <a:t>Enzymers virkemåde</a:t>
            </a:r>
          </a:p>
        </p:txBody>
      </p:sp>
      <p:sp>
        <p:nvSpPr>
          <p:cNvPr id="5" name="Pladsholder til indhold 4">
            <a:extLst>
              <a:ext uri="{FF2B5EF4-FFF2-40B4-BE49-F238E27FC236}">
                <a16:creationId xmlns:a16="http://schemas.microsoft.com/office/drawing/2014/main" id="{C5238071-CD24-891A-C6AB-4FA834D47EFE}"/>
              </a:ext>
            </a:extLst>
          </p:cNvPr>
          <p:cNvSpPr>
            <a:spLocks noGrp="1"/>
          </p:cNvSpPr>
          <p:nvPr>
            <p:ph idx="1"/>
          </p:nvPr>
        </p:nvSpPr>
        <p:spPr/>
        <p:txBody>
          <a:bodyPr/>
          <a:lstStyle/>
          <a:p>
            <a:endParaRPr lang="da-DK"/>
          </a:p>
        </p:txBody>
      </p:sp>
      <p:pic>
        <p:nvPicPr>
          <p:cNvPr id="3" name="Picture 2">
            <a:extLst>
              <a:ext uri="{FF2B5EF4-FFF2-40B4-BE49-F238E27FC236}">
                <a16:creationId xmlns:a16="http://schemas.microsoft.com/office/drawing/2014/main" id="{3E834754-F6DE-300D-A003-EB876DB2273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0917" y="1332000"/>
            <a:ext cx="10920761" cy="3627457"/>
          </a:xfrm>
          <a:prstGeom prst="rect">
            <a:avLst/>
          </a:prstGeom>
          <a:noFill/>
          <a:extLst>
            <a:ext uri="{909E8E84-426E-40DD-AFC4-6F175D3DCCD1}">
              <a14:hiddenFill xmlns:a14="http://schemas.microsoft.com/office/drawing/2010/main">
                <a:solidFill>
                  <a:srgbClr val="FFFFFF"/>
                </a:solidFill>
              </a14:hiddenFill>
            </a:ext>
          </a:extLst>
        </p:spPr>
      </p:pic>
      <p:sp>
        <p:nvSpPr>
          <p:cNvPr id="4" name="Tekstfelt 3">
            <a:extLst>
              <a:ext uri="{FF2B5EF4-FFF2-40B4-BE49-F238E27FC236}">
                <a16:creationId xmlns:a16="http://schemas.microsoft.com/office/drawing/2014/main" id="{9C33E6EA-D3E4-B361-708D-C694E988D6A4}"/>
              </a:ext>
            </a:extLst>
          </p:cNvPr>
          <p:cNvSpPr txBox="1"/>
          <p:nvPr/>
        </p:nvSpPr>
        <p:spPr>
          <a:xfrm>
            <a:off x="991182" y="5210668"/>
            <a:ext cx="11265965"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https://www.biotechacademy.dk/undervisning/gymnasiale-projekter/nedbrydning-af-plastik/enzymer-og-plastik/</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5958138"/>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526045-6391-22D6-3F13-9609383BF2E0}"/>
              </a:ext>
            </a:extLst>
          </p:cNvPr>
          <p:cNvSpPr>
            <a:spLocks noGrp="1"/>
          </p:cNvSpPr>
          <p:nvPr>
            <p:ph type="title"/>
          </p:nvPr>
        </p:nvSpPr>
        <p:spPr/>
        <p:txBody>
          <a:bodyPr/>
          <a:lstStyle/>
          <a:p>
            <a:endParaRPr lang="da-DK"/>
          </a:p>
        </p:txBody>
      </p:sp>
      <p:sp>
        <p:nvSpPr>
          <p:cNvPr id="5" name="Tekstfelt 4">
            <a:extLst>
              <a:ext uri="{FF2B5EF4-FFF2-40B4-BE49-F238E27FC236}">
                <a16:creationId xmlns:a16="http://schemas.microsoft.com/office/drawing/2014/main" id="{70ECB8B3-ED24-E2D8-4BA1-B33FB151A6EC}"/>
              </a:ext>
            </a:extLst>
          </p:cNvPr>
          <p:cNvSpPr txBox="1"/>
          <p:nvPr/>
        </p:nvSpPr>
        <p:spPr>
          <a:xfrm>
            <a:off x="695325" y="5654274"/>
            <a:ext cx="6709272" cy="646331"/>
          </a:xfrm>
          <a:prstGeom prst="rect">
            <a:avLst/>
          </a:prstGeom>
          <a:noFill/>
        </p:spPr>
        <p:txBody>
          <a:bodyPr wrap="square">
            <a:spAutoFit/>
          </a:bodyPr>
          <a:lstStyle/>
          <a:p>
            <a:r>
              <a:rPr lang="da-DK" dirty="0">
                <a:hlinkClick r:id="rId3"/>
              </a:rPr>
              <a:t>https://youtu.be/UVeoXYJlBtI</a:t>
            </a:r>
            <a:endParaRPr lang="da-DK" dirty="0"/>
          </a:p>
          <a:p>
            <a:endParaRPr lang="da-DK" dirty="0"/>
          </a:p>
        </p:txBody>
      </p:sp>
      <p:pic>
        <p:nvPicPr>
          <p:cNvPr id="7" name="Billede 6" descr="Et billede, der indeholder tekst, skærmbillede, Operationssystem, Multimediesoftware&#10;&#10;AI-genereret indhold kan være ukorrekt.">
            <a:extLst>
              <a:ext uri="{FF2B5EF4-FFF2-40B4-BE49-F238E27FC236}">
                <a16:creationId xmlns:a16="http://schemas.microsoft.com/office/drawing/2014/main" id="{034AE73A-5358-D734-3E38-2FE56FAF7F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1505" y="176035"/>
            <a:ext cx="8611043" cy="5410478"/>
          </a:xfrm>
          <a:prstGeom prst="rect">
            <a:avLst/>
          </a:prstGeom>
        </p:spPr>
      </p:pic>
    </p:spTree>
    <p:extLst>
      <p:ext uri="{BB962C8B-B14F-4D97-AF65-F5344CB8AC3E}">
        <p14:creationId xmlns:p14="http://schemas.microsoft.com/office/powerpoint/2010/main" val="3190562297"/>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32245E-1A14-6A0C-F1EE-D24535A85BAD}"/>
              </a:ext>
            </a:extLst>
          </p:cNvPr>
          <p:cNvSpPr>
            <a:spLocks noGrp="1"/>
          </p:cNvSpPr>
          <p:nvPr>
            <p:ph type="title"/>
          </p:nvPr>
        </p:nvSpPr>
        <p:spPr/>
        <p:txBody>
          <a:bodyPr/>
          <a:lstStyle/>
          <a:p>
            <a:r>
              <a:rPr lang="da-DK" dirty="0"/>
              <a:t>Aktiveringsenergi</a:t>
            </a:r>
          </a:p>
        </p:txBody>
      </p:sp>
      <p:sp>
        <p:nvSpPr>
          <p:cNvPr id="3" name="Pladsholder til indhold 2">
            <a:extLst>
              <a:ext uri="{FF2B5EF4-FFF2-40B4-BE49-F238E27FC236}">
                <a16:creationId xmlns:a16="http://schemas.microsoft.com/office/drawing/2014/main" id="{1925FC96-058A-939E-44E8-CA86361CB895}"/>
              </a:ext>
            </a:extLst>
          </p:cNvPr>
          <p:cNvSpPr>
            <a:spLocks noGrp="1"/>
          </p:cNvSpPr>
          <p:nvPr>
            <p:ph idx="1"/>
          </p:nvPr>
        </p:nvSpPr>
        <p:spPr>
          <a:xfrm>
            <a:off x="695325" y="1332000"/>
            <a:ext cx="5081007" cy="4248000"/>
          </a:xfrm>
        </p:spPr>
        <p:txBody>
          <a:bodyPr/>
          <a:lstStyle/>
          <a:p>
            <a:pPr marL="180000" indent="-180000"/>
            <a:r>
              <a:rPr lang="da-DK" sz="1800" dirty="0">
                <a:latin typeface="Segoe UI" panose="020B0502040204020203" pitchFamily="34" charset="0"/>
                <a:cs typeface="Segoe UI" panose="020B0502040204020203" pitchFamily="34" charset="0"/>
              </a:rPr>
              <a:t>Enzymer nedsætter den aktiveringsenergi, substratmolekyler behøver for at reagere og blive til produktmolekyler.</a:t>
            </a:r>
          </a:p>
          <a:p>
            <a:pPr marL="180000" indent="-180000"/>
            <a:r>
              <a:rPr lang="da-DK" sz="1800" dirty="0">
                <a:latin typeface="Segoe UI" panose="020B0502040204020203" pitchFamily="34" charset="0"/>
                <a:cs typeface="Segoe UI" panose="020B0502040204020203" pitchFamily="34" charset="0"/>
              </a:rPr>
              <a:t>Mange enzymer kræver et ekstra molekyle for at fungere.</a:t>
            </a:r>
          </a:p>
          <a:p>
            <a:pPr marL="360000" lvl="1" indent="-180000">
              <a:buFont typeface="Arial" panose="020B0604020202020204" pitchFamily="34" charset="0"/>
              <a:buChar char="•"/>
            </a:pPr>
            <a:r>
              <a:rPr lang="da-DK" sz="1800" dirty="0">
                <a:latin typeface="Segoe UI" panose="020B0502040204020203" pitchFamily="34" charset="0"/>
                <a:cs typeface="Segoe UI" panose="020B0502040204020203" pitchFamily="34" charset="0"/>
              </a:rPr>
              <a:t>Disse molekyler kaldes en </a:t>
            </a:r>
            <a:r>
              <a:rPr lang="da-DK" sz="1800" dirty="0" err="1">
                <a:latin typeface="Segoe UI" panose="020B0502040204020203" pitchFamily="34" charset="0"/>
                <a:cs typeface="Segoe UI" panose="020B0502040204020203" pitchFamily="34" charset="0"/>
              </a:rPr>
              <a:t>cofaktor</a:t>
            </a:r>
            <a:r>
              <a:rPr lang="da-DK" sz="1800" dirty="0">
                <a:latin typeface="Segoe UI" panose="020B0502040204020203" pitchFamily="34" charset="0"/>
                <a:cs typeface="Segoe UI" panose="020B0502040204020203" pitchFamily="34" charset="0"/>
              </a:rPr>
              <a:t>.</a:t>
            </a:r>
          </a:p>
          <a:p>
            <a:endParaRPr lang="da-DK" sz="1800" dirty="0">
              <a:latin typeface="Segoe UI" panose="020B0502040204020203" pitchFamily="34" charset="0"/>
              <a:cs typeface="Segoe UI" panose="020B0502040204020203" pitchFamily="34" charset="0"/>
            </a:endParaRPr>
          </a:p>
        </p:txBody>
      </p:sp>
      <p:pic>
        <p:nvPicPr>
          <p:cNvPr id="4" name="Picture 4">
            <a:extLst>
              <a:ext uri="{FF2B5EF4-FFF2-40B4-BE49-F238E27FC236}">
                <a16:creationId xmlns:a16="http://schemas.microsoft.com/office/drawing/2014/main" id="{6DBB7E3B-7953-311C-61FC-4DB481E0570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15670" y="1321997"/>
            <a:ext cx="4796739" cy="4140775"/>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234662FE-8F07-1A4A-9B48-E4DFB55C0838}"/>
              </a:ext>
            </a:extLst>
          </p:cNvPr>
          <p:cNvSpPr txBox="1"/>
          <p:nvPr/>
        </p:nvSpPr>
        <p:spPr>
          <a:xfrm>
            <a:off x="2890547" y="5814690"/>
            <a:ext cx="9301453" cy="523220"/>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https://www.biotechacademy.dk/undervisning/grundskole/enzymer/hvordan-virker-enzymer/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80535191"/>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AF57F3-A92B-A315-6D34-3A58EF4D99EC}"/>
              </a:ext>
            </a:extLst>
          </p:cNvPr>
          <p:cNvSpPr>
            <a:spLocks noGrp="1"/>
          </p:cNvSpPr>
          <p:nvPr>
            <p:ph type="title"/>
          </p:nvPr>
        </p:nvSpPr>
        <p:spPr/>
        <p:txBody>
          <a:bodyPr/>
          <a:lstStyle/>
          <a:p>
            <a:r>
              <a:rPr lang="da-DK" dirty="0" err="1"/>
              <a:t>Cofaktorer</a:t>
            </a:r>
            <a:endParaRPr lang="da-DK" dirty="0"/>
          </a:p>
        </p:txBody>
      </p:sp>
      <p:sp>
        <p:nvSpPr>
          <p:cNvPr id="3" name="Pladsholder til indhold 2">
            <a:extLst>
              <a:ext uri="{FF2B5EF4-FFF2-40B4-BE49-F238E27FC236}">
                <a16:creationId xmlns:a16="http://schemas.microsoft.com/office/drawing/2014/main" id="{3D8BF9FE-7E1D-051C-B259-30824CB91E8E}"/>
              </a:ext>
            </a:extLst>
          </p:cNvPr>
          <p:cNvSpPr>
            <a:spLocks noGrp="1"/>
          </p:cNvSpPr>
          <p:nvPr>
            <p:ph idx="1"/>
          </p:nvPr>
        </p:nvSpPr>
        <p:spPr>
          <a:xfrm>
            <a:off x="695325" y="1332000"/>
            <a:ext cx="5222255" cy="4248000"/>
          </a:xfrm>
        </p:spPr>
        <p:txBody>
          <a:bodyPr/>
          <a:lstStyle/>
          <a:p>
            <a:pPr marL="0" indent="0">
              <a:buNone/>
            </a:pPr>
            <a:r>
              <a:rPr lang="da-DK" sz="1800" dirty="0">
                <a:latin typeface="Segoe UI" panose="020B0502040204020203" pitchFamily="34" charset="0"/>
                <a:cs typeface="Segoe UI" panose="020B0502040204020203" pitchFamily="34" charset="0"/>
              </a:rPr>
              <a:t>Stabiliserer enzymet, substraterne eller hjælper til at omdanne et molekyle til et nyt.</a:t>
            </a:r>
          </a:p>
          <a:p>
            <a:pPr marL="285750" indent="-285750"/>
            <a:endParaRPr lang="da-DK" sz="1800" dirty="0">
              <a:latin typeface="Segoe UI" panose="020B0502040204020203" pitchFamily="34" charset="0"/>
              <a:cs typeface="Segoe UI" panose="020B0502040204020203" pitchFamily="34" charset="0"/>
            </a:endParaRPr>
          </a:p>
          <a:p>
            <a:pPr marL="0" indent="0">
              <a:buNone/>
            </a:pPr>
            <a:r>
              <a:rPr lang="da-DK" sz="1800" dirty="0">
                <a:latin typeface="Segoe UI" panose="020B0502040204020203" pitchFamily="34" charset="0"/>
                <a:cs typeface="Segoe UI" panose="020B0502040204020203" pitchFamily="34" charset="0"/>
              </a:rPr>
              <a:t>Kan være:</a:t>
            </a:r>
          </a:p>
          <a:p>
            <a:r>
              <a:rPr lang="da-DK" sz="1800" dirty="0">
                <a:latin typeface="Segoe UI" panose="020B0502040204020203" pitchFamily="34" charset="0"/>
                <a:cs typeface="Segoe UI" panose="020B0502040204020203" pitchFamily="34" charset="0"/>
              </a:rPr>
              <a:t>Uorganiske metal-ioner som:</a:t>
            </a:r>
          </a:p>
          <a:p>
            <a:r>
              <a:rPr lang="da-DK" sz="1800" dirty="0">
                <a:latin typeface="Segoe UI" panose="020B0502040204020203" pitchFamily="34" charset="0"/>
                <a:cs typeface="Segoe UI" panose="020B0502040204020203" pitchFamily="34" charset="0"/>
              </a:rPr>
              <a:t>Fe</a:t>
            </a:r>
            <a:r>
              <a:rPr lang="da-DK" sz="1800" baseline="30000" dirty="0">
                <a:latin typeface="Segoe UI" panose="020B0502040204020203" pitchFamily="34" charset="0"/>
                <a:cs typeface="Segoe UI" panose="020B0502040204020203" pitchFamily="34" charset="0"/>
              </a:rPr>
              <a:t>2+</a:t>
            </a:r>
            <a:r>
              <a:rPr lang="da-DK" sz="1800" dirty="0">
                <a:latin typeface="Segoe UI" panose="020B0502040204020203" pitchFamily="34" charset="0"/>
                <a:cs typeface="Segoe UI" panose="020B0502040204020203" pitchFamily="34" charset="0"/>
              </a:rPr>
              <a:t>, Mg</a:t>
            </a:r>
            <a:r>
              <a:rPr lang="da-DK" sz="1800" baseline="30000" dirty="0">
                <a:latin typeface="Segoe UI" panose="020B0502040204020203" pitchFamily="34" charset="0"/>
                <a:cs typeface="Segoe UI" panose="020B0502040204020203" pitchFamily="34" charset="0"/>
              </a:rPr>
              <a:t>2+</a:t>
            </a:r>
            <a:r>
              <a:rPr lang="da-DK" sz="1800" dirty="0">
                <a:latin typeface="Segoe UI" panose="020B0502040204020203" pitchFamily="34" charset="0"/>
                <a:cs typeface="Segoe UI" panose="020B0502040204020203" pitchFamily="34" charset="0"/>
              </a:rPr>
              <a:t>, Mn</a:t>
            </a:r>
            <a:r>
              <a:rPr lang="da-DK" sz="1800" baseline="30000" dirty="0">
                <a:latin typeface="Segoe UI" panose="020B0502040204020203" pitchFamily="34" charset="0"/>
                <a:cs typeface="Segoe UI" panose="020B0502040204020203" pitchFamily="34" charset="0"/>
              </a:rPr>
              <a:t>2+</a:t>
            </a:r>
            <a:r>
              <a:rPr lang="da-DK" sz="1800" dirty="0">
                <a:latin typeface="Segoe UI" panose="020B0502040204020203" pitchFamily="34" charset="0"/>
                <a:cs typeface="Segoe UI" panose="020B0502040204020203" pitchFamily="34" charset="0"/>
              </a:rPr>
              <a:t>, Cu</a:t>
            </a:r>
            <a:r>
              <a:rPr lang="da-DK" sz="1800" baseline="30000" dirty="0">
                <a:latin typeface="Segoe UI" panose="020B0502040204020203" pitchFamily="34" charset="0"/>
                <a:cs typeface="Segoe UI" panose="020B0502040204020203" pitchFamily="34" charset="0"/>
              </a:rPr>
              <a:t>2+</a:t>
            </a:r>
            <a:r>
              <a:rPr lang="da-DK" sz="1800" dirty="0">
                <a:latin typeface="Segoe UI" panose="020B0502040204020203" pitchFamily="34" charset="0"/>
                <a:cs typeface="Segoe UI" panose="020B0502040204020203" pitchFamily="34" charset="0"/>
              </a:rPr>
              <a:t> og Zn</a:t>
            </a:r>
            <a:r>
              <a:rPr lang="da-DK" sz="1800" baseline="30000" dirty="0">
                <a:latin typeface="Segoe UI" panose="020B0502040204020203" pitchFamily="34" charset="0"/>
                <a:cs typeface="Segoe UI" panose="020B0502040204020203" pitchFamily="34" charset="0"/>
              </a:rPr>
              <a:t>2+</a:t>
            </a:r>
          </a:p>
          <a:p>
            <a:pPr marL="0" indent="0">
              <a:buNone/>
            </a:pPr>
            <a:endParaRPr lang="da-DK" sz="1800" baseline="300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Organiske molekyler som: </a:t>
            </a:r>
          </a:p>
          <a:p>
            <a:r>
              <a:rPr lang="da-DK" sz="1800" dirty="0">
                <a:latin typeface="Segoe UI" panose="020B0502040204020203" pitchFamily="34" charset="0"/>
                <a:cs typeface="Segoe UI" panose="020B0502040204020203" pitchFamily="34" charset="0"/>
              </a:rPr>
              <a:t>Vitaminer, </a:t>
            </a:r>
            <a:r>
              <a:rPr lang="da-DK" sz="1800" dirty="0" err="1">
                <a:latin typeface="Segoe UI" panose="020B0502040204020203" pitchFamily="34" charset="0"/>
                <a:cs typeface="Segoe UI" panose="020B0502040204020203" pitchFamily="34" charset="0"/>
              </a:rPr>
              <a:t>hæmgrupper</a:t>
            </a:r>
            <a:endParaRPr lang="da-DK" sz="1800" dirty="0">
              <a:latin typeface="Segoe UI" panose="020B0502040204020203" pitchFamily="34" charset="0"/>
              <a:cs typeface="Segoe UI" panose="020B0502040204020203" pitchFamily="34" charset="0"/>
            </a:endParaRPr>
          </a:p>
          <a:p>
            <a:r>
              <a:rPr lang="da-DK" sz="1800" dirty="0" err="1">
                <a:latin typeface="Segoe UI" panose="020B0502040204020203" pitchFamily="34" charset="0"/>
                <a:cs typeface="Segoe UI" panose="020B0502040204020203" pitchFamily="34" charset="0"/>
              </a:rPr>
              <a:t>Coenzymer</a:t>
            </a:r>
            <a:r>
              <a:rPr lang="da-DK" sz="1800" dirty="0">
                <a:latin typeface="Segoe UI" panose="020B0502040204020203" pitchFamily="34" charset="0"/>
                <a:cs typeface="Segoe UI" panose="020B0502040204020203" pitchFamily="34" charset="0"/>
              </a:rPr>
              <a:t> som NADH, ATP </a:t>
            </a:r>
            <a:r>
              <a:rPr lang="da-DK" sz="1800" dirty="0" err="1">
                <a:latin typeface="Segoe UI" panose="020B0502040204020203" pitchFamily="34" charset="0"/>
                <a:cs typeface="Segoe UI" panose="020B0502040204020203" pitchFamily="34" charset="0"/>
              </a:rPr>
              <a:t>CoA</a:t>
            </a:r>
            <a:r>
              <a:rPr lang="da-DK" sz="1800" dirty="0">
                <a:latin typeface="Segoe UI" panose="020B0502040204020203" pitchFamily="34" charset="0"/>
                <a:cs typeface="Segoe UI" panose="020B0502040204020203" pitchFamily="34" charset="0"/>
              </a:rPr>
              <a:t>.</a:t>
            </a:r>
          </a:p>
          <a:p>
            <a:endParaRPr lang="da-DK" sz="1800" dirty="0">
              <a:latin typeface="Segoe UI" panose="020B0502040204020203" pitchFamily="34" charset="0"/>
              <a:cs typeface="Segoe UI" panose="020B0502040204020203" pitchFamily="34" charset="0"/>
            </a:endParaRPr>
          </a:p>
        </p:txBody>
      </p:sp>
      <p:pic>
        <p:nvPicPr>
          <p:cNvPr id="4" name="Picture 2" descr="illustration af det aktive site til plastiknedbrygning">
            <a:extLst>
              <a:ext uri="{FF2B5EF4-FFF2-40B4-BE49-F238E27FC236}">
                <a16:creationId xmlns:a16="http://schemas.microsoft.com/office/drawing/2014/main" id="{DC35524A-1E36-AF90-0286-67B44CF0470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1690" y="0"/>
            <a:ext cx="4489086" cy="5323027"/>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73FC1896-8C1F-9E62-5EDF-181F7AC16223}"/>
              </a:ext>
            </a:extLst>
          </p:cNvPr>
          <p:cNvSpPr txBox="1"/>
          <p:nvPr/>
        </p:nvSpPr>
        <p:spPr>
          <a:xfrm>
            <a:off x="7007590" y="4259177"/>
            <a:ext cx="861454" cy="307777"/>
          </a:xfrm>
          <a:prstGeom prst="rect">
            <a:avLst/>
          </a:prstGeom>
          <a:noFill/>
        </p:spPr>
        <p:txBody>
          <a:bodyPr wrap="none" rtlCol="0">
            <a:spAutoFit/>
          </a:bodyPr>
          <a:lstStyle/>
          <a:p>
            <a:r>
              <a:rPr lang="da-DK" sz="1400" dirty="0" err="1">
                <a:latin typeface="Segoe UI" panose="020B0502040204020203" pitchFamily="34" charset="0"/>
                <a:cs typeface="Segoe UI" panose="020B0502040204020203" pitchFamily="34" charset="0"/>
              </a:rPr>
              <a:t>Cofaktor</a:t>
            </a:r>
            <a:endParaRPr lang="da-DK" sz="1400" dirty="0">
              <a:latin typeface="Segoe UI" panose="020B0502040204020203" pitchFamily="34" charset="0"/>
              <a:cs typeface="Segoe UI" panose="020B0502040204020203" pitchFamily="34" charset="0"/>
            </a:endParaRPr>
          </a:p>
        </p:txBody>
      </p:sp>
      <p:sp>
        <p:nvSpPr>
          <p:cNvPr id="6" name="Tekstfelt 5">
            <a:extLst>
              <a:ext uri="{FF2B5EF4-FFF2-40B4-BE49-F238E27FC236}">
                <a16:creationId xmlns:a16="http://schemas.microsoft.com/office/drawing/2014/main" id="{9AE00239-AE70-1D99-86F0-1E1A859E17BB}"/>
              </a:ext>
            </a:extLst>
          </p:cNvPr>
          <p:cNvSpPr txBox="1"/>
          <p:nvPr/>
        </p:nvSpPr>
        <p:spPr>
          <a:xfrm>
            <a:off x="7007590" y="5140764"/>
            <a:ext cx="4489085" cy="95410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https://www.biotechacademy.dk/undervisning/ordliste/aktive-center/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06653793"/>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0A165B-B152-1508-9D5C-B8A098D8AC3B}"/>
              </a:ext>
            </a:extLst>
          </p:cNvPr>
          <p:cNvSpPr>
            <a:spLocks noGrp="1"/>
          </p:cNvSpPr>
          <p:nvPr>
            <p:ph type="title"/>
          </p:nvPr>
        </p:nvSpPr>
        <p:spPr/>
        <p:txBody>
          <a:bodyPr/>
          <a:lstStyle/>
          <a:p>
            <a:r>
              <a:rPr lang="da-DK" b="1" dirty="0"/>
              <a:t>Opgaver </a:t>
            </a:r>
            <a:endParaRPr lang="da-DK" dirty="0"/>
          </a:p>
        </p:txBody>
      </p:sp>
      <p:sp>
        <p:nvSpPr>
          <p:cNvPr id="3" name="Pladsholder til indhold 2">
            <a:extLst>
              <a:ext uri="{FF2B5EF4-FFF2-40B4-BE49-F238E27FC236}">
                <a16:creationId xmlns:a16="http://schemas.microsoft.com/office/drawing/2014/main" id="{CD5D7FA5-CB9B-ED1C-6E93-B330F5DBAE47}"/>
              </a:ext>
            </a:extLst>
          </p:cNvPr>
          <p:cNvSpPr>
            <a:spLocks noGrp="1"/>
          </p:cNvSpPr>
          <p:nvPr>
            <p:ph idx="1"/>
          </p:nvPr>
        </p:nvSpPr>
        <p:spPr/>
        <p:txBody>
          <a:bodyPr/>
          <a:lstStyle/>
          <a:p>
            <a:pPr fontAlgn="ctr"/>
            <a:r>
              <a:rPr lang="da-DK" sz="1800" dirty="0">
                <a:latin typeface="Segoe UI" panose="020B0502040204020203" pitchFamily="34" charset="0"/>
                <a:cs typeface="Segoe UI" panose="020B0502040204020203" pitchFamily="34" charset="0"/>
              </a:rPr>
              <a:t>Hvad er et enzym? </a:t>
            </a:r>
          </a:p>
          <a:p>
            <a:pPr fontAlgn="ctr"/>
            <a:r>
              <a:rPr lang="da-DK" sz="1800" dirty="0">
                <a:latin typeface="Segoe UI" panose="020B0502040204020203" pitchFamily="34" charset="0"/>
                <a:cs typeface="Segoe UI" panose="020B0502040204020203" pitchFamily="34" charset="0"/>
              </a:rPr>
              <a:t>Hvilken funktion har enzymer? </a:t>
            </a:r>
          </a:p>
          <a:p>
            <a:pPr fontAlgn="ctr"/>
            <a:r>
              <a:rPr lang="da-DK" sz="1800" dirty="0">
                <a:latin typeface="Segoe UI" panose="020B0502040204020203" pitchFamily="34" charset="0"/>
                <a:cs typeface="Segoe UI" panose="020B0502040204020203" pitchFamily="34" charset="0"/>
              </a:rPr>
              <a:t>Hvorfor er et enzym en katalysator? </a:t>
            </a:r>
          </a:p>
          <a:p>
            <a:pPr fontAlgn="ctr"/>
            <a:r>
              <a:rPr lang="da-DK" sz="1800" dirty="0">
                <a:latin typeface="Segoe UI" panose="020B0502040204020203" pitchFamily="34" charset="0"/>
                <a:cs typeface="Segoe UI" panose="020B0502040204020203" pitchFamily="34" charset="0"/>
              </a:rPr>
              <a:t>Hvad er aktiveringsenergi? </a:t>
            </a:r>
          </a:p>
          <a:p>
            <a:pPr fontAlgn="ctr"/>
            <a:r>
              <a:rPr lang="da-DK" sz="1800" dirty="0">
                <a:latin typeface="Segoe UI" panose="020B0502040204020203" pitchFamily="34" charset="0"/>
                <a:cs typeface="Segoe UI" panose="020B0502040204020203" pitchFamily="34" charset="0"/>
              </a:rPr>
              <a:t>Hvad er en </a:t>
            </a:r>
            <a:r>
              <a:rPr lang="da-DK" sz="1800" dirty="0" err="1">
                <a:latin typeface="Segoe UI" panose="020B0502040204020203" pitchFamily="34" charset="0"/>
                <a:cs typeface="Segoe UI" panose="020B0502040204020203" pitchFamily="34" charset="0"/>
              </a:rPr>
              <a:t>cofaktor</a:t>
            </a:r>
            <a:r>
              <a:rPr lang="da-DK" sz="1800" dirty="0">
                <a:latin typeface="Segoe UI" panose="020B0502040204020203" pitchFamily="34" charset="0"/>
                <a:cs typeface="Segoe UI" panose="020B0502040204020203" pitchFamily="34" charset="0"/>
              </a:rPr>
              <a:t>, og hvordan virker den? </a:t>
            </a:r>
          </a:p>
          <a:p>
            <a:pPr fontAlgn="ctr"/>
            <a:r>
              <a:rPr lang="da-DK" sz="1800" dirty="0">
                <a:latin typeface="Segoe UI" panose="020B0502040204020203" pitchFamily="34" charset="0"/>
                <a:cs typeface="Segoe UI" panose="020B0502040204020203" pitchFamily="34" charset="0"/>
              </a:rPr>
              <a:t>Hvilken funktion har enzymets foldning? </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233897498"/>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7559C-103D-70A4-B003-BE674B4B2D55}"/>
            </a:ext>
          </a:extLst>
        </p:cNvPr>
        <p:cNvGrpSpPr/>
        <p:nvPr/>
      </p:nvGrpSpPr>
      <p:grpSpPr>
        <a:xfrm>
          <a:off x="0" y="0"/>
          <a:ext cx="0" cy="0"/>
          <a:chOff x="0" y="0"/>
          <a:chExt cx="0" cy="0"/>
        </a:xfrm>
      </p:grpSpPr>
      <p:sp>
        <p:nvSpPr>
          <p:cNvPr id="5" name="Titel 2">
            <a:extLst>
              <a:ext uri="{FF2B5EF4-FFF2-40B4-BE49-F238E27FC236}">
                <a16:creationId xmlns:a16="http://schemas.microsoft.com/office/drawing/2014/main" id="{C38279FB-F284-1F4D-9F4F-86C4E497C014}"/>
              </a:ext>
            </a:extLst>
          </p:cNvPr>
          <p:cNvSpPr txBox="1">
            <a:spLocks/>
          </p:cNvSpPr>
          <p:nvPr/>
        </p:nvSpPr>
        <p:spPr>
          <a:xfrm>
            <a:off x="695325" y="294791"/>
            <a:ext cx="10801350" cy="1519141"/>
          </a:xfrm>
          <a:prstGeom prst="rect">
            <a:avLst/>
          </a:prstGeom>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224B5A"/>
                </a:solidFill>
                <a:latin typeface="BetonEF-Bold" panose="02000503040000020003"/>
                <a:ea typeface="+mj-ea"/>
                <a:cs typeface="+mj-cs"/>
              </a:defRPr>
            </a:lvl1pPr>
          </a:lstStyle>
          <a:p>
            <a:pPr algn="ctr"/>
            <a:r>
              <a:rPr lang="da-DK" dirty="0"/>
              <a:t>Enzymaktivitet</a:t>
            </a:r>
            <a:br>
              <a:rPr lang="da-DK" dirty="0"/>
            </a:br>
            <a:r>
              <a:rPr lang="da-DK" sz="3200"/>
              <a:t>BIF s. </a:t>
            </a:r>
            <a:r>
              <a:rPr lang="da-DK" sz="3200" dirty="0"/>
              <a:t>77-79</a:t>
            </a:r>
          </a:p>
          <a:p>
            <a:pPr algn="ctr"/>
            <a:endParaRPr lang="da-DK" sz="3200" dirty="0"/>
          </a:p>
        </p:txBody>
      </p:sp>
    </p:spTree>
    <p:extLst>
      <p:ext uri="{BB962C8B-B14F-4D97-AF65-F5344CB8AC3E}">
        <p14:creationId xmlns:p14="http://schemas.microsoft.com/office/powerpoint/2010/main" val="3253550466"/>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69096D-4071-530B-B9B6-FAADDE9F354A}"/>
              </a:ext>
            </a:extLst>
          </p:cNvPr>
          <p:cNvSpPr>
            <a:spLocks noGrp="1"/>
          </p:cNvSpPr>
          <p:nvPr>
            <p:ph type="title"/>
          </p:nvPr>
        </p:nvSpPr>
        <p:spPr/>
        <p:txBody>
          <a:bodyPr/>
          <a:lstStyle/>
          <a:p>
            <a:r>
              <a:rPr lang="en-US" dirty="0" err="1"/>
              <a:t>Enzymers</a:t>
            </a:r>
            <a:r>
              <a:rPr lang="en-US" dirty="0"/>
              <a:t> </a:t>
            </a:r>
            <a:r>
              <a:rPr lang="en-US" dirty="0" err="1"/>
              <a:t>anvendelse</a:t>
            </a:r>
            <a:endParaRPr lang="da-DK" dirty="0"/>
          </a:p>
        </p:txBody>
      </p:sp>
      <p:pic>
        <p:nvPicPr>
          <p:cNvPr id="4" name="Billede 3">
            <a:extLst>
              <a:ext uri="{FF2B5EF4-FFF2-40B4-BE49-F238E27FC236}">
                <a16:creationId xmlns:a16="http://schemas.microsoft.com/office/drawing/2014/main" id="{3F6C0666-7683-71A1-B17B-1BE465993C2F}"/>
              </a:ext>
            </a:extLst>
          </p:cNvPr>
          <p:cNvPicPr>
            <a:picLocks noChangeAspect="1"/>
          </p:cNvPicPr>
          <p:nvPr/>
        </p:nvPicPr>
        <p:blipFill>
          <a:blip r:embed="rId3"/>
          <a:stretch>
            <a:fillRect/>
          </a:stretch>
        </p:blipFill>
        <p:spPr>
          <a:xfrm>
            <a:off x="5039124" y="4046113"/>
            <a:ext cx="4975768" cy="2052505"/>
          </a:xfrm>
          <a:prstGeom prst="rect">
            <a:avLst/>
          </a:prstGeom>
        </p:spPr>
      </p:pic>
      <p:pic>
        <p:nvPicPr>
          <p:cNvPr id="5" name="Billede 4">
            <a:extLst>
              <a:ext uri="{FF2B5EF4-FFF2-40B4-BE49-F238E27FC236}">
                <a16:creationId xmlns:a16="http://schemas.microsoft.com/office/drawing/2014/main" id="{961CA3EE-891F-2083-81FB-4775021B38A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600806" y="1323436"/>
            <a:ext cx="3590694" cy="2527776"/>
          </a:xfrm>
          <a:prstGeom prst="rect">
            <a:avLst/>
          </a:prstGeom>
        </p:spPr>
      </p:pic>
      <p:pic>
        <p:nvPicPr>
          <p:cNvPr id="6" name="Pladsholder til indhold 12" descr="Et billede, der indeholder plastik/plast, design&#10;&#10;AI-genereret indhold kan være ukorrekt.">
            <a:extLst>
              <a:ext uri="{FF2B5EF4-FFF2-40B4-BE49-F238E27FC236}">
                <a16:creationId xmlns:a16="http://schemas.microsoft.com/office/drawing/2014/main" id="{A1C4CD5F-BA10-CE5F-B195-D3361A405097}"/>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266769" y="1319951"/>
            <a:ext cx="3158585" cy="2624185"/>
          </a:xfrm>
          <a:prstGeom prst="rect">
            <a:avLst/>
          </a:prstGeom>
        </p:spPr>
      </p:pic>
      <p:pic>
        <p:nvPicPr>
          <p:cNvPr id="7" name="Billede 6" descr="Et billede, der indeholder Husholdningsartikler, børste, indendørs, værktøj&#10;&#10;AI-genereret indhold kan være ukorrekt.">
            <a:extLst>
              <a:ext uri="{FF2B5EF4-FFF2-40B4-BE49-F238E27FC236}">
                <a16:creationId xmlns:a16="http://schemas.microsoft.com/office/drawing/2014/main" id="{CD66F13E-21B0-1799-7809-187D1E58219A}"/>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95326" y="1323436"/>
            <a:ext cx="3755474" cy="2527776"/>
          </a:xfrm>
          <a:prstGeom prst="rect">
            <a:avLst/>
          </a:prstGeom>
        </p:spPr>
      </p:pic>
      <p:pic>
        <p:nvPicPr>
          <p:cNvPr id="8" name="Billede 7" descr="Et billede, der indeholder ur, design&#10;&#10;AI-genereret indhold kan være ukorrekt.">
            <a:extLst>
              <a:ext uri="{FF2B5EF4-FFF2-40B4-BE49-F238E27FC236}">
                <a16:creationId xmlns:a16="http://schemas.microsoft.com/office/drawing/2014/main" id="{19EA3B17-EF72-E958-9E31-CA673E5D3DC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07313" y="3956674"/>
            <a:ext cx="3391068" cy="2260712"/>
          </a:xfrm>
          <a:prstGeom prst="rect">
            <a:avLst/>
          </a:prstGeom>
        </p:spPr>
      </p:pic>
    </p:spTree>
    <p:extLst>
      <p:ext uri="{BB962C8B-B14F-4D97-AF65-F5344CB8AC3E}">
        <p14:creationId xmlns:p14="http://schemas.microsoft.com/office/powerpoint/2010/main" val="20662553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900716-4793-4BA0-6324-1DA9B1D3CD43}"/>
              </a:ext>
            </a:extLst>
          </p:cNvPr>
          <p:cNvSpPr>
            <a:spLocks noGrp="1"/>
          </p:cNvSpPr>
          <p:nvPr>
            <p:ph type="title"/>
          </p:nvPr>
        </p:nvSpPr>
        <p:spPr/>
        <p:txBody>
          <a:bodyPr/>
          <a:lstStyle/>
          <a:p>
            <a:r>
              <a:rPr lang="da-DK" dirty="0">
                <a:solidFill>
                  <a:srgbClr val="224B5A"/>
                </a:solidFill>
              </a:rPr>
              <a:t>Engineering designprocessen</a:t>
            </a:r>
          </a:p>
        </p:txBody>
      </p:sp>
      <p:pic>
        <p:nvPicPr>
          <p:cNvPr id="4" name="Billede 3" descr="Et billede, der indeholder tekst, cirkel, Font/skrifttype, skærmbillede&#10;&#10;AI-genereret indhold kan være ukorrekt.">
            <a:extLst>
              <a:ext uri="{FF2B5EF4-FFF2-40B4-BE49-F238E27FC236}">
                <a16:creationId xmlns:a16="http://schemas.microsoft.com/office/drawing/2014/main" id="{05E7127A-E12D-274C-A5DD-693FBE42D8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4975" y="1342613"/>
            <a:ext cx="7207935" cy="4515167"/>
          </a:xfrm>
          <a:prstGeom prst="rect">
            <a:avLst/>
          </a:prstGeom>
        </p:spPr>
      </p:pic>
    </p:spTree>
    <p:extLst>
      <p:ext uri="{BB962C8B-B14F-4D97-AF65-F5344CB8AC3E}">
        <p14:creationId xmlns:p14="http://schemas.microsoft.com/office/powerpoint/2010/main" val="1349018995"/>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D411B7-0F72-2450-F94A-70F394F37089}"/>
              </a:ext>
            </a:extLst>
          </p:cNvPr>
          <p:cNvSpPr>
            <a:spLocks noGrp="1"/>
          </p:cNvSpPr>
          <p:nvPr>
            <p:ph type="title"/>
          </p:nvPr>
        </p:nvSpPr>
        <p:spPr>
          <a:xfrm>
            <a:off x="695325" y="294791"/>
            <a:ext cx="9251563" cy="923183"/>
          </a:xfrm>
        </p:spPr>
        <p:txBody>
          <a:bodyPr/>
          <a:lstStyle/>
          <a:p>
            <a:r>
              <a:rPr lang="da-DK" dirty="0"/>
              <a:t>Reaktionshastighed og temperatur</a:t>
            </a:r>
          </a:p>
        </p:txBody>
      </p:sp>
      <p:sp>
        <p:nvSpPr>
          <p:cNvPr id="3" name="Pladsholder til indhold 2">
            <a:extLst>
              <a:ext uri="{FF2B5EF4-FFF2-40B4-BE49-F238E27FC236}">
                <a16:creationId xmlns:a16="http://schemas.microsoft.com/office/drawing/2014/main" id="{80007B12-43E5-9ABB-1C53-4E699EE3F6A1}"/>
              </a:ext>
            </a:extLst>
          </p:cNvPr>
          <p:cNvSpPr>
            <a:spLocks noGrp="1"/>
          </p:cNvSpPr>
          <p:nvPr>
            <p:ph idx="1"/>
          </p:nvPr>
        </p:nvSpPr>
        <p:spPr/>
        <p:txBody>
          <a:bodyPr/>
          <a:lstStyle/>
          <a:p>
            <a:endParaRPr lang="da-DK"/>
          </a:p>
        </p:txBody>
      </p:sp>
      <p:pic>
        <p:nvPicPr>
          <p:cNvPr id="4" name="Pladsholder til indhold 3">
            <a:extLst>
              <a:ext uri="{FF2B5EF4-FFF2-40B4-BE49-F238E27FC236}">
                <a16:creationId xmlns:a16="http://schemas.microsoft.com/office/drawing/2014/main" id="{7CB785BE-F638-94E7-4236-C1E94BCB056D}"/>
              </a:ext>
            </a:extLst>
          </p:cNvPr>
          <p:cNvPicPr>
            <a:picLocks noChangeAspect="1"/>
          </p:cNvPicPr>
          <p:nvPr/>
        </p:nvPicPr>
        <p:blipFill>
          <a:blip r:embed="rId3" cstate="email">
            <a:extLst>
              <a:ext uri="{28A0092B-C50C-407E-A947-70E740481C1C}">
                <a14:useLocalDpi xmlns:a14="http://schemas.microsoft.com/office/drawing/2010/main"/>
              </a:ext>
            </a:extLst>
          </a:blip>
          <a:srcRect l="-1" t="-90" r="-1966" b="-1846"/>
          <a:stretch>
            <a:fillRect/>
          </a:stretch>
        </p:blipFill>
        <p:spPr>
          <a:xfrm>
            <a:off x="695325" y="1332000"/>
            <a:ext cx="6240734" cy="3575723"/>
          </a:xfrm>
          <a:prstGeom prst="rect">
            <a:avLst/>
          </a:prstGeom>
        </p:spPr>
      </p:pic>
      <p:sp>
        <p:nvSpPr>
          <p:cNvPr id="5" name="Tekstfelt 4">
            <a:extLst>
              <a:ext uri="{FF2B5EF4-FFF2-40B4-BE49-F238E27FC236}">
                <a16:creationId xmlns:a16="http://schemas.microsoft.com/office/drawing/2014/main" id="{D698F9CB-5555-437E-2586-46370CFCFE43}"/>
              </a:ext>
            </a:extLst>
          </p:cNvPr>
          <p:cNvSpPr txBox="1"/>
          <p:nvPr/>
        </p:nvSpPr>
        <p:spPr>
          <a:xfrm>
            <a:off x="494139" y="5297659"/>
            <a:ext cx="5055219" cy="30777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Reaktionshastigheden af en enzymproces.</a:t>
            </a:r>
          </a:p>
        </p:txBody>
      </p:sp>
    </p:spTree>
    <p:extLst>
      <p:ext uri="{BB962C8B-B14F-4D97-AF65-F5344CB8AC3E}">
        <p14:creationId xmlns:p14="http://schemas.microsoft.com/office/powerpoint/2010/main" val="2094120444"/>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dsholder til indhold 7" descr="Et billede, der indeholder tekst, diagram, Kurve, linje/række&#10;&#10;AI-genereret indhold kan være ukorrekt.">
            <a:extLst>
              <a:ext uri="{FF2B5EF4-FFF2-40B4-BE49-F238E27FC236}">
                <a16:creationId xmlns:a16="http://schemas.microsoft.com/office/drawing/2014/main" id="{9C968C1F-3FBD-9E67-4991-BCB31751A4E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95325" y="1332000"/>
            <a:ext cx="6490234" cy="3388350"/>
          </a:xfrm>
        </p:spPr>
      </p:pic>
      <p:sp>
        <p:nvSpPr>
          <p:cNvPr id="6" name="Tekstfelt 5">
            <a:extLst>
              <a:ext uri="{FF2B5EF4-FFF2-40B4-BE49-F238E27FC236}">
                <a16:creationId xmlns:a16="http://schemas.microsoft.com/office/drawing/2014/main" id="{3DB4675C-6B97-01AB-E6DE-23EDD47804F0}"/>
              </a:ext>
            </a:extLst>
          </p:cNvPr>
          <p:cNvSpPr txBox="1"/>
          <p:nvPr/>
        </p:nvSpPr>
        <p:spPr>
          <a:xfrm>
            <a:off x="579864" y="4834376"/>
            <a:ext cx="5055219" cy="30777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Reaktionshastigheden af en enzymproces afhænger af </a:t>
            </a:r>
            <a:r>
              <a:rPr lang="da-DK" sz="1400">
                <a:latin typeface="Segoe UI" panose="020B0502040204020203" pitchFamily="34" charset="0"/>
                <a:cs typeface="Segoe UI" panose="020B0502040204020203" pitchFamily="34" charset="0"/>
              </a:rPr>
              <a:t>pH.</a:t>
            </a:r>
            <a:endParaRPr lang="da-DK" sz="1400" dirty="0">
              <a:latin typeface="Segoe UI" panose="020B0502040204020203" pitchFamily="34" charset="0"/>
              <a:cs typeface="Segoe UI" panose="020B0502040204020203" pitchFamily="34" charset="0"/>
            </a:endParaRPr>
          </a:p>
        </p:txBody>
      </p:sp>
      <p:sp>
        <p:nvSpPr>
          <p:cNvPr id="2" name="Titel 1">
            <a:extLst>
              <a:ext uri="{FF2B5EF4-FFF2-40B4-BE49-F238E27FC236}">
                <a16:creationId xmlns:a16="http://schemas.microsoft.com/office/drawing/2014/main" id="{C1E58E2A-602C-2EF1-8FE2-93A2527913FC}"/>
              </a:ext>
            </a:extLst>
          </p:cNvPr>
          <p:cNvSpPr>
            <a:spLocks noGrp="1"/>
          </p:cNvSpPr>
          <p:nvPr>
            <p:ph type="title"/>
          </p:nvPr>
        </p:nvSpPr>
        <p:spPr/>
        <p:txBody>
          <a:bodyPr/>
          <a:lstStyle/>
          <a:p>
            <a:r>
              <a:rPr lang="da-DK" dirty="0"/>
              <a:t>Reaktionshastighed og pH</a:t>
            </a:r>
          </a:p>
        </p:txBody>
      </p:sp>
    </p:spTree>
    <p:extLst>
      <p:ext uri="{BB962C8B-B14F-4D97-AF65-F5344CB8AC3E}">
        <p14:creationId xmlns:p14="http://schemas.microsoft.com/office/powerpoint/2010/main" val="1382672205"/>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59B973-30FD-0FED-36C2-82D69042B81A}"/>
              </a:ext>
            </a:extLst>
          </p:cNvPr>
          <p:cNvSpPr>
            <a:spLocks noGrp="1"/>
          </p:cNvSpPr>
          <p:nvPr>
            <p:ph type="title"/>
          </p:nvPr>
        </p:nvSpPr>
        <p:spPr/>
        <p:txBody>
          <a:bodyPr/>
          <a:lstStyle/>
          <a:p>
            <a:r>
              <a:rPr lang="en-US" b="1" dirty="0" err="1"/>
              <a:t>Inhibitorer</a:t>
            </a:r>
            <a:r>
              <a:rPr lang="en-US" b="1" dirty="0"/>
              <a:t> </a:t>
            </a:r>
            <a:r>
              <a:rPr lang="en-US" b="1" dirty="0" err="1"/>
              <a:t>og</a:t>
            </a:r>
            <a:r>
              <a:rPr lang="en-US" b="1" dirty="0"/>
              <a:t> </a:t>
            </a:r>
            <a:r>
              <a:rPr lang="en-US" b="1" dirty="0" err="1"/>
              <a:t>enzymregulering</a:t>
            </a:r>
            <a:endParaRPr lang="da-DK" dirty="0"/>
          </a:p>
        </p:txBody>
      </p:sp>
      <p:sp>
        <p:nvSpPr>
          <p:cNvPr id="3" name="Pladsholder til indhold 2">
            <a:extLst>
              <a:ext uri="{FF2B5EF4-FFF2-40B4-BE49-F238E27FC236}">
                <a16:creationId xmlns:a16="http://schemas.microsoft.com/office/drawing/2014/main" id="{FAD16E79-FCB8-088A-563D-7D61988F557C}"/>
              </a:ext>
            </a:extLst>
          </p:cNvPr>
          <p:cNvSpPr>
            <a:spLocks noGrp="1"/>
          </p:cNvSpPr>
          <p:nvPr>
            <p:ph idx="1"/>
          </p:nvPr>
        </p:nvSpPr>
        <p:spPr>
          <a:xfrm>
            <a:off x="695325" y="1332000"/>
            <a:ext cx="4188909" cy="4248000"/>
          </a:xfrm>
        </p:spPr>
        <p:txBody>
          <a:bodyPr/>
          <a:lstStyle/>
          <a:p>
            <a:r>
              <a:rPr lang="da-DK" sz="1800" dirty="0" err="1">
                <a:latin typeface="Segoe UI" panose="020B0502040204020203" pitchFamily="34" charset="0"/>
                <a:cs typeface="Segoe UI" panose="020B0502040204020203" pitchFamily="34" charset="0"/>
              </a:rPr>
              <a:t>Kompetitiv</a:t>
            </a:r>
            <a:r>
              <a:rPr lang="da-DK" sz="1800" dirty="0">
                <a:latin typeface="Segoe UI" panose="020B0502040204020203" pitchFamily="34" charset="0"/>
                <a:cs typeface="Segoe UI" panose="020B0502040204020203" pitchFamily="34" charset="0"/>
              </a:rPr>
              <a:t> </a:t>
            </a:r>
            <a:r>
              <a:rPr lang="da-DK" sz="1800" dirty="0" err="1">
                <a:latin typeface="Segoe UI" panose="020B0502040204020203" pitchFamily="34" charset="0"/>
                <a:cs typeface="Segoe UI" panose="020B0502040204020203" pitchFamily="34" charset="0"/>
              </a:rPr>
              <a:t>inhibering</a:t>
            </a:r>
            <a:r>
              <a:rPr lang="da-DK" sz="1800" dirty="0">
                <a:latin typeface="Segoe UI" panose="020B0502040204020203" pitchFamily="34" charset="0"/>
                <a:cs typeface="Segoe UI" panose="020B0502040204020203" pitchFamily="34" charset="0"/>
              </a:rPr>
              <a:t>:</a:t>
            </a:r>
          </a:p>
          <a:p>
            <a:r>
              <a:rPr lang="da-DK" sz="1800" dirty="0">
                <a:latin typeface="Segoe UI" panose="020B0502040204020203" pitchFamily="34" charset="0"/>
                <a:cs typeface="Segoe UI" panose="020B0502040204020203" pitchFamily="34" charset="0"/>
              </a:rPr>
              <a:t>Det røde substrat nærmer sig enzymet, men en blå </a:t>
            </a:r>
            <a:r>
              <a:rPr lang="da-DK" sz="1800" dirty="0" err="1">
                <a:latin typeface="Segoe UI" panose="020B0502040204020203" pitchFamily="34" charset="0"/>
                <a:cs typeface="Segoe UI" panose="020B0502040204020203" pitchFamily="34" charset="0"/>
              </a:rPr>
              <a:t>kompetitiv</a:t>
            </a:r>
            <a:r>
              <a:rPr lang="da-DK" sz="1800" dirty="0">
                <a:latin typeface="Segoe UI" panose="020B0502040204020203" pitchFamily="34" charset="0"/>
                <a:cs typeface="Segoe UI" panose="020B0502040204020203" pitchFamily="34" charset="0"/>
              </a:rPr>
              <a:t> inhibitor er kommet i forkøbet, så komplekset i stedet dannes mellem enzym og inhibitor.</a:t>
            </a:r>
            <a:endParaRPr lang="en-US"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Picture 2">
            <a:extLst>
              <a:ext uri="{FF2B5EF4-FFF2-40B4-BE49-F238E27FC236}">
                <a16:creationId xmlns:a16="http://schemas.microsoft.com/office/drawing/2014/main" id="{611D4AC1-8869-2D9E-AD54-6F637128C0E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32375" y="1891327"/>
            <a:ext cx="6464300" cy="2311400"/>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BC932CE1-AB6C-9BF3-90CF-1A393F8957BD}"/>
              </a:ext>
            </a:extLst>
          </p:cNvPr>
          <p:cNvSpPr txBox="1"/>
          <p:nvPr/>
        </p:nvSpPr>
        <p:spPr>
          <a:xfrm>
            <a:off x="5166365" y="4763489"/>
            <a:ext cx="5756506" cy="95410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Kilde: </a:t>
            </a:r>
            <a:r>
              <a:rPr lang="da-DK" sz="1400" dirty="0">
                <a:solidFill>
                  <a:srgbClr val="37AFB5"/>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https://www.biotechacademy.dk/undervisning/gymnasiale-projekter/alkohol-og-stoffer/enzyminhibering/</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79570683"/>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DDD05-63A3-9D72-D956-758A6B51C47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37B9F85-08B0-883E-AA96-C15B3972135E}"/>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14</a:t>
            </a:r>
          </a:p>
        </p:txBody>
      </p:sp>
      <p:sp>
        <p:nvSpPr>
          <p:cNvPr id="3" name="Pladsholder til indhold 2">
            <a:extLst>
              <a:ext uri="{FF2B5EF4-FFF2-40B4-BE49-F238E27FC236}">
                <a16:creationId xmlns:a16="http://schemas.microsoft.com/office/drawing/2014/main" id="{07BD139C-DE1C-BD91-6CD4-435ADB663CCD}"/>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3C0F82AF-A034-0A8C-3628-7B49C30468DB}"/>
              </a:ext>
            </a:extLst>
          </p:cNvPr>
          <p:cNvSpPr>
            <a:spLocks noGrp="1"/>
          </p:cNvSpPr>
          <p:nvPr>
            <p:ph type="title"/>
          </p:nvPr>
        </p:nvSpPr>
        <p:spPr>
          <a:xfrm>
            <a:off x="695325" y="153732"/>
            <a:ext cx="10801350" cy="923183"/>
          </a:xfrm>
        </p:spPr>
        <p:txBody>
          <a:bodyPr/>
          <a:lstStyle/>
          <a:p>
            <a:endParaRPr lang="da-DK"/>
          </a:p>
        </p:txBody>
      </p:sp>
      <p:sp>
        <p:nvSpPr>
          <p:cNvPr id="4" name="Tekstfelt 3">
            <a:extLst>
              <a:ext uri="{FF2B5EF4-FFF2-40B4-BE49-F238E27FC236}">
                <a16:creationId xmlns:a16="http://schemas.microsoft.com/office/drawing/2014/main" id="{C2266E60-B7E0-D957-4DD5-EA15C839D967}"/>
              </a:ext>
            </a:extLst>
          </p:cNvPr>
          <p:cNvSpPr txBox="1"/>
          <p:nvPr/>
        </p:nvSpPr>
        <p:spPr>
          <a:xfrm>
            <a:off x="2825750" y="2129843"/>
            <a:ext cx="6540500" cy="2462213"/>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err="1">
                <a:solidFill>
                  <a:srgbClr val="224B5A"/>
                </a:solidFill>
                <a:latin typeface="Segoe UI" panose="020B0502040204020203" pitchFamily="34" charset="0"/>
                <a:cs typeface="Segoe UI" panose="020B0502040204020203" pitchFamily="34" charset="0"/>
              </a:rPr>
              <a:t>Bromelin</a:t>
            </a:r>
            <a:r>
              <a:rPr lang="da-DK" sz="2000" dirty="0">
                <a:solidFill>
                  <a:srgbClr val="224B5A"/>
                </a:solidFill>
                <a:latin typeface="Segoe UI" panose="020B0502040204020203" pitchFamily="34" charset="0"/>
                <a:cs typeface="Segoe UI" panose="020B0502040204020203" pitchFamily="34" charset="0"/>
              </a:rPr>
              <a:t> fra ananas</a:t>
            </a: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endParaRPr lang="da-DK" sz="2400"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DEE289C0-31A2-4D22-9BF4-21191EFB126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9" name="Billede 8">
            <a:extLst>
              <a:ext uri="{FF2B5EF4-FFF2-40B4-BE49-F238E27FC236}">
                <a16:creationId xmlns:a16="http://schemas.microsoft.com/office/drawing/2014/main" id="{7FA5965E-1FA1-EE77-8984-D04EEC9716C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797869"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4EAF95F4-E3EC-C38B-DB57-D4C2FBC026D1}"/>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28592"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21192268"/>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8645A-DB27-9EF4-C765-417F1B9DC01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57E25E-F9E9-3EA6-9FE4-27082C6A6604}"/>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15</a:t>
            </a:r>
          </a:p>
        </p:txBody>
      </p:sp>
      <p:sp>
        <p:nvSpPr>
          <p:cNvPr id="3" name="Pladsholder til indhold 2">
            <a:extLst>
              <a:ext uri="{FF2B5EF4-FFF2-40B4-BE49-F238E27FC236}">
                <a16:creationId xmlns:a16="http://schemas.microsoft.com/office/drawing/2014/main" id="{19EC5F87-D4C5-3038-6DF7-0C8968AE53B0}"/>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F61B0638-941B-8086-C4C8-A826F5AC5B48}"/>
              </a:ext>
            </a:extLst>
          </p:cNvPr>
          <p:cNvSpPr>
            <a:spLocks noGrp="1"/>
          </p:cNvSpPr>
          <p:nvPr>
            <p:ph type="title"/>
          </p:nvPr>
        </p:nvSpPr>
        <p:spPr>
          <a:xfrm>
            <a:off x="695325" y="153732"/>
            <a:ext cx="10801350" cy="923183"/>
          </a:xfrm>
        </p:spPr>
        <p:txBody>
          <a:bodyPr/>
          <a:lstStyle/>
          <a:p>
            <a:endParaRPr lang="da-DK"/>
          </a:p>
        </p:txBody>
      </p:sp>
      <p:sp>
        <p:nvSpPr>
          <p:cNvPr id="4" name="Tekstfelt 3">
            <a:extLst>
              <a:ext uri="{FF2B5EF4-FFF2-40B4-BE49-F238E27FC236}">
                <a16:creationId xmlns:a16="http://schemas.microsoft.com/office/drawing/2014/main" id="{77F643AE-BE4D-A30A-7239-5E5DE7A34BA7}"/>
              </a:ext>
            </a:extLst>
          </p:cNvPr>
          <p:cNvSpPr txBox="1"/>
          <p:nvPr/>
        </p:nvSpPr>
        <p:spPr>
          <a:xfrm>
            <a:off x="2825750" y="2129843"/>
            <a:ext cx="6540500" cy="2462213"/>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solidFill>
                  <a:srgbClr val="224B5A"/>
                </a:solidFill>
                <a:latin typeface="Segoe UI" panose="020B0502040204020203" pitchFamily="34" charset="0"/>
                <a:cs typeface="Segoe UI" panose="020B0502040204020203" pitchFamily="34" charset="0"/>
              </a:rPr>
              <a:t>Resultatbehandling</a:t>
            </a: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endParaRPr lang="da-DK" sz="2400"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C9874889-A9D7-3C95-7DA7-A75269985008}"/>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pic>
        <p:nvPicPr>
          <p:cNvPr id="9" name="Billede 8">
            <a:extLst>
              <a:ext uri="{FF2B5EF4-FFF2-40B4-BE49-F238E27FC236}">
                <a16:creationId xmlns:a16="http://schemas.microsoft.com/office/drawing/2014/main" id="{449FF786-0A8E-CBFB-4984-A1F7F2A4425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797869"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25143ED1-4B3C-FF05-E3D1-079B94DA58A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28592" y="2735766"/>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17517091"/>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6AA1F-6200-F1DB-3FBA-4528D55FA49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C61E805-FF27-59CA-2872-25561D3D18CC}"/>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16-19</a:t>
            </a:r>
          </a:p>
        </p:txBody>
      </p:sp>
      <p:sp>
        <p:nvSpPr>
          <p:cNvPr id="3" name="Pladsholder til indhold 2">
            <a:extLst>
              <a:ext uri="{FF2B5EF4-FFF2-40B4-BE49-F238E27FC236}">
                <a16:creationId xmlns:a16="http://schemas.microsoft.com/office/drawing/2014/main" id="{BD98EAAD-BC73-8603-5192-C4BC798F4391}"/>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BA69D712-448D-5FB7-928B-F0E12A9CC386}"/>
              </a:ext>
            </a:extLst>
          </p:cNvPr>
          <p:cNvSpPr>
            <a:spLocks noGrp="1"/>
          </p:cNvSpPr>
          <p:nvPr>
            <p:ph type="title"/>
          </p:nvPr>
        </p:nvSpPr>
        <p:spPr>
          <a:xfrm>
            <a:off x="695325" y="153732"/>
            <a:ext cx="10801350" cy="923183"/>
          </a:xfrm>
        </p:spPr>
        <p:txBody>
          <a:bodyPr/>
          <a:lstStyle/>
          <a:p>
            <a:endParaRPr lang="da-DK"/>
          </a:p>
        </p:txBody>
      </p:sp>
      <p:sp>
        <p:nvSpPr>
          <p:cNvPr id="4" name="Tekstfelt 3">
            <a:extLst>
              <a:ext uri="{FF2B5EF4-FFF2-40B4-BE49-F238E27FC236}">
                <a16:creationId xmlns:a16="http://schemas.microsoft.com/office/drawing/2014/main" id="{58A38DB4-8F65-290F-6EBC-54620F0845B4}"/>
              </a:ext>
            </a:extLst>
          </p:cNvPr>
          <p:cNvSpPr txBox="1"/>
          <p:nvPr/>
        </p:nvSpPr>
        <p:spPr>
          <a:xfrm>
            <a:off x="2825750" y="2129843"/>
            <a:ext cx="6540500" cy="3231654"/>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a:solidFill>
                  <a:srgbClr val="224B5A"/>
                </a:solidFill>
                <a:latin typeface="Segoe UI" panose="020B0502040204020203" pitchFamily="34" charset="0"/>
                <a:cs typeface="Segoe UI" panose="020B0502040204020203" pitchFamily="34" charset="0"/>
              </a:rPr>
              <a:t>Lav poster, </a:t>
            </a:r>
            <a:r>
              <a:rPr lang="da-DK" sz="2000" dirty="0">
                <a:solidFill>
                  <a:srgbClr val="224B5A"/>
                </a:solidFill>
                <a:latin typeface="Segoe UI" panose="020B0502040204020203" pitchFamily="34" charset="0"/>
                <a:cs typeface="Segoe UI" panose="020B0502040204020203" pitchFamily="34" charset="0"/>
              </a:rPr>
              <a:t>og forbered præsentation</a:t>
            </a:r>
          </a:p>
          <a:p>
            <a:pPr marL="342900" indent="-180000" algn="ctr">
              <a:spcAft>
                <a:spcPts val="600"/>
              </a:spcAft>
              <a:buFont typeface="Arial" panose="020B0604020202020204" pitchFamily="34" charset="0"/>
              <a:buChar char="•"/>
            </a:pPr>
            <a:r>
              <a:rPr lang="da-DK" sz="2000">
                <a:solidFill>
                  <a:srgbClr val="224B5A"/>
                </a:solidFill>
                <a:latin typeface="Segoe UI" panose="020B0502040204020203" pitchFamily="34" charset="0"/>
                <a:cs typeface="Segoe UI" panose="020B0502040204020203" pitchFamily="34" charset="0"/>
              </a:rPr>
              <a:t>Præsentation.</a:t>
            </a:r>
            <a:endParaRPr lang="da-DK" sz="2000" dirty="0">
              <a:solidFill>
                <a:srgbClr val="224B5A"/>
              </a:solidFill>
              <a:latin typeface="Segoe UI" panose="020B0502040204020203" pitchFamily="34" charset="0"/>
              <a:cs typeface="Segoe UI" panose="020B0502040204020203" pitchFamily="34" charset="0"/>
            </a:endParaRPr>
          </a:p>
          <a:p>
            <a:pPr marL="162900" algn="ctr">
              <a:spcAft>
                <a:spcPts val="600"/>
              </a:spcAft>
            </a:pP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br>
              <a:rPr lang="da-DK" sz="2000" dirty="0">
                <a:solidFill>
                  <a:srgbClr val="224B5A"/>
                </a:solidFill>
                <a:latin typeface="Segoe UI" panose="020B0502040204020203" pitchFamily="34" charset="0"/>
                <a:cs typeface="Segoe UI" panose="020B0502040204020203" pitchFamily="34" charset="0"/>
              </a:rPr>
            </a:br>
            <a:endParaRPr lang="da-DK" sz="2400"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4AB01755-ECF4-EC37-6673-740C314B7E6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932217"/>
            <a:ext cx="1348177" cy="1348177"/>
          </a:xfrm>
          <a:prstGeom prst="rect">
            <a:avLst/>
          </a:prstGeom>
        </p:spPr>
      </p:pic>
      <p:pic>
        <p:nvPicPr>
          <p:cNvPr id="9" name="Billede 8">
            <a:extLst>
              <a:ext uri="{FF2B5EF4-FFF2-40B4-BE49-F238E27FC236}">
                <a16:creationId xmlns:a16="http://schemas.microsoft.com/office/drawing/2014/main" id="{06B50DA6-54BC-DD2A-637D-B394BAE50B3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797869" y="3011814"/>
            <a:ext cx="1276926" cy="1804734"/>
          </a:xfrm>
          <a:prstGeom prst="rect">
            <a:avLst/>
          </a:prstGeom>
          <a:ln w="3175">
            <a:solidFill>
              <a:schemeClr val="tx1"/>
            </a:solidFill>
          </a:ln>
          <a:effectLst>
            <a:outerShdw blurRad="50800" dist="38100" dir="2700000" algn="tl" rotWithShape="0">
              <a:prstClr val="black">
                <a:alpha val="40000"/>
              </a:prstClr>
            </a:outerShdw>
          </a:effectLst>
        </p:spPr>
      </p:pic>
      <p:pic>
        <p:nvPicPr>
          <p:cNvPr id="11" name="Billede 10">
            <a:extLst>
              <a:ext uri="{FF2B5EF4-FFF2-40B4-BE49-F238E27FC236}">
                <a16:creationId xmlns:a16="http://schemas.microsoft.com/office/drawing/2014/main" id="{7ED543FD-EA32-0173-595C-21BDF4E84EB7}"/>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28592" y="3011814"/>
            <a:ext cx="1276926" cy="1804734"/>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7252731"/>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1CEE1-5850-10DE-61F9-95FD2BAF1C3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A4980D-7376-D5A6-DF60-8B77D5D8B92A}"/>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20</a:t>
            </a:r>
          </a:p>
        </p:txBody>
      </p:sp>
      <p:sp>
        <p:nvSpPr>
          <p:cNvPr id="3" name="Pladsholder til indhold 2">
            <a:extLst>
              <a:ext uri="{FF2B5EF4-FFF2-40B4-BE49-F238E27FC236}">
                <a16:creationId xmlns:a16="http://schemas.microsoft.com/office/drawing/2014/main" id="{F52796A5-93EA-42D5-ECA8-08B3891DB33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15108A28-8828-D48B-01C4-08A4F8EAD093}"/>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DAB5032A-C92E-B6C0-DDCA-4AD26BD93E7C}"/>
              </a:ext>
            </a:extLst>
          </p:cNvPr>
          <p:cNvSpPr txBox="1"/>
          <p:nvPr/>
        </p:nvSpPr>
        <p:spPr>
          <a:xfrm>
            <a:off x="2825750" y="2129843"/>
            <a:ext cx="6540500" cy="400110"/>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solidFill>
                  <a:srgbClr val="224B5A"/>
                </a:solidFill>
                <a:latin typeface="Segoe UI" panose="020B0502040204020203" pitchFamily="34" charset="0"/>
                <a:cs typeface="Segoe UI" panose="020B0502040204020203" pitchFamily="34" charset="0"/>
              </a:rPr>
              <a:t>Diabetes </a:t>
            </a:r>
            <a:r>
              <a:rPr lang="da-DK" sz="2000">
                <a:solidFill>
                  <a:srgbClr val="224B5A"/>
                </a:solidFill>
                <a:latin typeface="Segoe UI" panose="020B0502040204020203" pitchFamily="34" charset="0"/>
                <a:cs typeface="Segoe UI" panose="020B0502040204020203" pitchFamily="34" charset="0"/>
              </a:rPr>
              <a:t>type 1+2.</a:t>
            </a:r>
            <a:endParaRPr lang="da-DK" sz="24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0D738A6F-1788-F9F2-E1C4-C81B4E02A99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2577687974"/>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55E72-4CC0-8E64-BDA7-6B45E15B9F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AC7F3F2-D9D3-AE3E-3D8A-5B219AFD8E88}"/>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21</a:t>
            </a:r>
          </a:p>
        </p:txBody>
      </p:sp>
      <p:sp>
        <p:nvSpPr>
          <p:cNvPr id="3" name="Pladsholder til indhold 2">
            <a:extLst>
              <a:ext uri="{FF2B5EF4-FFF2-40B4-BE49-F238E27FC236}">
                <a16:creationId xmlns:a16="http://schemas.microsoft.com/office/drawing/2014/main" id="{FE33087C-ECEE-6DB9-BA54-DFADD69EA3F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E81957DE-B6A1-EF05-2060-A9BABA723D06}"/>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E8A2AD87-102B-93E4-90D9-DDE7D92B0636}"/>
              </a:ext>
            </a:extLst>
          </p:cNvPr>
          <p:cNvSpPr txBox="1"/>
          <p:nvPr/>
        </p:nvSpPr>
        <p:spPr>
          <a:xfrm>
            <a:off x="2825750" y="2129843"/>
            <a:ext cx="6540500" cy="400110"/>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a:solidFill>
                  <a:srgbClr val="224B5A"/>
                </a:solidFill>
                <a:latin typeface="Segoe UI" panose="020B0502040204020203" pitchFamily="34" charset="0"/>
                <a:cs typeface="Segoe UI" panose="020B0502040204020203" pitchFamily="34" charset="0"/>
              </a:rPr>
              <a:t>Insulins virkemåde.</a:t>
            </a:r>
            <a:endParaRPr lang="da-DK" sz="24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0E132C28-D55F-D8A7-E169-7D1D1E6E1F5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3182698800"/>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EF8F2-5478-87B1-18CC-AB3B90EAD9F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4D6A22-A167-60CC-E589-82B39EB748A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22</a:t>
            </a:r>
          </a:p>
        </p:txBody>
      </p:sp>
      <p:sp>
        <p:nvSpPr>
          <p:cNvPr id="3" name="Pladsholder til indhold 2">
            <a:extLst>
              <a:ext uri="{FF2B5EF4-FFF2-40B4-BE49-F238E27FC236}">
                <a16:creationId xmlns:a16="http://schemas.microsoft.com/office/drawing/2014/main" id="{DC9BFF07-4AFD-A874-8570-D108CEEACDC3}"/>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50328CD1-1A46-B07D-74D0-14CA427A8370}"/>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D28B229E-C894-479F-E215-2B3F743D47B7}"/>
              </a:ext>
            </a:extLst>
          </p:cNvPr>
          <p:cNvSpPr txBox="1"/>
          <p:nvPr/>
        </p:nvSpPr>
        <p:spPr>
          <a:xfrm>
            <a:off x="2825750" y="2129843"/>
            <a:ext cx="6540500" cy="400110"/>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a:solidFill>
                  <a:srgbClr val="224B5A"/>
                </a:solidFill>
                <a:latin typeface="Segoe UI" panose="020B0502040204020203" pitchFamily="34" charset="0"/>
                <a:cs typeface="Segoe UI" panose="020B0502040204020203" pitchFamily="34" charset="0"/>
              </a:rPr>
              <a:t>Bioteknologisk insulinproduktion.</a:t>
            </a:r>
            <a:endParaRPr lang="da-DK" sz="2400" dirty="0">
              <a:latin typeface="Segoe UI" panose="020B0502040204020203" pitchFamily="34" charset="0"/>
              <a:cs typeface="Segoe UI" panose="020B0502040204020203" pitchFamily="34" charset="0"/>
            </a:endParaRPr>
          </a:p>
        </p:txBody>
      </p:sp>
      <p:pic>
        <p:nvPicPr>
          <p:cNvPr id="10" name="Billede 9">
            <a:extLst>
              <a:ext uri="{FF2B5EF4-FFF2-40B4-BE49-F238E27FC236}">
                <a16:creationId xmlns:a16="http://schemas.microsoft.com/office/drawing/2014/main" id="{BD485F8D-8126-E7D0-D9F6-9F2D44A84EB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566735035"/>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DB0A3-B656-AD01-4021-95A7BD0F1591}"/>
            </a:ext>
          </a:extLst>
        </p:cNvPr>
        <p:cNvGrpSpPr/>
        <p:nvPr/>
      </p:nvGrpSpPr>
      <p:grpSpPr>
        <a:xfrm>
          <a:off x="0" y="0"/>
          <a:ext cx="0" cy="0"/>
          <a:chOff x="0" y="0"/>
          <a:chExt cx="0" cy="0"/>
        </a:xfrm>
      </p:grpSpPr>
      <p:sp>
        <p:nvSpPr>
          <p:cNvPr id="5" name="Titel 2">
            <a:extLst>
              <a:ext uri="{FF2B5EF4-FFF2-40B4-BE49-F238E27FC236}">
                <a16:creationId xmlns:a16="http://schemas.microsoft.com/office/drawing/2014/main" id="{4D0331E9-228D-EF87-D255-B19B2A28CC03}"/>
              </a:ext>
            </a:extLst>
          </p:cNvPr>
          <p:cNvSpPr txBox="1">
            <a:spLocks/>
          </p:cNvSpPr>
          <p:nvPr/>
        </p:nvSpPr>
        <p:spPr>
          <a:xfrm>
            <a:off x="695325" y="294791"/>
            <a:ext cx="10801350" cy="1519141"/>
          </a:xfrm>
          <a:prstGeom prst="rect">
            <a:avLst/>
          </a:prstGeom>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224B5A"/>
                </a:solidFill>
                <a:latin typeface="BetonEF-Bold" panose="02000503040000020003"/>
                <a:ea typeface="+mj-ea"/>
                <a:cs typeface="+mj-cs"/>
              </a:defRPr>
            </a:lvl1pPr>
          </a:lstStyle>
          <a:p>
            <a:pPr algn="ctr"/>
            <a:r>
              <a:rPr lang="da-DK" dirty="0"/>
              <a:t>Genteknologi og insulinproduktion</a:t>
            </a:r>
            <a:br>
              <a:rPr lang="da-DK" dirty="0"/>
            </a:br>
            <a:r>
              <a:rPr lang="da-DK" sz="3200"/>
              <a:t>BIF s. </a:t>
            </a:r>
            <a:r>
              <a:rPr lang="da-DK" sz="3200" dirty="0"/>
              <a:t>104-106</a:t>
            </a:r>
          </a:p>
          <a:p>
            <a:pPr algn="ctr"/>
            <a:endParaRPr lang="da-DK" sz="3200" dirty="0"/>
          </a:p>
        </p:txBody>
      </p:sp>
    </p:spTree>
    <p:extLst>
      <p:ext uri="{BB962C8B-B14F-4D97-AF65-F5344CB8AC3E}">
        <p14:creationId xmlns:p14="http://schemas.microsoft.com/office/powerpoint/2010/main" val="389608572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descr="Et billede, der indeholder mad, klippe/udklip/stykke&#10;&#10;AI-genereret indhold kan være ukorrekt.">
            <a:extLst>
              <a:ext uri="{FF2B5EF4-FFF2-40B4-BE49-F238E27FC236}">
                <a16:creationId xmlns:a16="http://schemas.microsoft.com/office/drawing/2014/main" id="{3C47CC65-EE8C-FCB2-52BE-D0DA5792283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994848" y="1695160"/>
            <a:ext cx="8202304" cy="4311211"/>
          </a:xfrm>
          <a:prstGeom prst="rect">
            <a:avLst/>
          </a:prstGeom>
        </p:spPr>
      </p:pic>
      <p:sp>
        <p:nvSpPr>
          <p:cNvPr id="3" name="Titel 2">
            <a:extLst>
              <a:ext uri="{FF2B5EF4-FFF2-40B4-BE49-F238E27FC236}">
                <a16:creationId xmlns:a16="http://schemas.microsoft.com/office/drawing/2014/main" id="{B319BF30-EECA-80BE-4EA5-570E5A949C6A}"/>
              </a:ext>
            </a:extLst>
          </p:cNvPr>
          <p:cNvSpPr>
            <a:spLocks noGrp="1"/>
          </p:cNvSpPr>
          <p:nvPr>
            <p:ph type="title"/>
          </p:nvPr>
        </p:nvSpPr>
        <p:spPr>
          <a:xfrm>
            <a:off x="695325" y="294791"/>
            <a:ext cx="10801350" cy="1519141"/>
          </a:xfrm>
        </p:spPr>
        <p:txBody>
          <a:bodyPr/>
          <a:lstStyle/>
          <a:p>
            <a:pPr algn="ctr"/>
            <a:r>
              <a:rPr lang="da-DK" dirty="0"/>
              <a:t>Hvad er kulhydrater?</a:t>
            </a:r>
            <a:br>
              <a:rPr lang="da-DK" dirty="0"/>
            </a:br>
            <a:r>
              <a:rPr lang="da-DK" sz="3200" dirty="0"/>
              <a:t>BIF s. 24-28</a:t>
            </a:r>
          </a:p>
        </p:txBody>
      </p:sp>
      <p:sp>
        <p:nvSpPr>
          <p:cNvPr id="4" name="Pladsholder til indhold 3">
            <a:extLst>
              <a:ext uri="{FF2B5EF4-FFF2-40B4-BE49-F238E27FC236}">
                <a16:creationId xmlns:a16="http://schemas.microsoft.com/office/drawing/2014/main" id="{1E83B75F-F9B8-2366-D769-D72B2321CE84}"/>
              </a:ext>
            </a:extLst>
          </p:cNvPr>
          <p:cNvSpPr>
            <a:spLocks noGrp="1"/>
          </p:cNvSpPr>
          <p:nvPr>
            <p:ph idx="1"/>
          </p:nvPr>
        </p:nvSpPr>
        <p:spPr/>
        <p:txBody>
          <a:bodyPr/>
          <a:lstStyle/>
          <a:p>
            <a:pPr marL="0" indent="0">
              <a:buNone/>
            </a:pPr>
            <a:endParaRPr lang="da-DK" dirty="0"/>
          </a:p>
        </p:txBody>
      </p:sp>
    </p:spTree>
    <p:extLst>
      <p:ext uri="{BB962C8B-B14F-4D97-AF65-F5344CB8AC3E}">
        <p14:creationId xmlns:p14="http://schemas.microsoft.com/office/powerpoint/2010/main" val="526993278"/>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A37E92-AC22-9A1F-6B3E-FD327BB86486}"/>
              </a:ext>
            </a:extLst>
          </p:cNvPr>
          <p:cNvSpPr>
            <a:spLocks noGrp="1"/>
          </p:cNvSpPr>
          <p:nvPr>
            <p:ph type="title"/>
          </p:nvPr>
        </p:nvSpPr>
        <p:spPr/>
        <p:txBody>
          <a:bodyPr/>
          <a:lstStyle/>
          <a:p>
            <a:r>
              <a:rPr lang="da-DK" dirty="0"/>
              <a:t>Gensplejsning</a:t>
            </a:r>
          </a:p>
        </p:txBody>
      </p:sp>
      <p:sp>
        <p:nvSpPr>
          <p:cNvPr id="3" name="Pladsholder til indhold 2">
            <a:extLst>
              <a:ext uri="{FF2B5EF4-FFF2-40B4-BE49-F238E27FC236}">
                <a16:creationId xmlns:a16="http://schemas.microsoft.com/office/drawing/2014/main" id="{528AC0B2-0FCA-8615-A7C7-7A1894A15F96}"/>
              </a:ext>
            </a:extLst>
          </p:cNvPr>
          <p:cNvSpPr>
            <a:spLocks noGrp="1"/>
          </p:cNvSpPr>
          <p:nvPr>
            <p:ph idx="1"/>
          </p:nvPr>
        </p:nvSpPr>
        <p:spPr>
          <a:xfrm>
            <a:off x="695325" y="1332000"/>
            <a:ext cx="8627095" cy="4248000"/>
          </a:xfrm>
        </p:spPr>
        <p:txBody>
          <a:bodyPr/>
          <a:lstStyle/>
          <a:p>
            <a:r>
              <a:rPr lang="da-DK" sz="1800" dirty="0">
                <a:latin typeface="Segoe UI" panose="020B0502040204020203" pitchFamily="34" charset="0"/>
                <a:cs typeface="Segoe UI" panose="020B0502040204020203" pitchFamily="34" charset="0"/>
              </a:rPr>
              <a:t>Teknik, hvor gen fra en donororganisme udtages og indsættes i en værtsorganisme. </a:t>
            </a:r>
          </a:p>
          <a:p>
            <a:r>
              <a:rPr lang="da-DK" sz="1800" dirty="0">
                <a:latin typeface="Segoe UI" panose="020B0502040204020203" pitchFamily="34" charset="0"/>
                <a:cs typeface="Segoe UI" panose="020B0502040204020203" pitchFamily="34" charset="0"/>
              </a:rPr>
              <a:t>Der findes flere gensplejsningsværktøjer: </a:t>
            </a:r>
            <a:r>
              <a:rPr lang="da-DK" sz="1800" dirty="0" err="1">
                <a:latin typeface="Segoe UI" panose="020B0502040204020203" pitchFamily="34" charset="0"/>
                <a:cs typeface="Segoe UI" panose="020B0502040204020203" pitchFamily="34" charset="0"/>
              </a:rPr>
              <a:t>cDNA</a:t>
            </a:r>
            <a:r>
              <a:rPr lang="da-DK" sz="1800" dirty="0">
                <a:latin typeface="Segoe UI" panose="020B0502040204020203" pitchFamily="34" charset="0"/>
                <a:cs typeface="Segoe UI" panose="020B0502040204020203" pitchFamily="34" charset="0"/>
              </a:rPr>
              <a:t>-metoden er en af de mest brugte. </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97871389"/>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30732A-8217-30AD-4BDC-177904BAB739}"/>
              </a:ext>
            </a:extLst>
          </p:cNvPr>
          <p:cNvSpPr>
            <a:spLocks noGrp="1"/>
          </p:cNvSpPr>
          <p:nvPr>
            <p:ph type="title"/>
          </p:nvPr>
        </p:nvSpPr>
        <p:spPr/>
        <p:txBody>
          <a:bodyPr/>
          <a:lstStyle/>
          <a:p>
            <a:r>
              <a:rPr lang="da-DK" dirty="0" err="1"/>
              <a:t>cDNA</a:t>
            </a:r>
            <a:r>
              <a:rPr lang="da-DK" dirty="0"/>
              <a:t>-metoden </a:t>
            </a:r>
          </a:p>
        </p:txBody>
      </p:sp>
      <p:sp>
        <p:nvSpPr>
          <p:cNvPr id="3" name="Pladsholder til indhold 2">
            <a:extLst>
              <a:ext uri="{FF2B5EF4-FFF2-40B4-BE49-F238E27FC236}">
                <a16:creationId xmlns:a16="http://schemas.microsoft.com/office/drawing/2014/main" id="{39DBD909-7221-4F93-F564-46D340F11334}"/>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Omvendt proteinsyntese</a:t>
            </a:r>
          </a:p>
          <a:p>
            <a:r>
              <a:rPr lang="da-DK" sz="1800" dirty="0">
                <a:latin typeface="Segoe UI" panose="020B0502040204020203" pitchFamily="34" charset="0"/>
                <a:cs typeface="Segoe UI" panose="020B0502040204020203" pitchFamily="34" charset="0"/>
              </a:rPr>
              <a:t>Bruger mRNA til at lave </a:t>
            </a:r>
            <a:r>
              <a:rPr lang="da-DK" sz="1800" dirty="0" err="1">
                <a:latin typeface="Segoe UI" panose="020B0502040204020203" pitchFamily="34" charset="0"/>
                <a:cs typeface="Segoe UI" panose="020B0502040204020203" pitchFamily="34" charset="0"/>
              </a:rPr>
              <a:t>cDNA</a:t>
            </a:r>
            <a:endParaRPr lang="da-DK" sz="1800" dirty="0">
              <a:latin typeface="Segoe UI" panose="020B0502040204020203" pitchFamily="34" charset="0"/>
              <a:cs typeface="Segoe UI" panose="020B0502040204020203" pitchFamily="34" charset="0"/>
            </a:endParaRPr>
          </a:p>
          <a:p>
            <a:r>
              <a:rPr lang="da-DK" sz="1800" dirty="0" err="1">
                <a:latin typeface="Segoe UI" panose="020B0502040204020203" pitchFamily="34" charset="0"/>
                <a:cs typeface="Segoe UI" panose="020B0502040204020203" pitchFamily="34" charset="0"/>
              </a:rPr>
              <a:t>cDNA</a:t>
            </a:r>
            <a:r>
              <a:rPr lang="da-DK" sz="1800" dirty="0">
                <a:latin typeface="Segoe UI" panose="020B0502040204020203" pitchFamily="34" charset="0"/>
                <a:cs typeface="Segoe UI" panose="020B0502040204020203" pitchFamily="34" charset="0"/>
              </a:rPr>
              <a:t> kan så modificeres og splejses ind (fx vha. en værtscelle).</a:t>
            </a:r>
          </a:p>
          <a:p>
            <a:endParaRPr lang="da-DK" sz="1800"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828F162B-B742-A6EB-0581-64F5808DE4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20686" y="403438"/>
            <a:ext cx="2896433" cy="4168562"/>
          </a:xfrm>
          <a:prstGeom prst="rect">
            <a:avLst/>
          </a:prstGeom>
        </p:spPr>
      </p:pic>
      <p:sp>
        <p:nvSpPr>
          <p:cNvPr id="5" name="Tekstfelt 4">
            <a:extLst>
              <a:ext uri="{FF2B5EF4-FFF2-40B4-BE49-F238E27FC236}">
                <a16:creationId xmlns:a16="http://schemas.microsoft.com/office/drawing/2014/main" id="{AAC64A20-F263-3560-00B1-62E0B7019C9F}"/>
              </a:ext>
            </a:extLst>
          </p:cNvPr>
          <p:cNvSpPr txBox="1"/>
          <p:nvPr/>
        </p:nvSpPr>
        <p:spPr>
          <a:xfrm>
            <a:off x="7217804" y="4841336"/>
            <a:ext cx="4552308" cy="1169551"/>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Omvendt proteinsyntese. 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https://www.biotechacademy.dk/undervisning/gymnasiale-projekter/mennesket-paa-dna-mikrochip/mikrochipteknologi/</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38474398"/>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18D2E4-CBCE-011A-4B80-6936DA0CF01F}"/>
              </a:ext>
            </a:extLst>
          </p:cNvPr>
          <p:cNvSpPr>
            <a:spLocks noGrp="1"/>
          </p:cNvSpPr>
          <p:nvPr>
            <p:ph type="title"/>
          </p:nvPr>
        </p:nvSpPr>
        <p:spPr/>
        <p:txBody>
          <a:bodyPr/>
          <a:lstStyle/>
          <a:p>
            <a:r>
              <a:rPr lang="da-DK" dirty="0"/>
              <a:t>Gensplejsningens værktøjer</a:t>
            </a:r>
          </a:p>
        </p:txBody>
      </p:sp>
      <p:sp>
        <p:nvSpPr>
          <p:cNvPr id="3" name="Pladsholder til indhold 2">
            <a:extLst>
              <a:ext uri="{FF2B5EF4-FFF2-40B4-BE49-F238E27FC236}">
                <a16:creationId xmlns:a16="http://schemas.microsoft.com/office/drawing/2014/main" id="{2280A1C5-9783-0D6C-99E8-F925772ADFEC}"/>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Bakterier: bruges </a:t>
            </a:r>
            <a:r>
              <a:rPr lang="da-DK" sz="1800">
                <a:latin typeface="Segoe UI" panose="020B0502040204020203" pitchFamily="34" charset="0"/>
                <a:cs typeface="Segoe UI" panose="020B0502040204020203" pitchFamily="34" charset="0"/>
              </a:rPr>
              <a:t>som værtsceller, fordi:</a:t>
            </a:r>
            <a:endParaRPr lang="da-DK" sz="1800" dirty="0">
              <a:latin typeface="Segoe UI" panose="020B0502040204020203" pitchFamily="34" charset="0"/>
              <a:cs typeface="Segoe UI" panose="020B0502040204020203" pitchFamily="34" charset="0"/>
            </a:endParaRPr>
          </a:p>
          <a:p>
            <a:pPr lvl="1"/>
            <a:r>
              <a:rPr lang="da-DK" sz="1800" dirty="0">
                <a:latin typeface="Segoe UI" panose="020B0502040204020203" pitchFamily="34" charset="0"/>
                <a:cs typeface="Segoe UI" panose="020B0502040204020203" pitchFamily="34" charset="0"/>
              </a:rPr>
              <a:t>Kromosom let tilgængeligt</a:t>
            </a:r>
          </a:p>
          <a:p>
            <a:pPr lvl="1"/>
            <a:r>
              <a:rPr lang="da-DK" sz="1800" dirty="0">
                <a:latin typeface="Segoe UI" panose="020B0502040204020203" pitchFamily="34" charset="0"/>
                <a:cs typeface="Segoe UI" panose="020B0502040204020203" pitchFamily="34" charset="0"/>
              </a:rPr>
              <a:t>Indeholder plasmider - vektorer</a:t>
            </a:r>
          </a:p>
          <a:p>
            <a:pPr lvl="1"/>
            <a:r>
              <a:rPr lang="da-DK" sz="1800" dirty="0">
                <a:latin typeface="Segoe UI" panose="020B0502040204020203" pitchFamily="34" charset="0"/>
                <a:cs typeface="Segoe UI" panose="020B0502040204020203" pitchFamily="34" charset="0"/>
              </a:rPr>
              <a:t>Lette at opformere</a:t>
            </a:r>
          </a:p>
          <a:p>
            <a:pPr lvl="1"/>
            <a:r>
              <a:rPr lang="da-DK" sz="1800" dirty="0">
                <a:latin typeface="Segoe UI" panose="020B0502040204020203" pitchFamily="34" charset="0"/>
                <a:cs typeface="Segoe UI" panose="020B0502040204020203" pitchFamily="34" charset="0"/>
              </a:rPr>
              <a:t>Ofte antibiotika-resistens </a:t>
            </a:r>
            <a:r>
              <a:rPr lang="da-DK" sz="1800">
                <a:latin typeface="Segoe UI" panose="020B0502040204020203" pitchFamily="34" charset="0"/>
                <a:cs typeface="Segoe UI" panose="020B0502040204020203" pitchFamily="34" charset="0"/>
              </a:rPr>
              <a:t>i plasmiderne.</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Picture 2">
            <a:extLst>
              <a:ext uri="{FF2B5EF4-FFF2-40B4-BE49-F238E27FC236}">
                <a16:creationId xmlns:a16="http://schemas.microsoft.com/office/drawing/2014/main" id="{784F866D-2E9A-AEEF-7CF1-01E408AE73D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64401" y="1217974"/>
            <a:ext cx="5832274" cy="3236912"/>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86990CF8-6B18-E9DD-9151-249D3F5B549D}"/>
              </a:ext>
            </a:extLst>
          </p:cNvPr>
          <p:cNvSpPr txBox="1"/>
          <p:nvPr/>
        </p:nvSpPr>
        <p:spPr>
          <a:xfrm>
            <a:off x="6096000" y="4854849"/>
            <a:ext cx="5572897" cy="523220"/>
          </a:xfrm>
          <a:prstGeom prst="rect">
            <a:avLst/>
          </a:prstGeom>
          <a:noFill/>
        </p:spPr>
        <p:txBody>
          <a:bodyPr wrap="square" rtlCol="0">
            <a:spAutoFit/>
          </a:bodyPr>
          <a:lstStyle/>
          <a:p>
            <a:r>
              <a:rPr lang="da-DK" sz="1400">
                <a:latin typeface="Segoe UI" panose="020B0502040204020203" pitchFamily="34" charset="0"/>
                <a:cs typeface="Segoe UI" panose="020B0502040204020203" pitchFamily="34" charset="0"/>
              </a:rPr>
              <a:t>Figur: </a:t>
            </a:r>
            <a:r>
              <a:rPr lang="da-DK" sz="1400" dirty="0">
                <a:latin typeface="Segoe UI" panose="020B0502040204020203" pitchFamily="34" charset="0"/>
                <a:cs typeface="Segoe UI" panose="020B0502040204020203" pitchFamily="34" charset="0"/>
              </a:rPr>
              <a:t>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https://www.biotechacademy.dk/bakterier-og-vira/</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0640651"/>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B3C24-53B1-2A6E-60B1-981D0E2EEB0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6333DD8-45F3-7E5A-0393-250D1C3CF760}"/>
              </a:ext>
            </a:extLst>
          </p:cNvPr>
          <p:cNvSpPr>
            <a:spLocks noGrp="1"/>
          </p:cNvSpPr>
          <p:nvPr>
            <p:ph type="title"/>
          </p:nvPr>
        </p:nvSpPr>
        <p:spPr/>
        <p:txBody>
          <a:bodyPr/>
          <a:lstStyle/>
          <a:p>
            <a:r>
              <a:rPr lang="da-DK" dirty="0"/>
              <a:t>Gensplejsningens værktøjer</a:t>
            </a:r>
          </a:p>
        </p:txBody>
      </p:sp>
      <p:sp>
        <p:nvSpPr>
          <p:cNvPr id="3" name="Pladsholder til indhold 2">
            <a:extLst>
              <a:ext uri="{FF2B5EF4-FFF2-40B4-BE49-F238E27FC236}">
                <a16:creationId xmlns:a16="http://schemas.microsoft.com/office/drawing/2014/main" id="{0982EAF9-6909-DBCD-9EC1-672DFA8D5EB0}"/>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Restriktionsenzymer</a:t>
            </a:r>
          </a:p>
          <a:p>
            <a:r>
              <a:rPr lang="da-DK" sz="1800" dirty="0">
                <a:latin typeface="Segoe UI" panose="020B0502040204020203" pitchFamily="34" charset="0"/>
                <a:cs typeface="Segoe UI" panose="020B0502040204020203" pitchFamily="34" charset="0"/>
              </a:rPr>
              <a:t>Klipper i DNA</a:t>
            </a:r>
          </a:p>
          <a:p>
            <a:r>
              <a:rPr lang="da-DK" sz="1800" dirty="0">
                <a:latin typeface="Segoe UI" panose="020B0502040204020203" pitchFamily="34" charset="0"/>
                <a:cs typeface="Segoe UI" panose="020B0502040204020203" pitchFamily="34" charset="0"/>
              </a:rPr>
              <a:t>Mange forskellige, der klipper forskelligt</a:t>
            </a:r>
          </a:p>
          <a:p>
            <a:r>
              <a:rPr lang="da-DK" sz="1800" err="1">
                <a:latin typeface="Segoe UI" panose="020B0502040204020203" pitchFamily="34" charset="0"/>
                <a:cs typeface="Segoe UI" panose="020B0502040204020203" pitchFamily="34" charset="0"/>
              </a:rPr>
              <a:t>Palindromisk</a:t>
            </a:r>
            <a:r>
              <a:rPr lang="da-DK" sz="1800">
                <a:latin typeface="Segoe UI" panose="020B0502040204020203" pitchFamily="34" charset="0"/>
                <a:cs typeface="Segoe UI" panose="020B0502040204020203" pitchFamily="34" charset="0"/>
              </a:rPr>
              <a:t> sekvens.</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6" name="Picture 2" descr="figur af gensplejsning og hvordan det kan bruges til fermentering">
            <a:extLst>
              <a:ext uri="{FF2B5EF4-FFF2-40B4-BE49-F238E27FC236}">
                <a16:creationId xmlns:a16="http://schemas.microsoft.com/office/drawing/2014/main" id="{F77553D9-88E2-4284-D091-BA4643A3ACF1}"/>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6292"/>
          <a:stretch>
            <a:fillRect/>
          </a:stretch>
        </p:blipFill>
        <p:spPr bwMode="auto">
          <a:xfrm>
            <a:off x="5392229" y="1447749"/>
            <a:ext cx="6104446" cy="3278560"/>
          </a:xfrm>
          <a:prstGeom prst="rect">
            <a:avLst/>
          </a:prstGeom>
          <a:noFill/>
          <a:extLst>
            <a:ext uri="{909E8E84-426E-40DD-AFC4-6F175D3DCCD1}">
              <a14:hiddenFill xmlns:a14="http://schemas.microsoft.com/office/drawing/2010/main">
                <a:solidFill>
                  <a:srgbClr val="FFFFFF"/>
                </a:solidFill>
              </a14:hiddenFill>
            </a:ext>
          </a:extLst>
        </p:spPr>
      </p:pic>
      <p:sp>
        <p:nvSpPr>
          <p:cNvPr id="7" name="Tekstfelt 6">
            <a:extLst>
              <a:ext uri="{FF2B5EF4-FFF2-40B4-BE49-F238E27FC236}">
                <a16:creationId xmlns:a16="http://schemas.microsoft.com/office/drawing/2014/main" id="{45C53016-04A2-EAD9-E093-0BAF23A79A04}"/>
              </a:ext>
            </a:extLst>
          </p:cNvPr>
          <p:cNvSpPr txBox="1"/>
          <p:nvPr/>
        </p:nvSpPr>
        <p:spPr>
          <a:xfrm>
            <a:off x="5321644" y="5071111"/>
            <a:ext cx="6175032" cy="738664"/>
          </a:xfrm>
          <a:prstGeom prst="rect">
            <a:avLst/>
          </a:prstGeom>
          <a:noFill/>
        </p:spPr>
        <p:txBody>
          <a:bodyPr wrap="square" rtlCol="0">
            <a:spAutoFit/>
          </a:bodyPr>
          <a:lstStyle/>
          <a:p>
            <a:r>
              <a:rPr lang="da-DK" sz="1400">
                <a:latin typeface="Segoe UI" panose="020B0502040204020203" pitchFamily="34" charset="0"/>
                <a:cs typeface="Segoe UI" panose="020B0502040204020203" pitchFamily="34" charset="0"/>
              </a:rPr>
              <a:t>Figur: </a:t>
            </a:r>
            <a:r>
              <a:rPr lang="da-DK" sz="1400" dirty="0">
                <a:latin typeface="Segoe UI" panose="020B0502040204020203" pitchFamily="34" charset="0"/>
                <a:cs typeface="Segoe UI" panose="020B0502040204020203" pitchFamily="34" charset="0"/>
              </a:rPr>
              <a:t>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https://www.biotechacademy.dk/undervisning/gymnasiale-projekter/fermenteringsteknologi/cellefabrikker/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13624191"/>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C7C86-D65E-4E14-B9B6-E04D53F24D6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E971113-2CB1-0C09-A10D-03AE9FC13DD9}"/>
              </a:ext>
            </a:extLst>
          </p:cNvPr>
          <p:cNvSpPr>
            <a:spLocks noGrp="1"/>
          </p:cNvSpPr>
          <p:nvPr>
            <p:ph type="title"/>
          </p:nvPr>
        </p:nvSpPr>
        <p:spPr/>
        <p:txBody>
          <a:bodyPr/>
          <a:lstStyle/>
          <a:p>
            <a:r>
              <a:rPr lang="da-DK" dirty="0"/>
              <a:t>Gensplejsning</a:t>
            </a:r>
          </a:p>
        </p:txBody>
      </p:sp>
      <p:sp>
        <p:nvSpPr>
          <p:cNvPr id="3" name="Pladsholder til indhold 2">
            <a:extLst>
              <a:ext uri="{FF2B5EF4-FFF2-40B4-BE49-F238E27FC236}">
                <a16:creationId xmlns:a16="http://schemas.microsoft.com/office/drawing/2014/main" id="{770D855C-5B7A-6189-8C07-17FAE21F93D6}"/>
              </a:ext>
            </a:extLst>
          </p:cNvPr>
          <p:cNvSpPr>
            <a:spLocks noGrp="1"/>
          </p:cNvSpPr>
          <p:nvPr>
            <p:ph idx="1"/>
          </p:nvPr>
        </p:nvSpPr>
        <p:spPr>
          <a:xfrm>
            <a:off x="695325" y="1332000"/>
            <a:ext cx="5014099" cy="4248000"/>
          </a:xfrm>
        </p:spPr>
        <p:txBody>
          <a:bodyPr/>
          <a:lstStyle/>
          <a:p>
            <a:r>
              <a:rPr lang="da-DK" sz="1800" dirty="0">
                <a:latin typeface="Segoe UI" panose="020B0502040204020203" pitchFamily="34" charset="0"/>
                <a:cs typeface="Segoe UI" panose="020B0502040204020203" pitchFamily="34" charset="0"/>
              </a:rPr>
              <a:t>Fremstiller eller isolerer gen.</a:t>
            </a:r>
          </a:p>
          <a:p>
            <a:r>
              <a:rPr lang="da-DK" sz="1800" dirty="0">
                <a:latin typeface="Segoe UI" panose="020B0502040204020203" pitchFamily="34" charset="0"/>
                <a:cs typeface="Segoe UI" panose="020B0502040204020203" pitchFamily="34" charset="0"/>
              </a:rPr>
              <a:t>Klipper med restriktionsenzym rundt om genet. </a:t>
            </a:r>
          </a:p>
          <a:p>
            <a:r>
              <a:rPr lang="da-DK" sz="1800" dirty="0">
                <a:latin typeface="Segoe UI" panose="020B0502040204020203" pitchFamily="34" charset="0"/>
                <a:cs typeface="Segoe UI" panose="020B0502040204020203" pitchFamily="34" charset="0"/>
              </a:rPr>
              <a:t>Isolerer plasmid (vektor) fra bakterie.</a:t>
            </a:r>
          </a:p>
          <a:p>
            <a:r>
              <a:rPr lang="da-DK" sz="1800" dirty="0">
                <a:latin typeface="Segoe UI" panose="020B0502040204020203" pitchFamily="34" charset="0"/>
                <a:cs typeface="Segoe UI" panose="020B0502040204020203" pitchFamily="34" charset="0"/>
              </a:rPr>
              <a:t>Klipper i plasmid med samme restriktionsenzym.</a:t>
            </a:r>
          </a:p>
          <a:p>
            <a:r>
              <a:rPr lang="da-DK" sz="1800" dirty="0">
                <a:latin typeface="Segoe UI" panose="020B0502040204020203" pitchFamily="34" charset="0"/>
                <a:cs typeface="Segoe UI" panose="020B0502040204020203" pitchFamily="34" charset="0"/>
              </a:rPr>
              <a:t>Gen og plasmid blandes.</a:t>
            </a:r>
          </a:p>
          <a:p>
            <a:r>
              <a:rPr lang="da-DK" sz="1800" dirty="0">
                <a:latin typeface="Segoe UI" panose="020B0502040204020203" pitchFamily="34" charset="0"/>
                <a:cs typeface="Segoe UI" panose="020B0502040204020203" pitchFamily="34" charset="0"/>
              </a:rPr>
              <a:t>Tilsætning af DNA-</a:t>
            </a:r>
            <a:r>
              <a:rPr lang="da-DK" sz="1800" dirty="0" err="1">
                <a:latin typeface="Segoe UI" panose="020B0502040204020203" pitchFamily="34" charset="0"/>
                <a:cs typeface="Segoe UI" panose="020B0502040204020203" pitchFamily="34" charset="0"/>
              </a:rPr>
              <a:t>ligase</a:t>
            </a:r>
            <a:r>
              <a:rPr lang="da-DK" sz="1800" dirty="0">
                <a:latin typeface="Segoe UI" panose="020B0502040204020203" pitchFamily="34" charset="0"/>
                <a:cs typeface="Segoe UI" panose="020B0502040204020203" pitchFamily="34" charset="0"/>
              </a:rPr>
              <a:t>.</a:t>
            </a:r>
          </a:p>
          <a:p>
            <a:r>
              <a:rPr lang="da-DK" sz="1800" dirty="0">
                <a:latin typeface="Segoe UI" panose="020B0502040204020203" pitchFamily="34" charset="0"/>
                <a:cs typeface="Segoe UI" panose="020B0502040204020203" pitchFamily="34" charset="0"/>
              </a:rPr>
              <a:t>Det hele overføres til bakterier vha. transformation.</a:t>
            </a:r>
          </a:p>
          <a:p>
            <a:endParaRPr lang="da-DK" sz="1800" dirty="0">
              <a:latin typeface="Segoe UI" panose="020B0502040204020203" pitchFamily="34" charset="0"/>
              <a:cs typeface="Segoe UI" panose="020B0502040204020203" pitchFamily="34" charset="0"/>
            </a:endParaRPr>
          </a:p>
        </p:txBody>
      </p:sp>
      <p:pic>
        <p:nvPicPr>
          <p:cNvPr id="4" name="Picture 2" descr="figur af gensplejsning og hvordan det kan bruges til fermentering">
            <a:extLst>
              <a:ext uri="{FF2B5EF4-FFF2-40B4-BE49-F238E27FC236}">
                <a16:creationId xmlns:a16="http://schemas.microsoft.com/office/drawing/2014/main" id="{7AC7C627-B41E-AEFA-A843-27CBF625B71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06792" y="564995"/>
            <a:ext cx="4795210" cy="4795210"/>
          </a:xfrm>
          <a:prstGeom prst="rect">
            <a:avLst/>
          </a:prstGeom>
          <a:noFill/>
          <a:extLst>
            <a:ext uri="{909E8E84-426E-40DD-AFC4-6F175D3DCCD1}">
              <a14:hiddenFill xmlns:a14="http://schemas.microsoft.com/office/drawing/2010/main">
                <a:solidFill>
                  <a:srgbClr val="FFFFFF"/>
                </a:solidFill>
              </a14:hiddenFill>
            </a:ext>
          </a:extLst>
        </p:spPr>
      </p:pic>
      <p:sp>
        <p:nvSpPr>
          <p:cNvPr id="5" name="Tekstfelt 4">
            <a:extLst>
              <a:ext uri="{FF2B5EF4-FFF2-40B4-BE49-F238E27FC236}">
                <a16:creationId xmlns:a16="http://schemas.microsoft.com/office/drawing/2014/main" id="{D45475CA-696B-0279-C2F3-799425E37E1C}"/>
              </a:ext>
            </a:extLst>
          </p:cNvPr>
          <p:cNvSpPr txBox="1"/>
          <p:nvPr/>
        </p:nvSpPr>
        <p:spPr>
          <a:xfrm>
            <a:off x="5915179" y="5687308"/>
            <a:ext cx="6091881" cy="738664"/>
          </a:xfrm>
          <a:prstGeom prst="rect">
            <a:avLst/>
          </a:prstGeom>
          <a:noFill/>
        </p:spPr>
        <p:txBody>
          <a:bodyPr wrap="square" rtlCol="0">
            <a:spAutoFit/>
          </a:bodyPr>
          <a:lstStyle/>
          <a:p>
            <a:r>
              <a:rPr lang="da-DK" sz="1400">
                <a:latin typeface="Segoe UI" panose="020B0502040204020203" pitchFamily="34" charset="0"/>
                <a:cs typeface="Segoe UI" panose="020B0502040204020203" pitchFamily="34" charset="0"/>
              </a:rPr>
              <a:t>Figur: </a:t>
            </a:r>
            <a:r>
              <a:rPr lang="da-DK" sz="1400" dirty="0">
                <a:latin typeface="Segoe UI" panose="020B0502040204020203" pitchFamily="34" charset="0"/>
                <a:cs typeface="Segoe UI" panose="020B0502040204020203" pitchFamily="34" charset="0"/>
              </a:rPr>
              <a:t>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https://www.biotechacademy.dk/undervisning/gymnasiale-projekter/fermenteringsteknologi/cellefabrikker/</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28147534"/>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DB5E5-62C5-B427-A5C1-80C321CF722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73B849D-96FF-9682-9B70-E74740B0382C}"/>
              </a:ext>
            </a:extLst>
          </p:cNvPr>
          <p:cNvSpPr>
            <a:spLocks noGrp="1"/>
          </p:cNvSpPr>
          <p:nvPr>
            <p:ph type="title"/>
          </p:nvPr>
        </p:nvSpPr>
        <p:spPr>
          <a:xfrm>
            <a:off x="695325" y="294791"/>
            <a:ext cx="5586529" cy="923183"/>
          </a:xfrm>
        </p:spPr>
        <p:txBody>
          <a:bodyPr/>
          <a:lstStyle/>
          <a:p>
            <a:r>
              <a:rPr lang="da-DK" dirty="0"/>
              <a:t>Gensplejsning</a:t>
            </a:r>
          </a:p>
        </p:txBody>
      </p:sp>
      <p:sp>
        <p:nvSpPr>
          <p:cNvPr id="3" name="Pladsholder til indhold 2">
            <a:extLst>
              <a:ext uri="{FF2B5EF4-FFF2-40B4-BE49-F238E27FC236}">
                <a16:creationId xmlns:a16="http://schemas.microsoft.com/office/drawing/2014/main" id="{FB021FB7-9C8F-AF75-2F1D-B809E795B527}"/>
              </a:ext>
            </a:extLst>
          </p:cNvPr>
          <p:cNvSpPr>
            <a:spLocks noGrp="1"/>
          </p:cNvSpPr>
          <p:nvPr>
            <p:ph idx="1"/>
          </p:nvPr>
        </p:nvSpPr>
        <p:spPr>
          <a:xfrm>
            <a:off x="695325" y="1332000"/>
            <a:ext cx="4783641" cy="4248000"/>
          </a:xfrm>
        </p:spPr>
        <p:txBody>
          <a:bodyPr/>
          <a:lstStyle/>
          <a:p>
            <a:r>
              <a:rPr lang="da-DK" sz="1800" dirty="0">
                <a:latin typeface="Segoe UI" panose="020B0502040204020203" pitchFamily="34" charset="0"/>
                <a:cs typeface="Segoe UI" panose="020B0502040204020203" pitchFamily="34" charset="0"/>
              </a:rPr>
              <a:t>Oftest bruges typer af plasmider, der også indeholder gen, som kan hjælpe til at se, hvilke kolonier der har fået genet </a:t>
            </a:r>
            <a:r>
              <a:rPr lang="da-DK" sz="1800" dirty="0" err="1">
                <a:latin typeface="Segoe UI" panose="020B0502040204020203" pitchFamily="34" charset="0"/>
                <a:cs typeface="Segoe UI" panose="020B0502040204020203" pitchFamily="34" charset="0"/>
              </a:rPr>
              <a:t>indsplejset</a:t>
            </a:r>
            <a:r>
              <a:rPr lang="da-DK" sz="1800" dirty="0">
                <a:latin typeface="Segoe UI" panose="020B0502040204020203" pitchFamily="34" charset="0"/>
                <a:cs typeface="Segoe UI" panose="020B0502040204020203" pitchFamily="34" charset="0"/>
              </a:rPr>
              <a:t>.</a:t>
            </a:r>
          </a:p>
          <a:p>
            <a:r>
              <a:rPr lang="da-DK" sz="1800" dirty="0">
                <a:latin typeface="Segoe UI" panose="020B0502040204020203" pitchFamily="34" charset="0"/>
                <a:cs typeface="Segoe UI" panose="020B0502040204020203" pitchFamily="34" charset="0"/>
              </a:rPr>
              <a:t>Figurerne her viser et eksempel.</a:t>
            </a:r>
          </a:p>
          <a:p>
            <a:pPr marL="0" indent="0">
              <a:buNone/>
            </a:pPr>
            <a:endParaRPr lang="da-DK" sz="1800" dirty="0">
              <a:latin typeface="Segoe UI" panose="020B0502040204020203" pitchFamily="34" charset="0"/>
              <a:cs typeface="Segoe UI" panose="020B0502040204020203" pitchFamily="34" charset="0"/>
            </a:endParaRPr>
          </a:p>
        </p:txBody>
      </p:sp>
      <p:sp>
        <p:nvSpPr>
          <p:cNvPr id="6" name="Tekstfelt 5">
            <a:extLst>
              <a:ext uri="{FF2B5EF4-FFF2-40B4-BE49-F238E27FC236}">
                <a16:creationId xmlns:a16="http://schemas.microsoft.com/office/drawing/2014/main" id="{41BB2093-C609-EC59-BD3B-3B2134C1E0C8}"/>
              </a:ext>
            </a:extLst>
          </p:cNvPr>
          <p:cNvSpPr txBox="1"/>
          <p:nvPr/>
        </p:nvSpPr>
        <p:spPr>
          <a:xfrm>
            <a:off x="8427534" y="2234426"/>
            <a:ext cx="800219" cy="307777"/>
          </a:xfrm>
          <a:prstGeom prst="rect">
            <a:avLst/>
          </a:prstGeom>
          <a:noFill/>
        </p:spPr>
        <p:txBody>
          <a:bodyPr wrap="none" rtlCol="0">
            <a:spAutoFit/>
          </a:bodyPr>
          <a:lstStyle/>
          <a:p>
            <a:r>
              <a:rPr lang="da-DK" sz="1400" dirty="0">
                <a:latin typeface="Segoe UI" panose="020B0502040204020203" pitchFamily="34" charset="0"/>
                <a:cs typeface="Segoe UI" panose="020B0502040204020203" pitchFamily="34" charset="0"/>
              </a:rPr>
              <a:t>Plasmid</a:t>
            </a:r>
          </a:p>
        </p:txBody>
      </p:sp>
      <p:sp>
        <p:nvSpPr>
          <p:cNvPr id="8" name="Kransediagram 2">
            <a:extLst>
              <a:ext uri="{FF2B5EF4-FFF2-40B4-BE49-F238E27FC236}">
                <a16:creationId xmlns:a16="http://schemas.microsoft.com/office/drawing/2014/main" id="{628F8036-A135-0053-DFE8-2BEE0383FE6F}"/>
              </a:ext>
            </a:extLst>
          </p:cNvPr>
          <p:cNvSpPr/>
          <p:nvPr/>
        </p:nvSpPr>
        <p:spPr>
          <a:xfrm>
            <a:off x="7341839" y="853551"/>
            <a:ext cx="2990850" cy="2954620"/>
          </a:xfrm>
          <a:prstGeom prst="donut">
            <a:avLst>
              <a:gd name="adj" fmla="val 499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chemeClr val="tx1"/>
              </a:solidFill>
            </a:endParaRPr>
          </a:p>
        </p:txBody>
      </p:sp>
      <p:grpSp>
        <p:nvGrpSpPr>
          <p:cNvPr id="9" name="Gruppe 8">
            <a:extLst>
              <a:ext uri="{FF2B5EF4-FFF2-40B4-BE49-F238E27FC236}">
                <a16:creationId xmlns:a16="http://schemas.microsoft.com/office/drawing/2014/main" id="{2CBE4064-3B67-1A17-C7B0-6D1113E66061}"/>
              </a:ext>
            </a:extLst>
          </p:cNvPr>
          <p:cNvGrpSpPr/>
          <p:nvPr/>
        </p:nvGrpSpPr>
        <p:grpSpPr>
          <a:xfrm>
            <a:off x="7341839" y="475098"/>
            <a:ext cx="2990850" cy="3720645"/>
            <a:chOff x="8248805" y="393322"/>
            <a:chExt cx="2990850" cy="3720645"/>
          </a:xfrm>
        </p:grpSpPr>
        <p:sp>
          <p:nvSpPr>
            <p:cNvPr id="10" name="Blokbue 9">
              <a:extLst>
                <a:ext uri="{FF2B5EF4-FFF2-40B4-BE49-F238E27FC236}">
                  <a16:creationId xmlns:a16="http://schemas.microsoft.com/office/drawing/2014/main" id="{13E9A130-0726-19AE-E8AB-92BBFA645A52}"/>
                </a:ext>
              </a:extLst>
            </p:cNvPr>
            <p:cNvSpPr/>
            <p:nvPr/>
          </p:nvSpPr>
          <p:spPr>
            <a:xfrm>
              <a:off x="8248805" y="771774"/>
              <a:ext cx="2990850" cy="3133476"/>
            </a:xfrm>
            <a:prstGeom prst="blockArc">
              <a:avLst>
                <a:gd name="adj1" fmla="val 10800000"/>
                <a:gd name="adj2" fmla="val 21161963"/>
                <a:gd name="adj3" fmla="val 4889"/>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chemeClr val="tx1"/>
                </a:solidFill>
              </a:endParaRPr>
            </a:p>
          </p:txBody>
        </p:sp>
        <p:sp>
          <p:nvSpPr>
            <p:cNvPr id="11" name="Tekstfelt 10">
              <a:extLst>
                <a:ext uri="{FF2B5EF4-FFF2-40B4-BE49-F238E27FC236}">
                  <a16:creationId xmlns:a16="http://schemas.microsoft.com/office/drawing/2014/main" id="{79603A64-59E4-55D0-F0E7-5517DC15690F}"/>
                </a:ext>
              </a:extLst>
            </p:cNvPr>
            <p:cNvSpPr txBox="1"/>
            <p:nvPr/>
          </p:nvSpPr>
          <p:spPr>
            <a:xfrm>
              <a:off x="8560537" y="393322"/>
              <a:ext cx="2348143" cy="307777"/>
            </a:xfrm>
            <a:prstGeom prst="rect">
              <a:avLst/>
            </a:prstGeom>
            <a:noFill/>
          </p:spPr>
          <p:txBody>
            <a:bodyPr wrap="none" rtlCol="0">
              <a:spAutoFit/>
            </a:bodyPr>
            <a:lstStyle/>
            <a:p>
              <a:r>
                <a:rPr lang="da-DK" sz="1400" dirty="0">
                  <a:solidFill>
                    <a:srgbClr val="FF0000"/>
                  </a:solidFill>
                  <a:latin typeface="Segoe UI" panose="020B0502040204020203" pitchFamily="34" charset="0"/>
                  <a:cs typeface="Segoe UI" panose="020B0502040204020203" pitchFamily="34" charset="0"/>
                </a:rPr>
                <a:t>Gen for antibiotikaresistens</a:t>
              </a:r>
            </a:p>
          </p:txBody>
        </p:sp>
        <p:sp>
          <p:nvSpPr>
            <p:cNvPr id="12" name="Tekstfelt 11">
              <a:extLst>
                <a:ext uri="{FF2B5EF4-FFF2-40B4-BE49-F238E27FC236}">
                  <a16:creationId xmlns:a16="http://schemas.microsoft.com/office/drawing/2014/main" id="{8BCE01CE-49B7-EDE7-747F-8E10FFEC6FA7}"/>
                </a:ext>
              </a:extLst>
            </p:cNvPr>
            <p:cNvSpPr txBox="1"/>
            <p:nvPr/>
          </p:nvSpPr>
          <p:spPr>
            <a:xfrm>
              <a:off x="9174679" y="3806190"/>
              <a:ext cx="1089978" cy="307777"/>
            </a:xfrm>
            <a:prstGeom prst="rect">
              <a:avLst/>
            </a:prstGeom>
            <a:noFill/>
          </p:spPr>
          <p:txBody>
            <a:bodyPr wrap="none" rtlCol="0">
              <a:spAutoFit/>
            </a:bodyPr>
            <a:lstStyle/>
            <a:p>
              <a:r>
                <a:rPr lang="da-DK" sz="1400" dirty="0">
                  <a:solidFill>
                    <a:schemeClr val="accent5"/>
                  </a:solidFill>
                  <a:latin typeface="Segoe UI" panose="020B0502040204020203" pitchFamily="34" charset="0"/>
                  <a:cs typeface="Segoe UI" panose="020B0502040204020203" pitchFamily="34" charset="0"/>
                </a:rPr>
                <a:t>Ønsket gen</a:t>
              </a:r>
            </a:p>
          </p:txBody>
        </p:sp>
      </p:grpSp>
      <p:sp>
        <p:nvSpPr>
          <p:cNvPr id="13" name="Tekstfelt 12">
            <a:extLst>
              <a:ext uri="{FF2B5EF4-FFF2-40B4-BE49-F238E27FC236}">
                <a16:creationId xmlns:a16="http://schemas.microsoft.com/office/drawing/2014/main" id="{1EB61BBC-44E0-F609-CDA8-E0F642E1D352}"/>
              </a:ext>
            </a:extLst>
          </p:cNvPr>
          <p:cNvSpPr txBox="1"/>
          <p:nvPr/>
        </p:nvSpPr>
        <p:spPr>
          <a:xfrm>
            <a:off x="7412782" y="4337093"/>
            <a:ext cx="4126582" cy="307777"/>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Figur lavet af Silas </a:t>
            </a:r>
            <a:r>
              <a:rPr lang="da-DK" sz="1400">
                <a:latin typeface="Segoe UI" panose="020B0502040204020203" pitchFamily="34" charset="0"/>
                <a:cs typeface="Segoe UI" panose="020B0502040204020203" pitchFamily="34" charset="0"/>
              </a:rPr>
              <a:t>Mølgaard Svarrer.</a:t>
            </a:r>
            <a:endParaRPr lang="da-DK" sz="1400" dirty="0">
              <a:latin typeface="Segoe UI" panose="020B0502040204020203" pitchFamily="34" charset="0"/>
              <a:cs typeface="Segoe UI" panose="020B0502040204020203" pitchFamily="34" charset="0"/>
            </a:endParaRPr>
          </a:p>
        </p:txBody>
      </p:sp>
      <p:pic>
        <p:nvPicPr>
          <p:cNvPr id="14" name="Picture 2">
            <a:extLst>
              <a:ext uri="{FF2B5EF4-FFF2-40B4-BE49-F238E27FC236}">
                <a16:creationId xmlns:a16="http://schemas.microsoft.com/office/drawing/2014/main" id="{4FF50DA5-9E89-F12C-E200-BF883EBD4F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2340" y="3429000"/>
            <a:ext cx="5317395" cy="2126958"/>
          </a:xfrm>
          <a:prstGeom prst="rect">
            <a:avLst/>
          </a:prstGeom>
          <a:noFill/>
          <a:extLst>
            <a:ext uri="{909E8E84-426E-40DD-AFC4-6F175D3DCCD1}">
              <a14:hiddenFill xmlns:a14="http://schemas.microsoft.com/office/drawing/2010/main">
                <a:solidFill>
                  <a:srgbClr val="FFFFFF"/>
                </a:solidFill>
              </a14:hiddenFill>
            </a:ext>
          </a:extLst>
        </p:spPr>
      </p:pic>
      <p:sp>
        <p:nvSpPr>
          <p:cNvPr id="15" name="Tekstfelt 14">
            <a:extLst>
              <a:ext uri="{FF2B5EF4-FFF2-40B4-BE49-F238E27FC236}">
                <a16:creationId xmlns:a16="http://schemas.microsoft.com/office/drawing/2014/main" id="{A7CDFA5E-C99F-3EF9-49A8-2D8296E08999}"/>
              </a:ext>
            </a:extLst>
          </p:cNvPr>
          <p:cNvSpPr txBox="1"/>
          <p:nvPr/>
        </p:nvSpPr>
        <p:spPr>
          <a:xfrm>
            <a:off x="695325" y="5580000"/>
            <a:ext cx="5765381" cy="738664"/>
          </a:xfrm>
          <a:prstGeom prst="rect">
            <a:avLst/>
          </a:prstGeom>
          <a:noFill/>
        </p:spPr>
        <p:txBody>
          <a:bodyPr wrap="square" rtlCol="0">
            <a:spAutoFit/>
          </a:bodyPr>
          <a:lstStyle/>
          <a:p>
            <a:r>
              <a:rPr lang="da-DK" sz="1400" dirty="0">
                <a:latin typeface="Segoe UI" panose="020B0502040204020203" pitchFamily="34" charset="0"/>
                <a:cs typeface="Segoe UI" panose="020B0502040204020203" pitchFamily="34" charset="0"/>
              </a:rPr>
              <a:t>Kilde: </a:t>
            </a:r>
            <a:r>
              <a:rPr lang="da-DK" sz="14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https://www.biotechacademy.dk/undervisning/gymnasiale-projekter/moderne-genteknologi/genteknologi/selektion-screening/</a:t>
            </a:r>
            <a:endParaRPr lang="da-DK" sz="1400" dirty="0">
              <a:solidFill>
                <a:srgbClr val="37AFB5"/>
              </a:solidFill>
              <a:latin typeface="Segoe UI" panose="020B0502040204020203" pitchFamily="34" charset="0"/>
              <a:cs typeface="Segoe UI" panose="020B0502040204020203" pitchFamily="34" charset="0"/>
            </a:endParaRPr>
          </a:p>
          <a:p>
            <a:endParaRPr lang="da-DK" sz="1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37357051"/>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813655-B0D3-374F-A848-B7FFAA09378C}"/>
              </a:ext>
            </a:extLst>
          </p:cNvPr>
          <p:cNvSpPr>
            <a:spLocks noGrp="1"/>
          </p:cNvSpPr>
          <p:nvPr>
            <p:ph type="title"/>
          </p:nvPr>
        </p:nvSpPr>
        <p:spPr>
          <a:xfrm>
            <a:off x="695325" y="294791"/>
            <a:ext cx="9429982" cy="923183"/>
          </a:xfrm>
        </p:spPr>
        <p:txBody>
          <a:bodyPr/>
          <a:lstStyle/>
          <a:p>
            <a:r>
              <a:rPr lang="da-DK" dirty="0"/>
              <a:t>Genmodificerede organismer - GMO</a:t>
            </a:r>
          </a:p>
        </p:txBody>
      </p:sp>
      <p:sp>
        <p:nvSpPr>
          <p:cNvPr id="3" name="Pladsholder til indhold 2">
            <a:extLst>
              <a:ext uri="{FF2B5EF4-FFF2-40B4-BE49-F238E27FC236}">
                <a16:creationId xmlns:a16="http://schemas.microsoft.com/office/drawing/2014/main" id="{4F9B7D10-773C-41B1-7458-4C3121785CAA}"/>
              </a:ext>
            </a:extLst>
          </p:cNvPr>
          <p:cNvSpPr>
            <a:spLocks noGrp="1"/>
          </p:cNvSpPr>
          <p:nvPr>
            <p:ph idx="1"/>
          </p:nvPr>
        </p:nvSpPr>
        <p:spPr/>
        <p:txBody>
          <a:bodyPr/>
          <a:lstStyle/>
          <a:p>
            <a:pPr>
              <a:spcAft>
                <a:spcPts val="600"/>
              </a:spcAft>
            </a:pPr>
            <a:r>
              <a:rPr lang="da-DK" sz="1800" dirty="0">
                <a:latin typeface="Segoe UI" panose="020B0502040204020203" pitchFamily="34" charset="0"/>
                <a:cs typeface="Segoe UI" panose="020B0502040204020203" pitchFamily="34" charset="0"/>
              </a:rPr>
              <a:t>Organismer, hvor vi har ændret på generne</a:t>
            </a:r>
          </a:p>
          <a:p>
            <a:pPr lvl="1">
              <a:spcAft>
                <a:spcPts val="600"/>
              </a:spcAft>
            </a:pPr>
            <a:r>
              <a:rPr lang="da-DK" sz="1800" dirty="0">
                <a:latin typeface="Segoe UI" panose="020B0502040204020203" pitchFamily="34" charset="0"/>
                <a:cs typeface="Segoe UI" panose="020B0502040204020203" pitchFamily="34" charset="0"/>
              </a:rPr>
              <a:t>Gensplejsning -&gt; transgen organisme</a:t>
            </a:r>
          </a:p>
          <a:p>
            <a:pPr lvl="1">
              <a:spcAft>
                <a:spcPts val="600"/>
              </a:spcAft>
            </a:pPr>
            <a:r>
              <a:rPr lang="da-DK" sz="1800" dirty="0">
                <a:latin typeface="Segoe UI" panose="020B0502040204020203" pitchFamily="34" charset="0"/>
                <a:cs typeface="Segoe UI" panose="020B0502040204020203" pitchFamily="34" charset="0"/>
              </a:rPr>
              <a:t>Krydsning af arter, racer eller sorter</a:t>
            </a:r>
          </a:p>
          <a:p>
            <a:pPr lvl="1">
              <a:spcAft>
                <a:spcPts val="600"/>
              </a:spcAft>
            </a:pPr>
            <a:r>
              <a:rPr lang="da-DK" sz="1800" dirty="0">
                <a:latin typeface="Segoe UI" panose="020B0502040204020203" pitchFamily="34" charset="0"/>
                <a:cs typeface="Segoe UI" panose="020B0502040204020203" pitchFamily="34" charset="0"/>
              </a:rPr>
              <a:t>Avl – udvælgelse </a:t>
            </a:r>
            <a:r>
              <a:rPr lang="da-DK" sz="1800">
                <a:latin typeface="Segoe UI" panose="020B0502040204020203" pitchFamily="34" charset="0"/>
                <a:cs typeface="Segoe UI" panose="020B0502040204020203" pitchFamily="34" charset="0"/>
              </a:rPr>
              <a:t>af egenskaber.</a:t>
            </a: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GMO </a:t>
            </a:r>
            <a:r>
              <a:rPr lang="da-DK" sz="1800">
                <a:latin typeface="Segoe UI" panose="020B0502040204020203" pitchFamily="34" charset="0"/>
                <a:cs typeface="Segoe UI" panose="020B0502040204020203" pitchFamily="34" charset="0"/>
              </a:rPr>
              <a:t>– planter.</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graphicFrame>
        <p:nvGraphicFramePr>
          <p:cNvPr id="5" name="Tabel 4">
            <a:extLst>
              <a:ext uri="{FF2B5EF4-FFF2-40B4-BE49-F238E27FC236}">
                <a16:creationId xmlns:a16="http://schemas.microsoft.com/office/drawing/2014/main" id="{8304E0AA-AA92-6E7C-EF03-49F3C9E104D9}"/>
              </a:ext>
            </a:extLst>
          </p:cNvPr>
          <p:cNvGraphicFramePr>
            <a:graphicFrameLocks noGrp="1"/>
          </p:cNvGraphicFramePr>
          <p:nvPr>
            <p:extLst>
              <p:ext uri="{D42A27DB-BD31-4B8C-83A1-F6EECF244321}">
                <p14:modId xmlns:p14="http://schemas.microsoft.com/office/powerpoint/2010/main" val="1520985854"/>
              </p:ext>
            </p:extLst>
          </p:nvPr>
        </p:nvGraphicFramePr>
        <p:xfrm>
          <a:off x="676507" y="3270982"/>
          <a:ext cx="8146818" cy="2423045"/>
        </p:xfrm>
        <a:graphic>
          <a:graphicData uri="http://schemas.openxmlformats.org/drawingml/2006/table">
            <a:tbl>
              <a:tblPr firstRow="1" bandRow="1">
                <a:tableStyleId>{5C22544A-7EE6-4342-B048-85BDC9FD1C3A}</a:tableStyleId>
              </a:tblPr>
              <a:tblGrid>
                <a:gridCol w="1486830">
                  <a:extLst>
                    <a:ext uri="{9D8B030D-6E8A-4147-A177-3AD203B41FA5}">
                      <a16:colId xmlns:a16="http://schemas.microsoft.com/office/drawing/2014/main" val="2045924402"/>
                    </a:ext>
                  </a:extLst>
                </a:gridCol>
                <a:gridCol w="6659988">
                  <a:extLst>
                    <a:ext uri="{9D8B030D-6E8A-4147-A177-3AD203B41FA5}">
                      <a16:colId xmlns:a16="http://schemas.microsoft.com/office/drawing/2014/main" val="1356110446"/>
                    </a:ext>
                  </a:extLst>
                </a:gridCol>
              </a:tblGrid>
              <a:tr h="295262">
                <a:tc>
                  <a:txBody>
                    <a:bodyPr/>
                    <a:lstStyle/>
                    <a:p>
                      <a:r>
                        <a:rPr lang="da-DK" sz="1200" dirty="0">
                          <a:latin typeface="Segoe UI" panose="020B0502040204020203" pitchFamily="34" charset="0"/>
                          <a:cs typeface="Segoe UI" panose="020B0502040204020203" pitchFamily="34" charset="0"/>
                        </a:rPr>
                        <a:t>Afgrøde</a:t>
                      </a:r>
                    </a:p>
                  </a:txBody>
                  <a:tcPr marT="36000" marB="36000" anchor="ctr"/>
                </a:tc>
                <a:tc>
                  <a:txBody>
                    <a:bodyPr/>
                    <a:lstStyle/>
                    <a:p>
                      <a:r>
                        <a:rPr lang="da-DK" sz="1200" dirty="0">
                          <a:latin typeface="Segoe UI" panose="020B0502040204020203" pitchFamily="34" charset="0"/>
                          <a:cs typeface="Segoe UI" panose="020B0502040204020203" pitchFamily="34" charset="0"/>
                        </a:rPr>
                        <a:t>Tilført egenskab</a:t>
                      </a:r>
                    </a:p>
                  </a:txBody>
                  <a:tcPr marT="36000" marB="36000" anchor="ctr"/>
                </a:tc>
                <a:extLst>
                  <a:ext uri="{0D108BD9-81ED-4DB2-BD59-A6C34878D82A}">
                    <a16:rowId xmlns:a16="http://schemas.microsoft.com/office/drawing/2014/main" val="3179967811"/>
                  </a:ext>
                </a:extLst>
              </a:tr>
              <a:tr h="303969">
                <a:tc>
                  <a:txBody>
                    <a:bodyPr/>
                    <a:lstStyle/>
                    <a:p>
                      <a:r>
                        <a:rPr lang="da-DK" sz="1200" b="1" dirty="0">
                          <a:latin typeface="Segoe UI" panose="020B0502040204020203" pitchFamily="34" charset="0"/>
                          <a:cs typeface="Segoe UI" panose="020B0502040204020203" pitchFamily="34" charset="0"/>
                        </a:rPr>
                        <a:t>Raps</a:t>
                      </a:r>
                    </a:p>
                  </a:txBody>
                  <a:tcPr marT="36000" marB="36000" anchor="ctr"/>
                </a:tc>
                <a:tc>
                  <a:txBody>
                    <a:bodyPr/>
                    <a:lstStyle/>
                    <a:p>
                      <a:r>
                        <a:rPr lang="da-DK" sz="1200" dirty="0">
                          <a:latin typeface="Segoe UI" panose="020B0502040204020203" pitchFamily="34" charset="0"/>
                          <a:cs typeface="Segoe UI" panose="020B0502040204020203" pitchFamily="34" charset="0"/>
                        </a:rPr>
                        <a:t>Resistens mod herbicidet Roundup</a:t>
                      </a:r>
                    </a:p>
                  </a:txBody>
                  <a:tcPr marT="36000" marB="36000" anchor="ctr"/>
                </a:tc>
                <a:extLst>
                  <a:ext uri="{0D108BD9-81ED-4DB2-BD59-A6C34878D82A}">
                    <a16:rowId xmlns:a16="http://schemas.microsoft.com/office/drawing/2014/main" val="1251120148"/>
                  </a:ext>
                </a:extLst>
              </a:tr>
              <a:tr h="303969">
                <a:tc>
                  <a:txBody>
                    <a:bodyPr/>
                    <a:lstStyle/>
                    <a:p>
                      <a:r>
                        <a:rPr lang="da-DK" sz="1200" b="1" dirty="0">
                          <a:latin typeface="Segoe UI" panose="020B0502040204020203" pitchFamily="34" charset="0"/>
                          <a:cs typeface="Segoe UI" panose="020B0502040204020203" pitchFamily="34" charset="0"/>
                        </a:rPr>
                        <a:t>Raps</a:t>
                      </a:r>
                    </a:p>
                  </a:txBody>
                  <a:tcPr marT="36000" marB="36000" anchor="ctr"/>
                </a:tc>
                <a:tc>
                  <a:txBody>
                    <a:bodyPr/>
                    <a:lstStyle/>
                    <a:p>
                      <a:r>
                        <a:rPr lang="da-DK" sz="1200" dirty="0">
                          <a:latin typeface="Segoe UI" panose="020B0502040204020203" pitchFamily="34" charset="0"/>
                          <a:cs typeface="Segoe UI" panose="020B0502040204020203" pitchFamily="34" charset="0"/>
                        </a:rPr>
                        <a:t>Ny fedtsyresammensætning (bedre anvendelse af frøolien)</a:t>
                      </a:r>
                    </a:p>
                  </a:txBody>
                  <a:tcPr marT="36000" marB="36000" anchor="ctr"/>
                </a:tc>
                <a:extLst>
                  <a:ext uri="{0D108BD9-81ED-4DB2-BD59-A6C34878D82A}">
                    <a16:rowId xmlns:a16="http://schemas.microsoft.com/office/drawing/2014/main" val="2880365532"/>
                  </a:ext>
                </a:extLst>
              </a:tr>
              <a:tr h="303969">
                <a:tc>
                  <a:txBody>
                    <a:bodyPr/>
                    <a:lstStyle/>
                    <a:p>
                      <a:r>
                        <a:rPr lang="da-DK" sz="1200" b="1" dirty="0">
                          <a:latin typeface="Segoe UI" panose="020B0502040204020203" pitchFamily="34" charset="0"/>
                          <a:cs typeface="Segoe UI" panose="020B0502040204020203" pitchFamily="34" charset="0"/>
                        </a:rPr>
                        <a:t>Tomat</a:t>
                      </a:r>
                    </a:p>
                  </a:txBody>
                  <a:tcPr marT="36000" marB="36000" anchor="ctr"/>
                </a:tc>
                <a:tc>
                  <a:txBody>
                    <a:bodyPr/>
                    <a:lstStyle/>
                    <a:p>
                      <a:r>
                        <a:rPr lang="da-DK" sz="1200">
                          <a:latin typeface="Segoe UI" panose="020B0502040204020203" pitchFamily="34" charset="0"/>
                          <a:cs typeface="Segoe UI" panose="020B0502040204020203" pitchFamily="34" charset="0"/>
                        </a:rPr>
                        <a:t>Skind, </a:t>
                      </a:r>
                      <a:r>
                        <a:rPr lang="da-DK" sz="1200" dirty="0">
                          <a:latin typeface="Segoe UI" panose="020B0502040204020203" pitchFamily="34" charset="0"/>
                          <a:cs typeface="Segoe UI" panose="020B0502040204020203" pitchFamily="34" charset="0"/>
                        </a:rPr>
                        <a:t>der ikke bliver blødt ved modning</a:t>
                      </a:r>
                    </a:p>
                  </a:txBody>
                  <a:tcPr marT="36000" marB="36000" anchor="ctr"/>
                </a:tc>
                <a:extLst>
                  <a:ext uri="{0D108BD9-81ED-4DB2-BD59-A6C34878D82A}">
                    <a16:rowId xmlns:a16="http://schemas.microsoft.com/office/drawing/2014/main" val="1830335164"/>
                  </a:ext>
                </a:extLst>
              </a:tr>
              <a:tr h="303969">
                <a:tc>
                  <a:txBody>
                    <a:bodyPr/>
                    <a:lstStyle/>
                    <a:p>
                      <a:r>
                        <a:rPr lang="da-DK" sz="1200" b="1" dirty="0">
                          <a:latin typeface="Segoe UI" panose="020B0502040204020203" pitchFamily="34" charset="0"/>
                          <a:cs typeface="Segoe UI" panose="020B0502040204020203" pitchFamily="34" charset="0"/>
                        </a:rPr>
                        <a:t>Majs</a:t>
                      </a:r>
                    </a:p>
                  </a:txBody>
                  <a:tcPr marT="36000" marB="36000" anchor="ctr"/>
                </a:tc>
                <a:tc>
                  <a:txBody>
                    <a:bodyPr/>
                    <a:lstStyle/>
                    <a:p>
                      <a:r>
                        <a:rPr lang="da-DK" sz="1200" dirty="0">
                          <a:latin typeface="Segoe UI" panose="020B0502040204020203" pitchFamily="34" charset="0"/>
                          <a:cs typeface="Segoe UI" panose="020B0502040204020203" pitchFamily="34" charset="0"/>
                        </a:rPr>
                        <a:t>Resistens mod angreb af larver af det </a:t>
                      </a:r>
                      <a:r>
                        <a:rPr lang="da-DK" sz="1200">
                          <a:latin typeface="Segoe UI" panose="020B0502040204020203" pitchFamily="34" charset="0"/>
                          <a:cs typeface="Segoe UI" panose="020B0502040204020203" pitchFamily="34" charset="0"/>
                        </a:rPr>
                        <a:t>møllignende insekt </a:t>
                      </a:r>
                      <a:r>
                        <a:rPr lang="da-DK" sz="1200" dirty="0">
                          <a:latin typeface="Segoe UI" panose="020B0502040204020203" pitchFamily="34" charset="0"/>
                          <a:cs typeface="Segoe UI" panose="020B0502040204020203" pitchFamily="34" charset="0"/>
                        </a:rPr>
                        <a:t>majsborer</a:t>
                      </a:r>
                    </a:p>
                  </a:txBody>
                  <a:tcPr marT="36000" marB="36000" anchor="ctr"/>
                </a:tc>
                <a:extLst>
                  <a:ext uri="{0D108BD9-81ED-4DB2-BD59-A6C34878D82A}">
                    <a16:rowId xmlns:a16="http://schemas.microsoft.com/office/drawing/2014/main" val="1265546402"/>
                  </a:ext>
                </a:extLst>
              </a:tr>
              <a:tr h="303969">
                <a:tc>
                  <a:txBody>
                    <a:bodyPr/>
                    <a:lstStyle/>
                    <a:p>
                      <a:r>
                        <a:rPr lang="da-DK" sz="1200" b="1" dirty="0">
                          <a:latin typeface="Segoe UI" panose="020B0502040204020203" pitchFamily="34" charset="0"/>
                          <a:cs typeface="Segoe UI" panose="020B0502040204020203" pitchFamily="34" charset="0"/>
                        </a:rPr>
                        <a:t>Tobak</a:t>
                      </a:r>
                    </a:p>
                  </a:txBody>
                  <a:tcPr marT="36000" marB="36000" anchor="ctr"/>
                </a:tc>
                <a:tc>
                  <a:txBody>
                    <a:bodyPr/>
                    <a:lstStyle/>
                    <a:p>
                      <a:r>
                        <a:rPr lang="da-DK" sz="1200" dirty="0">
                          <a:latin typeface="Segoe UI" panose="020B0502040204020203" pitchFamily="34" charset="0"/>
                          <a:cs typeface="Segoe UI" panose="020B0502040204020203" pitchFamily="34" charset="0"/>
                        </a:rPr>
                        <a:t>Resistens mod bakterieinfektion</a:t>
                      </a:r>
                    </a:p>
                  </a:txBody>
                  <a:tcPr marT="36000" marB="36000" anchor="ctr"/>
                </a:tc>
                <a:extLst>
                  <a:ext uri="{0D108BD9-81ED-4DB2-BD59-A6C34878D82A}">
                    <a16:rowId xmlns:a16="http://schemas.microsoft.com/office/drawing/2014/main" val="986673393"/>
                  </a:ext>
                </a:extLst>
              </a:tr>
              <a:tr h="303969">
                <a:tc>
                  <a:txBody>
                    <a:bodyPr/>
                    <a:lstStyle/>
                    <a:p>
                      <a:r>
                        <a:rPr lang="da-DK" sz="1200" b="1" dirty="0">
                          <a:latin typeface="Segoe UI" panose="020B0502040204020203" pitchFamily="34" charset="0"/>
                          <a:cs typeface="Segoe UI" panose="020B0502040204020203" pitchFamily="34" charset="0"/>
                        </a:rPr>
                        <a:t>Tobak</a:t>
                      </a:r>
                    </a:p>
                  </a:txBody>
                  <a:tcPr marT="36000" marB="36000" anchor="ctr"/>
                </a:tc>
                <a:tc>
                  <a:txBody>
                    <a:bodyPr/>
                    <a:lstStyle/>
                    <a:p>
                      <a:r>
                        <a:rPr lang="da-DK" sz="1200" dirty="0">
                          <a:latin typeface="Segoe UI" panose="020B0502040204020203" pitchFamily="34" charset="0"/>
                          <a:cs typeface="Segoe UI" panose="020B0502040204020203" pitchFamily="34" charset="0"/>
                        </a:rPr>
                        <a:t>Evne til at optage kviksølv fra kviksølvforurenet jord (renser jorden)</a:t>
                      </a:r>
                    </a:p>
                  </a:txBody>
                  <a:tcPr marT="36000" marB="36000" anchor="ctr"/>
                </a:tc>
                <a:extLst>
                  <a:ext uri="{0D108BD9-81ED-4DB2-BD59-A6C34878D82A}">
                    <a16:rowId xmlns:a16="http://schemas.microsoft.com/office/drawing/2014/main" val="1880184018"/>
                  </a:ext>
                </a:extLst>
              </a:tr>
              <a:tr h="303969">
                <a:tc>
                  <a:txBody>
                    <a:bodyPr/>
                    <a:lstStyle/>
                    <a:p>
                      <a:r>
                        <a:rPr lang="da-DK" sz="1200" b="1" dirty="0">
                          <a:latin typeface="Segoe UI" panose="020B0502040204020203" pitchFamily="34" charset="0"/>
                          <a:cs typeface="Segoe UI" panose="020B0502040204020203" pitchFamily="34" charset="0"/>
                        </a:rPr>
                        <a:t>Kartoffel</a:t>
                      </a:r>
                    </a:p>
                  </a:txBody>
                  <a:tcPr marT="36000" marB="36000" anchor="ctr"/>
                </a:tc>
                <a:tc>
                  <a:txBody>
                    <a:bodyPr/>
                    <a:lstStyle/>
                    <a:p>
                      <a:r>
                        <a:rPr lang="da-DK" sz="1200" dirty="0">
                          <a:latin typeface="Segoe UI" panose="020B0502040204020203" pitchFamily="34" charset="0"/>
                          <a:cs typeface="Segoe UI" panose="020B0502040204020203" pitchFamily="34" charset="0"/>
                        </a:rPr>
                        <a:t>Resistens mod virusinfektion</a:t>
                      </a:r>
                    </a:p>
                  </a:txBody>
                  <a:tcPr marT="36000" marB="36000" anchor="ctr"/>
                </a:tc>
                <a:extLst>
                  <a:ext uri="{0D108BD9-81ED-4DB2-BD59-A6C34878D82A}">
                    <a16:rowId xmlns:a16="http://schemas.microsoft.com/office/drawing/2014/main" val="173034340"/>
                  </a:ext>
                </a:extLst>
              </a:tr>
            </a:tbl>
          </a:graphicData>
        </a:graphic>
      </p:graphicFrame>
    </p:spTree>
    <p:extLst>
      <p:ext uri="{BB962C8B-B14F-4D97-AF65-F5344CB8AC3E}">
        <p14:creationId xmlns:p14="http://schemas.microsoft.com/office/powerpoint/2010/main" val="725808698"/>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033605-84C1-914E-B043-DDF330FA0EAC}"/>
              </a:ext>
            </a:extLst>
          </p:cNvPr>
          <p:cNvSpPr>
            <a:spLocks noGrp="1"/>
          </p:cNvSpPr>
          <p:nvPr>
            <p:ph type="title"/>
          </p:nvPr>
        </p:nvSpPr>
        <p:spPr/>
        <p:txBody>
          <a:bodyPr/>
          <a:lstStyle/>
          <a:p>
            <a:r>
              <a:rPr lang="da-DK" dirty="0"/>
              <a:t>For og imod GMO</a:t>
            </a:r>
          </a:p>
        </p:txBody>
      </p:sp>
      <p:sp>
        <p:nvSpPr>
          <p:cNvPr id="3" name="Pladsholder til indhold 2">
            <a:extLst>
              <a:ext uri="{FF2B5EF4-FFF2-40B4-BE49-F238E27FC236}">
                <a16:creationId xmlns:a16="http://schemas.microsoft.com/office/drawing/2014/main" id="{18F0D09D-30DB-F423-8383-1EB543E37E45}"/>
              </a:ext>
            </a:extLst>
          </p:cNvPr>
          <p:cNvSpPr>
            <a:spLocks noGrp="1"/>
          </p:cNvSpPr>
          <p:nvPr>
            <p:ph idx="1"/>
          </p:nvPr>
        </p:nvSpPr>
        <p:spPr/>
        <p:txBody>
          <a:bodyPr/>
          <a:lstStyle/>
          <a:p>
            <a:endParaRPr lang="da-DK" dirty="0"/>
          </a:p>
        </p:txBody>
      </p:sp>
      <p:graphicFrame>
        <p:nvGraphicFramePr>
          <p:cNvPr id="7" name="Tabel 6">
            <a:extLst>
              <a:ext uri="{FF2B5EF4-FFF2-40B4-BE49-F238E27FC236}">
                <a16:creationId xmlns:a16="http://schemas.microsoft.com/office/drawing/2014/main" id="{DA83C5F5-1FDF-3E62-A991-BD4CD6602B6B}"/>
              </a:ext>
            </a:extLst>
          </p:cNvPr>
          <p:cNvGraphicFramePr>
            <a:graphicFrameLocks noGrp="1"/>
          </p:cNvGraphicFramePr>
          <p:nvPr>
            <p:extLst>
              <p:ext uri="{D42A27DB-BD31-4B8C-83A1-F6EECF244321}">
                <p14:modId xmlns:p14="http://schemas.microsoft.com/office/powerpoint/2010/main" val="1639373294"/>
              </p:ext>
            </p:extLst>
          </p:nvPr>
        </p:nvGraphicFramePr>
        <p:xfrm>
          <a:off x="672422" y="1332000"/>
          <a:ext cx="8146818" cy="3686702"/>
        </p:xfrm>
        <a:graphic>
          <a:graphicData uri="http://schemas.openxmlformats.org/drawingml/2006/table">
            <a:tbl>
              <a:tblPr firstRow="1" bandRow="1">
                <a:tableStyleId>{5C22544A-7EE6-4342-B048-85BDC9FD1C3A}</a:tableStyleId>
              </a:tblPr>
              <a:tblGrid>
                <a:gridCol w="4018524">
                  <a:extLst>
                    <a:ext uri="{9D8B030D-6E8A-4147-A177-3AD203B41FA5}">
                      <a16:colId xmlns:a16="http://schemas.microsoft.com/office/drawing/2014/main" val="2045924402"/>
                    </a:ext>
                  </a:extLst>
                </a:gridCol>
                <a:gridCol w="4128294">
                  <a:extLst>
                    <a:ext uri="{9D8B030D-6E8A-4147-A177-3AD203B41FA5}">
                      <a16:colId xmlns:a16="http://schemas.microsoft.com/office/drawing/2014/main" val="1356110446"/>
                    </a:ext>
                  </a:extLst>
                </a:gridCol>
              </a:tblGrid>
              <a:tr h="295262">
                <a:tc>
                  <a:txBody>
                    <a:bodyPr/>
                    <a:lstStyle/>
                    <a:p>
                      <a:r>
                        <a:rPr lang="da-DK" sz="1200" b="1" dirty="0">
                          <a:latin typeface="Segoe UI" panose="020B0502040204020203" pitchFamily="34" charset="0"/>
                          <a:cs typeface="Segoe UI" panose="020B0502040204020203" pitchFamily="34" charset="0"/>
                        </a:rPr>
                        <a:t>For</a:t>
                      </a:r>
                    </a:p>
                  </a:txBody>
                  <a:tcPr marT="36000" marB="36000" anchor="ctr"/>
                </a:tc>
                <a:tc>
                  <a:txBody>
                    <a:bodyPr/>
                    <a:lstStyle/>
                    <a:p>
                      <a:r>
                        <a:rPr lang="da-DK" sz="1200" b="1" dirty="0">
                          <a:latin typeface="Segoe UI" panose="020B0502040204020203" pitchFamily="34" charset="0"/>
                          <a:cs typeface="Segoe UI" panose="020B0502040204020203" pitchFamily="34" charset="0"/>
                        </a:rPr>
                        <a:t>Imod</a:t>
                      </a:r>
                    </a:p>
                  </a:txBody>
                  <a:tcPr marT="36000" marB="36000" anchor="ctr"/>
                </a:tc>
                <a:extLst>
                  <a:ext uri="{0D108BD9-81ED-4DB2-BD59-A6C34878D82A}">
                    <a16:rowId xmlns:a16="http://schemas.microsoft.com/office/drawing/2014/main" val="3179967811"/>
                  </a:ext>
                </a:extLst>
              </a:tr>
              <a:tr h="303969">
                <a:tc>
                  <a:txBody>
                    <a:bodyPr/>
                    <a:lstStyle/>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Traditionel forædling har allerede ændret meget på </a:t>
                      </a:r>
                      <a:r>
                        <a:rPr lang="da-DK" sz="1200" b="0">
                          <a:latin typeface="Segoe UI" panose="020B0502040204020203" pitchFamily="34" charset="0"/>
                          <a:cs typeface="Segoe UI" panose="020B0502040204020203" pitchFamily="34" charset="0"/>
                        </a:rPr>
                        <a:t>planternes gener, </a:t>
                      </a:r>
                      <a:r>
                        <a:rPr lang="da-DK" sz="1200" b="0" dirty="0">
                          <a:latin typeface="Segoe UI" panose="020B0502040204020203" pitchFamily="34" charset="0"/>
                          <a:cs typeface="Segoe UI" panose="020B0502040204020203" pitchFamily="34" charset="0"/>
                        </a:rPr>
                        <a:t>hvilket vi umiddelbart accepterer.</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kan dyrkes mere miljørigtigt.</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a:t>
                      </a:r>
                      <a:r>
                        <a:rPr lang="da-DK" sz="1200" b="0">
                          <a:latin typeface="Segoe UI" panose="020B0502040204020203" pitchFamily="34" charset="0"/>
                          <a:cs typeface="Segoe UI" panose="020B0502040204020203" pitchFamily="34" charset="0"/>
                        </a:rPr>
                        <a:t>kan udvikles, </a:t>
                      </a:r>
                      <a:r>
                        <a:rPr lang="da-DK" sz="1200" b="0" dirty="0">
                          <a:latin typeface="Segoe UI" panose="020B0502040204020203" pitchFamily="34" charset="0"/>
                          <a:cs typeface="Segoe UI" panose="020B0502040204020203" pitchFamily="34" charset="0"/>
                        </a:rPr>
                        <a:t>så de er sundere end traditionelle afgrøder, ikke mindst for mennesker i den tredje verden.</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Miljørisici for GMO’er vurderes allerede meget grundigt.</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a:t>
                      </a:r>
                      <a:r>
                        <a:rPr lang="da-DK" sz="1200" b="0">
                          <a:latin typeface="Segoe UI" panose="020B0502040204020203" pitchFamily="34" charset="0"/>
                          <a:cs typeface="Segoe UI" panose="020B0502040204020203" pitchFamily="34" charset="0"/>
                        </a:rPr>
                        <a:t>kan udvikles, </a:t>
                      </a:r>
                      <a:r>
                        <a:rPr lang="da-DK" sz="1200" b="0" dirty="0">
                          <a:latin typeface="Segoe UI" panose="020B0502040204020203" pitchFamily="34" charset="0"/>
                          <a:cs typeface="Segoe UI" panose="020B0502040204020203" pitchFamily="34" charset="0"/>
                        </a:rPr>
                        <a:t>så vigtige afgrøder kan dyrkes under ekstreme forhold som tørke og salt i jorden.</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Traditionel planteforædling er ikke tilstrækkelig til at øge verdens fødevareproduktion tilstrækkeligt i fremtiden. Der må nye teknikker til i form af GMO’er.</a:t>
                      </a:r>
                    </a:p>
                  </a:txBody>
                  <a:tcPr marT="108000" marB="144000" anchor="ctr"/>
                </a:tc>
                <a:tc>
                  <a:txBody>
                    <a:bodyPr/>
                    <a:lstStyle/>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At flytte gener mellem vidt forskellige arter er at lege gud.</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Traditionelle forædlingsmetoder er tilstrækkelige, GMO’er er unødvendige.</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a:t>
                      </a:r>
                      <a:r>
                        <a:rPr lang="da-DK" sz="1200" b="0">
                          <a:latin typeface="Segoe UI" panose="020B0502040204020203" pitchFamily="34" charset="0"/>
                          <a:cs typeface="Segoe UI" panose="020B0502040204020203" pitchFamily="34" charset="0"/>
                        </a:rPr>
                        <a:t>indebærer miljørisici, </a:t>
                      </a:r>
                      <a:r>
                        <a:rPr lang="da-DK" sz="1200" b="0" dirty="0">
                          <a:latin typeface="Segoe UI" panose="020B0502040204020203" pitchFamily="34" charset="0"/>
                          <a:cs typeface="Segoe UI" panose="020B0502040204020203" pitchFamily="34" charset="0"/>
                        </a:rPr>
                        <a:t>som vi ikke kan gennemskue.</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kan sprede fremmede gener til det omgivende miljø.</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kan måske være giftige.</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giver de vestlige firmaer bag dem for stor magt, specielt i den tredje verden.</a:t>
                      </a:r>
                    </a:p>
                    <a:p>
                      <a:pPr marL="171450" indent="-171450">
                        <a:spcBef>
                          <a:spcPts val="1200"/>
                        </a:spcBef>
                        <a:buFont typeface="Arial" panose="020B0604020202020204" pitchFamily="34" charset="0"/>
                        <a:buChar char="•"/>
                      </a:pPr>
                      <a:r>
                        <a:rPr lang="da-DK" sz="1200" b="0" dirty="0">
                          <a:latin typeface="Segoe UI" panose="020B0502040204020203" pitchFamily="34" charset="0"/>
                          <a:cs typeface="Segoe UI" panose="020B0502040204020203" pitchFamily="34" charset="0"/>
                        </a:rPr>
                        <a:t>GMO’er bliver </a:t>
                      </a:r>
                      <a:r>
                        <a:rPr lang="da-DK" sz="1200" b="0">
                          <a:latin typeface="Segoe UI" panose="020B0502040204020203" pitchFamily="34" charset="0"/>
                          <a:cs typeface="Segoe UI" panose="020B0502040204020203" pitchFamily="34" charset="0"/>
                        </a:rPr>
                        <a:t>så dominerende, </a:t>
                      </a:r>
                      <a:r>
                        <a:rPr lang="da-DK" sz="1200" b="0" dirty="0">
                          <a:latin typeface="Segoe UI" panose="020B0502040204020203" pitchFamily="34" charset="0"/>
                          <a:cs typeface="Segoe UI" panose="020B0502040204020203" pitchFamily="34" charset="0"/>
                        </a:rPr>
                        <a:t>at vi mister gamle sorter.</a:t>
                      </a:r>
                    </a:p>
                  </a:txBody>
                  <a:tcPr marT="108000" marB="144000" anchor="ctr"/>
                </a:tc>
                <a:extLst>
                  <a:ext uri="{0D108BD9-81ED-4DB2-BD59-A6C34878D82A}">
                    <a16:rowId xmlns:a16="http://schemas.microsoft.com/office/drawing/2014/main" val="1251120148"/>
                  </a:ext>
                </a:extLst>
              </a:tr>
            </a:tbl>
          </a:graphicData>
        </a:graphic>
      </p:graphicFrame>
    </p:spTree>
    <p:extLst>
      <p:ext uri="{BB962C8B-B14F-4D97-AF65-F5344CB8AC3E}">
        <p14:creationId xmlns:p14="http://schemas.microsoft.com/office/powerpoint/2010/main" val="416971707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2D3B87C-0103-3BFC-D033-7DF2C1887B48}"/>
              </a:ext>
            </a:extLst>
          </p:cNvPr>
          <p:cNvSpPr>
            <a:spLocks noGrp="1"/>
          </p:cNvSpPr>
          <p:nvPr>
            <p:ph type="title"/>
          </p:nvPr>
        </p:nvSpPr>
        <p:spPr/>
        <p:txBody>
          <a:bodyPr/>
          <a:lstStyle/>
          <a:p>
            <a:r>
              <a:rPr lang="da-DK" dirty="0"/>
              <a:t>Kulhydrater</a:t>
            </a:r>
          </a:p>
        </p:txBody>
      </p:sp>
      <p:sp>
        <p:nvSpPr>
          <p:cNvPr id="5" name="Pladsholder til indhold 4">
            <a:extLst>
              <a:ext uri="{FF2B5EF4-FFF2-40B4-BE49-F238E27FC236}">
                <a16:creationId xmlns:a16="http://schemas.microsoft.com/office/drawing/2014/main" id="{B975391C-1E9B-9DAC-5323-F643DE600C8E}"/>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Dannes ved fotosyntesen </a:t>
            </a:r>
          </a:p>
          <a:p>
            <a:r>
              <a:rPr lang="da-DK" sz="1800" dirty="0">
                <a:latin typeface="Segoe UI" panose="020B0502040204020203" pitchFamily="34" charset="0"/>
                <a:cs typeface="Segoe UI" panose="020B0502040204020203" pitchFamily="34" charset="0"/>
              </a:rPr>
              <a:t>Energikilde for levende organismer</a:t>
            </a:r>
          </a:p>
          <a:p>
            <a:r>
              <a:rPr lang="da-DK" sz="1800" dirty="0">
                <a:latin typeface="Segoe UI" panose="020B0502040204020203" pitchFamily="34" charset="0"/>
                <a:cs typeface="Segoe UI" panose="020B0502040204020203" pitchFamily="34" charset="0"/>
              </a:rPr>
              <a:t>Opdeles efter deres størrelse i </a:t>
            </a:r>
            <a:r>
              <a:rPr lang="da-DK" sz="1800">
                <a:latin typeface="Segoe UI" panose="020B0502040204020203" pitchFamily="34" charset="0"/>
                <a:cs typeface="Segoe UI" panose="020B0502040204020203" pitchFamily="34" charset="0"/>
              </a:rPr>
              <a:t>tre grupper:</a:t>
            </a:r>
            <a:endParaRPr lang="da-DK" sz="1800" dirty="0">
              <a:latin typeface="Segoe UI" panose="020B0502040204020203" pitchFamily="34" charset="0"/>
              <a:cs typeface="Segoe UI" panose="020B0502040204020203" pitchFamily="34" charset="0"/>
            </a:endParaRPr>
          </a:p>
          <a:p>
            <a:pPr lvl="1"/>
            <a:r>
              <a:rPr lang="da-DK" sz="1800" dirty="0">
                <a:latin typeface="Segoe UI" panose="020B0502040204020203" pitchFamily="34" charset="0"/>
                <a:cs typeface="Segoe UI" panose="020B0502040204020203" pitchFamily="34" charset="0"/>
              </a:rPr>
              <a:t>Monosakkarider </a:t>
            </a:r>
          </a:p>
          <a:p>
            <a:pPr lvl="1"/>
            <a:r>
              <a:rPr lang="da-DK" sz="1800" dirty="0">
                <a:latin typeface="Segoe UI" panose="020B0502040204020203" pitchFamily="34" charset="0"/>
                <a:cs typeface="Segoe UI" panose="020B0502040204020203" pitchFamily="34" charset="0"/>
              </a:rPr>
              <a:t>Oligosakkarider</a:t>
            </a:r>
          </a:p>
          <a:p>
            <a:pPr lvl="1"/>
            <a:r>
              <a:rPr lang="da-DK" sz="1800">
                <a:latin typeface="Segoe UI" panose="020B0502040204020203" pitchFamily="34" charset="0"/>
                <a:cs typeface="Segoe UI" panose="020B0502040204020203" pitchFamily="34" charset="0"/>
              </a:rPr>
              <a:t>Polysakkarider.</a:t>
            </a:r>
            <a:endParaRPr lang="da-DK" sz="1800" dirty="0">
              <a:latin typeface="Segoe UI" panose="020B0502040204020203" pitchFamily="34" charset="0"/>
              <a:cs typeface="Segoe UI" panose="020B0502040204020203" pitchFamily="34" charset="0"/>
            </a:endParaRPr>
          </a:p>
          <a:p>
            <a:endParaRPr lang="da-DK" sz="1800" dirty="0"/>
          </a:p>
        </p:txBody>
      </p:sp>
    </p:spTree>
    <p:extLst>
      <p:ext uri="{BB962C8B-B14F-4D97-AF65-F5344CB8AC3E}">
        <p14:creationId xmlns:p14="http://schemas.microsoft.com/office/powerpoint/2010/main" val="1652775371"/>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9" ma:contentTypeDescription="Opret et nyt dokument." ma:contentTypeScope="" ma:versionID="a211590b934f6b052659b6a2032f4bfa">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dc6d567bb6032c9b8fe77d974af65555"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Props1.xml><?xml version="1.0" encoding="utf-8"?>
<ds:datastoreItem xmlns:ds="http://schemas.openxmlformats.org/officeDocument/2006/customXml" ds:itemID="{F62CE1CC-95F7-4584-9450-33F63802ABB0}">
  <ds:schemaRefs>
    <ds:schemaRef ds:uri="http://schemas.microsoft.com/sharepoint/v3/contenttype/forms"/>
  </ds:schemaRefs>
</ds:datastoreItem>
</file>

<file path=customXml/itemProps2.xml><?xml version="1.0" encoding="utf-8"?>
<ds:datastoreItem xmlns:ds="http://schemas.openxmlformats.org/officeDocument/2006/customXml" ds:itemID="{E32ED601-7279-4992-9473-515A941E2C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556b18-80b3-495f-bf06-e7a3be1966d2"/>
    <ds:schemaRef ds:uri="a182a518-1075-4414-b33f-9ae5c587f5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C3EF39-3305-44D2-9B77-D5B5CFFA3B7F}">
  <ds:schemaRefs>
    <ds:schemaRef ds:uri="a182a518-1075-4414-b33f-9ae5c587f5b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9556b18-80b3-495f-bf06-e7a3be1966d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4283</TotalTime>
  <Words>3735</Words>
  <Application>Microsoft Office PowerPoint</Application>
  <PresentationFormat>Widescreen</PresentationFormat>
  <Paragraphs>537</Paragraphs>
  <Slides>87</Slides>
  <Notes>67</Notes>
  <HiddenSlides>0</HiddenSlides>
  <MMClips>0</MMClips>
  <ScaleCrop>false</ScaleCrop>
  <HeadingPairs>
    <vt:vector size="6" baseType="variant">
      <vt:variant>
        <vt:lpstr>Benyttede skrifttyper</vt:lpstr>
      </vt:variant>
      <vt:variant>
        <vt:i4>6</vt:i4>
      </vt:variant>
      <vt:variant>
        <vt:lpstr>Tema</vt:lpstr>
      </vt:variant>
      <vt:variant>
        <vt:i4>2</vt:i4>
      </vt:variant>
      <vt:variant>
        <vt:lpstr>Slidetitler</vt:lpstr>
      </vt:variant>
      <vt:variant>
        <vt:i4>87</vt:i4>
      </vt:variant>
    </vt:vector>
  </HeadingPairs>
  <TitlesOfParts>
    <vt:vector size="95" baseType="lpstr">
      <vt:lpstr>Arial</vt:lpstr>
      <vt:lpstr>Work Sans</vt:lpstr>
      <vt:lpstr>BetonEF-Bold</vt:lpstr>
      <vt:lpstr>BetonEF</vt:lpstr>
      <vt:lpstr>Segoe UI</vt:lpstr>
      <vt:lpstr>Calibri</vt:lpstr>
      <vt:lpstr>EIS template</vt:lpstr>
      <vt:lpstr>Brugerdefineret design</vt:lpstr>
      <vt:lpstr>PowerPoint-præsentation</vt:lpstr>
      <vt:lpstr>PowerPoint-præsentation</vt:lpstr>
      <vt:lpstr>PowerPoint-præsentation</vt:lpstr>
      <vt:lpstr>PowerPoint-præsentation</vt:lpstr>
      <vt:lpstr>Krav til arbejdet </vt:lpstr>
      <vt:lpstr>Introduktion til engineering designprocessen</vt:lpstr>
      <vt:lpstr>Engineering designprocessen</vt:lpstr>
      <vt:lpstr>Hvad er kulhydrater? BIF s. 24-28</vt:lpstr>
      <vt:lpstr>Kulhydrater</vt:lpstr>
      <vt:lpstr>Læsepause:  Monosakkarider</vt:lpstr>
      <vt:lpstr>Grupper bundet til C-atomerne</vt:lpstr>
      <vt:lpstr>Monosakkarider </vt:lpstr>
      <vt:lpstr>Læsepause:  Disakkarider</vt:lpstr>
      <vt:lpstr>Disakkarider</vt:lpstr>
      <vt:lpstr>Læsepause:  Polysakkarider</vt:lpstr>
      <vt:lpstr>Polysakkarider</vt:lpstr>
      <vt:lpstr>Cellulose</vt:lpstr>
      <vt:lpstr>Gruppedannelse: Hvor engageret er du?</vt:lpstr>
      <vt:lpstr>PowerPoint-præsentation</vt:lpstr>
      <vt:lpstr>PowerPoint-præsentation</vt:lpstr>
      <vt:lpstr>PowerPoint-præsentation</vt:lpstr>
      <vt:lpstr>Krav til arbejdet </vt:lpstr>
      <vt:lpstr>Engineering designprocessen</vt:lpstr>
      <vt:lpstr>Problemskitse</vt:lpstr>
      <vt:lpstr>Videnskortlægning</vt:lpstr>
      <vt:lpstr>Gruppearbejde</vt:lpstr>
      <vt:lpstr>PowerPoint-præsentation</vt:lpstr>
      <vt:lpstr>Engineering designprocessen</vt:lpstr>
      <vt:lpstr>PowerPoint-præsentation</vt:lpstr>
      <vt:lpstr>PowerPoint-præsentation</vt:lpstr>
      <vt:lpstr>Krav til arbejdet </vt:lpstr>
      <vt:lpstr>Bordet rundt</vt:lpstr>
      <vt:lpstr>Gruppearbejde</vt:lpstr>
      <vt:lpstr>PowerPoint-præsentation</vt:lpstr>
      <vt:lpstr>Regulering af blodsukker</vt:lpstr>
      <vt:lpstr>Fordøjelsen</vt:lpstr>
      <vt:lpstr>Spaltning af kulhydrater</vt:lpstr>
      <vt:lpstr>Beregning GI</vt:lpstr>
      <vt:lpstr>PowerPoint-præsentation</vt:lpstr>
      <vt:lpstr>PowerPoint-præsentation</vt:lpstr>
      <vt:lpstr>PowerPoint-præsentation</vt:lpstr>
      <vt:lpstr>Respiration</vt:lpstr>
      <vt:lpstr>Respiration: glykolyse</vt:lpstr>
      <vt:lpstr>Respiration: citronsyrecyklus</vt:lpstr>
      <vt:lpstr>Læsepause:  Læs s. 40 + 41 </vt:lpstr>
      <vt:lpstr>Respiration: Elektrontransportkæden</vt:lpstr>
      <vt:lpstr>Respiration: Elektrontransportkæden</vt:lpstr>
      <vt:lpstr>Oversigt over cellens energiproduktion</vt:lpstr>
      <vt:lpstr>Anaerobt stofskifte</vt:lpstr>
      <vt:lpstr>Gruppearbejde</vt:lpstr>
      <vt:lpstr>PowerPoint-præsentation</vt:lpstr>
      <vt:lpstr>PowerPoint-præsentation</vt:lpstr>
      <vt:lpstr>PowerPoint-præsentation</vt:lpstr>
      <vt:lpstr>PowerPoint-præsentation</vt:lpstr>
      <vt:lpstr>PowerPoint-præsentation</vt:lpstr>
      <vt:lpstr>PowerPoint-præsentation</vt:lpstr>
      <vt:lpstr>Proteiner og aminosyrer</vt:lpstr>
      <vt:lpstr>Polære og upolære stoffer</vt:lpstr>
      <vt:lpstr>Positiv og negativ ladning</vt:lpstr>
      <vt:lpstr>Proteiners struktur</vt:lpstr>
      <vt:lpstr>Proteiners struktur – et eksempel</vt:lpstr>
      <vt:lpstr>PowerPoint-præsentation</vt:lpstr>
      <vt:lpstr>Enzymers virkemåde</vt:lpstr>
      <vt:lpstr>PowerPoint-præsentation</vt:lpstr>
      <vt:lpstr>Aktiveringsenergi</vt:lpstr>
      <vt:lpstr>Cofaktorer</vt:lpstr>
      <vt:lpstr>Opgaver </vt:lpstr>
      <vt:lpstr>PowerPoint-præsentation</vt:lpstr>
      <vt:lpstr>Enzymers anvendelse</vt:lpstr>
      <vt:lpstr>Reaktionshastighed og temperatur</vt:lpstr>
      <vt:lpstr>Reaktionshastighed og pH</vt:lpstr>
      <vt:lpstr>Inhibitorer og enzymregulering</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Gensplejsning</vt:lpstr>
      <vt:lpstr>cDNA-metoden </vt:lpstr>
      <vt:lpstr>Gensplejsningens værktøjer</vt:lpstr>
      <vt:lpstr>Gensplejsningens værktøjer</vt:lpstr>
      <vt:lpstr>Gensplejsning</vt:lpstr>
      <vt:lpstr>Gensplejsning</vt:lpstr>
      <vt:lpstr>Genmodificerede organismer - GMO</vt:lpstr>
      <vt:lpstr>For og imod GMO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Asger Gotholdt Jacobsen</cp:lastModifiedBy>
  <cp:revision>184</cp:revision>
  <cp:lastPrinted>2025-12-15T21:48:30Z</cp:lastPrinted>
  <dcterms:created xsi:type="dcterms:W3CDTF">2017-11-20T16:02:28Z</dcterms:created>
  <dcterms:modified xsi:type="dcterms:W3CDTF">2026-01-05T09:57:27Z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