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2" r:id="rId5"/>
  </p:sldMasterIdLst>
  <p:notesMasterIdLst>
    <p:notesMasterId r:id="rId28"/>
  </p:notesMasterIdLst>
  <p:handoutMasterIdLst>
    <p:handoutMasterId r:id="rId29"/>
  </p:handoutMasterIdLst>
  <p:sldIdLst>
    <p:sldId id="368" r:id="rId6"/>
    <p:sldId id="329" r:id="rId7"/>
    <p:sldId id="377" r:id="rId8"/>
    <p:sldId id="378" r:id="rId9"/>
    <p:sldId id="379" r:id="rId10"/>
    <p:sldId id="398" r:id="rId11"/>
    <p:sldId id="399" r:id="rId12"/>
    <p:sldId id="400" r:id="rId13"/>
    <p:sldId id="401" r:id="rId14"/>
    <p:sldId id="402"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Lst>
  <p:sldSz cx="12192000" cy="6858000"/>
  <p:notesSz cx="7099300" cy="10234613"/>
  <p:embeddedFontLst>
    <p:embeddedFont>
      <p:font typeface="BetonEF-Bold" charset="0"/>
      <p:bold r:id="rId30"/>
    </p:embeddedFont>
    <p:embeddedFont>
      <p:font typeface="Segoe UI" panose="020B0502040204020203" pitchFamily="34" charset="0"/>
      <p:regular r:id="rId31"/>
      <p:bold r:id="rId32"/>
      <p:italic r:id="rId33"/>
      <p:boldItalic r:id="rId34"/>
    </p:embeddedFont>
    <p:embeddedFont>
      <p:font typeface="Work Sans" pitchFamily="2" charset="0"/>
      <p:regular r:id="rId35"/>
      <p:bold r:id="rId36"/>
      <p:italic r:id="rId37"/>
      <p:boldItalic r:id="rId38"/>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 id="{BEE736D4-FE1A-3550-0075-AD26250D0FD6}" name="Nina Ahnstrøm" initials="NA" userId="S::niah@ida.dk::09669543-dc8d-4c2d-b804-47fea416e5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A"/>
    <a:srgbClr val="37AFB5"/>
    <a:srgbClr val="FFE600"/>
    <a:srgbClr val="587F8A"/>
    <a:srgbClr val="008080"/>
    <a:srgbClr val="FFFFFF"/>
    <a:srgbClr val="9DC3E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035F0-D36E-4C30-B169-2323CE2DAD91}" v="1" dt="2025-01-09T09:35:18.87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6000" autoAdjust="0"/>
  </p:normalViewPr>
  <p:slideViewPr>
    <p:cSldViewPr snapToGrid="0">
      <p:cViewPr varScale="1">
        <p:scale>
          <a:sx n="107" d="100"/>
          <a:sy n="107" d="100"/>
        </p:scale>
        <p:origin x="504" y="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9" d="100"/>
          <a:sy n="109" d="100"/>
        </p:scale>
        <p:origin x="52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Ahnstrøm" userId="09669543-dc8d-4c2d-b804-47fea416e5c0" providerId="ADAL" clId="{0CD035F0-D36E-4C30-B169-2323CE2DAD91}"/>
    <pc:docChg chg="undo custSel modSld">
      <pc:chgData name="Nina Ahnstrøm" userId="09669543-dc8d-4c2d-b804-47fea416e5c0" providerId="ADAL" clId="{0CD035F0-D36E-4C30-B169-2323CE2DAD91}" dt="2025-01-09T09:35:47.789" v="20" actId="1076"/>
      <pc:docMkLst>
        <pc:docMk/>
      </pc:docMkLst>
      <pc:sldChg chg="addSp delSp modSp mod">
        <pc:chgData name="Nina Ahnstrøm" userId="09669543-dc8d-4c2d-b804-47fea416e5c0" providerId="ADAL" clId="{0CD035F0-D36E-4C30-B169-2323CE2DAD91}" dt="2025-01-09T09:13:36.270" v="13" actId="1076"/>
        <pc:sldMkLst>
          <pc:docMk/>
          <pc:sldMk cId="805315524" sldId="368"/>
        </pc:sldMkLst>
        <pc:spChg chg="del mod">
          <ac:chgData name="Nina Ahnstrøm" userId="09669543-dc8d-4c2d-b804-47fea416e5c0" providerId="ADAL" clId="{0CD035F0-D36E-4C30-B169-2323CE2DAD91}" dt="2025-01-09T09:13:00.226" v="5" actId="478"/>
          <ac:spMkLst>
            <pc:docMk/>
            <pc:sldMk cId="805315524" sldId="368"/>
            <ac:spMk id="4" creationId="{660DC108-E0BB-6DE8-B2ED-9A34292274F7}"/>
          </ac:spMkLst>
        </pc:spChg>
        <pc:picChg chg="add del mod">
          <ac:chgData name="Nina Ahnstrøm" userId="09669543-dc8d-4c2d-b804-47fea416e5c0" providerId="ADAL" clId="{0CD035F0-D36E-4C30-B169-2323CE2DAD91}" dt="2025-01-09T09:13:36.270" v="13" actId="1076"/>
          <ac:picMkLst>
            <pc:docMk/>
            <pc:sldMk cId="805315524" sldId="368"/>
            <ac:picMk id="11" creationId="{A1999DAB-3127-2D7A-036C-D97462B1685D}"/>
          </ac:picMkLst>
        </pc:picChg>
      </pc:sldChg>
      <pc:sldChg chg="addSp delSp modSp mod">
        <pc:chgData name="Nina Ahnstrøm" userId="09669543-dc8d-4c2d-b804-47fea416e5c0" providerId="ADAL" clId="{0CD035F0-D36E-4C30-B169-2323CE2DAD91}" dt="2025-01-09T09:35:47.789" v="20" actId="1076"/>
        <pc:sldMkLst>
          <pc:docMk/>
          <pc:sldMk cId="1019121363" sldId="378"/>
        </pc:sldMkLst>
        <pc:picChg chg="add mod">
          <ac:chgData name="Nina Ahnstrøm" userId="09669543-dc8d-4c2d-b804-47fea416e5c0" providerId="ADAL" clId="{0CD035F0-D36E-4C30-B169-2323CE2DAD91}" dt="2025-01-09T09:35:47.789" v="20" actId="1076"/>
          <ac:picMkLst>
            <pc:docMk/>
            <pc:sldMk cId="1019121363" sldId="378"/>
            <ac:picMk id="4" creationId="{E55DC7BC-9A01-CD5E-DC1B-03E81E54DA8A}"/>
          </ac:picMkLst>
        </pc:picChg>
        <pc:picChg chg="del">
          <ac:chgData name="Nina Ahnstrøm" userId="09669543-dc8d-4c2d-b804-47fea416e5c0" providerId="ADAL" clId="{0CD035F0-D36E-4C30-B169-2323CE2DAD91}" dt="2025-01-09T09:34:52.858" v="14" actId="478"/>
          <ac:picMkLst>
            <pc:docMk/>
            <pc:sldMk cId="1019121363" sldId="378"/>
            <ac:picMk id="14" creationId="{5EA13BEE-3D59-0726-4190-C860E8C3635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6D02588A-AC79-4251-B685-C1A0CC72ED50}" type="datetimeFigureOut">
              <a:rPr lang="da-DK" smtClean="0"/>
              <a:t>09-01-2025</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A176239-8A12-476A-9EC6-735ABE0B8511}" type="datetimeFigureOut">
              <a:rPr lang="da-DK" smtClean="0"/>
              <a:t>09-01-2025</a:t>
            </a:fld>
            <a:endParaRPr lang="da-DK"/>
          </a:p>
        </p:txBody>
      </p:sp>
      <p:sp>
        <p:nvSpPr>
          <p:cNvPr id="4" name="Pladsholder til slidebille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da-DK"/>
          </a:p>
        </p:txBody>
      </p:sp>
      <p:sp>
        <p:nvSpPr>
          <p:cNvPr id="5" name="Pladsholder til not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7" name="Pladsholder til slide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2101998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pic>
        <p:nvPicPr>
          <p:cNvPr id="8" name="Billede 7" descr="Et billede, der indeholder person, udendørs, tøj, sky&#10;&#10;Automatisk genereret beskrivelse">
            <a:extLst>
              <a:ext uri="{FF2B5EF4-FFF2-40B4-BE49-F238E27FC236}">
                <a16:creationId xmlns:a16="http://schemas.microsoft.com/office/drawing/2014/main" id="{D8679D1D-E73B-458B-0898-248F02C9932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077" b="17914"/>
          <a:stretch/>
        </p:blipFill>
        <p:spPr>
          <a:xfrm>
            <a:off x="0" y="0"/>
            <a:ext cx="12192000" cy="6421772"/>
          </a:xfrm>
          <a:prstGeom prst="rect">
            <a:avLst/>
          </a:prstGeom>
        </p:spPr>
      </p:pic>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09-01-2025</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10800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ktangel 3">
            <a:extLst>
              <a:ext uri="{FF2B5EF4-FFF2-40B4-BE49-F238E27FC236}">
                <a16:creationId xmlns:a16="http://schemas.microsoft.com/office/drawing/2014/main" id="{2631930D-6E52-99ED-0EB5-A2032B27A027}"/>
              </a:ext>
            </a:extLst>
          </p:cNvPr>
          <p:cNvSpPr/>
          <p:nvPr userDrawn="1"/>
        </p:nvSpPr>
        <p:spPr>
          <a:xfrm>
            <a:off x="0" y="6272463"/>
            <a:ext cx="12192000" cy="585537"/>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a:extLst>
              <a:ext uri="{FF2B5EF4-FFF2-40B4-BE49-F238E27FC236}">
                <a16:creationId xmlns:a16="http://schemas.microsoft.com/office/drawing/2014/main" id="{B9B4740B-8C55-DE43-AA64-60BB8E7184D9}"/>
              </a:ext>
            </a:extLst>
          </p:cNvPr>
          <p:cNvSpPr txBox="1"/>
          <p:nvPr userDrawn="1"/>
        </p:nvSpPr>
        <p:spPr>
          <a:xfrm>
            <a:off x="10114085" y="6395953"/>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pic>
        <p:nvPicPr>
          <p:cNvPr id="10" name="Billede 9" descr="Et billede, der indeholder skilt/tegn, Trafikskilt, tekst, Font/skrifttype&#10;&#10;Automatisk genereret beskrivelse">
            <a:extLst>
              <a:ext uri="{FF2B5EF4-FFF2-40B4-BE49-F238E27FC236}">
                <a16:creationId xmlns:a16="http://schemas.microsoft.com/office/drawing/2014/main" id="{191415B1-BA83-45D6-6ED2-475E917DB1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917" y="6158420"/>
            <a:ext cx="725589" cy="625242"/>
          </a:xfrm>
          <a:prstGeom prst="rect">
            <a:avLst/>
          </a:prstGeom>
        </p:spPr>
      </p:pic>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242">
          <p15:clr>
            <a:srgbClr val="F26B43"/>
          </p15:clr>
        </p15:guide>
        <p15:guide id="6" pos="438">
          <p15:clr>
            <a:srgbClr val="F26B43"/>
          </p15:clr>
        </p15:guide>
        <p15:guide id="7" orient="horz" pos="835">
          <p15:clr>
            <a:srgbClr val="F26B43"/>
          </p15:clr>
        </p15:guide>
        <p15:guide id="8" orient="horz" pos="3521">
          <p15:clr>
            <a:srgbClr val="F26B43"/>
          </p15:clr>
        </p15:guide>
        <p15:guide id="10" pos="5541">
          <p15:clr>
            <a:srgbClr val="F26B43"/>
          </p15:clr>
        </p15:guide>
        <p15:guide id="11"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BvKomEDaIjE?feature=oembe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Cykelhjul, hjul, Landkøretøj, køretøj&#10;&#10;Automatisk genereret beskrivelse">
            <a:extLst>
              <a:ext uri="{FF2B5EF4-FFF2-40B4-BE49-F238E27FC236}">
                <a16:creationId xmlns:a16="http://schemas.microsoft.com/office/drawing/2014/main" id="{A1999DAB-3127-2D7A-036C-D97462B1685D}"/>
              </a:ext>
            </a:extLst>
          </p:cNvPr>
          <p:cNvPicPr>
            <a:picLocks noChangeAspect="1"/>
          </p:cNvPicPr>
          <p:nvPr/>
        </p:nvPicPr>
        <p:blipFill>
          <a:blip r:embed="rId3" cstate="print">
            <a:extLst>
              <a:ext uri="{28A0092B-C50C-407E-A947-70E740481C1C}">
                <a14:useLocalDpi xmlns:a14="http://schemas.microsoft.com/office/drawing/2010/main" val="0"/>
              </a:ext>
            </a:extLst>
          </a:blip>
          <a:srcRect l="5095" t="14214" r="11094" b="21132"/>
          <a:stretch/>
        </p:blipFill>
        <p:spPr>
          <a:xfrm>
            <a:off x="0" y="-378069"/>
            <a:ext cx="12191999" cy="6650529"/>
          </a:xfrm>
          <a:prstGeom prst="rect">
            <a:avLst/>
          </a:prstGeom>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1373342" y="4266140"/>
            <a:ext cx="9445315" cy="982857"/>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5400" dirty="0">
                <a:solidFill>
                  <a:schemeClr val="bg1"/>
                </a:solidFill>
              </a:rPr>
              <a:t>Elever som trafikeksperter</a:t>
            </a: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5" name="Undertitel 4">
            <a:extLst>
              <a:ext uri="{FF2B5EF4-FFF2-40B4-BE49-F238E27FC236}">
                <a16:creationId xmlns:a16="http://schemas.microsoft.com/office/drawing/2014/main" id="{A5A2E70B-EA6B-CB3F-123B-E1F63068FC5E}"/>
              </a:ext>
            </a:extLst>
          </p:cNvPr>
          <p:cNvSpPr>
            <a:spLocks noGrp="1"/>
          </p:cNvSpPr>
          <p:nvPr>
            <p:ph type="subTitle" idx="1"/>
          </p:nvPr>
        </p:nvSpPr>
        <p:spPr/>
        <p:txBody>
          <a:bodyPr/>
          <a:lstStyle/>
          <a:p>
            <a:endParaRPr lang="da-DK" dirty="0"/>
          </a:p>
        </p:txBody>
      </p:sp>
      <p:sp>
        <p:nvSpPr>
          <p:cNvPr id="6" name="Rektangel 5">
            <a:extLst>
              <a:ext uri="{FF2B5EF4-FFF2-40B4-BE49-F238E27FC236}">
                <a16:creationId xmlns:a16="http://schemas.microsoft.com/office/drawing/2014/main" id="{C7D82832-F210-FD89-DA42-125BF3993997}"/>
              </a:ext>
            </a:extLst>
          </p:cNvPr>
          <p:cNvSpPr/>
          <p:nvPr/>
        </p:nvSpPr>
        <p:spPr>
          <a:xfrm>
            <a:off x="0" y="6272463"/>
            <a:ext cx="12192000" cy="585537"/>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6EF5B3AE-FB00-0703-3A06-DF7342A1F80E}"/>
              </a:ext>
            </a:extLst>
          </p:cNvPr>
          <p:cNvSpPr txBox="1"/>
          <p:nvPr/>
        </p:nvSpPr>
        <p:spPr>
          <a:xfrm>
            <a:off x="10114085" y="6395953"/>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pic>
        <p:nvPicPr>
          <p:cNvPr id="8" name="Billede 7" descr="Et billede, der indeholder skilt/tegn, Trafikskilt, tekst, Font/skrifttype&#10;&#10;Automatisk genereret beskrivelse">
            <a:extLst>
              <a:ext uri="{FF2B5EF4-FFF2-40B4-BE49-F238E27FC236}">
                <a16:creationId xmlns:a16="http://schemas.microsoft.com/office/drawing/2014/main" id="{2E4FB7DC-031C-058D-9822-7BFA90FE3E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917" y="6158420"/>
            <a:ext cx="725589" cy="625242"/>
          </a:xfrm>
          <a:prstGeom prst="rect">
            <a:avLst/>
          </a:prstGeom>
        </p:spPr>
      </p:pic>
    </p:spTree>
    <p:extLst>
      <p:ext uri="{BB962C8B-B14F-4D97-AF65-F5344CB8AC3E}">
        <p14:creationId xmlns:p14="http://schemas.microsoft.com/office/powerpoint/2010/main" val="80531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8FCF2-CC74-ACD0-A782-A86CC5CB1080}"/>
            </a:ext>
          </a:extLst>
        </p:cNvPr>
        <p:cNvGrpSpPr/>
        <p:nvPr/>
      </p:nvGrpSpPr>
      <p:grpSpPr>
        <a:xfrm>
          <a:off x="0" y="0"/>
          <a:ext cx="0" cy="0"/>
          <a:chOff x="0" y="0"/>
          <a:chExt cx="0" cy="0"/>
        </a:xfrm>
      </p:grpSpPr>
      <p:pic>
        <p:nvPicPr>
          <p:cNvPr id="8" name="Billede 7" descr="Et billede, der indeholder tekst, skærmbillede, Font/skrifttype, linje/række&#10;&#10;Automatisk genereret beskrivelse">
            <a:extLst>
              <a:ext uri="{FF2B5EF4-FFF2-40B4-BE49-F238E27FC236}">
                <a16:creationId xmlns:a16="http://schemas.microsoft.com/office/drawing/2014/main" id="{3CBBD48A-F0D3-EC85-90C5-ABC8832C69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678" y="2210745"/>
            <a:ext cx="2290536" cy="3240000"/>
          </a:xfrm>
          <a:prstGeom prst="rect">
            <a:avLst/>
          </a:prstGeom>
          <a:ln w="3175">
            <a:solidFill>
              <a:schemeClr val="tx1"/>
            </a:solidFill>
          </a:ln>
          <a:effectLst>
            <a:outerShdw blurRad="50800" dist="38100" dir="2700000" algn="tl" rotWithShape="0">
              <a:prstClr val="black">
                <a:alpha val="40000"/>
              </a:prstClr>
            </a:outerShdw>
          </a:effectLst>
        </p:spPr>
      </p:pic>
      <p:pic>
        <p:nvPicPr>
          <p:cNvPr id="5" name="Billede 4" descr="Et billede, der indeholder tekst, skærmbillede, Font/skrifttype, nummer/tal&#10;&#10;Automatisk genereret beskrivelse">
            <a:extLst>
              <a:ext uri="{FF2B5EF4-FFF2-40B4-BE49-F238E27FC236}">
                <a16:creationId xmlns:a16="http://schemas.microsoft.com/office/drawing/2014/main" id="{24466030-699E-27A3-D454-47F6FD4EB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060" y="2034416"/>
            <a:ext cx="2290545" cy="3240000"/>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F306ABF4-4676-0598-A0A8-81DCF38049D5}"/>
              </a:ext>
            </a:extLst>
          </p:cNvPr>
          <p:cNvSpPr>
            <a:spLocks noGrp="1"/>
          </p:cNvSpPr>
          <p:nvPr>
            <p:ph type="title"/>
          </p:nvPr>
        </p:nvSpPr>
        <p:spPr/>
        <p:txBody>
          <a:bodyPr/>
          <a:lstStyle/>
          <a:p>
            <a:r>
              <a:rPr lang="da-DK" dirty="0"/>
              <a:t>Tryghed på cykel</a:t>
            </a:r>
          </a:p>
        </p:txBody>
      </p:sp>
      <p:sp>
        <p:nvSpPr>
          <p:cNvPr id="4" name="Pladsholder til indhold 3">
            <a:extLst>
              <a:ext uri="{FF2B5EF4-FFF2-40B4-BE49-F238E27FC236}">
                <a16:creationId xmlns:a16="http://schemas.microsoft.com/office/drawing/2014/main" id="{DFEF0C6F-9675-CAC6-1E9F-60EE9394F62F}"/>
              </a:ext>
            </a:extLst>
          </p:cNvPr>
          <p:cNvSpPr>
            <a:spLocks noGrp="1"/>
          </p:cNvSpPr>
          <p:nvPr>
            <p:ph idx="1"/>
          </p:nvPr>
        </p:nvSpPr>
        <p:spPr>
          <a:xfrm>
            <a:off x="695324" y="1332000"/>
            <a:ext cx="5013383" cy="4248000"/>
          </a:xfrm>
        </p:spPr>
        <p:txBody>
          <a:bodyPr/>
          <a:lstStyle/>
          <a:p>
            <a:pPr marL="0" indent="0">
              <a:buNone/>
            </a:pPr>
            <a:r>
              <a:rPr lang="da-DK" dirty="0"/>
              <a:t>Hvad kendetegner en god og tryg cykelsti?</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E27D9B12-2C85-6EA0-03CD-A07D0D27C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9" name="Billede 8" descr="Et billede, der indeholder tekst, skærmbillede, Parallel, Font/skrifttype&#10;&#10;Automatisk genereret beskrivelse">
            <a:extLst>
              <a:ext uri="{FF2B5EF4-FFF2-40B4-BE49-F238E27FC236}">
                <a16:creationId xmlns:a16="http://schemas.microsoft.com/office/drawing/2014/main" id="{96AA7A81-2562-875F-664D-F20930169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787" y="2210745"/>
            <a:ext cx="2290545" cy="3240000"/>
          </a:xfrm>
          <a:prstGeom prst="rect">
            <a:avLst/>
          </a:prstGeom>
          <a:ln w="3175">
            <a:solidFill>
              <a:schemeClr val="tx1"/>
            </a:solidFill>
          </a:ln>
          <a:effectLst>
            <a:outerShdw blurRad="50800" dist="38100" dir="2700000" algn="tl" rotWithShape="0">
              <a:prstClr val="black">
                <a:alpha val="40000"/>
              </a:prstClr>
            </a:outerShdw>
          </a:effectLst>
        </p:spPr>
      </p:pic>
      <p:pic>
        <p:nvPicPr>
          <p:cNvPr id="7" name="Billede 6" descr="Et billede, der indeholder tekst, skærmbillede, Font/skrifttype, Parallel&#10;&#10;Automatisk genereret beskrivelse">
            <a:extLst>
              <a:ext uri="{FF2B5EF4-FFF2-40B4-BE49-F238E27FC236}">
                <a16:creationId xmlns:a16="http://schemas.microsoft.com/office/drawing/2014/main" id="{568788EC-2FC2-F368-3AA2-CE7E0ECC31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862" y="2034416"/>
            <a:ext cx="2290545" cy="32400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58873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7043D-3F32-B58E-2489-DEAAF90802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43FB00-406D-E58F-444B-B25F3400330E}"/>
              </a:ext>
            </a:extLst>
          </p:cNvPr>
          <p:cNvSpPr>
            <a:spLocks noGrp="1"/>
          </p:cNvSpPr>
          <p:nvPr>
            <p:ph type="title"/>
          </p:nvPr>
        </p:nvSpPr>
        <p:spPr>
          <a:xfrm>
            <a:off x="695326" y="294791"/>
            <a:ext cx="4791074" cy="1039973"/>
          </a:xfrm>
        </p:spPr>
        <p:txBody>
          <a:bodyPr/>
          <a:lstStyle/>
          <a:p>
            <a:r>
              <a:rPr lang="da-DK" dirty="0"/>
              <a:t>Jeres anbefalinger til en cykelsti</a:t>
            </a:r>
          </a:p>
        </p:txBody>
      </p:sp>
      <p:pic>
        <p:nvPicPr>
          <p:cNvPr id="7" name="Pladsholder til indhold 6" descr="Et billede, der indeholder tekst, skærmbillede, Font/skrifttype&#10;&#10;Automatisk genereret beskrivelse">
            <a:extLst>
              <a:ext uri="{FF2B5EF4-FFF2-40B4-BE49-F238E27FC236}">
                <a16:creationId xmlns:a16="http://schemas.microsoft.com/office/drawing/2014/main" id="{B6CE5F92-BE3C-97C2-879E-CDD5082C648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19993" y="1872000"/>
            <a:ext cx="2926790" cy="4140000"/>
          </a:xfrm>
          <a:ln w="3175">
            <a:solidFill>
              <a:schemeClr val="tx1"/>
            </a:solidFill>
          </a:ln>
          <a:effectLst>
            <a:outerShdw blurRad="50800" dist="38100" dir="2700000" algn="tl" rotWithShape="0">
              <a:prstClr val="black">
                <a:alpha val="40000"/>
              </a:prstClr>
            </a:outerShdw>
          </a:effectLst>
        </p:spPr>
      </p:pic>
      <p:pic>
        <p:nvPicPr>
          <p:cNvPr id="13" name="Billede 12" descr="Et billede, der indeholder cirkel, Font/skrifttype, logo, Grafik&#10;&#10;Automatisk genereret beskrivelse">
            <a:extLst>
              <a:ext uri="{FF2B5EF4-FFF2-40B4-BE49-F238E27FC236}">
                <a16:creationId xmlns:a16="http://schemas.microsoft.com/office/drawing/2014/main" id="{89CBB6C9-0E4A-5562-82AD-36FA478A8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Tree>
    <p:extLst>
      <p:ext uri="{BB962C8B-B14F-4D97-AF65-F5344CB8AC3E}">
        <p14:creationId xmlns:p14="http://schemas.microsoft.com/office/powerpoint/2010/main" val="408145951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ED983-5008-E3D3-D99E-343C2B9F87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90A432-77AD-3DE1-16BA-038B4B028DED}"/>
              </a:ext>
            </a:extLst>
          </p:cNvPr>
          <p:cNvSpPr>
            <a:spLocks noGrp="1"/>
          </p:cNvSpPr>
          <p:nvPr>
            <p:ph type="title"/>
          </p:nvPr>
        </p:nvSpPr>
        <p:spPr>
          <a:xfrm>
            <a:off x="695326" y="294791"/>
            <a:ext cx="4791074" cy="1039973"/>
          </a:xfrm>
        </p:spPr>
        <p:txBody>
          <a:bodyPr/>
          <a:lstStyle/>
          <a:p>
            <a:r>
              <a:rPr lang="da-DK" dirty="0"/>
              <a:t>Hvad fandt I ud af?</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046481FF-2051-24D4-C511-12E12BC7D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4" name="Pladsholder til indhold 3">
            <a:extLst>
              <a:ext uri="{FF2B5EF4-FFF2-40B4-BE49-F238E27FC236}">
                <a16:creationId xmlns:a16="http://schemas.microsoft.com/office/drawing/2014/main" id="{659419A8-B037-86F3-C098-5F5983DCB5ED}"/>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30263509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2DF50-D27D-D001-131C-79A7A84E0E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80CDD6-0398-F3F3-8D24-1C69E5CA8047}"/>
              </a:ext>
            </a:extLst>
          </p:cNvPr>
          <p:cNvSpPr>
            <a:spLocks noGrp="1"/>
          </p:cNvSpPr>
          <p:nvPr>
            <p:ph type="title"/>
          </p:nvPr>
        </p:nvSpPr>
        <p:spPr>
          <a:xfrm>
            <a:off x="695325" y="294791"/>
            <a:ext cx="7477937" cy="1221986"/>
          </a:xfrm>
        </p:spPr>
        <p:txBody>
          <a:bodyPr/>
          <a:lstStyle/>
          <a:p>
            <a:r>
              <a:rPr lang="da-DK" dirty="0"/>
              <a:t>Anbefalinger til parkeringsbås</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BA5FDE26-67E1-E11C-8232-FA1B2741F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4" name="Pladsholder til indhold 3">
            <a:extLst>
              <a:ext uri="{FF2B5EF4-FFF2-40B4-BE49-F238E27FC236}">
                <a16:creationId xmlns:a16="http://schemas.microsoft.com/office/drawing/2014/main" id="{2E860725-5C4C-7B54-E0DA-36D09FFF202F}"/>
              </a:ext>
            </a:extLst>
          </p:cNvPr>
          <p:cNvSpPr>
            <a:spLocks noGrp="1"/>
          </p:cNvSpPr>
          <p:nvPr>
            <p:ph idx="1"/>
          </p:nvPr>
        </p:nvSpPr>
        <p:spPr/>
        <p:txBody>
          <a:bodyPr/>
          <a:lstStyle/>
          <a:p>
            <a:pPr marL="0" indent="0">
              <a:buNone/>
            </a:pPr>
            <a:r>
              <a:rPr lang="da-DK" dirty="0"/>
              <a:t>Undersøg, hvor meget en parkeret bil fylder. </a:t>
            </a:r>
          </a:p>
          <a:p>
            <a:endParaRPr lang="da-DK" dirty="0"/>
          </a:p>
        </p:txBody>
      </p:sp>
      <p:sp>
        <p:nvSpPr>
          <p:cNvPr id="3" name="Kombinationstegning: figur 2">
            <a:extLst>
              <a:ext uri="{FF2B5EF4-FFF2-40B4-BE49-F238E27FC236}">
                <a16:creationId xmlns:a16="http://schemas.microsoft.com/office/drawing/2014/main" id="{44443005-BA2C-B59E-E296-60F0FADB5FFB}"/>
              </a:ext>
            </a:extLst>
          </p:cNvPr>
          <p:cNvSpPr/>
          <p:nvPr/>
        </p:nvSpPr>
        <p:spPr>
          <a:xfrm rot="19815756" flipV="1">
            <a:off x="1716867" y="2036087"/>
            <a:ext cx="2010740" cy="2183280"/>
          </a:xfrm>
          <a:custGeom>
            <a:avLst/>
            <a:gdLst>
              <a:gd name="connsiteX0" fmla="*/ 1543383 w 2208681"/>
              <a:gd name="connsiteY0" fmla="*/ 2204649 h 2398206"/>
              <a:gd name="connsiteX1" fmla="*/ 2117351 w 2208681"/>
              <a:gd name="connsiteY1" fmla="*/ 857403 h 2398206"/>
              <a:gd name="connsiteX2" fmla="*/ 1201149 w 2208681"/>
              <a:gd name="connsiteY2" fmla="*/ 484457 h 2398206"/>
              <a:gd name="connsiteX3" fmla="*/ 1192593 w 2208681"/>
              <a:gd name="connsiteY3" fmla="*/ 485914 h 2398206"/>
              <a:gd name="connsiteX4" fmla="*/ 1038517 w 2208681"/>
              <a:gd name="connsiteY4" fmla="*/ 0 h 2398206"/>
              <a:gd name="connsiteX5" fmla="*/ 855827 w 2208681"/>
              <a:gd name="connsiteY5" fmla="*/ 576155 h 2398206"/>
              <a:gd name="connsiteX6" fmla="*/ 771139 w 2208681"/>
              <a:gd name="connsiteY6" fmla="*/ 612334 h 2398206"/>
              <a:gd name="connsiteX7" fmla="*/ 665298 w 2208681"/>
              <a:gd name="connsiteY7" fmla="*/ 667534 h 2398206"/>
              <a:gd name="connsiteX8" fmla="*/ 91330 w 2208681"/>
              <a:gd name="connsiteY8" fmla="*/ 2014779 h 2398206"/>
              <a:gd name="connsiteX9" fmla="*/ 1543383 w 2208681"/>
              <a:gd name="connsiteY9" fmla="*/ 2204649 h 239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81" h="2398206">
                <a:moveTo>
                  <a:pt x="1543383" y="2204649"/>
                </a:moveTo>
                <a:cubicBezTo>
                  <a:pt x="2102853" y="1885048"/>
                  <a:pt x="2359828" y="1281866"/>
                  <a:pt x="2117351" y="857403"/>
                </a:cubicBezTo>
                <a:cubicBezTo>
                  <a:pt x="1950648" y="565585"/>
                  <a:pt x="1591277" y="434213"/>
                  <a:pt x="1201149" y="484457"/>
                </a:cubicBezTo>
                <a:lnTo>
                  <a:pt x="1192593" y="485914"/>
                </a:lnTo>
                <a:lnTo>
                  <a:pt x="1038517" y="0"/>
                </a:lnTo>
                <a:lnTo>
                  <a:pt x="855827" y="576155"/>
                </a:lnTo>
                <a:lnTo>
                  <a:pt x="771139" y="612334"/>
                </a:lnTo>
                <a:cubicBezTo>
                  <a:pt x="735586" y="629164"/>
                  <a:pt x="700265" y="647558"/>
                  <a:pt x="665298" y="667534"/>
                </a:cubicBezTo>
                <a:cubicBezTo>
                  <a:pt x="105828" y="987134"/>
                  <a:pt x="-151147" y="1590316"/>
                  <a:pt x="91330" y="2014779"/>
                </a:cubicBezTo>
                <a:cubicBezTo>
                  <a:pt x="333807" y="2439242"/>
                  <a:pt x="983913" y="2524249"/>
                  <a:pt x="1543383" y="2204649"/>
                </a:cubicBezTo>
                <a:close/>
              </a:path>
            </a:pathLst>
          </a:custGeom>
          <a:solidFill>
            <a:srgbClr val="37AF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dirty="0"/>
          </a:p>
        </p:txBody>
      </p:sp>
      <p:sp>
        <p:nvSpPr>
          <p:cNvPr id="5" name="Tekstfelt 4">
            <a:extLst>
              <a:ext uri="{FF2B5EF4-FFF2-40B4-BE49-F238E27FC236}">
                <a16:creationId xmlns:a16="http://schemas.microsoft.com/office/drawing/2014/main" id="{A3EDD342-9F22-50EC-2A85-F7D2AC9539FC}"/>
              </a:ext>
            </a:extLst>
          </p:cNvPr>
          <p:cNvSpPr txBox="1"/>
          <p:nvPr/>
        </p:nvSpPr>
        <p:spPr>
          <a:xfrm>
            <a:off x="1307784" y="2666062"/>
            <a:ext cx="2616481" cy="923330"/>
          </a:xfrm>
          <a:prstGeom prst="rect">
            <a:avLst/>
          </a:prstGeom>
          <a:noFill/>
        </p:spPr>
        <p:txBody>
          <a:bodyPr wrap="square" rtlCol="0">
            <a:spAutoFit/>
          </a:bodyPr>
          <a:lstStyle/>
          <a:p>
            <a:pPr algn="ctr"/>
            <a:r>
              <a:rPr lang="da-DK" b="1" dirty="0">
                <a:solidFill>
                  <a:schemeClr val="bg1"/>
                </a:solidFill>
                <a:latin typeface="Work Sans" pitchFamily="2" charset="0"/>
              </a:rPr>
              <a:t>Hvordan måler </a:t>
            </a:r>
          </a:p>
          <a:p>
            <a:pPr algn="ctr"/>
            <a:r>
              <a:rPr lang="da-DK" b="1" dirty="0">
                <a:solidFill>
                  <a:schemeClr val="bg1"/>
                </a:solidFill>
                <a:latin typeface="Work Sans" pitchFamily="2" charset="0"/>
              </a:rPr>
              <a:t>man en bil?</a:t>
            </a:r>
          </a:p>
          <a:p>
            <a:endParaRPr lang="da-DK" dirty="0"/>
          </a:p>
        </p:txBody>
      </p:sp>
      <p:pic>
        <p:nvPicPr>
          <p:cNvPr id="7" name="Billede 6" descr="Et billede, der indeholder tekst, skærmbillede, Font/skrifttype, design&#10;&#10;Automatisk genereret beskrivelse">
            <a:extLst>
              <a:ext uri="{FF2B5EF4-FFF2-40B4-BE49-F238E27FC236}">
                <a16:creationId xmlns:a16="http://schemas.microsoft.com/office/drawing/2014/main" id="{3BB55F8D-C79D-20DE-8AC4-24EE2D7EB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0" y="1872000"/>
            <a:ext cx="2926810" cy="41400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31974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5C0DF-2C88-C59D-407B-B7538B12A1FF}"/>
            </a:ext>
          </a:extLst>
        </p:cNvPr>
        <p:cNvGrpSpPr/>
        <p:nvPr/>
      </p:nvGrpSpPr>
      <p:grpSpPr>
        <a:xfrm>
          <a:off x="0" y="0"/>
          <a:ext cx="0" cy="0"/>
          <a:chOff x="0" y="0"/>
          <a:chExt cx="0" cy="0"/>
        </a:xfrm>
      </p:grpSpPr>
      <p:pic>
        <p:nvPicPr>
          <p:cNvPr id="9" name="Billede 8" descr="Et billede, der indeholder tekst, skærmbillede, Parallel, linje/række&#10;&#10;Automatisk genereret beskrivelse">
            <a:extLst>
              <a:ext uri="{FF2B5EF4-FFF2-40B4-BE49-F238E27FC236}">
                <a16:creationId xmlns:a16="http://schemas.microsoft.com/office/drawing/2014/main" id="{27F02ACA-D623-4C9D-7C89-17A080A79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6" y="4177821"/>
            <a:ext cx="2719266" cy="1922400"/>
          </a:xfrm>
          <a:prstGeom prst="rect">
            <a:avLst/>
          </a:prstGeom>
          <a:ln w="3175">
            <a:solidFill>
              <a:schemeClr val="tx1"/>
            </a:solidFill>
          </a:ln>
          <a:effectLst>
            <a:outerShdw blurRad="50800" dist="38100" dir="2700000" algn="tl" rotWithShape="0">
              <a:prstClr val="black">
                <a:alpha val="40000"/>
              </a:prstClr>
            </a:outerShdw>
          </a:effectLst>
        </p:spPr>
      </p:pic>
      <p:pic>
        <p:nvPicPr>
          <p:cNvPr id="14" name="Billede 13" descr="Et billede, der indeholder tekst, skærmbillede, linje/række, diagram&#10;&#10;Automatisk genereret beskrivelse">
            <a:extLst>
              <a:ext uri="{FF2B5EF4-FFF2-40B4-BE49-F238E27FC236}">
                <a16:creationId xmlns:a16="http://schemas.microsoft.com/office/drawing/2014/main" id="{EE5D5192-A81F-B2DB-10AD-F284F3AF28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4916" y="4177821"/>
            <a:ext cx="2719266" cy="1922400"/>
          </a:xfrm>
          <a:prstGeom prst="rect">
            <a:avLst/>
          </a:prstGeom>
          <a:ln w="3175">
            <a:solidFill>
              <a:schemeClr val="tx1"/>
            </a:solidFill>
          </a:ln>
          <a:effectLst>
            <a:outerShdw blurRad="50800" dist="38100" dir="2700000" algn="tl" rotWithShape="0">
              <a:prstClr val="black">
                <a:alpha val="40000"/>
              </a:prstClr>
            </a:outerShdw>
          </a:effectLst>
        </p:spPr>
      </p:pic>
      <p:pic>
        <p:nvPicPr>
          <p:cNvPr id="18" name="Billede 17" descr="Et billede, der indeholder tekst, skærmbillede, Parallel, Font/skrifttype&#10;&#10;Automatisk genereret beskrivelse">
            <a:extLst>
              <a:ext uri="{FF2B5EF4-FFF2-40B4-BE49-F238E27FC236}">
                <a16:creationId xmlns:a16="http://schemas.microsoft.com/office/drawing/2014/main" id="{71E59701-D064-0BC4-6FFC-C87EE7F6B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1246" y="4177821"/>
            <a:ext cx="2719266" cy="1922400"/>
          </a:xfrm>
          <a:prstGeom prst="rect">
            <a:avLst/>
          </a:prstGeom>
          <a:ln w="3175">
            <a:solidFill>
              <a:schemeClr val="tx1"/>
            </a:solidFill>
          </a:ln>
          <a:effectLst>
            <a:outerShdw blurRad="50800" dist="38100" dir="2700000" algn="tl" rotWithShape="0">
              <a:prstClr val="black">
                <a:alpha val="40000"/>
              </a:prstClr>
            </a:outerShdw>
          </a:effectLst>
        </p:spPr>
      </p:pic>
      <p:pic>
        <p:nvPicPr>
          <p:cNvPr id="5" name="Billede 4" descr="Et billede, der indeholder tekst, skærmbillede, Parallel, Font/skrifttype&#10;&#10;Automatisk genereret beskrivelse">
            <a:extLst>
              <a:ext uri="{FF2B5EF4-FFF2-40B4-BE49-F238E27FC236}">
                <a16:creationId xmlns:a16="http://schemas.microsoft.com/office/drawing/2014/main" id="{B26A29D6-3BD9-259E-FA82-C3A1178B0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443" y="415577"/>
            <a:ext cx="2494139" cy="3528000"/>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EC17E617-4147-85DC-321E-6F84705F8D85}"/>
              </a:ext>
            </a:extLst>
          </p:cNvPr>
          <p:cNvSpPr>
            <a:spLocks noGrp="1"/>
          </p:cNvSpPr>
          <p:nvPr>
            <p:ph type="title"/>
          </p:nvPr>
        </p:nvSpPr>
        <p:spPr>
          <a:xfrm>
            <a:off x="695325" y="294791"/>
            <a:ext cx="7477937" cy="1221986"/>
          </a:xfrm>
        </p:spPr>
        <p:txBody>
          <a:bodyPr/>
          <a:lstStyle/>
          <a:p>
            <a:r>
              <a:rPr lang="da-DK" dirty="0"/>
              <a:t>Manøvreareal</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CCC6C05C-21E8-D0A0-673E-AAA4176000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4" name="Pladsholder til indhold 3">
            <a:extLst>
              <a:ext uri="{FF2B5EF4-FFF2-40B4-BE49-F238E27FC236}">
                <a16:creationId xmlns:a16="http://schemas.microsoft.com/office/drawing/2014/main" id="{60E4BB1A-CDF1-8863-2944-DC255F47685D}"/>
              </a:ext>
            </a:extLst>
          </p:cNvPr>
          <p:cNvSpPr>
            <a:spLocks noGrp="1"/>
          </p:cNvSpPr>
          <p:nvPr>
            <p:ph idx="1"/>
          </p:nvPr>
        </p:nvSpPr>
        <p:spPr>
          <a:xfrm>
            <a:off x="695326" y="1332000"/>
            <a:ext cx="3148622" cy="4248000"/>
          </a:xfrm>
        </p:spPr>
        <p:txBody>
          <a:bodyPr/>
          <a:lstStyle/>
          <a:p>
            <a:pPr marL="0" indent="0">
              <a:buNone/>
            </a:pPr>
            <a:r>
              <a:rPr lang="da-DK" dirty="0"/>
              <a:t>Undersøg, hvor meget en parkeret bil fylder. </a:t>
            </a:r>
          </a:p>
          <a:p>
            <a:endParaRPr lang="da-DK" dirty="0"/>
          </a:p>
        </p:txBody>
      </p:sp>
      <p:sp>
        <p:nvSpPr>
          <p:cNvPr id="6" name="Tekstfelt 5">
            <a:extLst>
              <a:ext uri="{FF2B5EF4-FFF2-40B4-BE49-F238E27FC236}">
                <a16:creationId xmlns:a16="http://schemas.microsoft.com/office/drawing/2014/main" id="{083D664A-5014-DE66-D32B-6BDE9157D0A7}"/>
              </a:ext>
            </a:extLst>
          </p:cNvPr>
          <p:cNvSpPr txBox="1"/>
          <p:nvPr/>
        </p:nvSpPr>
        <p:spPr>
          <a:xfrm>
            <a:off x="721608" y="2236087"/>
            <a:ext cx="3050889" cy="923330"/>
          </a:xfrm>
          <a:prstGeom prst="rect">
            <a:avLst/>
          </a:prstGeom>
          <a:solidFill>
            <a:srgbClr val="37AFB5"/>
          </a:solidFill>
        </p:spPr>
        <p:txBody>
          <a:bodyPr wrap="square" rtlCol="0">
            <a:spAutoFit/>
          </a:bodyPr>
          <a:lstStyle/>
          <a:p>
            <a:r>
              <a:rPr lang="da-DK" dirty="0">
                <a:solidFill>
                  <a:schemeClr val="bg1"/>
                </a:solidFill>
              </a:rPr>
              <a:t>Manøvreareal er den plads, som en bil har brug for, for at kunne vende rundt.</a:t>
            </a:r>
          </a:p>
        </p:txBody>
      </p:sp>
      <p:pic>
        <p:nvPicPr>
          <p:cNvPr id="17" name="Billede 16" descr="Et billede, der indeholder design, illustration/afbildning&#10;&#10;Automatisk genereret beskrivelse">
            <a:extLst>
              <a:ext uri="{FF2B5EF4-FFF2-40B4-BE49-F238E27FC236}">
                <a16:creationId xmlns:a16="http://schemas.microsoft.com/office/drawing/2014/main" id="{3C5B3E03-84C9-446C-83F7-9BC77DFF4B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44054">
            <a:off x="3817343" y="1694302"/>
            <a:ext cx="1077027" cy="2328032"/>
          </a:xfrm>
          <a:prstGeom prst="rect">
            <a:avLst/>
          </a:prstGeom>
        </p:spPr>
      </p:pic>
    </p:spTree>
    <p:extLst>
      <p:ext uri="{BB962C8B-B14F-4D97-AF65-F5344CB8AC3E}">
        <p14:creationId xmlns:p14="http://schemas.microsoft.com/office/powerpoint/2010/main" val="191091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6765A-4029-E2F0-6BCE-7A1CFF2255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512684-8575-2C82-C8EE-95340698B925}"/>
              </a:ext>
            </a:extLst>
          </p:cNvPr>
          <p:cNvSpPr>
            <a:spLocks noGrp="1"/>
          </p:cNvSpPr>
          <p:nvPr>
            <p:ph type="title"/>
          </p:nvPr>
        </p:nvSpPr>
        <p:spPr>
          <a:xfrm>
            <a:off x="695325" y="294791"/>
            <a:ext cx="7477937" cy="1221986"/>
          </a:xfrm>
        </p:spPr>
        <p:txBody>
          <a:bodyPr/>
          <a:lstStyle/>
          <a:p>
            <a:r>
              <a:rPr lang="da-DK" dirty="0"/>
              <a:t>Indret en parkeringsplads</a:t>
            </a:r>
            <a:br>
              <a:rPr lang="da-DK" dirty="0"/>
            </a:br>
            <a:endParaRPr lang="da-DK" dirty="0"/>
          </a:p>
        </p:txBody>
      </p:sp>
      <p:pic>
        <p:nvPicPr>
          <p:cNvPr id="13" name="Billede 12" descr="Et billede, der indeholder cirkel, Font/skrifttype, logo, Grafik&#10;&#10;Automatisk genereret beskrivelse">
            <a:extLst>
              <a:ext uri="{FF2B5EF4-FFF2-40B4-BE49-F238E27FC236}">
                <a16:creationId xmlns:a16="http://schemas.microsoft.com/office/drawing/2014/main" id="{BB74C087-93B8-43C6-EC0C-17BC6FF834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5" name="Billede 4" descr="Et billede, der indeholder tekst, skærmbillede, diagram, design&#10;&#10;Automatisk genereret beskrivelse">
            <a:extLst>
              <a:ext uri="{FF2B5EF4-FFF2-40B4-BE49-F238E27FC236}">
                <a16:creationId xmlns:a16="http://schemas.microsoft.com/office/drawing/2014/main" id="{60D6BA0A-54FE-E1AE-3D24-E30173C2AB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0" y="1872000"/>
            <a:ext cx="2926808" cy="4140000"/>
          </a:xfrm>
          <a:prstGeom prst="rect">
            <a:avLst/>
          </a:prstGeom>
          <a:ln w="3175">
            <a:solidFill>
              <a:schemeClr val="tx1"/>
            </a:solidFill>
          </a:ln>
          <a:effectLst>
            <a:outerShdw blurRad="50800" dist="38100" dir="2700000" algn="tl" rotWithShape="0">
              <a:prstClr val="black">
                <a:alpha val="40000"/>
              </a:prstClr>
            </a:outerShdw>
          </a:effectLst>
        </p:spPr>
      </p:pic>
      <p:pic>
        <p:nvPicPr>
          <p:cNvPr id="15" name="Pladsholder til indhold 14" descr="Et billede, der indeholder værktøj, saks&#10;&#10;Automatisk genereret beskrivelse">
            <a:extLst>
              <a:ext uri="{FF2B5EF4-FFF2-40B4-BE49-F238E27FC236}">
                <a16:creationId xmlns:a16="http://schemas.microsoft.com/office/drawing/2014/main" id="{08142DDF-5005-5899-B3C7-FBC3BE142E0C}"/>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t="4352" b="18348"/>
          <a:stretch/>
        </p:blipFill>
        <p:spPr>
          <a:xfrm rot="20093954">
            <a:off x="492225" y="1569479"/>
            <a:ext cx="3610369" cy="3719042"/>
          </a:xfrm>
        </p:spPr>
      </p:pic>
    </p:spTree>
    <p:extLst>
      <p:ext uri="{BB962C8B-B14F-4D97-AF65-F5344CB8AC3E}">
        <p14:creationId xmlns:p14="http://schemas.microsoft.com/office/powerpoint/2010/main" val="7998799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E2B0A-66D3-8449-E093-DF515FF7EC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FF8E7E-5312-E474-5AF8-7ECEC0962BD3}"/>
              </a:ext>
            </a:extLst>
          </p:cNvPr>
          <p:cNvSpPr>
            <a:spLocks noGrp="1"/>
          </p:cNvSpPr>
          <p:nvPr>
            <p:ph type="title"/>
          </p:nvPr>
        </p:nvSpPr>
        <p:spPr>
          <a:xfrm>
            <a:off x="695325" y="294791"/>
            <a:ext cx="7477937" cy="1221986"/>
          </a:xfrm>
        </p:spPr>
        <p:txBody>
          <a:bodyPr/>
          <a:lstStyle/>
          <a:p>
            <a:r>
              <a:rPr lang="da-DK" dirty="0"/>
              <a:t>Hvad fandt I ud af?</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EB95F487-9CF4-489C-0DBF-651BA7CB6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3" name="Billede 2" descr="Et billede, der indeholder design, illustration/afbildning&#10;&#10;Automatisk genereret beskrivelse">
            <a:extLst>
              <a:ext uri="{FF2B5EF4-FFF2-40B4-BE49-F238E27FC236}">
                <a16:creationId xmlns:a16="http://schemas.microsoft.com/office/drawing/2014/main" id="{424C6F0F-9015-E16D-8F15-C62F316684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4054">
            <a:off x="6112135" y="402133"/>
            <a:ext cx="1077027" cy="2328032"/>
          </a:xfrm>
          <a:prstGeom prst="rect">
            <a:avLst/>
          </a:prstGeom>
        </p:spPr>
      </p:pic>
    </p:spTree>
    <p:extLst>
      <p:ext uri="{BB962C8B-B14F-4D97-AF65-F5344CB8AC3E}">
        <p14:creationId xmlns:p14="http://schemas.microsoft.com/office/powerpoint/2010/main" val="19516603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F3FA0-B965-0C12-8B63-B463498C51F5}"/>
            </a:ext>
          </a:extLst>
        </p:cNvPr>
        <p:cNvGrpSpPr/>
        <p:nvPr/>
      </p:nvGrpSpPr>
      <p:grpSpPr>
        <a:xfrm>
          <a:off x="0" y="0"/>
          <a:ext cx="0" cy="0"/>
          <a:chOff x="0" y="0"/>
          <a:chExt cx="0" cy="0"/>
        </a:xfrm>
      </p:grpSpPr>
      <p:pic>
        <p:nvPicPr>
          <p:cNvPr id="7" name="Billede 6" descr="Et billede, der indeholder tekst, skærmbillede, Font/skrifttype, design&#10;&#10;Automatisk genereret beskrivelse">
            <a:extLst>
              <a:ext uri="{FF2B5EF4-FFF2-40B4-BE49-F238E27FC236}">
                <a16:creationId xmlns:a16="http://schemas.microsoft.com/office/drawing/2014/main" id="{57DBDB6C-333B-3441-1D4C-0FF86E510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000" y="1872000"/>
            <a:ext cx="2926796" cy="4140000"/>
          </a:xfrm>
          <a:prstGeom prst="rect">
            <a:avLst/>
          </a:prstGeom>
          <a:ln w="3175">
            <a:solidFill>
              <a:schemeClr val="tx1"/>
            </a:solidFill>
          </a:ln>
          <a:effectLst>
            <a:outerShdw blurRad="50800" dist="38100" dir="2700000" algn="tl" rotWithShape="0">
              <a:prstClr val="black">
                <a:alpha val="40000"/>
              </a:prstClr>
            </a:outerShdw>
          </a:effectLst>
        </p:spPr>
      </p:pic>
      <p:pic>
        <p:nvPicPr>
          <p:cNvPr id="4" name="Billede 3" descr="Et billede, der indeholder Grafik, logo, cirkel, Font/skrifttype&#10;&#10;Automatisk genereret beskrivelse">
            <a:extLst>
              <a:ext uri="{FF2B5EF4-FFF2-40B4-BE49-F238E27FC236}">
                <a16:creationId xmlns:a16="http://schemas.microsoft.com/office/drawing/2014/main" id="{CF3FBCC7-1E2E-718D-BC97-2349236DB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2" name="Titel 1">
            <a:extLst>
              <a:ext uri="{FF2B5EF4-FFF2-40B4-BE49-F238E27FC236}">
                <a16:creationId xmlns:a16="http://schemas.microsoft.com/office/drawing/2014/main" id="{6C9267B3-BD06-86DE-6E2D-7EDF5D9E4C09}"/>
              </a:ext>
            </a:extLst>
          </p:cNvPr>
          <p:cNvSpPr>
            <a:spLocks noGrp="1"/>
          </p:cNvSpPr>
          <p:nvPr>
            <p:ph type="title"/>
          </p:nvPr>
        </p:nvSpPr>
        <p:spPr>
          <a:xfrm>
            <a:off x="695325" y="294791"/>
            <a:ext cx="7477937" cy="1221986"/>
          </a:xfrm>
        </p:spPr>
        <p:txBody>
          <a:bodyPr/>
          <a:lstStyle/>
          <a:p>
            <a:r>
              <a:rPr lang="da-DK" dirty="0"/>
              <a:t>Hvilken ide vælger vi?</a:t>
            </a:r>
          </a:p>
        </p:txBody>
      </p:sp>
      <p:pic>
        <p:nvPicPr>
          <p:cNvPr id="3" name="Billede 2" descr="Et billede, der indeholder tekst, skærmbillede, Font/skrifttype&#10;&#10;Automatisk genereret beskrivelse">
            <a:extLst>
              <a:ext uri="{FF2B5EF4-FFF2-40B4-BE49-F238E27FC236}">
                <a16:creationId xmlns:a16="http://schemas.microsoft.com/office/drawing/2014/main" id="{555BC60F-EC4F-17CA-6001-24F65BE22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000" y="1872000"/>
            <a:ext cx="3320190" cy="2880000"/>
          </a:xfrm>
          <a:prstGeom prst="rect">
            <a:avLst/>
          </a:prstGeom>
        </p:spPr>
      </p:pic>
    </p:spTree>
    <p:extLst>
      <p:ext uri="{BB962C8B-B14F-4D97-AF65-F5344CB8AC3E}">
        <p14:creationId xmlns:p14="http://schemas.microsoft.com/office/powerpoint/2010/main" val="12479640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0FBA4-8101-326D-E16C-4724FBD4E2EF}"/>
            </a:ext>
          </a:extLst>
        </p:cNvPr>
        <p:cNvGrpSpPr/>
        <p:nvPr/>
      </p:nvGrpSpPr>
      <p:grpSpPr>
        <a:xfrm>
          <a:off x="0" y="0"/>
          <a:ext cx="0" cy="0"/>
          <a:chOff x="0" y="0"/>
          <a:chExt cx="0" cy="0"/>
        </a:xfrm>
      </p:grpSpPr>
      <p:pic>
        <p:nvPicPr>
          <p:cNvPr id="5" name="Billede 4" descr="Et billede, der indeholder Font/skrifttype, cirkel, skærmbillede, logo&#10;&#10;Automatisk genereret beskrivelse">
            <a:extLst>
              <a:ext uri="{FF2B5EF4-FFF2-40B4-BE49-F238E27FC236}">
                <a16:creationId xmlns:a16="http://schemas.microsoft.com/office/drawing/2014/main" id="{59473051-AEEA-5708-0438-3CF9032176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2" name="Titel 1">
            <a:extLst>
              <a:ext uri="{FF2B5EF4-FFF2-40B4-BE49-F238E27FC236}">
                <a16:creationId xmlns:a16="http://schemas.microsoft.com/office/drawing/2014/main" id="{98BBAE34-F83C-8AA8-3AA2-9BD12D5AF780}"/>
              </a:ext>
            </a:extLst>
          </p:cNvPr>
          <p:cNvSpPr>
            <a:spLocks noGrp="1"/>
          </p:cNvSpPr>
          <p:nvPr>
            <p:ph type="title"/>
          </p:nvPr>
        </p:nvSpPr>
        <p:spPr>
          <a:xfrm>
            <a:off x="695325" y="294791"/>
            <a:ext cx="7477937" cy="1221986"/>
          </a:xfrm>
        </p:spPr>
        <p:txBody>
          <a:bodyPr/>
          <a:lstStyle/>
          <a:p>
            <a:r>
              <a:rPr lang="da-DK" dirty="0"/>
              <a:t>Konkretisere</a:t>
            </a:r>
          </a:p>
        </p:txBody>
      </p:sp>
      <p:pic>
        <p:nvPicPr>
          <p:cNvPr id="8" name="Billede 7" descr="Et billede, der indeholder indendørs, håndlavet&#10;&#10;Automatisk genereret beskrivelse med mellem tillid">
            <a:extLst>
              <a:ext uri="{FF2B5EF4-FFF2-40B4-BE49-F238E27FC236}">
                <a16:creationId xmlns:a16="http://schemas.microsoft.com/office/drawing/2014/main" id="{7C7897BB-C440-27A7-5818-F2AA7D9B66DD}"/>
              </a:ext>
            </a:extLst>
          </p:cNvPr>
          <p:cNvPicPr>
            <a:picLocks noChangeAspect="1"/>
          </p:cNvPicPr>
          <p:nvPr/>
        </p:nvPicPr>
        <p:blipFill>
          <a:blip r:embed="rId3" cstate="print">
            <a:extLst>
              <a:ext uri="{28A0092B-C50C-407E-A947-70E740481C1C}">
                <a14:useLocalDpi xmlns:a14="http://schemas.microsoft.com/office/drawing/2010/main" val="0"/>
              </a:ext>
            </a:extLst>
          </a:blip>
          <a:srcRect l="2842" t="17529" r="8110" b="33746"/>
          <a:stretch/>
        </p:blipFill>
        <p:spPr>
          <a:xfrm>
            <a:off x="734157" y="1358411"/>
            <a:ext cx="5868867" cy="4281854"/>
          </a:xfrm>
          <a:prstGeom prst="rect">
            <a:avLst/>
          </a:prstGeom>
        </p:spPr>
      </p:pic>
    </p:spTree>
    <p:extLst>
      <p:ext uri="{BB962C8B-B14F-4D97-AF65-F5344CB8AC3E}">
        <p14:creationId xmlns:p14="http://schemas.microsoft.com/office/powerpoint/2010/main" val="309740746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E7F5B-44A2-E225-5B61-73EC7B9ED861}"/>
            </a:ext>
          </a:extLst>
        </p:cNvPr>
        <p:cNvGrpSpPr/>
        <p:nvPr/>
      </p:nvGrpSpPr>
      <p:grpSpPr>
        <a:xfrm>
          <a:off x="0" y="0"/>
          <a:ext cx="0" cy="0"/>
          <a:chOff x="0" y="0"/>
          <a:chExt cx="0" cy="0"/>
        </a:xfrm>
      </p:grpSpPr>
      <p:pic>
        <p:nvPicPr>
          <p:cNvPr id="5" name="Billede 4" descr="Et billede, der indeholder Font/skrifttype, cirkel, skærmbillede, logo&#10;&#10;Automatisk genereret beskrivelse">
            <a:extLst>
              <a:ext uri="{FF2B5EF4-FFF2-40B4-BE49-F238E27FC236}">
                <a16:creationId xmlns:a16="http://schemas.microsoft.com/office/drawing/2014/main" id="{2540305C-4C9D-45F8-336F-7A58883A3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2" name="Titel 1">
            <a:extLst>
              <a:ext uri="{FF2B5EF4-FFF2-40B4-BE49-F238E27FC236}">
                <a16:creationId xmlns:a16="http://schemas.microsoft.com/office/drawing/2014/main" id="{DE98DF00-3E25-2AEA-F290-4EE5A8A8EE0D}"/>
              </a:ext>
            </a:extLst>
          </p:cNvPr>
          <p:cNvSpPr>
            <a:spLocks noGrp="1"/>
          </p:cNvSpPr>
          <p:nvPr>
            <p:ph type="title"/>
          </p:nvPr>
        </p:nvSpPr>
        <p:spPr/>
        <p:txBody>
          <a:bodyPr/>
          <a:lstStyle/>
          <a:p>
            <a:r>
              <a:rPr lang="da-DK" dirty="0"/>
              <a:t>Konkretisere</a:t>
            </a:r>
          </a:p>
        </p:txBody>
      </p:sp>
      <p:sp>
        <p:nvSpPr>
          <p:cNvPr id="3" name="Pladsholder til indhold 2">
            <a:extLst>
              <a:ext uri="{FF2B5EF4-FFF2-40B4-BE49-F238E27FC236}">
                <a16:creationId xmlns:a16="http://schemas.microsoft.com/office/drawing/2014/main" id="{238C0A05-23F7-759F-4345-23F17883219F}"/>
              </a:ext>
            </a:extLst>
          </p:cNvPr>
          <p:cNvSpPr>
            <a:spLocks noGrp="1"/>
          </p:cNvSpPr>
          <p:nvPr>
            <p:ph idx="1"/>
          </p:nvPr>
        </p:nvSpPr>
        <p:spPr/>
        <p:txBody>
          <a:bodyPr/>
          <a:lstStyle/>
          <a:p>
            <a:pPr marL="0" indent="0">
              <a:spcAft>
                <a:spcPts val="1000"/>
              </a:spcAft>
              <a:buNone/>
            </a:pPr>
            <a:r>
              <a:rPr lang="da-DK" sz="1800" dirty="0">
                <a:effectLst/>
                <a:latin typeface="Segoe UI" panose="020B0502040204020203" pitchFamily="34" charset="0"/>
                <a:ea typeface="Segoe UI" panose="020B0502040204020203" pitchFamily="34" charset="0"/>
                <a:cs typeface="Times New Roman" panose="02020603050405020304" pitchFamily="18" charset="0"/>
              </a:rPr>
              <a:t>Diskuter følgende spørgsmål: </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Vil jeres ide skabe mere tryghed?</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Er jeres ide lovlig i forhold til færdselsloven?</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Løser jeres ide hele udfordringen eller et udsnit af problemet?</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Hvordan vil I sikre, at jeres ide er nem at afkode for andre trafikanter?</a:t>
            </a:r>
          </a:p>
          <a:p>
            <a:endParaRPr lang="da-DK" dirty="0"/>
          </a:p>
        </p:txBody>
      </p:sp>
    </p:spTree>
    <p:extLst>
      <p:ext uri="{BB962C8B-B14F-4D97-AF65-F5344CB8AC3E}">
        <p14:creationId xmlns:p14="http://schemas.microsoft.com/office/powerpoint/2010/main" val="10420749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er 2" title="Elever som trafikeksperter">
            <a:hlinkClick r:id="" action="ppaction://media"/>
            <a:extLst>
              <a:ext uri="{FF2B5EF4-FFF2-40B4-BE49-F238E27FC236}">
                <a16:creationId xmlns:a16="http://schemas.microsoft.com/office/drawing/2014/main" id="{129CC5E4-86D5-836A-4C98-446038050FD0}"/>
              </a:ext>
            </a:extLst>
          </p:cNvPr>
          <p:cNvPicPr>
            <a:picLocks noGrp="1" noRot="1" noChangeAspect="1"/>
          </p:cNvPicPr>
          <p:nvPr>
            <p:ph idx="1"/>
            <a:videoFile r:link="rId1"/>
          </p:nvPr>
        </p:nvPicPr>
        <p:blipFill>
          <a:blip r:embed="rId3"/>
          <a:stretch>
            <a:fillRect/>
          </a:stretch>
        </p:blipFill>
        <p:spPr>
          <a:xfrm>
            <a:off x="845569" y="294791"/>
            <a:ext cx="9999743" cy="5650193"/>
          </a:xfrm>
          <a:prstGeom prst="rect">
            <a:avLst/>
          </a:prstGeom>
        </p:spPr>
      </p:pic>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a:xfrm>
            <a:off x="845569" y="628899"/>
            <a:ext cx="9999743" cy="923183"/>
          </a:xfrm>
        </p:spPr>
        <p:txBody>
          <a:bodyPr/>
          <a:lstStyle/>
          <a:p>
            <a:pPr algn="ctr"/>
            <a:r>
              <a:rPr lang="da-DK" dirty="0">
                <a:solidFill>
                  <a:schemeClr val="bg1"/>
                </a:solidFill>
              </a:rPr>
              <a:t>Elever som trafikeksperter</a:t>
            </a:r>
          </a:p>
        </p:txBody>
      </p:sp>
    </p:spTree>
    <p:extLst>
      <p:ext uri="{BB962C8B-B14F-4D97-AF65-F5344CB8AC3E}">
        <p14:creationId xmlns:p14="http://schemas.microsoft.com/office/powerpoint/2010/main" val="3170933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E403-8018-8628-509F-9E236482645F}"/>
            </a:ext>
          </a:extLst>
        </p:cNvPr>
        <p:cNvGrpSpPr/>
        <p:nvPr/>
      </p:nvGrpSpPr>
      <p:grpSpPr>
        <a:xfrm>
          <a:off x="0" y="0"/>
          <a:ext cx="0" cy="0"/>
          <a:chOff x="0" y="0"/>
          <a:chExt cx="0" cy="0"/>
        </a:xfrm>
      </p:grpSpPr>
      <p:pic>
        <p:nvPicPr>
          <p:cNvPr id="12" name="Billede 11" descr="Et billede, der indeholder cirkel, Font/skrifttype, Grafik, logo&#10;&#10;Automatisk genereret beskrivelse">
            <a:extLst>
              <a:ext uri="{FF2B5EF4-FFF2-40B4-BE49-F238E27FC236}">
                <a16:creationId xmlns:a16="http://schemas.microsoft.com/office/drawing/2014/main" id="{478ACF2C-61FD-2CB5-ACA5-1F2CF5ED4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14" name="Billede 13" descr="Et billede, der indeholder tekst, skærmbillede, Font/skrifttype, nummer/tal&#10;&#10;Automatisk genereret beskrivelse">
            <a:extLst>
              <a:ext uri="{FF2B5EF4-FFF2-40B4-BE49-F238E27FC236}">
                <a16:creationId xmlns:a16="http://schemas.microsoft.com/office/drawing/2014/main" id="{867F8657-7A36-1200-669C-2F9E5DD4B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139" y="1872000"/>
            <a:ext cx="2926808" cy="4140000"/>
          </a:xfrm>
          <a:prstGeom prst="rect">
            <a:avLst/>
          </a:prstGeom>
          <a:ln w="3175">
            <a:solidFill>
              <a:schemeClr val="tx1"/>
            </a:solidFill>
          </a:ln>
          <a:effectLst>
            <a:outerShdw blurRad="50800" dist="38100" dir="2700000" algn="tl" rotWithShape="0">
              <a:prstClr val="black">
                <a:alpha val="40000"/>
              </a:prstClr>
            </a:outerShdw>
          </a:effectLst>
        </p:spPr>
      </p:pic>
      <p:pic>
        <p:nvPicPr>
          <p:cNvPr id="10" name="Billede 9" descr="Et billede, der indeholder cirkel, Grafik, Font/skrifttype, skærmbillede&#10;&#10;Automatisk genereret beskrivelse">
            <a:extLst>
              <a:ext uri="{FF2B5EF4-FFF2-40B4-BE49-F238E27FC236}">
                <a16:creationId xmlns:a16="http://schemas.microsoft.com/office/drawing/2014/main" id="{D3F1811B-5F2F-60C6-6415-26D3731A7D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000" y="504000"/>
            <a:ext cx="2880000" cy="2880000"/>
          </a:xfrm>
          <a:prstGeom prst="rect">
            <a:avLst/>
          </a:prstGeom>
        </p:spPr>
      </p:pic>
      <p:sp>
        <p:nvSpPr>
          <p:cNvPr id="2" name="Titel 1">
            <a:extLst>
              <a:ext uri="{FF2B5EF4-FFF2-40B4-BE49-F238E27FC236}">
                <a16:creationId xmlns:a16="http://schemas.microsoft.com/office/drawing/2014/main" id="{8D7DB552-7915-EC3F-57AF-C7084D3D6C0D}"/>
              </a:ext>
            </a:extLst>
          </p:cNvPr>
          <p:cNvSpPr>
            <a:spLocks noGrp="1"/>
          </p:cNvSpPr>
          <p:nvPr>
            <p:ph type="title"/>
          </p:nvPr>
        </p:nvSpPr>
        <p:spPr>
          <a:xfrm>
            <a:off x="695325" y="294791"/>
            <a:ext cx="2993197" cy="1379400"/>
          </a:xfrm>
        </p:spPr>
        <p:txBody>
          <a:bodyPr/>
          <a:lstStyle/>
          <a:p>
            <a:r>
              <a:rPr lang="da-DK" dirty="0"/>
              <a:t>Konstruere og forbedre</a:t>
            </a:r>
          </a:p>
        </p:txBody>
      </p:sp>
    </p:spTree>
    <p:extLst>
      <p:ext uri="{BB962C8B-B14F-4D97-AF65-F5344CB8AC3E}">
        <p14:creationId xmlns:p14="http://schemas.microsoft.com/office/powerpoint/2010/main" val="53980000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E978-DA89-7368-FF78-2CA942F56DB9}"/>
            </a:ext>
          </a:extLst>
        </p:cNvPr>
        <p:cNvGrpSpPr/>
        <p:nvPr/>
      </p:nvGrpSpPr>
      <p:grpSpPr>
        <a:xfrm>
          <a:off x="0" y="0"/>
          <a:ext cx="0" cy="0"/>
          <a:chOff x="0" y="0"/>
          <a:chExt cx="0" cy="0"/>
        </a:xfrm>
      </p:grpSpPr>
      <p:pic>
        <p:nvPicPr>
          <p:cNvPr id="8" name="Billede 7" descr="Et billede, der indeholder cirkel, Grafik, logo, clipart&#10;&#10;Automatisk genereret beskrivelse">
            <a:extLst>
              <a:ext uri="{FF2B5EF4-FFF2-40B4-BE49-F238E27FC236}">
                <a16:creationId xmlns:a16="http://schemas.microsoft.com/office/drawing/2014/main" id="{1A328316-F228-2CBB-0A62-7F92E6547D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
        <p:nvSpPr>
          <p:cNvPr id="2" name="Titel 1">
            <a:extLst>
              <a:ext uri="{FF2B5EF4-FFF2-40B4-BE49-F238E27FC236}">
                <a16:creationId xmlns:a16="http://schemas.microsoft.com/office/drawing/2014/main" id="{5F8449BD-5409-93CA-01B4-E81D83C3D27B}"/>
              </a:ext>
            </a:extLst>
          </p:cNvPr>
          <p:cNvSpPr>
            <a:spLocks noGrp="1"/>
          </p:cNvSpPr>
          <p:nvPr>
            <p:ph type="title"/>
          </p:nvPr>
        </p:nvSpPr>
        <p:spPr/>
        <p:txBody>
          <a:bodyPr/>
          <a:lstStyle/>
          <a:p>
            <a:r>
              <a:rPr lang="da-DK" dirty="0"/>
              <a:t>Præsentation</a:t>
            </a:r>
          </a:p>
        </p:txBody>
      </p:sp>
      <p:sp>
        <p:nvSpPr>
          <p:cNvPr id="3" name="Pladsholder til indhold 2">
            <a:extLst>
              <a:ext uri="{FF2B5EF4-FFF2-40B4-BE49-F238E27FC236}">
                <a16:creationId xmlns:a16="http://schemas.microsoft.com/office/drawing/2014/main" id="{B0AC6406-29DB-47A9-E2B6-E0857F861EDA}"/>
              </a:ext>
            </a:extLst>
          </p:cNvPr>
          <p:cNvSpPr>
            <a:spLocks noGrp="1"/>
          </p:cNvSpPr>
          <p:nvPr>
            <p:ph idx="1"/>
          </p:nvPr>
        </p:nvSpPr>
        <p:spPr/>
        <p:txBody>
          <a:bodyPr/>
          <a:lstStyle/>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Hvilken udfordring vil I løse?</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Hvordan har I arbejdet med udfordringen?</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Hvor og hvordan skal jeres prototype bruges?</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Hvad er særligt ved jeres prototype?</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Hvordan har I forbedret jeres prototype undervejs?</a:t>
            </a:r>
          </a:p>
          <a:p>
            <a:pPr marL="180000" lvl="0" indent="-180000">
              <a:spcAft>
                <a:spcPts val="600"/>
              </a:spcAft>
              <a:buFont typeface="Arial" panose="020B0604020202020204" pitchFamily="34" charset="0"/>
              <a:buChar char="•"/>
            </a:pPr>
            <a:r>
              <a:rPr lang="da-DK" sz="1800" dirty="0">
                <a:effectLst/>
                <a:latin typeface="Segoe UI" panose="020B0502040204020203" pitchFamily="34" charset="0"/>
                <a:ea typeface="Segoe UI" panose="020B0502040204020203" pitchFamily="34" charset="0"/>
                <a:cs typeface="Times New Roman" panose="02020603050405020304" pitchFamily="18" charset="0"/>
              </a:rPr>
              <a:t>Hvad ville I forbedre, hvis I havde mere tid?</a:t>
            </a:r>
          </a:p>
          <a:p>
            <a:endParaRPr lang="da-DK" dirty="0"/>
          </a:p>
        </p:txBody>
      </p:sp>
    </p:spTree>
    <p:extLst>
      <p:ext uri="{BB962C8B-B14F-4D97-AF65-F5344CB8AC3E}">
        <p14:creationId xmlns:p14="http://schemas.microsoft.com/office/powerpoint/2010/main" val="9329209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751BE94-E889-078F-76DA-15408B9000F6}"/>
              </a:ext>
            </a:extLst>
          </p:cNvPr>
          <p:cNvSpPr/>
          <p:nvPr/>
        </p:nvSpPr>
        <p:spPr>
          <a:xfrm>
            <a:off x="0" y="0"/>
            <a:ext cx="12192000" cy="5941433"/>
          </a:xfrm>
          <a:prstGeom prst="rect">
            <a:avLst/>
          </a:prstGeom>
          <a:solidFill>
            <a:srgbClr val="224B5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1">
            <a:extLst>
              <a:ext uri="{FF2B5EF4-FFF2-40B4-BE49-F238E27FC236}">
                <a16:creationId xmlns:a16="http://schemas.microsoft.com/office/drawing/2014/main" id="{7C0BD727-C1FA-A4BE-6495-F2CA1B683F55}"/>
              </a:ext>
            </a:extLst>
          </p:cNvPr>
          <p:cNvSpPr>
            <a:spLocks noChangeArrowheads="1"/>
          </p:cNvSpPr>
          <p:nvPr/>
        </p:nvSpPr>
        <p:spPr bwMode="auto">
          <a:xfrm>
            <a:off x="3001401" y="1683869"/>
            <a:ext cx="618919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ts val="1200"/>
              </a:spcBef>
              <a:spcAft>
                <a:spcPct val="0"/>
              </a:spcAft>
              <a:buClrTx/>
              <a:buSzTx/>
              <a:buFontTx/>
              <a:buNone/>
              <a:tabLst/>
            </a:pPr>
            <a:r>
              <a:rPr kumimoji="0" lang="da-DK" altLang="da-DK" sz="1800" b="1" i="0" u="none" strike="noStrike" cap="none" normalizeH="0" baseline="0" dirty="0">
                <a:ln>
                  <a:noFill/>
                </a:ln>
                <a:solidFill>
                  <a:schemeClr val="bg1"/>
                </a:solidFill>
                <a:effectLst/>
                <a:latin typeface="Work Sans" pitchFamily="2" charset="0"/>
              </a:rPr>
              <a:t>Elever som trafikeksperter er et samarbejde mellem </a:t>
            </a:r>
            <a:endParaRPr lang="da-DK" altLang="da-DK" dirty="0">
              <a:solidFill>
                <a:schemeClr val="bg1"/>
              </a:solidFill>
              <a:latin typeface="Work Sans" pitchFamily="2" charset="0"/>
            </a:endParaRPr>
          </a:p>
          <a:p>
            <a:pPr marR="0" lvl="0" indent="0" algn="ctr" defTabSz="914400" rtl="0" eaLnBrk="0" fontAlgn="base" latinLnBrk="0" hangingPunct="0">
              <a:lnSpc>
                <a:spcPct val="100000"/>
              </a:lnSpc>
              <a:spcBef>
                <a:spcPts val="1200"/>
              </a:spcBef>
              <a:spcAft>
                <a:spcPct val="0"/>
              </a:spcAft>
              <a:buClrTx/>
              <a:buSzTx/>
              <a:buFontTx/>
              <a:buNone/>
              <a:tabLst/>
            </a:pPr>
            <a:r>
              <a:rPr kumimoji="0" lang="da-DK" altLang="da-DK" sz="1800" b="1" i="0" u="none" strike="noStrike" cap="none" normalizeH="0" baseline="0" dirty="0">
                <a:ln>
                  <a:noFill/>
                </a:ln>
                <a:solidFill>
                  <a:schemeClr val="bg1"/>
                </a:solidFill>
                <a:effectLst/>
                <a:latin typeface="Work Sans" pitchFamily="2" charset="0"/>
              </a:rPr>
              <a:t>Trafik i Børnehøjde og Engineer the Future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bg1"/>
              </a:solidFill>
              <a:effectLst/>
              <a:latin typeface="Work Sans" pitchFamily="2" charset="0"/>
            </a:endParaRPr>
          </a:p>
        </p:txBody>
      </p:sp>
      <p:sp>
        <p:nvSpPr>
          <p:cNvPr id="7" name="Tekstfelt 6">
            <a:extLst>
              <a:ext uri="{FF2B5EF4-FFF2-40B4-BE49-F238E27FC236}">
                <a16:creationId xmlns:a16="http://schemas.microsoft.com/office/drawing/2014/main" id="{AC602A9A-EE78-C6F2-735F-E368DA276A4E}"/>
              </a:ext>
            </a:extLst>
          </p:cNvPr>
          <p:cNvSpPr txBox="1"/>
          <p:nvPr/>
        </p:nvSpPr>
        <p:spPr>
          <a:xfrm>
            <a:off x="5603407" y="3064812"/>
            <a:ext cx="2868877" cy="461665"/>
          </a:xfrm>
          <a:prstGeom prst="rect">
            <a:avLst/>
          </a:prstGeom>
          <a:noFill/>
        </p:spPr>
        <p:txBody>
          <a:bodyPr wrap="square" rtlCol="0">
            <a:spAutoFit/>
          </a:bodyPr>
          <a:lstStyle/>
          <a:p>
            <a:r>
              <a:rPr lang="da-DK" sz="2400" dirty="0">
                <a:solidFill>
                  <a:srgbClr val="FFE600"/>
                </a:solidFill>
                <a:latin typeface="BetonEF-Bold" pitchFamily="50" charset="0"/>
              </a:rPr>
              <a:t>Engineer</a:t>
            </a:r>
            <a:r>
              <a:rPr lang="da-DK" sz="2400" dirty="0">
                <a:solidFill>
                  <a:schemeClr val="bg1"/>
                </a:solidFill>
                <a:latin typeface="BetonEF-Bold" pitchFamily="50" charset="0"/>
              </a:rPr>
              <a:t> the future</a:t>
            </a:r>
          </a:p>
        </p:txBody>
      </p:sp>
      <p:pic>
        <p:nvPicPr>
          <p:cNvPr id="8" name="Billede 7" descr="Et billede, der indeholder skilt/tegn, Trafikskilt, tekst, Font/skrifttype&#10;&#10;Automatisk genereret beskrivelse">
            <a:extLst>
              <a:ext uri="{FF2B5EF4-FFF2-40B4-BE49-F238E27FC236}">
                <a16:creationId xmlns:a16="http://schemas.microsoft.com/office/drawing/2014/main" id="{055777F8-C33F-8457-F039-EF3D73A600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6985" y="2819753"/>
            <a:ext cx="1092522" cy="941429"/>
          </a:xfrm>
          <a:prstGeom prst="rect">
            <a:avLst/>
          </a:prstGeom>
        </p:spPr>
      </p:pic>
      <p:pic>
        <p:nvPicPr>
          <p:cNvPr id="10" name="Billede 9" descr="Et billede, der indeholder Font/skrifttype, Grafik, grafisk design, design&#10;&#10;Automatisk genereret beskrivelse">
            <a:extLst>
              <a:ext uri="{FF2B5EF4-FFF2-40B4-BE49-F238E27FC236}">
                <a16:creationId xmlns:a16="http://schemas.microsoft.com/office/drawing/2014/main" id="{F04B5A3E-8EB7-003D-68FD-8F58336BB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7857" y="6245158"/>
            <a:ext cx="1880803" cy="475672"/>
          </a:xfrm>
          <a:prstGeom prst="rect">
            <a:avLst/>
          </a:prstGeom>
        </p:spPr>
      </p:pic>
      <p:pic>
        <p:nvPicPr>
          <p:cNvPr id="14" name="Billede 13" descr="Et billede, der indeholder Font/skrifttype, Grafik, tekst, grafisk design&#10;&#10;Automatisk genereret beskrivelse">
            <a:extLst>
              <a:ext uri="{FF2B5EF4-FFF2-40B4-BE49-F238E27FC236}">
                <a16:creationId xmlns:a16="http://schemas.microsoft.com/office/drawing/2014/main" id="{C101487E-C014-60DD-4C83-8D4BA461D3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553" y="6153360"/>
            <a:ext cx="1398697" cy="315299"/>
          </a:xfrm>
          <a:prstGeom prst="rect">
            <a:avLst/>
          </a:prstGeom>
        </p:spPr>
      </p:pic>
      <p:pic>
        <p:nvPicPr>
          <p:cNvPr id="16" name="Billede 15">
            <a:extLst>
              <a:ext uri="{FF2B5EF4-FFF2-40B4-BE49-F238E27FC236}">
                <a16:creationId xmlns:a16="http://schemas.microsoft.com/office/drawing/2014/main" id="{0D1354E8-E624-7222-05D8-44745A59E4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7378" y="6177600"/>
            <a:ext cx="2397244" cy="210830"/>
          </a:xfrm>
          <a:prstGeom prst="rect">
            <a:avLst/>
          </a:prstGeom>
        </p:spPr>
      </p:pic>
    </p:spTree>
    <p:extLst>
      <p:ext uri="{BB962C8B-B14F-4D97-AF65-F5344CB8AC3E}">
        <p14:creationId xmlns:p14="http://schemas.microsoft.com/office/powerpoint/2010/main" val="28249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ekst, skærmbillede, Font/skrifttype&#10;&#10;Automatisk genereret beskrivelse">
            <a:extLst>
              <a:ext uri="{FF2B5EF4-FFF2-40B4-BE49-F238E27FC236}">
                <a16:creationId xmlns:a16="http://schemas.microsoft.com/office/drawing/2014/main" id="{8B611A3D-6655-5946-25B4-CC5167A5F3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853" y="3107268"/>
            <a:ext cx="3320190" cy="2880000"/>
          </a:xfrm>
          <a:prstGeom prst="rect">
            <a:avLst/>
          </a:prstGeom>
        </p:spPr>
      </p:pic>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p:txBody>
          <a:bodyPr/>
          <a:lstStyle/>
          <a:p>
            <a:r>
              <a:rPr lang="da-DK" dirty="0"/>
              <a:t>Elever som trafikeksperter</a:t>
            </a:r>
          </a:p>
        </p:txBody>
      </p:sp>
      <p:sp>
        <p:nvSpPr>
          <p:cNvPr id="16" name="Pladsholder til indhold 15">
            <a:extLst>
              <a:ext uri="{FF2B5EF4-FFF2-40B4-BE49-F238E27FC236}">
                <a16:creationId xmlns:a16="http://schemas.microsoft.com/office/drawing/2014/main" id="{296F58F1-D17F-8778-CAF5-DA38587F3D06}"/>
              </a:ext>
            </a:extLst>
          </p:cNvPr>
          <p:cNvSpPr>
            <a:spLocks noGrp="1"/>
          </p:cNvSpPr>
          <p:nvPr>
            <p:ph idx="1"/>
          </p:nvPr>
        </p:nvSpPr>
        <p:spPr>
          <a:xfrm>
            <a:off x="695325" y="1332000"/>
            <a:ext cx="7636865" cy="4248000"/>
          </a:xfrm>
        </p:spPr>
        <p:txBody>
          <a:bodyPr/>
          <a:lstStyle/>
          <a:p>
            <a:pPr marL="0" indent="0">
              <a:buNone/>
            </a:pPr>
            <a:r>
              <a:rPr lang="da-DK" dirty="0"/>
              <a:t>Der er sket stor forandring i måden vi transporterer os på. Der er kommet flere biler på vejene. Antallet af børn og unge der kommer til skole på egen hånd, er faldet de seneste årtier. Flere bliver kørt og det betyder at ved de fleste skoler i Danmark, er der nogle udfordringer med trafikken. Dem der kender mest til skolevejene, er jer. I kommer der hver dag.</a:t>
            </a:r>
          </a:p>
        </p:txBody>
      </p:sp>
      <p:pic>
        <p:nvPicPr>
          <p:cNvPr id="13" name="Billede 12" descr="Et billede, der indeholder cirkel, Font/skrifttype, tekst, logo&#10;&#10;Automatisk genereret beskrivelse">
            <a:extLst>
              <a:ext uri="{FF2B5EF4-FFF2-40B4-BE49-F238E27FC236}">
                <a16:creationId xmlns:a16="http://schemas.microsoft.com/office/drawing/2014/main" id="{C79731FD-EB31-8251-CF93-E78CF288D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8" name="Billede 7" descr="Et billede, der indeholder hjul, transport, Cykelhjul, Landkøretøj&#10;&#10;Automatisk genereret beskrivelse">
            <a:extLst>
              <a:ext uri="{FF2B5EF4-FFF2-40B4-BE49-F238E27FC236}">
                <a16:creationId xmlns:a16="http://schemas.microsoft.com/office/drawing/2014/main" id="{B3AF2C84-9D17-4416-5F43-802894C45242}"/>
              </a:ext>
            </a:extLst>
          </p:cNvPr>
          <p:cNvPicPr>
            <a:picLocks noChangeAspect="1"/>
          </p:cNvPicPr>
          <p:nvPr/>
        </p:nvPicPr>
        <p:blipFill>
          <a:blip r:embed="rId4" cstate="print">
            <a:extLst>
              <a:ext uri="{28A0092B-C50C-407E-A947-70E740481C1C}">
                <a14:useLocalDpi xmlns:a14="http://schemas.microsoft.com/office/drawing/2010/main" val="0"/>
              </a:ext>
            </a:extLst>
          </a:blip>
          <a:srcRect b="2322"/>
          <a:stretch/>
        </p:blipFill>
        <p:spPr>
          <a:xfrm>
            <a:off x="4036660" y="2746703"/>
            <a:ext cx="6176598" cy="3531005"/>
          </a:xfrm>
          <a:prstGeom prst="rect">
            <a:avLst/>
          </a:prstGeom>
        </p:spPr>
      </p:pic>
    </p:spTree>
    <p:extLst>
      <p:ext uri="{BB962C8B-B14F-4D97-AF65-F5344CB8AC3E}">
        <p14:creationId xmlns:p14="http://schemas.microsoft.com/office/powerpoint/2010/main" val="54171409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p:txBody>
          <a:bodyPr/>
          <a:lstStyle/>
          <a:p>
            <a:r>
              <a:rPr lang="da-DK" dirty="0"/>
              <a:t>Engineering designprocessen</a:t>
            </a:r>
          </a:p>
        </p:txBody>
      </p:sp>
      <p:pic>
        <p:nvPicPr>
          <p:cNvPr id="4" name="Billede 3" descr="Et billede, der indeholder tekst, cirkel, Font/skrifttype, skærmbillede&#10;&#10;Automatisk genereret beskrivelse">
            <a:extLst>
              <a:ext uri="{FF2B5EF4-FFF2-40B4-BE49-F238E27FC236}">
                <a16:creationId xmlns:a16="http://schemas.microsoft.com/office/drawing/2014/main" id="{E55DC7BC-9A01-CD5E-DC1B-03E81E54D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088" y="1217974"/>
            <a:ext cx="7511823" cy="4704961"/>
          </a:xfrm>
          <a:prstGeom prst="rect">
            <a:avLst/>
          </a:prstGeom>
        </p:spPr>
      </p:pic>
    </p:spTree>
    <p:extLst>
      <p:ext uri="{BB962C8B-B14F-4D97-AF65-F5344CB8AC3E}">
        <p14:creationId xmlns:p14="http://schemas.microsoft.com/office/powerpoint/2010/main" val="10191213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a:xfrm>
            <a:off x="695325" y="294791"/>
            <a:ext cx="9887447" cy="923183"/>
          </a:xfrm>
        </p:spPr>
        <p:txBody>
          <a:bodyPr/>
          <a:lstStyle/>
          <a:p>
            <a:r>
              <a:rPr lang="da-DK" dirty="0"/>
              <a:t>Beregn dit CO</a:t>
            </a:r>
            <a:r>
              <a:rPr lang="da-DK" baseline="-25000" dirty="0"/>
              <a:t>2</a:t>
            </a:r>
            <a:r>
              <a:rPr lang="da-DK" dirty="0"/>
              <a:t>-forbrug på vej </a:t>
            </a:r>
            <a:br>
              <a:rPr lang="da-DK" dirty="0"/>
            </a:br>
            <a:r>
              <a:rPr lang="da-DK" dirty="0"/>
              <a:t>til skole</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678036A7-D5D9-4F6D-252D-B2831B5E0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16" name="Billede 15" descr="Et billede, der indeholder tekst, skærmbillede, Font/skrifttype, nummer/tal&#10;&#10;Automatisk genereret beskrivelse">
            <a:extLst>
              <a:ext uri="{FF2B5EF4-FFF2-40B4-BE49-F238E27FC236}">
                <a16:creationId xmlns:a16="http://schemas.microsoft.com/office/drawing/2014/main" id="{7E177ABC-BF1D-C688-169B-79F7D79D9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0" y="1872000"/>
            <a:ext cx="2926796" cy="4140000"/>
          </a:xfrm>
          <a:prstGeom prst="rect">
            <a:avLst/>
          </a:prstGeom>
          <a:ln w="3175">
            <a:solidFill>
              <a:schemeClr val="tx1"/>
            </a:solidFill>
          </a:ln>
          <a:effectLst>
            <a:outerShdw blurRad="50800" dist="38100" dir="2700000" algn="tl" rotWithShape="0">
              <a:prstClr val="black">
                <a:alpha val="40000"/>
              </a:prstClr>
            </a:outerShdw>
          </a:effectLst>
        </p:spPr>
      </p:pic>
      <p:sp>
        <p:nvSpPr>
          <p:cNvPr id="19" name="Kombinationstegning: figur 18">
            <a:extLst>
              <a:ext uri="{FF2B5EF4-FFF2-40B4-BE49-F238E27FC236}">
                <a16:creationId xmlns:a16="http://schemas.microsoft.com/office/drawing/2014/main" id="{389B4DD8-3CF1-DDFB-3D4B-39A39CC95592}"/>
              </a:ext>
            </a:extLst>
          </p:cNvPr>
          <p:cNvSpPr/>
          <p:nvPr/>
        </p:nvSpPr>
        <p:spPr>
          <a:xfrm rot="19815756" flipV="1">
            <a:off x="1932844" y="1664339"/>
            <a:ext cx="2010740" cy="2183280"/>
          </a:xfrm>
          <a:custGeom>
            <a:avLst/>
            <a:gdLst>
              <a:gd name="connsiteX0" fmla="*/ 1543383 w 2208681"/>
              <a:gd name="connsiteY0" fmla="*/ 2204649 h 2398206"/>
              <a:gd name="connsiteX1" fmla="*/ 2117351 w 2208681"/>
              <a:gd name="connsiteY1" fmla="*/ 857403 h 2398206"/>
              <a:gd name="connsiteX2" fmla="*/ 1201149 w 2208681"/>
              <a:gd name="connsiteY2" fmla="*/ 484457 h 2398206"/>
              <a:gd name="connsiteX3" fmla="*/ 1192593 w 2208681"/>
              <a:gd name="connsiteY3" fmla="*/ 485914 h 2398206"/>
              <a:gd name="connsiteX4" fmla="*/ 1038517 w 2208681"/>
              <a:gd name="connsiteY4" fmla="*/ 0 h 2398206"/>
              <a:gd name="connsiteX5" fmla="*/ 855827 w 2208681"/>
              <a:gd name="connsiteY5" fmla="*/ 576155 h 2398206"/>
              <a:gd name="connsiteX6" fmla="*/ 771139 w 2208681"/>
              <a:gd name="connsiteY6" fmla="*/ 612334 h 2398206"/>
              <a:gd name="connsiteX7" fmla="*/ 665298 w 2208681"/>
              <a:gd name="connsiteY7" fmla="*/ 667534 h 2398206"/>
              <a:gd name="connsiteX8" fmla="*/ 91330 w 2208681"/>
              <a:gd name="connsiteY8" fmla="*/ 2014779 h 2398206"/>
              <a:gd name="connsiteX9" fmla="*/ 1543383 w 2208681"/>
              <a:gd name="connsiteY9" fmla="*/ 2204649 h 239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81" h="2398206">
                <a:moveTo>
                  <a:pt x="1543383" y="2204649"/>
                </a:moveTo>
                <a:cubicBezTo>
                  <a:pt x="2102853" y="1885048"/>
                  <a:pt x="2359828" y="1281866"/>
                  <a:pt x="2117351" y="857403"/>
                </a:cubicBezTo>
                <a:cubicBezTo>
                  <a:pt x="1950648" y="565585"/>
                  <a:pt x="1591277" y="434213"/>
                  <a:pt x="1201149" y="484457"/>
                </a:cubicBezTo>
                <a:lnTo>
                  <a:pt x="1192593" y="485914"/>
                </a:lnTo>
                <a:lnTo>
                  <a:pt x="1038517" y="0"/>
                </a:lnTo>
                <a:lnTo>
                  <a:pt x="855827" y="576155"/>
                </a:lnTo>
                <a:lnTo>
                  <a:pt x="771139" y="612334"/>
                </a:lnTo>
                <a:cubicBezTo>
                  <a:pt x="735586" y="629164"/>
                  <a:pt x="700265" y="647558"/>
                  <a:pt x="665298" y="667534"/>
                </a:cubicBezTo>
                <a:cubicBezTo>
                  <a:pt x="105828" y="987134"/>
                  <a:pt x="-151147" y="1590316"/>
                  <a:pt x="91330" y="2014779"/>
                </a:cubicBezTo>
                <a:cubicBezTo>
                  <a:pt x="333807" y="2439242"/>
                  <a:pt x="983913" y="2524249"/>
                  <a:pt x="1543383" y="2204649"/>
                </a:cubicBezTo>
                <a:close/>
              </a:path>
            </a:pathLst>
          </a:custGeom>
          <a:solidFill>
            <a:srgbClr val="37AF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a:p>
        </p:txBody>
      </p:sp>
      <p:sp>
        <p:nvSpPr>
          <p:cNvPr id="20" name="Tekstfelt 19">
            <a:extLst>
              <a:ext uri="{FF2B5EF4-FFF2-40B4-BE49-F238E27FC236}">
                <a16:creationId xmlns:a16="http://schemas.microsoft.com/office/drawing/2014/main" id="{FF4616A8-71F7-DA55-FB9A-C2C735AF8845}"/>
              </a:ext>
            </a:extLst>
          </p:cNvPr>
          <p:cNvSpPr txBox="1"/>
          <p:nvPr/>
        </p:nvSpPr>
        <p:spPr>
          <a:xfrm>
            <a:off x="1726312" y="2357508"/>
            <a:ext cx="2130265" cy="646331"/>
          </a:xfrm>
          <a:prstGeom prst="rect">
            <a:avLst/>
          </a:prstGeom>
          <a:noFill/>
        </p:spPr>
        <p:txBody>
          <a:bodyPr wrap="square" rtlCol="0">
            <a:spAutoFit/>
          </a:bodyPr>
          <a:lstStyle/>
          <a:p>
            <a:pPr algn="ctr"/>
            <a:r>
              <a:rPr lang="da-DK" b="1" dirty="0">
                <a:solidFill>
                  <a:schemeClr val="bg1"/>
                </a:solidFill>
                <a:latin typeface="Work Sans" pitchFamily="2" charset="0"/>
              </a:rPr>
              <a:t>Hvad er CO</a:t>
            </a:r>
            <a:r>
              <a:rPr lang="da-DK" b="1" baseline="-25000" dirty="0">
                <a:solidFill>
                  <a:schemeClr val="bg1"/>
                </a:solidFill>
                <a:latin typeface="Work Sans" pitchFamily="2" charset="0"/>
              </a:rPr>
              <a:t>2</a:t>
            </a:r>
            <a:r>
              <a:rPr lang="da-DK" b="1" dirty="0">
                <a:solidFill>
                  <a:schemeClr val="bg1"/>
                </a:solidFill>
                <a:latin typeface="Work Sans" pitchFamily="2" charset="0"/>
              </a:rPr>
              <a:t>?</a:t>
            </a:r>
          </a:p>
          <a:p>
            <a:endParaRPr lang="da-DK" dirty="0"/>
          </a:p>
        </p:txBody>
      </p:sp>
      <p:sp>
        <p:nvSpPr>
          <p:cNvPr id="21" name="Kombinationstegning: figur 20">
            <a:extLst>
              <a:ext uri="{FF2B5EF4-FFF2-40B4-BE49-F238E27FC236}">
                <a16:creationId xmlns:a16="http://schemas.microsoft.com/office/drawing/2014/main" id="{9B1B9FEB-A4E8-BD25-2FCF-29D5C8FAAB83}"/>
              </a:ext>
            </a:extLst>
          </p:cNvPr>
          <p:cNvSpPr/>
          <p:nvPr/>
        </p:nvSpPr>
        <p:spPr>
          <a:xfrm rot="19815756" flipV="1">
            <a:off x="917161" y="3284682"/>
            <a:ext cx="2010740" cy="2183280"/>
          </a:xfrm>
          <a:custGeom>
            <a:avLst/>
            <a:gdLst>
              <a:gd name="connsiteX0" fmla="*/ 1543383 w 2208681"/>
              <a:gd name="connsiteY0" fmla="*/ 2204649 h 2398206"/>
              <a:gd name="connsiteX1" fmla="*/ 2117351 w 2208681"/>
              <a:gd name="connsiteY1" fmla="*/ 857403 h 2398206"/>
              <a:gd name="connsiteX2" fmla="*/ 1201149 w 2208681"/>
              <a:gd name="connsiteY2" fmla="*/ 484457 h 2398206"/>
              <a:gd name="connsiteX3" fmla="*/ 1192593 w 2208681"/>
              <a:gd name="connsiteY3" fmla="*/ 485914 h 2398206"/>
              <a:gd name="connsiteX4" fmla="*/ 1038517 w 2208681"/>
              <a:gd name="connsiteY4" fmla="*/ 0 h 2398206"/>
              <a:gd name="connsiteX5" fmla="*/ 855827 w 2208681"/>
              <a:gd name="connsiteY5" fmla="*/ 576155 h 2398206"/>
              <a:gd name="connsiteX6" fmla="*/ 771139 w 2208681"/>
              <a:gd name="connsiteY6" fmla="*/ 612334 h 2398206"/>
              <a:gd name="connsiteX7" fmla="*/ 665298 w 2208681"/>
              <a:gd name="connsiteY7" fmla="*/ 667534 h 2398206"/>
              <a:gd name="connsiteX8" fmla="*/ 91330 w 2208681"/>
              <a:gd name="connsiteY8" fmla="*/ 2014779 h 2398206"/>
              <a:gd name="connsiteX9" fmla="*/ 1543383 w 2208681"/>
              <a:gd name="connsiteY9" fmla="*/ 2204649 h 239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81" h="2398206">
                <a:moveTo>
                  <a:pt x="1543383" y="2204649"/>
                </a:moveTo>
                <a:cubicBezTo>
                  <a:pt x="2102853" y="1885048"/>
                  <a:pt x="2359828" y="1281866"/>
                  <a:pt x="2117351" y="857403"/>
                </a:cubicBezTo>
                <a:cubicBezTo>
                  <a:pt x="1950648" y="565585"/>
                  <a:pt x="1591277" y="434213"/>
                  <a:pt x="1201149" y="484457"/>
                </a:cubicBezTo>
                <a:lnTo>
                  <a:pt x="1192593" y="485914"/>
                </a:lnTo>
                <a:lnTo>
                  <a:pt x="1038517" y="0"/>
                </a:lnTo>
                <a:lnTo>
                  <a:pt x="855827" y="576155"/>
                </a:lnTo>
                <a:lnTo>
                  <a:pt x="771139" y="612334"/>
                </a:lnTo>
                <a:cubicBezTo>
                  <a:pt x="735586" y="629164"/>
                  <a:pt x="700265" y="647558"/>
                  <a:pt x="665298" y="667534"/>
                </a:cubicBezTo>
                <a:cubicBezTo>
                  <a:pt x="105828" y="987134"/>
                  <a:pt x="-151147" y="1590316"/>
                  <a:pt x="91330" y="2014779"/>
                </a:cubicBezTo>
                <a:cubicBezTo>
                  <a:pt x="333807" y="2439242"/>
                  <a:pt x="983913" y="2524249"/>
                  <a:pt x="1543383" y="2204649"/>
                </a:cubicBezTo>
                <a:close/>
              </a:path>
            </a:pathLst>
          </a:custGeom>
          <a:solidFill>
            <a:srgbClr val="37AF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a-DK" dirty="0"/>
          </a:p>
        </p:txBody>
      </p:sp>
      <p:sp>
        <p:nvSpPr>
          <p:cNvPr id="22" name="Tekstfelt 21">
            <a:extLst>
              <a:ext uri="{FF2B5EF4-FFF2-40B4-BE49-F238E27FC236}">
                <a16:creationId xmlns:a16="http://schemas.microsoft.com/office/drawing/2014/main" id="{982A27A2-2A00-5084-9930-93AC5D67B38A}"/>
              </a:ext>
            </a:extLst>
          </p:cNvPr>
          <p:cNvSpPr txBox="1"/>
          <p:nvPr/>
        </p:nvSpPr>
        <p:spPr>
          <a:xfrm>
            <a:off x="508079" y="3920190"/>
            <a:ext cx="2616481" cy="923330"/>
          </a:xfrm>
          <a:prstGeom prst="rect">
            <a:avLst/>
          </a:prstGeom>
          <a:noFill/>
        </p:spPr>
        <p:txBody>
          <a:bodyPr wrap="square" rtlCol="0">
            <a:spAutoFit/>
          </a:bodyPr>
          <a:lstStyle/>
          <a:p>
            <a:pPr algn="ctr"/>
            <a:r>
              <a:rPr lang="da-DK" b="1" dirty="0">
                <a:solidFill>
                  <a:schemeClr val="bg1"/>
                </a:solidFill>
                <a:latin typeface="Work Sans" pitchFamily="2" charset="0"/>
              </a:rPr>
              <a:t>Hvad er kalorier (</a:t>
            </a:r>
            <a:r>
              <a:rPr lang="da-DK" b="1" dirty="0" err="1">
                <a:solidFill>
                  <a:schemeClr val="bg1"/>
                </a:solidFill>
                <a:latin typeface="Work Sans" pitchFamily="2" charset="0"/>
              </a:rPr>
              <a:t>cal</a:t>
            </a:r>
            <a:r>
              <a:rPr lang="da-DK" b="1" dirty="0">
                <a:solidFill>
                  <a:schemeClr val="bg1"/>
                </a:solidFill>
                <a:latin typeface="Work Sans" pitchFamily="2" charset="0"/>
              </a:rPr>
              <a:t>)?</a:t>
            </a:r>
          </a:p>
          <a:p>
            <a:endParaRPr lang="da-DK" dirty="0"/>
          </a:p>
        </p:txBody>
      </p:sp>
    </p:spTree>
    <p:extLst>
      <p:ext uri="{BB962C8B-B14F-4D97-AF65-F5344CB8AC3E}">
        <p14:creationId xmlns:p14="http://schemas.microsoft.com/office/powerpoint/2010/main" val="11591455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AB21D-5D03-63B5-555A-84DEBF45AB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0601FF-D416-5998-F91E-AB25C33D0577}"/>
              </a:ext>
            </a:extLst>
          </p:cNvPr>
          <p:cNvSpPr>
            <a:spLocks noGrp="1"/>
          </p:cNvSpPr>
          <p:nvPr>
            <p:ph type="title"/>
          </p:nvPr>
        </p:nvSpPr>
        <p:spPr>
          <a:xfrm>
            <a:off x="695325" y="294791"/>
            <a:ext cx="6892895" cy="923183"/>
          </a:xfrm>
        </p:spPr>
        <p:txBody>
          <a:bodyPr/>
          <a:lstStyle/>
          <a:p>
            <a:r>
              <a:rPr lang="da-DK" dirty="0"/>
              <a:t>Hvordan er I kommet i skole i dag?</a:t>
            </a:r>
          </a:p>
        </p:txBody>
      </p:sp>
      <p:sp>
        <p:nvSpPr>
          <p:cNvPr id="5" name="Pladsholder til indhold 4">
            <a:extLst>
              <a:ext uri="{FF2B5EF4-FFF2-40B4-BE49-F238E27FC236}">
                <a16:creationId xmlns:a16="http://schemas.microsoft.com/office/drawing/2014/main" id="{FAD99DB8-4FF3-2533-572D-AF20ED41DD34}"/>
              </a:ext>
            </a:extLst>
          </p:cNvPr>
          <p:cNvSpPr>
            <a:spLocks noGrp="1"/>
          </p:cNvSpPr>
          <p:nvPr>
            <p:ph idx="1"/>
          </p:nvPr>
        </p:nvSpPr>
        <p:spPr>
          <a:xfrm>
            <a:off x="695326" y="1872000"/>
            <a:ext cx="3170290" cy="3708000"/>
          </a:xfrm>
        </p:spPr>
        <p:txBody>
          <a:bodyPr/>
          <a:lstStyle/>
          <a:p>
            <a:pPr marL="0" indent="0">
              <a:buNone/>
            </a:pPr>
            <a:r>
              <a:rPr lang="da-DK" dirty="0"/>
              <a:t>Undersøg, hvordan skolens elever er kommet i skole i dag.</a:t>
            </a:r>
          </a:p>
          <a:p>
            <a:pPr marL="0" indent="0">
              <a:buNone/>
            </a:pPr>
            <a:endParaRPr lang="da-DK" dirty="0"/>
          </a:p>
          <a:p>
            <a:pPr marL="0" indent="0">
              <a:buNone/>
            </a:pPr>
            <a:r>
              <a:rPr lang="da-DK" dirty="0"/>
              <a:t>Undersøgelsen kan laves af en mindre gruppe af elever i klassen. </a:t>
            </a:r>
          </a:p>
          <a:p>
            <a:pPr marL="0" indent="0">
              <a:buNone/>
            </a:pPr>
            <a:endParaRPr lang="da-DK" dirty="0"/>
          </a:p>
        </p:txBody>
      </p:sp>
      <p:pic>
        <p:nvPicPr>
          <p:cNvPr id="13" name="Billede 12" descr="Et billede, der indeholder cirkel, Font/skrifttype, logo, Grafik&#10;&#10;Automatisk genereret beskrivelse">
            <a:extLst>
              <a:ext uri="{FF2B5EF4-FFF2-40B4-BE49-F238E27FC236}">
                <a16:creationId xmlns:a16="http://schemas.microsoft.com/office/drawing/2014/main" id="{59FABA2C-EFEC-B80B-F4B4-B734163C3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pic>
        <p:nvPicPr>
          <p:cNvPr id="4" name="Billede 3" descr="Et billede, der indeholder tekst, skærmbillede, Font/skrifttype&#10;&#10;Automatisk genereret beskrivelse">
            <a:extLst>
              <a:ext uri="{FF2B5EF4-FFF2-40B4-BE49-F238E27FC236}">
                <a16:creationId xmlns:a16="http://schemas.microsoft.com/office/drawing/2014/main" id="{EAADC26B-725A-0E13-2B6C-269A16B01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000" y="1872000"/>
            <a:ext cx="2926794" cy="41400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63600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CF48-FCC9-09A0-B479-F70AF9F9E674}"/>
            </a:ext>
          </a:extLst>
        </p:cNvPr>
        <p:cNvGrpSpPr/>
        <p:nvPr/>
      </p:nvGrpSpPr>
      <p:grpSpPr>
        <a:xfrm>
          <a:off x="0" y="0"/>
          <a:ext cx="0" cy="0"/>
          <a:chOff x="0" y="0"/>
          <a:chExt cx="0" cy="0"/>
        </a:xfrm>
      </p:grpSpPr>
      <p:pic>
        <p:nvPicPr>
          <p:cNvPr id="6" name="Billede 5" descr="Et billede, der indeholder tekst, skærmbillede, design&#10;&#10;Automatisk genereret beskrivelse">
            <a:extLst>
              <a:ext uri="{FF2B5EF4-FFF2-40B4-BE49-F238E27FC236}">
                <a16:creationId xmlns:a16="http://schemas.microsoft.com/office/drawing/2014/main" id="{3318A794-336F-D5F1-E74A-60A68C150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000" y="1872000"/>
            <a:ext cx="2926783" cy="4140000"/>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el 1">
            <a:extLst>
              <a:ext uri="{FF2B5EF4-FFF2-40B4-BE49-F238E27FC236}">
                <a16:creationId xmlns:a16="http://schemas.microsoft.com/office/drawing/2014/main" id="{EF583966-D120-71C0-7F21-5138CB0ECA42}"/>
              </a:ext>
            </a:extLst>
          </p:cNvPr>
          <p:cNvSpPr>
            <a:spLocks noGrp="1"/>
          </p:cNvSpPr>
          <p:nvPr>
            <p:ph type="title"/>
          </p:nvPr>
        </p:nvSpPr>
        <p:spPr>
          <a:xfrm>
            <a:off x="695325" y="294791"/>
            <a:ext cx="6892895" cy="923183"/>
          </a:xfrm>
        </p:spPr>
        <p:txBody>
          <a:bodyPr/>
          <a:lstStyle/>
          <a:p>
            <a:r>
              <a:rPr lang="da-DK" dirty="0"/>
              <a:t>Tegn din vej til skole</a:t>
            </a:r>
          </a:p>
        </p:txBody>
      </p:sp>
      <p:sp>
        <p:nvSpPr>
          <p:cNvPr id="5" name="Pladsholder til indhold 4">
            <a:extLst>
              <a:ext uri="{FF2B5EF4-FFF2-40B4-BE49-F238E27FC236}">
                <a16:creationId xmlns:a16="http://schemas.microsoft.com/office/drawing/2014/main" id="{2215FFBB-DF6E-065D-8D47-69BB1589B7D1}"/>
              </a:ext>
            </a:extLst>
          </p:cNvPr>
          <p:cNvSpPr>
            <a:spLocks noGrp="1"/>
          </p:cNvSpPr>
          <p:nvPr>
            <p:ph idx="1"/>
          </p:nvPr>
        </p:nvSpPr>
        <p:spPr>
          <a:xfrm>
            <a:off x="695326" y="1872000"/>
            <a:ext cx="3170290" cy="3708000"/>
          </a:xfrm>
        </p:spPr>
        <p:txBody>
          <a:bodyPr/>
          <a:lstStyle/>
          <a:p>
            <a:pPr marL="0" indent="0">
              <a:spcAft>
                <a:spcPts val="0"/>
              </a:spcAft>
              <a:buNone/>
            </a:pPr>
            <a:r>
              <a:rPr lang="da-DK" dirty="0"/>
              <a:t>Tegn din vej til skole.</a:t>
            </a:r>
          </a:p>
          <a:p>
            <a:pPr marL="0" indent="0">
              <a:spcAft>
                <a:spcPts val="0"/>
              </a:spcAft>
              <a:buNone/>
            </a:pPr>
            <a:endParaRPr lang="da-DK" dirty="0"/>
          </a:p>
          <a:p>
            <a:pPr marL="0" indent="0">
              <a:spcAft>
                <a:spcPts val="0"/>
              </a:spcAft>
              <a:buNone/>
            </a:pPr>
            <a:r>
              <a:rPr lang="da-DK" dirty="0"/>
              <a:t>Marker på tegningen:</a:t>
            </a:r>
          </a:p>
          <a:p>
            <a:pPr marL="0" indent="0">
              <a:spcAft>
                <a:spcPts val="0"/>
              </a:spcAft>
              <a:buNone/>
            </a:pPr>
            <a:endParaRPr lang="da-DK" dirty="0"/>
          </a:p>
          <a:p>
            <a:pPr marL="0" indent="0">
              <a:spcAft>
                <a:spcPts val="0"/>
              </a:spcAft>
              <a:buNone/>
            </a:pPr>
            <a:r>
              <a:rPr lang="da-DK" b="1" dirty="0">
                <a:solidFill>
                  <a:srgbClr val="00B050"/>
                </a:solidFill>
              </a:rPr>
              <a:t>Grøn</a:t>
            </a:r>
            <a:r>
              <a:rPr lang="da-DK" dirty="0"/>
              <a:t> = trygt sted</a:t>
            </a:r>
          </a:p>
          <a:p>
            <a:pPr marL="0" indent="0">
              <a:spcBef>
                <a:spcPts val="600"/>
              </a:spcBef>
              <a:spcAft>
                <a:spcPts val="0"/>
              </a:spcAft>
              <a:buNone/>
            </a:pPr>
            <a:r>
              <a:rPr lang="da-DK" b="1" dirty="0">
                <a:solidFill>
                  <a:srgbClr val="FFE600"/>
                </a:solidFill>
              </a:rPr>
              <a:t>Gul</a:t>
            </a:r>
            <a:r>
              <a:rPr lang="da-DK" dirty="0"/>
              <a:t> = mindre trygt sted</a:t>
            </a:r>
          </a:p>
          <a:p>
            <a:pPr marL="0" indent="0">
              <a:spcBef>
                <a:spcPts val="600"/>
              </a:spcBef>
              <a:spcAft>
                <a:spcPts val="0"/>
              </a:spcAft>
              <a:buNone/>
            </a:pPr>
            <a:r>
              <a:rPr lang="da-DK" b="1" dirty="0">
                <a:solidFill>
                  <a:srgbClr val="FF0000"/>
                </a:solidFill>
              </a:rPr>
              <a:t>Rød</a:t>
            </a:r>
            <a:r>
              <a:rPr lang="da-DK" dirty="0"/>
              <a:t> = utrygt sted</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E30088F7-4F1B-3BBD-135E-7EFB108A5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Tree>
    <p:extLst>
      <p:ext uri="{BB962C8B-B14F-4D97-AF65-F5344CB8AC3E}">
        <p14:creationId xmlns:p14="http://schemas.microsoft.com/office/powerpoint/2010/main" val="8725080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9FC0A-6041-44EE-1A76-C7F8CF1268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704374-A347-B0B3-4C1C-E1B9F9C9733B}"/>
              </a:ext>
            </a:extLst>
          </p:cNvPr>
          <p:cNvSpPr>
            <a:spLocks noGrp="1"/>
          </p:cNvSpPr>
          <p:nvPr>
            <p:ph type="title"/>
          </p:nvPr>
        </p:nvSpPr>
        <p:spPr/>
        <p:txBody>
          <a:bodyPr/>
          <a:lstStyle/>
          <a:p>
            <a:r>
              <a:rPr lang="da-DK" dirty="0"/>
              <a:t>Potentielle farlige steder</a:t>
            </a:r>
          </a:p>
        </p:txBody>
      </p:sp>
      <p:sp>
        <p:nvSpPr>
          <p:cNvPr id="5" name="Pladsholder til indhold 4">
            <a:extLst>
              <a:ext uri="{FF2B5EF4-FFF2-40B4-BE49-F238E27FC236}">
                <a16:creationId xmlns:a16="http://schemas.microsoft.com/office/drawing/2014/main" id="{F6F73F71-EF22-F518-FFBA-C7B5CE7247E4}"/>
              </a:ext>
            </a:extLst>
          </p:cNvPr>
          <p:cNvSpPr>
            <a:spLocks noGrp="1"/>
          </p:cNvSpPr>
          <p:nvPr>
            <p:ph idx="1"/>
          </p:nvPr>
        </p:nvSpPr>
        <p:spPr/>
        <p:txBody>
          <a:bodyPr/>
          <a:lstStyle/>
          <a:p>
            <a:pPr marL="0" indent="0">
              <a:buNone/>
            </a:pPr>
            <a:r>
              <a:rPr lang="da-DK" dirty="0"/>
              <a:t>Lav en liste over steder som kan opleves usikre og utrygge. </a:t>
            </a:r>
          </a:p>
        </p:txBody>
      </p:sp>
      <p:pic>
        <p:nvPicPr>
          <p:cNvPr id="13" name="Billede 12" descr="Et billede, der indeholder cirkel, Font/skrifttype, logo, Grafik&#10;&#10;Automatisk genereret beskrivelse">
            <a:extLst>
              <a:ext uri="{FF2B5EF4-FFF2-40B4-BE49-F238E27FC236}">
                <a16:creationId xmlns:a16="http://schemas.microsoft.com/office/drawing/2014/main" id="{9A859687-C9BC-8E48-1743-77C945F7D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spTree>
    <p:extLst>
      <p:ext uri="{BB962C8B-B14F-4D97-AF65-F5344CB8AC3E}">
        <p14:creationId xmlns:p14="http://schemas.microsoft.com/office/powerpoint/2010/main" val="24839335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03334-612C-04E4-3229-B898A1271C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F478C3-2A70-4726-B296-73341E9A949E}"/>
              </a:ext>
            </a:extLst>
          </p:cNvPr>
          <p:cNvSpPr>
            <a:spLocks noGrp="1"/>
          </p:cNvSpPr>
          <p:nvPr>
            <p:ph type="title"/>
          </p:nvPr>
        </p:nvSpPr>
        <p:spPr>
          <a:xfrm>
            <a:off x="695326" y="294791"/>
            <a:ext cx="7126912" cy="983209"/>
          </a:xfrm>
        </p:spPr>
        <p:txBody>
          <a:bodyPr/>
          <a:lstStyle/>
          <a:p>
            <a:r>
              <a:rPr lang="da-DK" dirty="0"/>
              <a:t>Hvordan er skolens elever kommet til skole?</a:t>
            </a:r>
          </a:p>
        </p:txBody>
      </p:sp>
      <p:sp>
        <p:nvSpPr>
          <p:cNvPr id="5" name="Pladsholder til indhold 4">
            <a:extLst>
              <a:ext uri="{FF2B5EF4-FFF2-40B4-BE49-F238E27FC236}">
                <a16:creationId xmlns:a16="http://schemas.microsoft.com/office/drawing/2014/main" id="{93691E93-ACA7-211D-8DCF-C15C06AA5E27}"/>
              </a:ext>
            </a:extLst>
          </p:cNvPr>
          <p:cNvSpPr>
            <a:spLocks noGrp="1"/>
          </p:cNvSpPr>
          <p:nvPr>
            <p:ph idx="1"/>
          </p:nvPr>
        </p:nvSpPr>
        <p:spPr>
          <a:xfrm>
            <a:off x="695325" y="1924140"/>
            <a:ext cx="8101013" cy="3655860"/>
          </a:xfrm>
        </p:spPr>
        <p:txBody>
          <a:bodyPr/>
          <a:lstStyle/>
          <a:p>
            <a:pPr marL="0" indent="0">
              <a:buNone/>
            </a:pPr>
            <a:endParaRPr lang="da-DK" dirty="0"/>
          </a:p>
        </p:txBody>
      </p:sp>
      <p:pic>
        <p:nvPicPr>
          <p:cNvPr id="13" name="Billede 12" descr="Et billede, der indeholder cirkel, Font/skrifttype, logo, Grafik&#10;&#10;Automatisk genereret beskrivelse">
            <a:extLst>
              <a:ext uri="{FF2B5EF4-FFF2-40B4-BE49-F238E27FC236}">
                <a16:creationId xmlns:a16="http://schemas.microsoft.com/office/drawing/2014/main" id="{01E2C9AE-A152-3F7A-A381-A5E9D837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000" y="504000"/>
            <a:ext cx="2880000" cy="2880000"/>
          </a:xfrm>
          <a:prstGeom prst="rect">
            <a:avLst/>
          </a:prstGeom>
        </p:spPr>
      </p:pic>
      <p:graphicFrame>
        <p:nvGraphicFramePr>
          <p:cNvPr id="3" name="Objekt 2">
            <a:extLst>
              <a:ext uri="{FF2B5EF4-FFF2-40B4-BE49-F238E27FC236}">
                <a16:creationId xmlns:a16="http://schemas.microsoft.com/office/drawing/2014/main" id="{7B594378-A72C-7901-BBB2-688D7E5742E7}"/>
              </a:ext>
            </a:extLst>
          </p:cNvPr>
          <p:cNvGraphicFramePr>
            <a:graphicFrameLocks noChangeAspect="1"/>
          </p:cNvGraphicFramePr>
          <p:nvPr>
            <p:extLst>
              <p:ext uri="{D42A27DB-BD31-4B8C-83A1-F6EECF244321}">
                <p14:modId xmlns:p14="http://schemas.microsoft.com/office/powerpoint/2010/main" val="1066346723"/>
              </p:ext>
            </p:extLst>
          </p:nvPr>
        </p:nvGraphicFramePr>
        <p:xfrm>
          <a:off x="695325" y="1547176"/>
          <a:ext cx="8139220" cy="3865552"/>
        </p:xfrm>
        <a:graphic>
          <a:graphicData uri="http://schemas.openxmlformats.org/presentationml/2006/ole">
            <mc:AlternateContent xmlns:mc="http://schemas.openxmlformats.org/markup-compatibility/2006">
              <mc:Choice xmlns:v="urn:schemas-microsoft-com:vml" Requires="v">
                <p:oleObj name="Worksheet" r:id="rId3" imgW="6711827" imgH="3187678" progId="Excel.Sheet.12">
                  <p:embed/>
                </p:oleObj>
              </mc:Choice>
              <mc:Fallback>
                <p:oleObj name="Worksheet" r:id="rId3" imgW="6711827" imgH="3187678" progId="Excel.Sheet.12">
                  <p:embed/>
                  <p:pic>
                    <p:nvPicPr>
                      <p:cNvPr id="3" name="Objekt 2">
                        <a:extLst>
                          <a:ext uri="{FF2B5EF4-FFF2-40B4-BE49-F238E27FC236}">
                            <a16:creationId xmlns:a16="http://schemas.microsoft.com/office/drawing/2014/main" id="{7B594378-A72C-7901-BBB2-688D7E5742E7}"/>
                          </a:ext>
                        </a:extLst>
                      </p:cNvPr>
                      <p:cNvPicPr/>
                      <p:nvPr/>
                    </p:nvPicPr>
                    <p:blipFill>
                      <a:blip r:embed="rId4"/>
                      <a:stretch>
                        <a:fillRect/>
                      </a:stretch>
                    </p:blipFill>
                    <p:spPr>
                      <a:xfrm>
                        <a:off x="695325" y="1547176"/>
                        <a:ext cx="8139220" cy="3865552"/>
                      </a:xfrm>
                      <a:prstGeom prst="rect">
                        <a:avLst/>
                      </a:prstGeom>
                    </p:spPr>
                  </p:pic>
                </p:oleObj>
              </mc:Fallback>
            </mc:AlternateContent>
          </a:graphicData>
        </a:graphic>
      </p:graphicFrame>
    </p:spTree>
    <p:extLst>
      <p:ext uri="{BB962C8B-B14F-4D97-AF65-F5344CB8AC3E}">
        <p14:creationId xmlns:p14="http://schemas.microsoft.com/office/powerpoint/2010/main" val="3734930679"/>
      </p:ext>
    </p:extLst>
  </p:cSld>
  <p:clrMapOvr>
    <a:masterClrMapping/>
  </p:clrMapOvr>
  <p:transition>
    <p:fade/>
  </p:transition>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2.xml><?xml version="1.0" encoding="utf-8"?>
<ds:datastoreItem xmlns:ds="http://schemas.openxmlformats.org/officeDocument/2006/customXml" ds:itemID="{24C3EF39-3305-44D2-9B77-D5B5CFFA3B7F}">
  <ds:schemaRefs>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c9556b18-80b3-495f-bf06-e7a3be1966d2"/>
    <ds:schemaRef ds:uri="http://schemas.openxmlformats.org/package/2006/metadata/core-properties"/>
    <ds:schemaRef ds:uri="http://purl.org/dc/terms/"/>
    <ds:schemaRef ds:uri="a182a518-1075-4414-b33f-9ae5c587f5b3"/>
    <ds:schemaRef ds:uri="http://schemas.microsoft.com/office/infopath/2007/PartnerControls"/>
  </ds:schemaRefs>
</ds:datastoreItem>
</file>

<file path=customXml/itemProps3.xml><?xml version="1.0" encoding="utf-8"?>
<ds:datastoreItem xmlns:ds="http://schemas.openxmlformats.org/officeDocument/2006/customXml" ds:itemID="{D974B838-6B09-46AF-9CE7-82FD225F2140}"/>
</file>

<file path=docProps/app.xml><?xml version="1.0" encoding="utf-8"?>
<Properties xmlns="http://schemas.openxmlformats.org/officeDocument/2006/extended-properties" xmlns:vt="http://schemas.openxmlformats.org/officeDocument/2006/docPropsVTypes">
  <Template/>
  <TotalTime>12083</TotalTime>
  <Words>393</Words>
  <Application>Microsoft Office PowerPoint</Application>
  <PresentationFormat>Widescreen</PresentationFormat>
  <Paragraphs>57</Paragraphs>
  <Slides>22</Slides>
  <Notes>1</Notes>
  <HiddenSlides>0</HiddenSlides>
  <MMClips>1</MMClips>
  <ScaleCrop>false</ScaleCrop>
  <HeadingPairs>
    <vt:vector size="8" baseType="variant">
      <vt:variant>
        <vt:lpstr>Benyttede skrifttyper</vt:lpstr>
      </vt:variant>
      <vt:variant>
        <vt:i4>5</vt:i4>
      </vt:variant>
      <vt:variant>
        <vt:lpstr>Tema</vt:lpstr>
      </vt:variant>
      <vt:variant>
        <vt:i4>2</vt:i4>
      </vt:variant>
      <vt:variant>
        <vt:lpstr>Integrerede OLE-servere</vt:lpstr>
      </vt:variant>
      <vt:variant>
        <vt:i4>1</vt:i4>
      </vt:variant>
      <vt:variant>
        <vt:lpstr>Slidetitler</vt:lpstr>
      </vt:variant>
      <vt:variant>
        <vt:i4>22</vt:i4>
      </vt:variant>
    </vt:vector>
  </HeadingPairs>
  <TitlesOfParts>
    <vt:vector size="30" baseType="lpstr">
      <vt:lpstr>Work Sans</vt:lpstr>
      <vt:lpstr>BetonEF-Bold</vt:lpstr>
      <vt:lpstr>Calibri</vt:lpstr>
      <vt:lpstr>Arial</vt:lpstr>
      <vt:lpstr>Segoe UI</vt:lpstr>
      <vt:lpstr>EIS template</vt:lpstr>
      <vt:lpstr>Brugerdefineret design</vt:lpstr>
      <vt:lpstr>Worksheet</vt:lpstr>
      <vt:lpstr>PowerPoint-præsentation</vt:lpstr>
      <vt:lpstr>Elever som trafikeksperter</vt:lpstr>
      <vt:lpstr>Elever som trafikeksperter</vt:lpstr>
      <vt:lpstr>Engineering designprocessen</vt:lpstr>
      <vt:lpstr>Beregn dit CO2-forbrug på vej  til skole</vt:lpstr>
      <vt:lpstr>Hvordan er I kommet i skole i dag?</vt:lpstr>
      <vt:lpstr>Tegn din vej til skole</vt:lpstr>
      <vt:lpstr>Potentielle farlige steder</vt:lpstr>
      <vt:lpstr>Hvordan er skolens elever kommet til skole?</vt:lpstr>
      <vt:lpstr>Tryghed på cykel</vt:lpstr>
      <vt:lpstr>Jeres anbefalinger til en cykelsti</vt:lpstr>
      <vt:lpstr>Hvad fandt I ud af?</vt:lpstr>
      <vt:lpstr>Anbefalinger til parkeringsbås</vt:lpstr>
      <vt:lpstr>Manøvreareal</vt:lpstr>
      <vt:lpstr>Indret en parkeringsplads </vt:lpstr>
      <vt:lpstr>Hvad fandt I ud af?</vt:lpstr>
      <vt:lpstr>Hvilken ide vælger vi?</vt:lpstr>
      <vt:lpstr>Konkretisere</vt:lpstr>
      <vt:lpstr>Konkretisere</vt:lpstr>
      <vt:lpstr>Konstruere og forbedre</vt:lpstr>
      <vt:lpstr>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Nina Ahnstrøm</cp:lastModifiedBy>
  <cp:revision>110</cp:revision>
  <cp:lastPrinted>2023-08-23T11:29:47Z</cp:lastPrinted>
  <dcterms:created xsi:type="dcterms:W3CDTF">2017-11-20T16:02:28Z</dcterms:created>
  <dcterms:modified xsi:type="dcterms:W3CDTF">2025-01-09T09:35:58Z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