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4"/>
    <p:sldMasterId id="2147483662" r:id="rId5"/>
  </p:sldMasterIdLst>
  <p:notesMasterIdLst>
    <p:notesMasterId r:id="rId38"/>
  </p:notesMasterIdLst>
  <p:handoutMasterIdLst>
    <p:handoutMasterId r:id="rId39"/>
  </p:handoutMasterIdLst>
  <p:sldIdLst>
    <p:sldId id="256" r:id="rId6"/>
    <p:sldId id="257" r:id="rId7"/>
    <p:sldId id="319" r:id="rId8"/>
    <p:sldId id="364" r:id="rId9"/>
    <p:sldId id="329" r:id="rId10"/>
    <p:sldId id="330" r:id="rId11"/>
    <p:sldId id="331" r:id="rId12"/>
    <p:sldId id="332" r:id="rId13"/>
    <p:sldId id="333" r:id="rId14"/>
    <p:sldId id="335" r:id="rId15"/>
    <p:sldId id="360" r:id="rId16"/>
    <p:sldId id="337" r:id="rId17"/>
    <p:sldId id="359" r:id="rId18"/>
    <p:sldId id="358" r:id="rId19"/>
    <p:sldId id="340" r:id="rId20"/>
    <p:sldId id="341" r:id="rId21"/>
    <p:sldId id="365" r:id="rId22"/>
    <p:sldId id="361" r:id="rId23"/>
    <p:sldId id="344" r:id="rId24"/>
    <p:sldId id="345" r:id="rId25"/>
    <p:sldId id="346" r:id="rId26"/>
    <p:sldId id="347" r:id="rId27"/>
    <p:sldId id="362" r:id="rId28"/>
    <p:sldId id="349" r:id="rId29"/>
    <p:sldId id="350" r:id="rId30"/>
    <p:sldId id="351" r:id="rId31"/>
    <p:sldId id="353" r:id="rId32"/>
    <p:sldId id="355" r:id="rId33"/>
    <p:sldId id="363" r:id="rId34"/>
    <p:sldId id="356" r:id="rId35"/>
    <p:sldId id="366" r:id="rId36"/>
    <p:sldId id="316" r:id="rId37"/>
  </p:sldIdLst>
  <p:sldSz cx="12192000" cy="6858000"/>
  <p:notesSz cx="7099300" cy="10234613"/>
  <p:embeddedFontLst>
    <p:embeddedFont>
      <p:font typeface="BetonEF" panose="020B0604020202020204" charset="0"/>
      <p:bold r:id="rId40"/>
    </p:embeddedFont>
    <p:embeddedFont>
      <p:font typeface="BetonEF-Bold" charset="0"/>
      <p:bold r:id="rId41"/>
    </p:embeddedFont>
    <p:embeddedFont>
      <p:font typeface="Calibri" panose="020F0502020204030204" pitchFamily="34" charset="0"/>
      <p:regular r:id="rId42"/>
      <p:bold r:id="rId43"/>
      <p:italic r:id="rId44"/>
      <p:boldItalic r:id="rId45"/>
    </p:embeddedFont>
    <p:embeddedFont>
      <p:font typeface="Calibri Light" panose="020F0302020204030204" pitchFamily="34" charset="0"/>
      <p:regular r:id="rId46"/>
      <p:italic r:id="rId47"/>
    </p:embeddedFont>
    <p:embeddedFont>
      <p:font typeface="Work Sans" pitchFamily="2" charset="0"/>
      <p:regular r:id="rId48"/>
      <p:bold r:id="rId49"/>
      <p:italic r:id="rId50"/>
      <p:boldItalic r:id="rId51"/>
    </p:embeddedFont>
  </p:embeddedFontLst>
  <p:defaultText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3AD5A5-A365-C8C2-23FB-51EC20DA7C11}" name="Julie Lindholm" initials="JL" userId="S::jlin@ida.dk::583f570d-385d-4314-a92b-bccc1b7483c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4B5A"/>
    <a:srgbClr val="37AFB5"/>
    <a:srgbClr val="587F8A"/>
    <a:srgbClr val="008080"/>
    <a:srgbClr val="FFE600"/>
    <a:srgbClr val="FFFFFF"/>
    <a:srgbClr val="9DC3E6"/>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8CC8BF-2A1A-40CA-9053-A15406C232C8}" v="2" dt="2023-11-07T15:31:27.419"/>
  </p1510:revLst>
</p1510:revInfo>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03" autoAdjust="0"/>
    <p:restoredTop sz="91242" autoAdjust="0"/>
  </p:normalViewPr>
  <p:slideViewPr>
    <p:cSldViewPr snapToGrid="0">
      <p:cViewPr varScale="1">
        <p:scale>
          <a:sx n="58" d="100"/>
          <a:sy n="58" d="100"/>
        </p:scale>
        <p:origin x="992" y="3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0" d="100"/>
          <a:sy n="90" d="100"/>
        </p:scale>
        <p:origin x="3751" y="65"/>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4.fntdata"/><Relationship Id="rId48" Type="http://schemas.openxmlformats.org/officeDocument/2006/relationships/font" Target="fonts/font9.fntdata"/><Relationship Id="rId56"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font" Target="fonts/font12.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46" Type="http://schemas.openxmlformats.org/officeDocument/2006/relationships/font" Target="fonts/font7.fntdata"/><Relationship Id="rId20" Type="http://schemas.openxmlformats.org/officeDocument/2006/relationships/slide" Target="slides/slide15.xml"/><Relationship Id="rId41" Type="http://schemas.openxmlformats.org/officeDocument/2006/relationships/font" Target="fonts/font2.fntdata"/><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10.fntdata"/><Relationship Id="rId57" Type="http://schemas.microsoft.com/office/2018/10/relationships/authors" Targe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5.fntdata"/><Relationship Id="rId5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a:extLst>
              <a:ext uri="{FF2B5EF4-FFF2-40B4-BE49-F238E27FC236}">
                <a16:creationId xmlns:a16="http://schemas.microsoft.com/office/drawing/2014/main" id="{B2024CC2-8A94-4790-A552-E3300D6D1425}"/>
              </a:ext>
            </a:extLst>
          </p:cNvPr>
          <p:cNvSpPr>
            <a:spLocks noGrp="1"/>
          </p:cNvSpPr>
          <p:nvPr>
            <p:ph type="hdr" sz="quarter"/>
          </p:nvPr>
        </p:nvSpPr>
        <p:spPr>
          <a:xfrm>
            <a:off x="1" y="0"/>
            <a:ext cx="3076363" cy="513508"/>
          </a:xfrm>
          <a:prstGeom prst="rect">
            <a:avLst/>
          </a:prstGeom>
        </p:spPr>
        <p:txBody>
          <a:bodyPr vert="horz" lIns="94622" tIns="47311" rIns="94622" bIns="47311" rtlCol="0"/>
          <a:lstStyle>
            <a:lvl1pPr algn="l">
              <a:defRPr sz="1200"/>
            </a:lvl1pPr>
          </a:lstStyle>
          <a:p>
            <a:endParaRPr lang="da-DK"/>
          </a:p>
        </p:txBody>
      </p:sp>
      <p:sp>
        <p:nvSpPr>
          <p:cNvPr id="3" name="Pladsholder til dato 2">
            <a:extLst>
              <a:ext uri="{FF2B5EF4-FFF2-40B4-BE49-F238E27FC236}">
                <a16:creationId xmlns:a16="http://schemas.microsoft.com/office/drawing/2014/main" id="{5B156EF4-D5EE-468C-8CCD-52937D72C275}"/>
              </a:ext>
            </a:extLst>
          </p:cNvPr>
          <p:cNvSpPr>
            <a:spLocks noGrp="1"/>
          </p:cNvSpPr>
          <p:nvPr>
            <p:ph type="dt" sz="quarter" idx="1"/>
          </p:nvPr>
        </p:nvSpPr>
        <p:spPr>
          <a:xfrm>
            <a:off x="4021294" y="0"/>
            <a:ext cx="3076363" cy="513508"/>
          </a:xfrm>
          <a:prstGeom prst="rect">
            <a:avLst/>
          </a:prstGeom>
        </p:spPr>
        <p:txBody>
          <a:bodyPr vert="horz" lIns="94622" tIns="47311" rIns="94622" bIns="47311" rtlCol="0"/>
          <a:lstStyle>
            <a:lvl1pPr algn="r">
              <a:defRPr sz="1200"/>
            </a:lvl1pPr>
          </a:lstStyle>
          <a:p>
            <a:fld id="{6D02588A-AC79-4251-B685-C1A0CC72ED50}" type="datetimeFigureOut">
              <a:rPr lang="da-DK" smtClean="0"/>
              <a:t>13-11-2023</a:t>
            </a:fld>
            <a:endParaRPr lang="da-DK"/>
          </a:p>
        </p:txBody>
      </p:sp>
      <p:sp>
        <p:nvSpPr>
          <p:cNvPr id="4" name="Pladsholder til sidefod 3">
            <a:extLst>
              <a:ext uri="{FF2B5EF4-FFF2-40B4-BE49-F238E27FC236}">
                <a16:creationId xmlns:a16="http://schemas.microsoft.com/office/drawing/2014/main" id="{16AE9312-86FF-4CC6-A1EF-0B31640A04BE}"/>
              </a:ext>
            </a:extLst>
          </p:cNvPr>
          <p:cNvSpPr>
            <a:spLocks noGrp="1"/>
          </p:cNvSpPr>
          <p:nvPr>
            <p:ph type="ftr" sz="quarter" idx="2"/>
          </p:nvPr>
        </p:nvSpPr>
        <p:spPr>
          <a:xfrm>
            <a:off x="1" y="9721108"/>
            <a:ext cx="3076363" cy="513507"/>
          </a:xfrm>
          <a:prstGeom prst="rect">
            <a:avLst/>
          </a:prstGeom>
        </p:spPr>
        <p:txBody>
          <a:bodyPr vert="horz" lIns="94622" tIns="47311" rIns="94622" bIns="47311" rtlCol="0" anchor="b"/>
          <a:lstStyle>
            <a:lvl1pPr algn="l">
              <a:defRPr sz="1200"/>
            </a:lvl1pPr>
          </a:lstStyle>
          <a:p>
            <a:endParaRPr lang="da-DK"/>
          </a:p>
        </p:txBody>
      </p:sp>
      <p:sp>
        <p:nvSpPr>
          <p:cNvPr id="5" name="Pladsholder til slidenummer 4">
            <a:extLst>
              <a:ext uri="{FF2B5EF4-FFF2-40B4-BE49-F238E27FC236}">
                <a16:creationId xmlns:a16="http://schemas.microsoft.com/office/drawing/2014/main" id="{4E2E29FB-C70E-488A-9244-2DB244460B28}"/>
              </a:ext>
            </a:extLst>
          </p:cNvPr>
          <p:cNvSpPr>
            <a:spLocks noGrp="1"/>
          </p:cNvSpPr>
          <p:nvPr>
            <p:ph type="sldNum" sz="quarter" idx="3"/>
          </p:nvPr>
        </p:nvSpPr>
        <p:spPr>
          <a:xfrm>
            <a:off x="4021294" y="9721108"/>
            <a:ext cx="3076363" cy="513507"/>
          </a:xfrm>
          <a:prstGeom prst="rect">
            <a:avLst/>
          </a:prstGeom>
        </p:spPr>
        <p:txBody>
          <a:bodyPr vert="horz" lIns="94622" tIns="47311" rIns="94622" bIns="47311" rtlCol="0" anchor="b"/>
          <a:lstStyle>
            <a:lvl1pPr algn="r">
              <a:defRPr sz="1200"/>
            </a:lvl1pPr>
          </a:lstStyle>
          <a:p>
            <a:fld id="{70E263FF-CBEE-4909-8FCD-39A24ADE86EE}" type="slidenum">
              <a:rPr lang="da-DK" smtClean="0"/>
              <a:t>‹nr.›</a:t>
            </a:fld>
            <a:endParaRPr lang="da-DK"/>
          </a:p>
        </p:txBody>
      </p:sp>
    </p:spTree>
    <p:extLst>
      <p:ext uri="{BB962C8B-B14F-4D97-AF65-F5344CB8AC3E}">
        <p14:creationId xmlns:p14="http://schemas.microsoft.com/office/powerpoint/2010/main" val="3093762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3076363" cy="513508"/>
          </a:xfrm>
          <a:prstGeom prst="rect">
            <a:avLst/>
          </a:prstGeom>
        </p:spPr>
        <p:txBody>
          <a:bodyPr vert="horz" lIns="94622" tIns="47311" rIns="94622" bIns="47311" rtlCol="0"/>
          <a:lstStyle>
            <a:lvl1pPr algn="l">
              <a:defRPr sz="1200"/>
            </a:lvl1pPr>
          </a:lstStyle>
          <a:p>
            <a:endParaRPr lang="da-DK"/>
          </a:p>
        </p:txBody>
      </p:sp>
      <p:sp>
        <p:nvSpPr>
          <p:cNvPr id="3" name="Pladsholder til dato 2"/>
          <p:cNvSpPr>
            <a:spLocks noGrp="1"/>
          </p:cNvSpPr>
          <p:nvPr>
            <p:ph type="dt" idx="1"/>
          </p:nvPr>
        </p:nvSpPr>
        <p:spPr>
          <a:xfrm>
            <a:off x="4021294" y="0"/>
            <a:ext cx="3076363" cy="513508"/>
          </a:xfrm>
          <a:prstGeom prst="rect">
            <a:avLst/>
          </a:prstGeom>
        </p:spPr>
        <p:txBody>
          <a:bodyPr vert="horz" lIns="94622" tIns="47311" rIns="94622" bIns="47311" rtlCol="0"/>
          <a:lstStyle>
            <a:lvl1pPr algn="r">
              <a:defRPr sz="1200"/>
            </a:lvl1pPr>
          </a:lstStyle>
          <a:p>
            <a:fld id="{9A176239-8A12-476A-9EC6-735ABE0B8511}" type="datetimeFigureOut">
              <a:rPr lang="da-DK" smtClean="0"/>
              <a:t>13-11-2023</a:t>
            </a:fld>
            <a:endParaRPr lang="da-DK"/>
          </a:p>
        </p:txBody>
      </p:sp>
      <p:sp>
        <p:nvSpPr>
          <p:cNvPr id="4" name="Pladsholder til slidebillede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4622" tIns="47311" rIns="94622" bIns="47311" rtlCol="0" anchor="ctr"/>
          <a:lstStyle/>
          <a:p>
            <a:endParaRPr lang="da-DK"/>
          </a:p>
        </p:txBody>
      </p:sp>
      <p:sp>
        <p:nvSpPr>
          <p:cNvPr id="5" name="Pladsholder til noter 4"/>
          <p:cNvSpPr>
            <a:spLocks noGrp="1"/>
          </p:cNvSpPr>
          <p:nvPr>
            <p:ph type="body" sz="quarter" idx="3"/>
          </p:nvPr>
        </p:nvSpPr>
        <p:spPr>
          <a:xfrm>
            <a:off x="709931" y="4925408"/>
            <a:ext cx="5679440" cy="4029878"/>
          </a:xfrm>
          <a:prstGeom prst="rect">
            <a:avLst/>
          </a:prstGeom>
        </p:spPr>
        <p:txBody>
          <a:bodyPr vert="horz" lIns="94622" tIns="47311" rIns="94622" bIns="47311"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1" y="9721108"/>
            <a:ext cx="3076363" cy="513507"/>
          </a:xfrm>
          <a:prstGeom prst="rect">
            <a:avLst/>
          </a:prstGeom>
        </p:spPr>
        <p:txBody>
          <a:bodyPr vert="horz" lIns="94622" tIns="47311" rIns="94622" bIns="47311" rtlCol="0" anchor="b"/>
          <a:lstStyle>
            <a:lvl1pPr algn="l">
              <a:defRPr sz="1200"/>
            </a:lvl1pPr>
          </a:lstStyle>
          <a:p>
            <a:endParaRPr lang="da-DK"/>
          </a:p>
        </p:txBody>
      </p:sp>
      <p:sp>
        <p:nvSpPr>
          <p:cNvPr id="7" name="Pladsholder til slidenummer 6"/>
          <p:cNvSpPr>
            <a:spLocks noGrp="1"/>
          </p:cNvSpPr>
          <p:nvPr>
            <p:ph type="sldNum" sz="quarter" idx="5"/>
          </p:nvPr>
        </p:nvSpPr>
        <p:spPr>
          <a:xfrm>
            <a:off x="4021294" y="9721108"/>
            <a:ext cx="3076363" cy="513507"/>
          </a:xfrm>
          <a:prstGeom prst="rect">
            <a:avLst/>
          </a:prstGeom>
        </p:spPr>
        <p:txBody>
          <a:bodyPr vert="horz" lIns="94622" tIns="47311" rIns="94622" bIns="47311" rtlCol="0" anchor="b"/>
          <a:lstStyle>
            <a:lvl1pPr algn="r">
              <a:defRPr sz="1200"/>
            </a:lvl1pPr>
          </a:lstStyle>
          <a:p>
            <a:fld id="{BC484C3B-1DE0-4716-9C40-656C83D4A94D}" type="slidenum">
              <a:rPr lang="da-DK" smtClean="0"/>
              <a:t>‹nr.›</a:t>
            </a:fld>
            <a:endParaRPr lang="da-DK"/>
          </a:p>
        </p:txBody>
      </p:sp>
    </p:spTree>
    <p:extLst>
      <p:ext uri="{BB962C8B-B14F-4D97-AF65-F5344CB8AC3E}">
        <p14:creationId xmlns:p14="http://schemas.microsoft.com/office/powerpoint/2010/main" val="2142211096"/>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elslide">
    <p:bg>
      <p:bgPr>
        <a:solidFill>
          <a:schemeClr val="bg1"/>
        </a:solidFill>
        <a:effectLst/>
      </p:bgPr>
    </p:bg>
    <p:spTree>
      <p:nvGrpSpPr>
        <p:cNvPr id="1" name=""/>
        <p:cNvGrpSpPr/>
        <p:nvPr/>
      </p:nvGrpSpPr>
      <p:grpSpPr>
        <a:xfrm>
          <a:off x="0" y="0"/>
          <a:ext cx="0" cy="0"/>
          <a:chOff x="0" y="0"/>
          <a:chExt cx="0" cy="0"/>
        </a:xfrm>
      </p:grpSpPr>
      <p:pic>
        <p:nvPicPr>
          <p:cNvPr id="6" name="Billede 5" descr="Et billede, der indeholder person, tøj, indendørs, køkken&#10;&#10;Automatisk genereret beskrivelse">
            <a:extLst>
              <a:ext uri="{FF2B5EF4-FFF2-40B4-BE49-F238E27FC236}">
                <a16:creationId xmlns:a16="http://schemas.microsoft.com/office/drawing/2014/main" id="{3CBFF866-5FA6-53C4-0BD8-B050063109C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281" t="7115" r="2609" b="17445"/>
          <a:stretch/>
        </p:blipFill>
        <p:spPr>
          <a:xfrm>
            <a:off x="-1" y="1"/>
            <a:ext cx="12192001" cy="6522440"/>
          </a:xfrm>
          <a:prstGeom prst="rect">
            <a:avLst/>
          </a:prstGeom>
        </p:spPr>
      </p:pic>
      <p:sp>
        <p:nvSpPr>
          <p:cNvPr id="2" name="Tekstfelt 1">
            <a:extLst>
              <a:ext uri="{FF2B5EF4-FFF2-40B4-BE49-F238E27FC236}">
                <a16:creationId xmlns:a16="http://schemas.microsoft.com/office/drawing/2014/main" id="{2CDFB9E3-989E-FC17-5EF4-A53BDACB92ED}"/>
              </a:ext>
            </a:extLst>
          </p:cNvPr>
          <p:cNvSpPr txBox="1"/>
          <p:nvPr userDrawn="1"/>
        </p:nvSpPr>
        <p:spPr>
          <a:xfrm>
            <a:off x="1352375" y="2139584"/>
            <a:ext cx="9487249" cy="1384995"/>
          </a:xfrm>
          <a:prstGeom prst="rect">
            <a:avLst/>
          </a:prstGeom>
          <a:noFill/>
        </p:spPr>
        <p:txBody>
          <a:bodyPr wrap="square" rtlCol="0">
            <a:spAutoFit/>
          </a:bodyPr>
          <a:lstStyle/>
          <a:p>
            <a:pPr algn="ctr"/>
            <a:r>
              <a:rPr lang="da-DK" sz="4800" dirty="0">
                <a:solidFill>
                  <a:schemeClr val="bg1"/>
                </a:solidFill>
                <a:effectLst/>
                <a:latin typeface="BetonEF" pitchFamily="50" charset="0"/>
              </a:rPr>
              <a:t>Design din egen chokolademousse</a:t>
            </a:r>
          </a:p>
          <a:p>
            <a:pPr algn="ctr"/>
            <a:r>
              <a:rPr lang="da-DK" sz="3600" dirty="0">
                <a:solidFill>
                  <a:schemeClr val="bg1"/>
                </a:solidFill>
                <a:effectLst/>
                <a:latin typeface="BetonEF" pitchFamily="50" charset="0"/>
                <a:ea typeface="Times New Roman" panose="02020603050405020304" pitchFamily="18" charset="0"/>
              </a:rPr>
              <a:t>– et </a:t>
            </a:r>
            <a:r>
              <a:rPr lang="da-DK" sz="3600" dirty="0" err="1">
                <a:solidFill>
                  <a:schemeClr val="bg1"/>
                </a:solidFill>
                <a:effectLst/>
                <a:latin typeface="BetonEF" pitchFamily="50" charset="0"/>
                <a:ea typeface="Times New Roman" panose="02020603050405020304" pitchFamily="18" charset="0"/>
              </a:rPr>
              <a:t>engineeringforløb</a:t>
            </a:r>
            <a:r>
              <a:rPr lang="da-DK" sz="3600" dirty="0">
                <a:solidFill>
                  <a:schemeClr val="bg1"/>
                </a:solidFill>
                <a:effectLst/>
                <a:latin typeface="BetonEF" pitchFamily="50" charset="0"/>
                <a:ea typeface="Times New Roman" panose="02020603050405020304" pitchFamily="18" charset="0"/>
              </a:rPr>
              <a:t> til kemi B</a:t>
            </a:r>
            <a:endParaRPr lang="da-DK" sz="3600" dirty="0">
              <a:solidFill>
                <a:schemeClr val="bg1"/>
              </a:solidFill>
              <a:latin typeface="BetonEF" pitchFamily="50" charset="0"/>
            </a:endParaRPr>
          </a:p>
        </p:txBody>
      </p:sp>
      <p:sp>
        <p:nvSpPr>
          <p:cNvPr id="3" name="Rektangel 2">
            <a:extLst>
              <a:ext uri="{FF2B5EF4-FFF2-40B4-BE49-F238E27FC236}">
                <a16:creationId xmlns:a16="http://schemas.microsoft.com/office/drawing/2014/main" id="{CB723657-D5E2-EA62-132E-0A12B8E4B493}"/>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Tekstfelt 3">
            <a:extLst>
              <a:ext uri="{FF2B5EF4-FFF2-40B4-BE49-F238E27FC236}">
                <a16:creationId xmlns:a16="http://schemas.microsoft.com/office/drawing/2014/main" id="{B743F85A-370B-39C9-E2D1-1E51623301C5}"/>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7" name="Tekstfelt 6">
            <a:extLst>
              <a:ext uri="{FF2B5EF4-FFF2-40B4-BE49-F238E27FC236}">
                <a16:creationId xmlns:a16="http://schemas.microsoft.com/office/drawing/2014/main" id="{985AF0A6-3756-C128-C241-DB12CCA91262}"/>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275546559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15FC584F-D275-256D-4620-476239D2460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3" name="Pladsholder til sidefod 2">
            <a:extLst>
              <a:ext uri="{FF2B5EF4-FFF2-40B4-BE49-F238E27FC236}">
                <a16:creationId xmlns:a16="http://schemas.microsoft.com/office/drawing/2014/main" id="{EA49C971-5718-ABAC-0DD2-9B3BCE2ED184}"/>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4" name="Pladsholder til slidenummer 3">
            <a:extLst>
              <a:ext uri="{FF2B5EF4-FFF2-40B4-BE49-F238E27FC236}">
                <a16:creationId xmlns:a16="http://schemas.microsoft.com/office/drawing/2014/main" id="{EEABE769-E4BC-A8E8-356F-BC91034B31D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889282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FB5A0F-B451-8480-1169-92F4D9CC514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90FC75EC-5A27-1F18-449C-E65CBD9BE78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5ABDEB18-10A6-A553-FE5E-14E8798C8A3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387B816D-6B77-5755-25B7-B0F87CFF32F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6" name="Pladsholder til sidefod 5">
            <a:extLst>
              <a:ext uri="{FF2B5EF4-FFF2-40B4-BE49-F238E27FC236}">
                <a16:creationId xmlns:a16="http://schemas.microsoft.com/office/drawing/2014/main" id="{687F0733-D9B1-42A8-1B10-A19CAEEEAA5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DB77AB7D-737B-7839-94E8-49540AD2813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614366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027F72-73C2-49C3-7DF6-003E218F91F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58B16253-DACF-38C2-CDCE-5ACBDD4DA92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D597942-F000-81E6-61D5-1F3581F2A3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CD544B83-C954-AABA-8D23-CF006A50492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6" name="Pladsholder til sidefod 5">
            <a:extLst>
              <a:ext uri="{FF2B5EF4-FFF2-40B4-BE49-F238E27FC236}">
                <a16:creationId xmlns:a16="http://schemas.microsoft.com/office/drawing/2014/main" id="{57743EEA-2531-CF26-75F5-4159A128F7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66A60EE9-278E-69E1-40AE-67534863CB1F}"/>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168200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68C272-C1B9-7FC7-F682-D9D1CD5F37FF}"/>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B8E4F044-172F-76B9-72E1-3C114F55C208}"/>
              </a:ext>
            </a:extLst>
          </p:cNvPr>
          <p:cNvSpPr>
            <a:spLocks noGrp="1"/>
          </p:cNvSpPr>
          <p:nvPr>
            <p:ph type="body" orient="vert" idx="1"/>
          </p:nvPr>
        </p:nvSpPr>
        <p:spPr>
          <a:xfrm>
            <a:off x="838200" y="1825625"/>
            <a:ext cx="10515600" cy="43513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F1FE038-9FFA-A552-2FBF-B0A4DD59012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5" name="Pladsholder til sidefod 4">
            <a:extLst>
              <a:ext uri="{FF2B5EF4-FFF2-40B4-BE49-F238E27FC236}">
                <a16:creationId xmlns:a16="http://schemas.microsoft.com/office/drawing/2014/main" id="{E4632C6B-EA3E-4A57-BD09-48978F69848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A8238BEE-1244-BBAE-5160-884EABA724AA}"/>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7714061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9F912191-B94C-D2C4-40E8-4B860C776408}"/>
              </a:ext>
            </a:extLst>
          </p:cNvPr>
          <p:cNvSpPr>
            <a:spLocks noGrp="1"/>
          </p:cNvSpPr>
          <p:nvPr>
            <p:ph type="title" orient="vert"/>
          </p:nvPr>
        </p:nvSpPr>
        <p:spPr>
          <a:xfrm>
            <a:off x="8724900" y="365125"/>
            <a:ext cx="2628900" cy="5811838"/>
          </a:xfrm>
          <a:prstGeom prst="rect">
            <a:avLst/>
          </a:prstGeo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668C3B32-E932-6B02-0BCA-886A3423F55B}"/>
              </a:ext>
            </a:extLst>
          </p:cNvPr>
          <p:cNvSpPr>
            <a:spLocks noGrp="1"/>
          </p:cNvSpPr>
          <p:nvPr>
            <p:ph type="body" orient="vert" idx="1"/>
          </p:nvPr>
        </p:nvSpPr>
        <p:spPr>
          <a:xfrm>
            <a:off x="838200" y="365125"/>
            <a:ext cx="7734300" cy="58118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3546BDB8-E71A-3EF1-4620-63F6EB2559BF}"/>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5" name="Pladsholder til sidefod 4">
            <a:extLst>
              <a:ext uri="{FF2B5EF4-FFF2-40B4-BE49-F238E27FC236}">
                <a16:creationId xmlns:a16="http://schemas.microsoft.com/office/drawing/2014/main" id="{D221B96E-D8E3-7326-7241-CEC76C4B7EB8}"/>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4A6CB550-788C-302E-1FD2-5BD75F155703}"/>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82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95325" y="294791"/>
            <a:ext cx="8265795" cy="923183"/>
          </a:xfrm>
        </p:spPr>
        <p:txBody>
          <a:bodyPr anchor="t" anchorCtr="0"/>
          <a:lstStyle>
            <a:lvl1pPr>
              <a:defRPr>
                <a:solidFill>
                  <a:srgbClr val="224B5A"/>
                </a:solidFill>
              </a:defRPr>
            </a:lvl1pPr>
          </a:lstStyle>
          <a:p>
            <a:r>
              <a:rPr lang="da-DK" dirty="0"/>
              <a:t>Klik for at redigere i master</a:t>
            </a:r>
          </a:p>
        </p:txBody>
      </p:sp>
      <p:sp>
        <p:nvSpPr>
          <p:cNvPr id="3" name="Pladsholder til indhold 2"/>
          <p:cNvSpPr>
            <a:spLocks noGrp="1"/>
          </p:cNvSpPr>
          <p:nvPr>
            <p:ph idx="1"/>
          </p:nvPr>
        </p:nvSpPr>
        <p:spPr/>
        <p:txBody>
          <a:bodyPr/>
          <a:lstStyle>
            <a:lvl1pPr>
              <a:defRPr sz="1700">
                <a:latin typeface="Work Sans" pitchFamily="2" charset="0"/>
              </a:defRPr>
            </a:lvl1pPr>
            <a:lvl2pPr>
              <a:defRPr sz="1700">
                <a:latin typeface="Work Sans" pitchFamily="2" charset="0"/>
              </a:defRPr>
            </a:lvl2pPr>
            <a:lvl3pPr>
              <a:defRPr sz="1700">
                <a:latin typeface="Work Sans" pitchFamily="2" charset="0"/>
              </a:defRPr>
            </a:lvl3pPr>
            <a:lvl4pPr>
              <a:defRPr sz="1700">
                <a:latin typeface="Work Sans" pitchFamily="2" charset="0"/>
              </a:defRPr>
            </a:lvl4pPr>
            <a:lvl5pPr>
              <a:defRPr sz="1700">
                <a:latin typeface="Work Sans" pitchFamily="2" charset="0"/>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10954751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361072257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56D9A9-2478-0346-E9DB-16BA4712F0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98F58E5F-9283-DF99-3C2B-51318695255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32C95B25-528A-AAEA-2B11-103A8D1756C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5" name="Pladsholder til sidefod 4">
            <a:extLst>
              <a:ext uri="{FF2B5EF4-FFF2-40B4-BE49-F238E27FC236}">
                <a16:creationId xmlns:a16="http://schemas.microsoft.com/office/drawing/2014/main" id="{FEF20094-D28C-7C45-0E05-25B6B9818222}"/>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D1963A2A-8242-1385-F285-EC6F04E4E63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03822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BA3B2D-3085-C3BF-299A-E565590815F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07CAD51B-F216-8D00-954F-1190326A4BD3}"/>
              </a:ext>
            </a:extLst>
          </p:cNvPr>
          <p:cNvSpPr>
            <a:spLocks noGrp="1"/>
          </p:cNvSpPr>
          <p:nvPr>
            <p:ph idx="1"/>
          </p:nvPr>
        </p:nvSpPr>
        <p:spPr>
          <a:xfrm>
            <a:off x="838200" y="1825625"/>
            <a:ext cx="10515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A64EA82-05CF-52E9-F167-4E672301AA9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5" name="Pladsholder til sidefod 4">
            <a:extLst>
              <a:ext uri="{FF2B5EF4-FFF2-40B4-BE49-F238E27FC236}">
                <a16:creationId xmlns:a16="http://schemas.microsoft.com/office/drawing/2014/main" id="{6126D3E9-6083-1660-F81A-59E134FFCBC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9D3754D7-840C-CE10-D9DE-5DF3FDFEC68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060739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7B24C-3843-31C6-A82D-0542B5B857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C882683B-3C61-2FBD-4FEA-13CFC1540C3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F5D4F9AC-E621-28A4-BE2D-4ED7C17A2CE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5" name="Pladsholder til sidefod 4">
            <a:extLst>
              <a:ext uri="{FF2B5EF4-FFF2-40B4-BE49-F238E27FC236}">
                <a16:creationId xmlns:a16="http://schemas.microsoft.com/office/drawing/2014/main" id="{40BC4482-6F31-0342-5D7B-856C319000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7E5C3957-FFD4-46A0-1D6C-4C44A23F26C9}"/>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376975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BD3E7-D607-2D75-A186-88BAD6B9FF0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D130924A-55A9-2AFE-5B2D-CADFBDB4E52A}"/>
              </a:ext>
            </a:extLst>
          </p:cNvPr>
          <p:cNvSpPr>
            <a:spLocks noGrp="1"/>
          </p:cNvSpPr>
          <p:nvPr>
            <p:ph sz="half" idx="1"/>
          </p:nvPr>
        </p:nvSpPr>
        <p:spPr>
          <a:xfrm>
            <a:off x="838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31910CC9-8D3D-82F7-30F9-9E4DE53EC23A}"/>
              </a:ext>
            </a:extLst>
          </p:cNvPr>
          <p:cNvSpPr>
            <a:spLocks noGrp="1"/>
          </p:cNvSpPr>
          <p:nvPr>
            <p:ph sz="half" idx="2"/>
          </p:nvPr>
        </p:nvSpPr>
        <p:spPr>
          <a:xfrm>
            <a:off x="6172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57709D7E-7D51-C30B-04E2-266B23E91101}"/>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6" name="Pladsholder til sidefod 5">
            <a:extLst>
              <a:ext uri="{FF2B5EF4-FFF2-40B4-BE49-F238E27FC236}">
                <a16:creationId xmlns:a16="http://schemas.microsoft.com/office/drawing/2014/main" id="{999B59BD-32C1-1196-3FF2-E44FB33319A7}"/>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705676A2-2301-8B5A-BF84-15F765B6891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4078507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CFD562-4E11-F934-00CC-2499C148AA9E}"/>
              </a:ext>
            </a:extLst>
          </p:cNvPr>
          <p:cNvSpPr>
            <a:spLocks noGrp="1"/>
          </p:cNvSpPr>
          <p:nvPr>
            <p:ph type="title"/>
          </p:nvPr>
        </p:nvSpPr>
        <p:spPr>
          <a:xfrm>
            <a:off x="839788" y="365125"/>
            <a:ext cx="10515600" cy="1325563"/>
          </a:xfrm>
          <a:prstGeom prst="rect">
            <a:avLst/>
          </a:prstGeo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1E0DE134-8EED-3C90-658E-F4A19F7D3D7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C5D4877A-09B4-E0B0-A4FE-F416A6BBD1FB}"/>
              </a:ext>
            </a:extLst>
          </p:cNvPr>
          <p:cNvSpPr>
            <a:spLocks noGrp="1"/>
          </p:cNvSpPr>
          <p:nvPr>
            <p:ph sz="half" idx="2"/>
          </p:nvPr>
        </p:nvSpPr>
        <p:spPr>
          <a:xfrm>
            <a:off x="839788" y="2505075"/>
            <a:ext cx="5157787"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CD985DC3-07F9-7475-E081-9A67848E267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ED6EE08E-8729-2E4C-70A0-0A9F6CEFE9AA}"/>
              </a:ext>
            </a:extLst>
          </p:cNvPr>
          <p:cNvSpPr>
            <a:spLocks noGrp="1"/>
          </p:cNvSpPr>
          <p:nvPr>
            <p:ph sz="quarter" idx="4"/>
          </p:nvPr>
        </p:nvSpPr>
        <p:spPr>
          <a:xfrm>
            <a:off x="6172200" y="2505075"/>
            <a:ext cx="5183188"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E3450F13-D61E-CB21-E193-73C9A21F6B8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8" name="Pladsholder til sidefod 7">
            <a:extLst>
              <a:ext uri="{FF2B5EF4-FFF2-40B4-BE49-F238E27FC236}">
                <a16:creationId xmlns:a16="http://schemas.microsoft.com/office/drawing/2014/main" id="{48B453DB-2472-0A95-4477-7C71672870E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9" name="Pladsholder til slidenummer 8">
            <a:extLst>
              <a:ext uri="{FF2B5EF4-FFF2-40B4-BE49-F238E27FC236}">
                <a16:creationId xmlns:a16="http://schemas.microsoft.com/office/drawing/2014/main" id="{7F7A2ECE-EFA7-EF1B-C606-52CEA63521E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484963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C226E0-82D7-A53C-4889-8C4ED3406F03}"/>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ECEB01DC-D4D7-E86E-77C4-E230F9308A0A}"/>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4" name="Pladsholder til sidefod 3">
            <a:extLst>
              <a:ext uri="{FF2B5EF4-FFF2-40B4-BE49-F238E27FC236}">
                <a16:creationId xmlns:a16="http://schemas.microsoft.com/office/drawing/2014/main" id="{806234F6-C373-5F27-9E8F-E28D26C0C28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5" name="Pladsholder til slidenummer 4">
            <a:extLst>
              <a:ext uri="{FF2B5EF4-FFF2-40B4-BE49-F238E27FC236}">
                <a16:creationId xmlns:a16="http://schemas.microsoft.com/office/drawing/2014/main" id="{937C949D-6398-DBA6-89F4-1A1517D4D58B}"/>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631626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695325" y="176035"/>
            <a:ext cx="10801350" cy="923183"/>
          </a:xfrm>
          <a:prstGeom prst="rect">
            <a:avLst/>
          </a:prstGeom>
        </p:spPr>
        <p:txBody>
          <a:bodyPr vert="horz" lIns="0" tIns="108000" rIns="91440" bIns="45720" rtlCol="0" anchor="ctr">
            <a:noAutofit/>
          </a:bodyPr>
          <a:lstStyle/>
          <a:p>
            <a:r>
              <a:rPr lang="da-DK" dirty="0"/>
              <a:t>Klik for at redigere i master</a:t>
            </a:r>
          </a:p>
        </p:txBody>
      </p:sp>
      <p:sp>
        <p:nvSpPr>
          <p:cNvPr id="3" name="Pladsholder til tekst 2"/>
          <p:cNvSpPr>
            <a:spLocks noGrp="1"/>
          </p:cNvSpPr>
          <p:nvPr>
            <p:ph type="body" idx="1"/>
          </p:nvPr>
        </p:nvSpPr>
        <p:spPr>
          <a:xfrm>
            <a:off x="695325" y="1332000"/>
            <a:ext cx="8101013" cy="4248000"/>
          </a:xfrm>
          <a:prstGeom prst="rect">
            <a:avLst/>
          </a:prstGeom>
        </p:spPr>
        <p:txBody>
          <a:bodyPr vert="horz" lIns="0" tIns="45720" rIns="91440" bIns="45720" rtlCol="0">
            <a:noAutofit/>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ktangel 3">
            <a:extLst>
              <a:ext uri="{FF2B5EF4-FFF2-40B4-BE49-F238E27FC236}">
                <a16:creationId xmlns:a16="http://schemas.microsoft.com/office/drawing/2014/main" id="{2631930D-6E52-99ED-0EB5-A2032B27A027}"/>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 name="Tekstfelt 4">
            <a:extLst>
              <a:ext uri="{FF2B5EF4-FFF2-40B4-BE49-F238E27FC236}">
                <a16:creationId xmlns:a16="http://schemas.microsoft.com/office/drawing/2014/main" id="{4D4A2916-8282-3C33-C5D2-2263BA4E3C6B}"/>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6" name="Tekstfelt 5">
            <a:extLst>
              <a:ext uri="{FF2B5EF4-FFF2-40B4-BE49-F238E27FC236}">
                <a16:creationId xmlns:a16="http://schemas.microsoft.com/office/drawing/2014/main" id="{B9B4740B-8C55-DE43-AA64-60BB8E7184D9}"/>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1651560119"/>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4" r:id="rId3"/>
  </p:sldLayoutIdLst>
  <p:transition>
    <p:fade/>
  </p:transition>
  <p:hf hdr="0"/>
  <p:txStyles>
    <p:title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p:titleStyle>
    <p:body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4" pos="7242">
          <p15:clr>
            <a:srgbClr val="F26B43"/>
          </p15:clr>
        </p15:guide>
        <p15:guide id="6" pos="438">
          <p15:clr>
            <a:srgbClr val="F26B43"/>
          </p15:clr>
        </p15:guide>
        <p15:guide id="7" orient="horz" pos="835">
          <p15:clr>
            <a:srgbClr val="F26B43"/>
          </p15:clr>
        </p15:guide>
        <p15:guide id="8" orient="horz" pos="3521">
          <p15:clr>
            <a:srgbClr val="F26B43"/>
          </p15:clr>
        </p15:guide>
        <p15:guide id="10" pos="5541">
          <p15:clr>
            <a:srgbClr val="F26B43"/>
          </p15:clr>
        </p15:guide>
        <p15:guide id="11" orient="horz" pos="370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8987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kvalimad.dk/page/enkel-chokolademousse-af-kun-vand-og-chokolade/uuid/d3cba269-4f7c-11e6-b16b-1e3e6633a24d" TargetMode="Externa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www.kvalimad.dk/page/enkel-chokolademousse-af-kun-vand-og-chokolade/uuid/d3cba269-4f7c-11e6-b16b-1e3e6633a24d"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deklaration.fooddata.dk/?Deklarationsberegneren"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frida.fooddata.dk/food/1022?"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5">
            <a:extLst>
              <a:ext uri="{FF2B5EF4-FFF2-40B4-BE49-F238E27FC236}">
                <a16:creationId xmlns:a16="http://schemas.microsoft.com/office/drawing/2014/main" id="{53CD6217-FD9D-EE65-F243-0E86A7D37B78}"/>
              </a:ext>
            </a:extLst>
          </p:cNvPr>
          <p:cNvSpPr txBox="1">
            <a:spLocks/>
          </p:cNvSpPr>
          <p:nvPr/>
        </p:nvSpPr>
        <p:spPr>
          <a:xfrm>
            <a:off x="695325" y="176035"/>
            <a:ext cx="10801350" cy="923183"/>
          </a:xfrm>
          <a:prstGeom prst="rect">
            <a:avLst/>
          </a:prstGeom>
        </p:spPr>
        <p:txBody>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endParaRPr lang="da-DK" dirty="0">
              <a:solidFill>
                <a:srgbClr val="FFFFFF"/>
              </a:solidFill>
            </a:endParaRPr>
          </a:p>
        </p:txBody>
      </p:sp>
      <p:sp>
        <p:nvSpPr>
          <p:cNvPr id="3" name="Titel 1">
            <a:extLst>
              <a:ext uri="{FF2B5EF4-FFF2-40B4-BE49-F238E27FC236}">
                <a16:creationId xmlns:a16="http://schemas.microsoft.com/office/drawing/2014/main" id="{F5CE6BE1-041C-F719-7723-907887EA7A35}"/>
              </a:ext>
            </a:extLst>
          </p:cNvPr>
          <p:cNvSpPr txBox="1">
            <a:spLocks/>
          </p:cNvSpPr>
          <p:nvPr/>
        </p:nvSpPr>
        <p:spPr>
          <a:xfrm>
            <a:off x="987171" y="1679121"/>
            <a:ext cx="9741408" cy="2318658"/>
          </a:xfrm>
          <a:prstGeom prst="rect">
            <a:avLst/>
          </a:prstGeom>
          <a:solidFill>
            <a:srgbClr val="224B5A"/>
          </a:solidFill>
          <a:ln w="25400">
            <a:solidFill>
              <a:srgbClr val="224B5A"/>
            </a:solidFill>
          </a:ln>
        </p:spPr>
        <p:txBody>
          <a:bodyPr anchor="ctr">
            <a:normAutofit fontScale="97500"/>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4900" b="1" dirty="0">
                <a:solidFill>
                  <a:schemeClr val="bg1"/>
                </a:solidFill>
                <a:latin typeface="BetonEF" panose="020B0604020202020204" charset="0"/>
              </a:rPr>
              <a:t>Design din egen chokolademousse</a:t>
            </a:r>
            <a:br>
              <a:rPr lang="da-DK" dirty="0">
                <a:solidFill>
                  <a:schemeClr val="bg1"/>
                </a:solidFill>
                <a:latin typeface="BetonEF" panose="020B0604020202020204" charset="0"/>
              </a:rPr>
            </a:br>
            <a:r>
              <a:rPr lang="da-DK" sz="4100" dirty="0">
                <a:solidFill>
                  <a:schemeClr val="bg1"/>
                </a:solidFill>
                <a:latin typeface="BetonEF" panose="020B0604020202020204" charset="0"/>
              </a:rPr>
              <a:t>- et engineering-forløb til kemi B</a:t>
            </a:r>
          </a:p>
        </p:txBody>
      </p:sp>
    </p:spTree>
    <p:extLst>
      <p:ext uri="{BB962C8B-B14F-4D97-AF65-F5344CB8AC3E}">
        <p14:creationId xmlns:p14="http://schemas.microsoft.com/office/powerpoint/2010/main" val="130030809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F20106-2CFA-2E2C-7563-627956A3D851}"/>
              </a:ext>
            </a:extLst>
          </p:cNvPr>
          <p:cNvSpPr>
            <a:spLocks noGrp="1"/>
          </p:cNvSpPr>
          <p:nvPr>
            <p:ph type="title"/>
          </p:nvPr>
        </p:nvSpPr>
        <p:spPr/>
        <p:txBody>
          <a:bodyPr/>
          <a:lstStyle/>
          <a:p>
            <a:r>
              <a:rPr lang="da-DK" dirty="0"/>
              <a:t>Logbog</a:t>
            </a:r>
          </a:p>
        </p:txBody>
      </p:sp>
      <p:sp>
        <p:nvSpPr>
          <p:cNvPr id="4" name="Pladsholder til indhold 2">
            <a:extLst>
              <a:ext uri="{FF2B5EF4-FFF2-40B4-BE49-F238E27FC236}">
                <a16:creationId xmlns:a16="http://schemas.microsoft.com/office/drawing/2014/main" id="{521DF130-4BA7-4295-AC56-4B141E200DEB}"/>
              </a:ext>
            </a:extLst>
          </p:cNvPr>
          <p:cNvSpPr txBox="1">
            <a:spLocks/>
          </p:cNvSpPr>
          <p:nvPr/>
        </p:nvSpPr>
        <p:spPr>
          <a:xfrm>
            <a:off x="2848708" y="1305000"/>
            <a:ext cx="7930660"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None/>
            </a:pPr>
            <a:r>
              <a:rPr lang="da-DK" dirty="0"/>
              <a:t>I skal føre logbog undervejs</a:t>
            </a:r>
          </a:p>
          <a:p>
            <a:pPr marL="0" indent="0">
              <a:spcAft>
                <a:spcPts val="0"/>
              </a:spcAft>
              <a:buNone/>
            </a:pPr>
            <a:endParaRPr lang="da-DK" dirty="0"/>
          </a:p>
          <a:p>
            <a:pPr marL="0" indent="0">
              <a:spcAft>
                <a:spcPts val="0"/>
              </a:spcAft>
              <a:buNone/>
            </a:pPr>
            <a:r>
              <a:rPr lang="da-DK" dirty="0"/>
              <a:t>Følgende skal som minimum være besvaret i logbogen efter første lektion:</a:t>
            </a:r>
          </a:p>
          <a:p>
            <a:pPr>
              <a:spcAft>
                <a:spcPts val="0"/>
              </a:spcAft>
            </a:pPr>
            <a:endParaRPr lang="da-DK" b="1" dirty="0"/>
          </a:p>
          <a:p>
            <a:pPr marL="0" indent="0">
              <a:spcAft>
                <a:spcPts val="0"/>
              </a:spcAft>
              <a:buNone/>
            </a:pPr>
            <a:r>
              <a:rPr lang="da-DK" b="1" dirty="0"/>
              <a:t>Fase 1: Forstå udfordringen</a:t>
            </a:r>
          </a:p>
          <a:p>
            <a:pPr marL="0" indent="0">
              <a:spcAft>
                <a:spcPts val="0"/>
              </a:spcAft>
              <a:buNone/>
            </a:pPr>
            <a:r>
              <a:rPr lang="da-DK" b="1" dirty="0"/>
              <a:t>Fase 2: Undersøge – indsamle relevant viden</a:t>
            </a:r>
          </a:p>
          <a:p>
            <a:pPr marL="0" indent="0">
              <a:spcAft>
                <a:spcPts val="0"/>
              </a:spcAft>
              <a:buNone/>
            </a:pPr>
            <a:endParaRPr lang="da-DK" b="1" dirty="0"/>
          </a:p>
          <a:p>
            <a:pPr marL="0" indent="0">
              <a:spcBef>
                <a:spcPts val="300"/>
              </a:spcBef>
              <a:spcAft>
                <a:spcPts val="0"/>
              </a:spcAft>
              <a:buNone/>
            </a:pPr>
            <a:r>
              <a:rPr lang="da-DK" dirty="0"/>
              <a:t>- Hvad er en emulgator?</a:t>
            </a:r>
          </a:p>
          <a:p>
            <a:pPr marL="0" indent="0">
              <a:spcBef>
                <a:spcPts val="300"/>
              </a:spcBef>
              <a:spcAft>
                <a:spcPts val="0"/>
              </a:spcAft>
              <a:buNone/>
            </a:pPr>
            <a:r>
              <a:rPr lang="da-DK" dirty="0"/>
              <a:t>- Hvad er en emulsion?</a:t>
            </a:r>
          </a:p>
          <a:p>
            <a:pPr marL="0" indent="0">
              <a:spcBef>
                <a:spcPts val="300"/>
              </a:spcBef>
              <a:spcAft>
                <a:spcPts val="0"/>
              </a:spcAft>
              <a:buNone/>
            </a:pPr>
            <a:r>
              <a:rPr lang="da-DK" dirty="0"/>
              <a:t>- Hvad er </a:t>
            </a:r>
            <a:r>
              <a:rPr lang="da-DK" dirty="0" err="1"/>
              <a:t>lecithin</a:t>
            </a:r>
            <a:r>
              <a:rPr lang="da-DK" dirty="0"/>
              <a:t>?</a:t>
            </a:r>
          </a:p>
          <a:p>
            <a:pPr marL="0" indent="0">
              <a:spcBef>
                <a:spcPts val="300"/>
              </a:spcBef>
              <a:spcAft>
                <a:spcPts val="0"/>
              </a:spcAft>
              <a:buNone/>
            </a:pPr>
            <a:r>
              <a:rPr lang="da-DK" dirty="0"/>
              <a:t>- Hvor får man </a:t>
            </a:r>
            <a:r>
              <a:rPr lang="da-DK" dirty="0" err="1"/>
              <a:t>lecithin</a:t>
            </a:r>
            <a:r>
              <a:rPr lang="da-DK" dirty="0"/>
              <a:t> fra?</a:t>
            </a:r>
          </a:p>
          <a:p>
            <a:pPr marL="0" indent="0">
              <a:spcBef>
                <a:spcPts val="300"/>
              </a:spcBef>
              <a:spcAft>
                <a:spcPts val="0"/>
              </a:spcAft>
              <a:buNone/>
            </a:pPr>
            <a:r>
              <a:rPr lang="da-DK" dirty="0"/>
              <a:t>- Hvor meget fedt er der i chokolade?</a:t>
            </a:r>
          </a:p>
          <a:p>
            <a:pPr marL="0" indent="0">
              <a:spcBef>
                <a:spcPts val="300"/>
              </a:spcBef>
              <a:spcAft>
                <a:spcPts val="0"/>
              </a:spcAft>
              <a:buNone/>
            </a:pPr>
            <a:r>
              <a:rPr lang="da-DK" dirty="0"/>
              <a:t>- Hvilken type fedt er der i chokolade?</a:t>
            </a:r>
          </a:p>
          <a:p>
            <a:pPr marL="0" indent="0">
              <a:spcBef>
                <a:spcPts val="300"/>
              </a:spcBef>
              <a:spcAft>
                <a:spcPts val="0"/>
              </a:spcAft>
              <a:buNone/>
            </a:pPr>
            <a:r>
              <a:rPr lang="da-DK" dirty="0"/>
              <a:t>- Er der andre vigtige komponenter i chokolade?</a:t>
            </a:r>
          </a:p>
          <a:p>
            <a:pPr marL="0" indent="0">
              <a:spcAft>
                <a:spcPts val="0"/>
              </a:spcAft>
              <a:buNone/>
            </a:pPr>
            <a:endParaRPr lang="da-DK" dirty="0"/>
          </a:p>
          <a:p>
            <a:pPr marL="0" indent="0">
              <a:spcAft>
                <a:spcPts val="0"/>
              </a:spcAft>
              <a:buNone/>
            </a:pPr>
            <a:r>
              <a:rPr lang="da-DK" b="1" dirty="0"/>
              <a:t>Det kan blive nødvendigt at give hinanden lektier for til næste lektion.</a:t>
            </a:r>
          </a:p>
          <a:p>
            <a:pPr marL="0" indent="0">
              <a:buFont typeface="Arial" panose="020B0604020202020204" pitchFamily="34" charset="0"/>
              <a:buNone/>
            </a:pPr>
            <a:endParaRPr lang="da-DK" sz="1400" dirty="0"/>
          </a:p>
        </p:txBody>
      </p:sp>
      <p:pic>
        <p:nvPicPr>
          <p:cNvPr id="6" name="Billede 5" descr="Et billede, der indeholder cirkel, skærmbillede, logo, Font/skrifttype&#10;&#10;Automatisk genereret beskrivelse">
            <a:extLst>
              <a:ext uri="{FF2B5EF4-FFF2-40B4-BE49-F238E27FC236}">
                <a16:creationId xmlns:a16="http://schemas.microsoft.com/office/drawing/2014/main" id="{15F46329-A4C9-1412-0565-C15B79BB22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734" t="27060" r="26531" b="27182"/>
          <a:stretch/>
        </p:blipFill>
        <p:spPr>
          <a:xfrm>
            <a:off x="695325" y="3146783"/>
            <a:ext cx="1698867" cy="1663383"/>
          </a:xfrm>
          <a:prstGeom prst="rect">
            <a:avLst/>
          </a:prstGeom>
        </p:spPr>
      </p:pic>
      <p:pic>
        <p:nvPicPr>
          <p:cNvPr id="3" name="Pladsholder til indhold 7" descr="Et billede, der indeholder tekst, cirkel, Font/skrifttype, logo&#10;&#10;Automatisk genereret beskrivelse">
            <a:extLst>
              <a:ext uri="{FF2B5EF4-FFF2-40B4-BE49-F238E27FC236}">
                <a16:creationId xmlns:a16="http://schemas.microsoft.com/office/drawing/2014/main" id="{F9A8DB43-1BF9-86F5-CC83-6FC61D6D1F1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502" t="6828" r="8255" b="9812"/>
          <a:stretch/>
        </p:blipFill>
        <p:spPr>
          <a:xfrm>
            <a:off x="695325" y="1217974"/>
            <a:ext cx="1698867" cy="1701243"/>
          </a:xfrm>
          <a:prstGeom prst="rect">
            <a:avLst/>
          </a:prstGeom>
        </p:spPr>
      </p:pic>
    </p:spTree>
    <p:extLst>
      <p:ext uri="{BB962C8B-B14F-4D97-AF65-F5344CB8AC3E}">
        <p14:creationId xmlns:p14="http://schemas.microsoft.com/office/powerpoint/2010/main" val="232447922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dsholder til indhold 2">
            <a:extLst>
              <a:ext uri="{FF2B5EF4-FFF2-40B4-BE49-F238E27FC236}">
                <a16:creationId xmlns:a16="http://schemas.microsoft.com/office/drawing/2014/main" id="{6F60F0DA-45CE-3CB3-6AA7-2A934516E3F8}"/>
              </a:ext>
            </a:extLst>
          </p:cNvPr>
          <p:cNvSpPr txBox="1">
            <a:spLocks/>
          </p:cNvSpPr>
          <p:nvPr/>
        </p:nvSpPr>
        <p:spPr>
          <a:xfrm>
            <a:off x="2045493" y="3124940"/>
            <a:ext cx="8101013"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a-DK" dirty="0">
                <a:latin typeface="Work Sans" pitchFamily="2" charset="0"/>
              </a:rPr>
              <a:t>Opfølgning på logbog fra sidst</a:t>
            </a:r>
          </a:p>
          <a:p>
            <a:pPr algn="ctr"/>
            <a:r>
              <a:rPr lang="da-DK" dirty="0">
                <a:latin typeface="Work Sans" pitchFamily="2" charset="0"/>
              </a:rPr>
              <a:t>Fagligt indspark om målgrupper</a:t>
            </a:r>
          </a:p>
          <a:p>
            <a:pPr algn="ctr"/>
            <a:r>
              <a:rPr lang="da-DK" dirty="0">
                <a:latin typeface="Work Sans" pitchFamily="2" charset="0"/>
              </a:rPr>
              <a:t>Indkøbsliste til næste lektion</a:t>
            </a:r>
          </a:p>
          <a:p>
            <a:pPr algn="ctr"/>
            <a:endParaRPr lang="da-DK" dirty="0"/>
          </a:p>
        </p:txBody>
      </p:sp>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latin typeface="BetonEF" pitchFamily="50" charset="0"/>
              </a:rPr>
              <a:t> </a:t>
            </a: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2</a:t>
            </a:r>
          </a:p>
        </p:txBody>
      </p:sp>
    </p:spTree>
    <p:extLst>
      <p:ext uri="{BB962C8B-B14F-4D97-AF65-F5344CB8AC3E}">
        <p14:creationId xmlns:p14="http://schemas.microsoft.com/office/powerpoint/2010/main" val="358345640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B9A0117D-E1C9-5650-4EA5-80137627EC50}"/>
              </a:ext>
            </a:extLst>
          </p:cNvPr>
          <p:cNvSpPr>
            <a:spLocks noGrp="1"/>
          </p:cNvSpPr>
          <p:nvPr>
            <p:ph idx="1"/>
          </p:nvPr>
        </p:nvSpPr>
        <p:spPr>
          <a:xfrm>
            <a:off x="748800" y="410399"/>
            <a:ext cx="10118492" cy="5502427"/>
          </a:xfrm>
        </p:spPr>
        <p:txBody>
          <a:bodyPr/>
          <a:lstStyle/>
          <a:p>
            <a:pPr marL="0" indent="0">
              <a:buNone/>
            </a:pPr>
            <a:r>
              <a:rPr lang="da-DK" sz="1800" b="1" dirty="0"/>
              <a:t>Lektionsplan (6 lektioner)</a:t>
            </a:r>
          </a:p>
          <a:p>
            <a:pPr marL="0" indent="0">
              <a:spcAft>
                <a:spcPts val="0"/>
              </a:spcAft>
              <a:buNone/>
            </a:pPr>
            <a:r>
              <a:rPr lang="da-DK" sz="1800" b="1" dirty="0"/>
              <a:t>Lektion 1:</a:t>
            </a:r>
            <a:r>
              <a:rPr lang="da-DK" sz="1800" dirty="0"/>
              <a:t>	Introduktion til </a:t>
            </a:r>
            <a:r>
              <a:rPr lang="da-DK" sz="1800" dirty="0" err="1"/>
              <a:t>engineering</a:t>
            </a:r>
            <a:r>
              <a:rPr lang="da-DK" sz="1800" dirty="0"/>
              <a:t> designprocessen (EDP-modellen)</a:t>
            </a:r>
          </a:p>
          <a:p>
            <a:pPr marL="0" indent="0">
              <a:spcAft>
                <a:spcPts val="0"/>
              </a:spcAft>
              <a:buNone/>
            </a:pPr>
            <a:r>
              <a:rPr lang="da-DK" sz="1800" dirty="0"/>
              <a:t>		Fase 1: Forstå udfordringen </a:t>
            </a:r>
          </a:p>
          <a:p>
            <a:pPr marL="0" indent="0">
              <a:spcAft>
                <a:spcPts val="0"/>
              </a:spcAft>
              <a:buNone/>
            </a:pPr>
            <a:r>
              <a:rPr lang="da-DK" sz="1800" dirty="0"/>
              <a:t>		Fase 2: Undersøge</a:t>
            </a:r>
            <a:endParaRPr lang="da-DK" sz="2400" dirty="0"/>
          </a:p>
          <a:p>
            <a:pPr marL="0" indent="0">
              <a:spcAft>
                <a:spcPts val="0"/>
              </a:spcAft>
              <a:buNone/>
            </a:pPr>
            <a:endParaRPr lang="da-DK" sz="1800" dirty="0">
              <a:solidFill>
                <a:schemeClr val="accent1"/>
              </a:solidFill>
              <a:highlight>
                <a:srgbClr val="00FF00"/>
              </a:highlight>
            </a:endParaRPr>
          </a:p>
          <a:p>
            <a:pPr marL="0" indent="0">
              <a:spcAft>
                <a:spcPts val="0"/>
              </a:spcAft>
              <a:buNone/>
            </a:pPr>
            <a:r>
              <a:rPr lang="da-DK" sz="1800" b="1" dirty="0"/>
              <a:t>Lektion 2: </a:t>
            </a:r>
            <a:r>
              <a:rPr lang="da-DK" sz="1800" dirty="0"/>
              <a:t>	</a:t>
            </a:r>
            <a:r>
              <a:rPr lang="da-DK" sz="1800" b="1" dirty="0">
                <a:solidFill>
                  <a:srgbClr val="37AFB5"/>
                </a:solidFill>
              </a:rPr>
              <a:t>Fase 2: Undersøge </a:t>
            </a:r>
          </a:p>
          <a:p>
            <a:pPr marL="0" indent="0">
              <a:spcAft>
                <a:spcPts val="0"/>
              </a:spcAft>
              <a:buNone/>
            </a:pPr>
            <a:r>
              <a:rPr lang="da-DK" sz="1800" b="1" dirty="0">
                <a:solidFill>
                  <a:srgbClr val="37AFB5"/>
                </a:solidFill>
              </a:rPr>
              <a:t>		Fase 3: Få ideer </a:t>
            </a:r>
          </a:p>
          <a:p>
            <a:pPr marL="0" indent="0">
              <a:spcAft>
                <a:spcPts val="0"/>
              </a:spcAft>
              <a:buNone/>
            </a:pPr>
            <a:r>
              <a:rPr lang="da-DK" sz="1800" b="1" dirty="0">
                <a:solidFill>
                  <a:srgbClr val="37AFB5"/>
                </a:solidFill>
              </a:rPr>
              <a:t>		Fase 4: Konkretisere </a:t>
            </a:r>
          </a:p>
          <a:p>
            <a:pPr marL="0" indent="0">
              <a:spcAft>
                <a:spcPts val="0"/>
              </a:spcAft>
              <a:buNone/>
            </a:pPr>
            <a:endParaRPr lang="da-DK" sz="1800" dirty="0"/>
          </a:p>
          <a:p>
            <a:pPr marL="0" indent="0">
              <a:spcAft>
                <a:spcPts val="0"/>
              </a:spcAft>
              <a:buNone/>
            </a:pPr>
            <a:r>
              <a:rPr lang="da-DK" sz="1800" b="1" dirty="0"/>
              <a:t>Lektion 3: </a:t>
            </a:r>
            <a:r>
              <a:rPr lang="da-DK" sz="1800" dirty="0"/>
              <a:t>	Fase 4: Konkretisere</a:t>
            </a:r>
          </a:p>
          <a:p>
            <a:pPr marL="0" indent="0">
              <a:spcAft>
                <a:spcPts val="0"/>
              </a:spcAft>
              <a:buNone/>
            </a:pPr>
            <a:r>
              <a:rPr lang="da-DK" sz="1800" dirty="0"/>
              <a:t>		Fase 5: Konstruere (prototype I) </a:t>
            </a:r>
          </a:p>
          <a:p>
            <a:pPr marL="0" indent="0">
              <a:spcAft>
                <a:spcPts val="0"/>
              </a:spcAft>
              <a:buNone/>
            </a:pPr>
            <a:r>
              <a:rPr lang="da-DK" sz="1800" dirty="0"/>
              <a:t>		Fase 6: Forbedre</a:t>
            </a:r>
          </a:p>
          <a:p>
            <a:pPr marL="0" indent="0">
              <a:spcAft>
                <a:spcPts val="0"/>
              </a:spcAft>
              <a:buNone/>
            </a:pPr>
            <a:endParaRPr lang="da-DK" sz="1800" dirty="0"/>
          </a:p>
          <a:p>
            <a:pPr marL="0" indent="0">
              <a:spcAft>
                <a:spcPts val="0"/>
              </a:spcAft>
              <a:buNone/>
            </a:pPr>
            <a:r>
              <a:rPr lang="da-DK" sz="1800" b="1" dirty="0"/>
              <a:t>Lektion 4: </a:t>
            </a:r>
            <a:r>
              <a:rPr lang="da-DK" sz="1800" dirty="0"/>
              <a:t>	Vi arbejder i de samme faser en gang mere (som i lektion 3)</a:t>
            </a:r>
          </a:p>
          <a:p>
            <a:pPr marL="0" indent="0">
              <a:spcAft>
                <a:spcPts val="0"/>
              </a:spcAft>
              <a:buNone/>
            </a:pPr>
            <a:endParaRPr lang="da-DK" sz="1800" dirty="0"/>
          </a:p>
          <a:p>
            <a:pPr marL="0" indent="0">
              <a:spcAft>
                <a:spcPts val="0"/>
              </a:spcAft>
              <a:buNone/>
            </a:pPr>
            <a:r>
              <a:rPr lang="da-DK" sz="1800" b="1" dirty="0"/>
              <a:t>Lektion 5:</a:t>
            </a:r>
            <a:r>
              <a:rPr lang="da-DK" sz="1800" dirty="0"/>
              <a:t>	Vi arbejder færdigt og afleverer</a:t>
            </a:r>
          </a:p>
          <a:p>
            <a:pPr marL="0" indent="0">
              <a:spcAft>
                <a:spcPts val="0"/>
              </a:spcAft>
              <a:buNone/>
            </a:pPr>
            <a:endParaRPr lang="da-DK" sz="1800" dirty="0"/>
          </a:p>
          <a:p>
            <a:pPr marL="0" indent="0">
              <a:spcAft>
                <a:spcPts val="0"/>
              </a:spcAft>
              <a:buNone/>
            </a:pPr>
            <a:r>
              <a:rPr lang="da-DK" sz="1800" b="1" dirty="0"/>
              <a:t>Lektion 6:</a:t>
            </a:r>
            <a:r>
              <a:rPr lang="da-DK" sz="1800" dirty="0"/>
              <a:t>	Fase 7: Præsentation af jeres proces og jeres produkt</a:t>
            </a:r>
          </a:p>
          <a:p>
            <a:endParaRPr lang="da-DK" dirty="0"/>
          </a:p>
        </p:txBody>
      </p:sp>
    </p:spTree>
    <p:extLst>
      <p:ext uri="{BB962C8B-B14F-4D97-AF65-F5344CB8AC3E}">
        <p14:creationId xmlns:p14="http://schemas.microsoft.com/office/powerpoint/2010/main" val="373873734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473B10-DC0E-38B7-2E43-FE66049A00A9}"/>
              </a:ext>
            </a:extLst>
          </p:cNvPr>
          <p:cNvSpPr>
            <a:spLocks noGrp="1"/>
          </p:cNvSpPr>
          <p:nvPr>
            <p:ph type="title"/>
          </p:nvPr>
        </p:nvSpPr>
        <p:spPr/>
        <p:txBody>
          <a:bodyPr/>
          <a:lstStyle/>
          <a:p>
            <a:r>
              <a:rPr lang="da-DK" dirty="0"/>
              <a:t>Kemisk struktur af </a:t>
            </a:r>
            <a:r>
              <a:rPr lang="da-DK" dirty="0" err="1"/>
              <a:t>lecithin</a:t>
            </a:r>
            <a:endParaRPr lang="da-DK" dirty="0"/>
          </a:p>
        </p:txBody>
      </p:sp>
      <p:grpSp>
        <p:nvGrpSpPr>
          <p:cNvPr id="10" name="Gruppe 9">
            <a:extLst>
              <a:ext uri="{FF2B5EF4-FFF2-40B4-BE49-F238E27FC236}">
                <a16:creationId xmlns:a16="http://schemas.microsoft.com/office/drawing/2014/main" id="{EC8EFBF9-923A-DDCD-4F1C-7327587E653B}"/>
              </a:ext>
            </a:extLst>
          </p:cNvPr>
          <p:cNvGrpSpPr/>
          <p:nvPr/>
        </p:nvGrpSpPr>
        <p:grpSpPr>
          <a:xfrm>
            <a:off x="648983" y="1148851"/>
            <a:ext cx="8894780" cy="4671657"/>
            <a:chOff x="648983" y="1148851"/>
            <a:chExt cx="8894780" cy="4671657"/>
          </a:xfrm>
        </p:grpSpPr>
        <p:pic>
          <p:nvPicPr>
            <p:cNvPr id="4" name="Pladsholder til indhold 4">
              <a:extLst>
                <a:ext uri="{FF2B5EF4-FFF2-40B4-BE49-F238E27FC236}">
                  <a16:creationId xmlns:a16="http://schemas.microsoft.com/office/drawing/2014/main" id="{AA5CFD7C-D500-F56A-57F0-197C10D05281}"/>
                </a:ext>
              </a:extLst>
            </p:cNvPr>
            <p:cNvPicPr>
              <a:picLocks noChangeAspect="1"/>
            </p:cNvPicPr>
            <p:nvPr/>
          </p:nvPicPr>
          <p:blipFill rotWithShape="1">
            <a:blip r:embed="rId2"/>
            <a:srcRect r="25546"/>
            <a:stretch/>
          </p:blipFill>
          <p:spPr>
            <a:xfrm>
              <a:off x="648983" y="1148851"/>
              <a:ext cx="6527122" cy="4671657"/>
            </a:xfrm>
            <a:prstGeom prst="rect">
              <a:avLst/>
            </a:prstGeom>
          </p:spPr>
        </p:pic>
        <p:sp>
          <p:nvSpPr>
            <p:cNvPr id="5" name="Tekstfelt 4">
              <a:extLst>
                <a:ext uri="{FF2B5EF4-FFF2-40B4-BE49-F238E27FC236}">
                  <a16:creationId xmlns:a16="http://schemas.microsoft.com/office/drawing/2014/main" id="{62D4D496-5A1D-8FE9-DD60-557A6DB74B52}"/>
                </a:ext>
              </a:extLst>
            </p:cNvPr>
            <p:cNvSpPr txBox="1"/>
            <p:nvPr/>
          </p:nvSpPr>
          <p:spPr>
            <a:xfrm>
              <a:off x="2426677" y="4800600"/>
              <a:ext cx="1929912" cy="307777"/>
            </a:xfrm>
            <a:prstGeom prst="rect">
              <a:avLst/>
            </a:prstGeom>
            <a:solidFill>
              <a:schemeClr val="bg1"/>
            </a:solidFill>
          </p:spPr>
          <p:txBody>
            <a:bodyPr wrap="square" rtlCol="0">
              <a:spAutoFit/>
            </a:bodyPr>
            <a:lstStyle/>
            <a:p>
              <a:r>
                <a:rPr lang="da-DK" sz="1400" b="1" dirty="0">
                  <a:latin typeface="Work Sans" pitchFamily="2" charset="0"/>
                </a:rPr>
                <a:t>Umættet fedtsyre</a:t>
              </a:r>
            </a:p>
          </p:txBody>
        </p:sp>
        <p:sp>
          <p:nvSpPr>
            <p:cNvPr id="6" name="Tekstfelt 5">
              <a:extLst>
                <a:ext uri="{FF2B5EF4-FFF2-40B4-BE49-F238E27FC236}">
                  <a16:creationId xmlns:a16="http://schemas.microsoft.com/office/drawing/2014/main" id="{FF334F11-F232-32C1-2240-AD18DB78FA22}"/>
                </a:ext>
              </a:extLst>
            </p:cNvPr>
            <p:cNvSpPr txBox="1"/>
            <p:nvPr/>
          </p:nvSpPr>
          <p:spPr>
            <a:xfrm>
              <a:off x="7176104" y="5159619"/>
              <a:ext cx="1929912" cy="307777"/>
            </a:xfrm>
            <a:prstGeom prst="rect">
              <a:avLst/>
            </a:prstGeom>
            <a:solidFill>
              <a:schemeClr val="bg1"/>
            </a:solidFill>
          </p:spPr>
          <p:txBody>
            <a:bodyPr wrap="square" rtlCol="0">
              <a:spAutoFit/>
            </a:bodyPr>
            <a:lstStyle/>
            <a:p>
              <a:r>
                <a:rPr lang="da-DK" sz="1400" b="1" dirty="0">
                  <a:latin typeface="Work Sans" pitchFamily="2" charset="0"/>
                </a:rPr>
                <a:t>Mættet fedtsyre</a:t>
              </a:r>
            </a:p>
          </p:txBody>
        </p:sp>
        <p:sp>
          <p:nvSpPr>
            <p:cNvPr id="8" name="Tekstfelt 7">
              <a:extLst>
                <a:ext uri="{FF2B5EF4-FFF2-40B4-BE49-F238E27FC236}">
                  <a16:creationId xmlns:a16="http://schemas.microsoft.com/office/drawing/2014/main" id="{A5B07BBD-8CDC-EF1B-FE9C-792E5C429E8B}"/>
                </a:ext>
              </a:extLst>
            </p:cNvPr>
            <p:cNvSpPr txBox="1"/>
            <p:nvPr/>
          </p:nvSpPr>
          <p:spPr>
            <a:xfrm>
              <a:off x="7139344" y="3599577"/>
              <a:ext cx="2367659" cy="738664"/>
            </a:xfrm>
            <a:prstGeom prst="rect">
              <a:avLst/>
            </a:prstGeom>
            <a:solidFill>
              <a:schemeClr val="bg1"/>
            </a:solidFill>
          </p:spPr>
          <p:txBody>
            <a:bodyPr wrap="square" rtlCol="0">
              <a:spAutoFit/>
            </a:bodyPr>
            <a:lstStyle/>
            <a:p>
              <a:r>
                <a:rPr lang="da-DK" sz="1400" b="1" dirty="0">
                  <a:effectLst/>
                  <a:latin typeface="Work Sans" pitchFamily="2" charset="0"/>
                </a:rPr>
                <a:t>Hydrofobe haler </a:t>
              </a:r>
              <a:r>
                <a:rPr lang="da-DK" sz="1400" b="1" dirty="0">
                  <a:latin typeface="Work Sans" pitchFamily="2" charset="0"/>
                </a:rPr>
                <a:t>bestående</a:t>
              </a:r>
              <a:r>
                <a:rPr lang="da-DK" sz="1400" b="1" dirty="0">
                  <a:effectLst/>
                  <a:latin typeface="Work Sans" pitchFamily="2" charset="0"/>
                </a:rPr>
                <a:t> af fedtsyrer</a:t>
              </a:r>
            </a:p>
            <a:p>
              <a:endParaRPr lang="da-DK" sz="1400" b="1" dirty="0">
                <a:latin typeface="Work Sans" pitchFamily="2" charset="0"/>
              </a:endParaRPr>
            </a:p>
          </p:txBody>
        </p:sp>
        <p:sp>
          <p:nvSpPr>
            <p:cNvPr id="9" name="Tekstfelt 8">
              <a:extLst>
                <a:ext uri="{FF2B5EF4-FFF2-40B4-BE49-F238E27FC236}">
                  <a16:creationId xmlns:a16="http://schemas.microsoft.com/office/drawing/2014/main" id="{00AE0B2C-00B9-32C7-34DD-A7E5145CAC54}"/>
                </a:ext>
              </a:extLst>
            </p:cNvPr>
            <p:cNvSpPr txBox="1"/>
            <p:nvPr/>
          </p:nvSpPr>
          <p:spPr>
            <a:xfrm>
              <a:off x="7176104" y="2073150"/>
              <a:ext cx="2367659" cy="738664"/>
            </a:xfrm>
            <a:prstGeom prst="rect">
              <a:avLst/>
            </a:prstGeom>
            <a:solidFill>
              <a:schemeClr val="bg1"/>
            </a:solidFill>
          </p:spPr>
          <p:txBody>
            <a:bodyPr wrap="square" rtlCol="0">
              <a:spAutoFit/>
            </a:bodyPr>
            <a:lstStyle/>
            <a:p>
              <a:r>
                <a:rPr lang="da-DK" sz="1400" b="1" dirty="0">
                  <a:effectLst/>
                  <a:latin typeface="Work Sans" pitchFamily="2" charset="0"/>
                  <a:cs typeface="Segoe UI" panose="020B0502040204020203" pitchFamily="34" charset="0"/>
                </a:rPr>
                <a:t>Hydrofilt hoved </a:t>
              </a:r>
              <a:r>
                <a:rPr lang="da-DK" sz="1400" b="1" dirty="0">
                  <a:latin typeface="Work Sans" pitchFamily="2" charset="0"/>
                  <a:cs typeface="Segoe UI" panose="020B0502040204020203" pitchFamily="34" charset="0"/>
                </a:rPr>
                <a:t>bestående</a:t>
              </a:r>
              <a:r>
                <a:rPr lang="da-DK" sz="1400" b="1" dirty="0">
                  <a:effectLst/>
                  <a:latin typeface="Work Sans" pitchFamily="2" charset="0"/>
                  <a:cs typeface="Segoe UI" panose="020B0502040204020203" pitchFamily="34" charset="0"/>
                </a:rPr>
                <a:t> af fosfat og </a:t>
              </a:r>
              <a:r>
                <a:rPr lang="da-DK" sz="1400" b="1" dirty="0" err="1">
                  <a:effectLst/>
                  <a:latin typeface="Work Sans" pitchFamily="2" charset="0"/>
                  <a:cs typeface="Segoe UI" panose="020B0502040204020203" pitchFamily="34" charset="0"/>
                </a:rPr>
                <a:t>cholin</a:t>
              </a:r>
              <a:endParaRPr lang="da-DK" sz="1400" b="1" dirty="0">
                <a:latin typeface="Work Sans" pitchFamily="2" charset="0"/>
                <a:cs typeface="Segoe UI" panose="020B0502040204020203" pitchFamily="34" charset="0"/>
              </a:endParaRPr>
            </a:p>
          </p:txBody>
        </p:sp>
      </p:grpSp>
      <p:sp>
        <p:nvSpPr>
          <p:cNvPr id="7" name="Tekstfelt 6">
            <a:extLst>
              <a:ext uri="{FF2B5EF4-FFF2-40B4-BE49-F238E27FC236}">
                <a16:creationId xmlns:a16="http://schemas.microsoft.com/office/drawing/2014/main" id="{F663A9F2-B618-0CE5-8782-61A5D0F8B9D3}"/>
              </a:ext>
            </a:extLst>
          </p:cNvPr>
          <p:cNvSpPr txBox="1"/>
          <p:nvPr/>
        </p:nvSpPr>
        <p:spPr>
          <a:xfrm>
            <a:off x="4712971" y="6000365"/>
            <a:ext cx="3261360" cy="230832"/>
          </a:xfrm>
          <a:prstGeom prst="rect">
            <a:avLst/>
          </a:prstGeom>
          <a:noFill/>
        </p:spPr>
        <p:txBody>
          <a:bodyPr wrap="square" rtlCol="0">
            <a:spAutoFit/>
          </a:bodyPr>
          <a:lstStyle/>
          <a:p>
            <a:r>
              <a:rPr lang="da-DK" sz="900" i="1" dirty="0">
                <a:latin typeface="Work Sans" pitchFamily="2" charset="0"/>
              </a:rPr>
              <a:t>Figurer efter Ulrich </a:t>
            </a:r>
            <a:r>
              <a:rPr lang="da-DK" sz="900" i="1" dirty="0" err="1">
                <a:latin typeface="Work Sans" pitchFamily="2" charset="0"/>
              </a:rPr>
              <a:t>Helmich</a:t>
            </a:r>
            <a:r>
              <a:rPr lang="da-DK" sz="900" i="1" dirty="0">
                <a:latin typeface="Work Sans" pitchFamily="2" charset="0"/>
              </a:rPr>
              <a:t> (Helmich.de)</a:t>
            </a:r>
          </a:p>
        </p:txBody>
      </p:sp>
    </p:spTree>
    <p:extLst>
      <p:ext uri="{BB962C8B-B14F-4D97-AF65-F5344CB8AC3E}">
        <p14:creationId xmlns:p14="http://schemas.microsoft.com/office/powerpoint/2010/main" val="403200847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Lige pilforbindelse 7">
            <a:extLst>
              <a:ext uri="{FF2B5EF4-FFF2-40B4-BE49-F238E27FC236}">
                <a16:creationId xmlns:a16="http://schemas.microsoft.com/office/drawing/2014/main" id="{D42096A9-30D5-4BE8-D740-9290472D12C7}"/>
              </a:ext>
            </a:extLst>
          </p:cNvPr>
          <p:cNvCxnSpPr/>
          <p:nvPr/>
        </p:nvCxnSpPr>
        <p:spPr>
          <a:xfrm flipV="1">
            <a:off x="4228759" y="2870035"/>
            <a:ext cx="516346" cy="394647"/>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Lige pilforbindelse 8">
            <a:extLst>
              <a:ext uri="{FF2B5EF4-FFF2-40B4-BE49-F238E27FC236}">
                <a16:creationId xmlns:a16="http://schemas.microsoft.com/office/drawing/2014/main" id="{8E2349D3-6EB1-9A85-D066-B664A8C685FB}"/>
              </a:ext>
            </a:extLst>
          </p:cNvPr>
          <p:cNvCxnSpPr/>
          <p:nvPr/>
        </p:nvCxnSpPr>
        <p:spPr>
          <a:xfrm flipH="1" flipV="1">
            <a:off x="6385553" y="2888956"/>
            <a:ext cx="647779" cy="39459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kstfelt 12">
            <a:extLst>
              <a:ext uri="{FF2B5EF4-FFF2-40B4-BE49-F238E27FC236}">
                <a16:creationId xmlns:a16="http://schemas.microsoft.com/office/drawing/2014/main" id="{75CFD11A-5086-F0E4-A421-61CF1F38390E}"/>
              </a:ext>
            </a:extLst>
          </p:cNvPr>
          <p:cNvSpPr txBox="1"/>
          <p:nvPr/>
        </p:nvSpPr>
        <p:spPr>
          <a:xfrm>
            <a:off x="698278" y="324712"/>
            <a:ext cx="11374549" cy="1446550"/>
          </a:xfrm>
          <a:prstGeom prst="rect">
            <a:avLst/>
          </a:prstGeom>
          <a:noFill/>
        </p:spPr>
        <p:txBody>
          <a:bodyPr wrap="square" rtlCol="0">
            <a:spAutoFit/>
          </a:bodyPr>
          <a:lstStyle/>
          <a:p>
            <a:r>
              <a:rPr lang="da-DK" sz="4400" b="1" dirty="0">
                <a:solidFill>
                  <a:schemeClr val="accent5"/>
                </a:solidFill>
                <a:latin typeface="BetonEF-Bold" charset="0"/>
              </a:rPr>
              <a:t>To slags emulsioner </a:t>
            </a:r>
          </a:p>
          <a:p>
            <a:endParaRPr lang="da-DK" sz="4400" b="1" dirty="0">
              <a:solidFill>
                <a:schemeClr val="accent5"/>
              </a:solidFill>
              <a:latin typeface="BetonEF-Bold" charset="0"/>
            </a:endParaRPr>
          </a:p>
        </p:txBody>
      </p:sp>
      <p:pic>
        <p:nvPicPr>
          <p:cNvPr id="2" name="Billede 1" descr="Et billede, der indeholder cirkel, gul, Grafik, illustration/afbildning&#10;&#10;Automatisk genereret beskrivelse">
            <a:extLst>
              <a:ext uri="{FF2B5EF4-FFF2-40B4-BE49-F238E27FC236}">
                <a16:creationId xmlns:a16="http://schemas.microsoft.com/office/drawing/2014/main" id="{08FBDC4F-E1BC-E294-75E7-99773C45952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061" t="429" r="-9061" b="-429"/>
          <a:stretch/>
        </p:blipFill>
        <p:spPr>
          <a:xfrm>
            <a:off x="6806944" y="3567726"/>
            <a:ext cx="1519466" cy="1519466"/>
          </a:xfrm>
          <a:prstGeom prst="rect">
            <a:avLst/>
          </a:prstGeom>
        </p:spPr>
      </p:pic>
      <p:pic>
        <p:nvPicPr>
          <p:cNvPr id="4" name="Billede 3" descr="Et billede, der indeholder Grafik, clipart, skærmbillede, design&#10;&#10;Automatisk genereret beskrivelse">
            <a:extLst>
              <a:ext uri="{FF2B5EF4-FFF2-40B4-BE49-F238E27FC236}">
                <a16:creationId xmlns:a16="http://schemas.microsoft.com/office/drawing/2014/main" id="{7163834A-3E2F-5D52-BB9C-F45BDA2E27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05859" y="3569741"/>
            <a:ext cx="1519466" cy="1519466"/>
          </a:xfrm>
          <a:prstGeom prst="rect">
            <a:avLst/>
          </a:prstGeom>
        </p:spPr>
      </p:pic>
      <p:sp>
        <p:nvSpPr>
          <p:cNvPr id="6" name="Tekstfelt 5">
            <a:extLst>
              <a:ext uri="{FF2B5EF4-FFF2-40B4-BE49-F238E27FC236}">
                <a16:creationId xmlns:a16="http://schemas.microsoft.com/office/drawing/2014/main" id="{C20DD88A-56A1-550A-9094-3187D74C03D9}"/>
              </a:ext>
            </a:extLst>
          </p:cNvPr>
          <p:cNvSpPr txBox="1"/>
          <p:nvPr/>
        </p:nvSpPr>
        <p:spPr>
          <a:xfrm>
            <a:off x="6607842" y="5089206"/>
            <a:ext cx="2398120" cy="261610"/>
          </a:xfrm>
          <a:prstGeom prst="rect">
            <a:avLst/>
          </a:prstGeom>
          <a:solidFill>
            <a:schemeClr val="bg1"/>
          </a:solidFill>
        </p:spPr>
        <p:txBody>
          <a:bodyPr wrap="square">
            <a:spAutoFit/>
          </a:bodyPr>
          <a:lstStyle/>
          <a:p>
            <a:r>
              <a:rPr lang="da-DK" sz="1100" dirty="0">
                <a:latin typeface="Work Sans" pitchFamily="2" charset="0"/>
              </a:rPr>
              <a:t>Micelle med </a:t>
            </a:r>
            <a:r>
              <a:rPr lang="da-DK" sz="1100" dirty="0" err="1">
                <a:latin typeface="Work Sans" pitchFamily="2" charset="0"/>
              </a:rPr>
              <a:t>upolært</a:t>
            </a:r>
            <a:r>
              <a:rPr lang="da-DK" sz="1100" dirty="0">
                <a:latin typeface="Work Sans" pitchFamily="2" charset="0"/>
              </a:rPr>
              <a:t> indre </a:t>
            </a:r>
          </a:p>
        </p:txBody>
      </p:sp>
      <p:sp>
        <p:nvSpPr>
          <p:cNvPr id="7" name="Tekstfelt 6">
            <a:extLst>
              <a:ext uri="{FF2B5EF4-FFF2-40B4-BE49-F238E27FC236}">
                <a16:creationId xmlns:a16="http://schemas.microsoft.com/office/drawing/2014/main" id="{442BDE4E-AEA1-E890-E878-1E4799B478A4}"/>
              </a:ext>
            </a:extLst>
          </p:cNvPr>
          <p:cNvSpPr txBox="1"/>
          <p:nvPr/>
        </p:nvSpPr>
        <p:spPr>
          <a:xfrm>
            <a:off x="2914424" y="5089206"/>
            <a:ext cx="2398120" cy="261610"/>
          </a:xfrm>
          <a:prstGeom prst="rect">
            <a:avLst/>
          </a:prstGeom>
          <a:solidFill>
            <a:schemeClr val="bg1"/>
          </a:solidFill>
        </p:spPr>
        <p:txBody>
          <a:bodyPr wrap="square">
            <a:spAutoFit/>
          </a:bodyPr>
          <a:lstStyle/>
          <a:p>
            <a:r>
              <a:rPr lang="da-DK" sz="1100" dirty="0">
                <a:latin typeface="Work Sans" pitchFamily="2" charset="0"/>
              </a:rPr>
              <a:t>Micelle med polært indre </a:t>
            </a:r>
          </a:p>
        </p:txBody>
      </p:sp>
      <p:pic>
        <p:nvPicPr>
          <p:cNvPr id="10" name="Billede 9">
            <a:extLst>
              <a:ext uri="{FF2B5EF4-FFF2-40B4-BE49-F238E27FC236}">
                <a16:creationId xmlns:a16="http://schemas.microsoft.com/office/drawing/2014/main" id="{1A6AC3A3-B59C-EE01-82BD-82B7A9013E1E}"/>
              </a:ext>
            </a:extLst>
          </p:cNvPr>
          <p:cNvPicPr>
            <a:picLocks noChangeAspect="1"/>
          </p:cNvPicPr>
          <p:nvPr/>
        </p:nvPicPr>
        <p:blipFill rotWithShape="1">
          <a:blip r:embed="rId4"/>
          <a:srcRect t="6283" b="10531"/>
          <a:stretch/>
        </p:blipFill>
        <p:spPr>
          <a:xfrm>
            <a:off x="2914424" y="2050276"/>
            <a:ext cx="6000650" cy="1519465"/>
          </a:xfrm>
          <a:prstGeom prst="rect">
            <a:avLst/>
          </a:prstGeom>
        </p:spPr>
      </p:pic>
      <p:pic>
        <p:nvPicPr>
          <p:cNvPr id="11" name="Billede 10">
            <a:extLst>
              <a:ext uri="{FF2B5EF4-FFF2-40B4-BE49-F238E27FC236}">
                <a16:creationId xmlns:a16="http://schemas.microsoft.com/office/drawing/2014/main" id="{57DCF00A-22BA-E9B8-C344-391FC08D2B01}"/>
              </a:ext>
            </a:extLst>
          </p:cNvPr>
          <p:cNvPicPr>
            <a:picLocks noChangeAspect="1"/>
          </p:cNvPicPr>
          <p:nvPr/>
        </p:nvPicPr>
        <p:blipFill rotWithShape="1">
          <a:blip r:embed="rId5"/>
          <a:srcRect l="26289" t="25792" r="24507" b="21977"/>
          <a:stretch/>
        </p:blipFill>
        <p:spPr>
          <a:xfrm>
            <a:off x="5920592" y="1818585"/>
            <a:ext cx="5210628" cy="3582022"/>
          </a:xfrm>
          <a:prstGeom prst="rect">
            <a:avLst/>
          </a:prstGeom>
        </p:spPr>
      </p:pic>
      <p:pic>
        <p:nvPicPr>
          <p:cNvPr id="24" name="Billede 23">
            <a:extLst>
              <a:ext uri="{FF2B5EF4-FFF2-40B4-BE49-F238E27FC236}">
                <a16:creationId xmlns:a16="http://schemas.microsoft.com/office/drawing/2014/main" id="{B1921A9F-BC7E-0ACB-A038-392F133917D0}"/>
              </a:ext>
            </a:extLst>
          </p:cNvPr>
          <p:cNvPicPr>
            <a:picLocks noChangeAspect="1"/>
          </p:cNvPicPr>
          <p:nvPr/>
        </p:nvPicPr>
        <p:blipFill>
          <a:blip r:embed="rId6"/>
          <a:stretch>
            <a:fillRect/>
          </a:stretch>
        </p:blipFill>
        <p:spPr>
          <a:xfrm>
            <a:off x="372216" y="1818585"/>
            <a:ext cx="5556074" cy="3712785"/>
          </a:xfrm>
          <a:prstGeom prst="rect">
            <a:avLst/>
          </a:prstGeom>
        </p:spPr>
      </p:pic>
    </p:spTree>
    <p:extLst>
      <p:ext uri="{BB962C8B-B14F-4D97-AF65-F5344CB8AC3E}">
        <p14:creationId xmlns:p14="http://schemas.microsoft.com/office/powerpoint/2010/main" val="345415720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felt 3">
            <a:extLst>
              <a:ext uri="{FF2B5EF4-FFF2-40B4-BE49-F238E27FC236}">
                <a16:creationId xmlns:a16="http://schemas.microsoft.com/office/drawing/2014/main" id="{D9DA4955-CDCB-39CA-E192-3B7CB37F3F38}"/>
              </a:ext>
            </a:extLst>
          </p:cNvPr>
          <p:cNvSpPr txBox="1"/>
          <p:nvPr/>
        </p:nvSpPr>
        <p:spPr>
          <a:xfrm>
            <a:off x="668239" y="5983102"/>
            <a:ext cx="8665942" cy="292388"/>
          </a:xfrm>
          <a:prstGeom prst="rect">
            <a:avLst/>
          </a:prstGeom>
          <a:noFill/>
        </p:spPr>
        <p:txBody>
          <a:bodyPr wrap="square">
            <a:spAutoFit/>
          </a:bodyPr>
          <a:lstStyle/>
          <a:p>
            <a:r>
              <a:rPr lang="da-DK" sz="1300" u="sng" dirty="0">
                <a:solidFill>
                  <a:srgbClr val="224B5A"/>
                </a:solidFill>
                <a:latin typeface="Work Sans" pitchFamily="2" charset="0"/>
                <a:hlinkClick r:id="rId2">
                  <a:extLst>
                    <a:ext uri="{A12FA001-AC4F-418D-AE19-62706E023703}">
                      <ahyp:hlinkClr xmlns:ahyp="http://schemas.microsoft.com/office/drawing/2018/hyperlinkcolor" val="tx"/>
                    </a:ext>
                  </a:extLst>
                </a:hlinkClick>
              </a:rPr>
              <a:t>Find en opskrift på en enkel chokolademousse af kun vand og chokolade - www.kvalimad.dk</a:t>
            </a:r>
            <a:endParaRPr lang="da-DK" sz="1300" u="sng" dirty="0">
              <a:solidFill>
                <a:srgbClr val="224B5A"/>
              </a:solidFill>
              <a:latin typeface="Work Sans" pitchFamily="2" charset="0"/>
            </a:endParaRPr>
          </a:p>
        </p:txBody>
      </p:sp>
      <p:sp>
        <p:nvSpPr>
          <p:cNvPr id="7" name="Tekstfelt 6">
            <a:extLst>
              <a:ext uri="{FF2B5EF4-FFF2-40B4-BE49-F238E27FC236}">
                <a16:creationId xmlns:a16="http://schemas.microsoft.com/office/drawing/2014/main" id="{90A35C59-A7CE-DC64-B2EC-48F57EE162E2}"/>
              </a:ext>
            </a:extLst>
          </p:cNvPr>
          <p:cNvSpPr txBox="1"/>
          <p:nvPr/>
        </p:nvSpPr>
        <p:spPr>
          <a:xfrm>
            <a:off x="8695639" y="1944839"/>
            <a:ext cx="2772604" cy="830997"/>
          </a:xfrm>
          <a:prstGeom prst="rect">
            <a:avLst/>
          </a:prstGeom>
          <a:noFill/>
        </p:spPr>
        <p:txBody>
          <a:bodyPr wrap="square" rtlCol="0">
            <a:spAutoFit/>
          </a:bodyPr>
          <a:lstStyle/>
          <a:p>
            <a:r>
              <a:rPr lang="da-DK" sz="1600" dirty="0">
                <a:latin typeface="Work Sans" pitchFamily="2" charset="0"/>
              </a:rPr>
              <a:t>Emulsionen er vendt om i forhold til ren  chokolade (</a:t>
            </a:r>
            <a:r>
              <a:rPr lang="da-DK" sz="1600" dirty="0" err="1">
                <a:latin typeface="Work Sans" pitchFamily="2" charset="0"/>
              </a:rPr>
              <a:t>OiV</a:t>
            </a:r>
            <a:r>
              <a:rPr lang="da-DK" sz="1600" dirty="0">
                <a:latin typeface="Work Sans" pitchFamily="2" charset="0"/>
              </a:rPr>
              <a:t>).</a:t>
            </a:r>
          </a:p>
        </p:txBody>
      </p:sp>
      <p:sp>
        <p:nvSpPr>
          <p:cNvPr id="8" name="Tekstfelt 7">
            <a:extLst>
              <a:ext uri="{FF2B5EF4-FFF2-40B4-BE49-F238E27FC236}">
                <a16:creationId xmlns:a16="http://schemas.microsoft.com/office/drawing/2014/main" id="{767C2588-61F7-7031-A4BA-7B38C1A78D2C}"/>
              </a:ext>
            </a:extLst>
          </p:cNvPr>
          <p:cNvSpPr txBox="1"/>
          <p:nvPr/>
        </p:nvSpPr>
        <p:spPr>
          <a:xfrm>
            <a:off x="8695638" y="778999"/>
            <a:ext cx="2738246" cy="584775"/>
          </a:xfrm>
          <a:prstGeom prst="rect">
            <a:avLst/>
          </a:prstGeom>
          <a:noFill/>
        </p:spPr>
        <p:txBody>
          <a:bodyPr wrap="square" rtlCol="0">
            <a:spAutoFit/>
          </a:bodyPr>
          <a:lstStyle/>
          <a:p>
            <a:r>
              <a:rPr lang="da-DK" sz="1600" dirty="0">
                <a:latin typeface="Work Sans" pitchFamily="2" charset="0"/>
              </a:rPr>
              <a:t>Hvorfor tilsætter han IKKE en emulgator ???</a:t>
            </a:r>
          </a:p>
        </p:txBody>
      </p:sp>
      <p:pic>
        <p:nvPicPr>
          <p:cNvPr id="9" name="Billede 8">
            <a:extLst>
              <a:ext uri="{FF2B5EF4-FFF2-40B4-BE49-F238E27FC236}">
                <a16:creationId xmlns:a16="http://schemas.microsoft.com/office/drawing/2014/main" id="{E2E54439-1788-82AD-7063-0E967CD6273E}"/>
              </a:ext>
            </a:extLst>
          </p:cNvPr>
          <p:cNvPicPr>
            <a:picLocks noChangeAspect="1"/>
          </p:cNvPicPr>
          <p:nvPr/>
        </p:nvPicPr>
        <p:blipFill rotWithShape="1">
          <a:blip r:embed="rId3"/>
          <a:srcRect l="1386" t="290" r="1174" b="63546"/>
          <a:stretch/>
        </p:blipFill>
        <p:spPr>
          <a:xfrm>
            <a:off x="758116" y="505566"/>
            <a:ext cx="7101036" cy="1776038"/>
          </a:xfrm>
          <a:prstGeom prst="rect">
            <a:avLst/>
          </a:prstGeom>
        </p:spPr>
      </p:pic>
      <p:sp>
        <p:nvSpPr>
          <p:cNvPr id="2" name="Pladsholder til indhold 2">
            <a:extLst>
              <a:ext uri="{FF2B5EF4-FFF2-40B4-BE49-F238E27FC236}">
                <a16:creationId xmlns:a16="http://schemas.microsoft.com/office/drawing/2014/main" id="{92B1A777-16C9-75AF-D61B-F91CC0FFD12E}"/>
              </a:ext>
            </a:extLst>
          </p:cNvPr>
          <p:cNvSpPr>
            <a:spLocks noGrp="1"/>
          </p:cNvSpPr>
          <p:nvPr>
            <p:ph idx="1"/>
          </p:nvPr>
        </p:nvSpPr>
        <p:spPr>
          <a:xfrm>
            <a:off x="758116" y="2306360"/>
            <a:ext cx="7110352" cy="3450372"/>
          </a:xfrm>
        </p:spPr>
        <p:txBody>
          <a:bodyPr/>
          <a:lstStyle/>
          <a:p>
            <a:pPr marL="0" indent="0">
              <a:buNone/>
            </a:pPr>
            <a:r>
              <a:rPr lang="da-DK" sz="1300" i="1" dirty="0"/>
              <a:t>To udgaver af den enkle chokolademousse – Max M. Rasmussen</a:t>
            </a:r>
          </a:p>
          <a:p>
            <a:pPr marL="0" indent="0">
              <a:buNone/>
            </a:pPr>
            <a:r>
              <a:rPr lang="da-DK" sz="1300" dirty="0"/>
              <a:t>Videoopskrift: Den franske kemiker og molekylær gastronom </a:t>
            </a:r>
            <a:r>
              <a:rPr lang="da-DK" sz="1300" dirty="0" err="1"/>
              <a:t>Hervé</a:t>
            </a:r>
            <a:r>
              <a:rPr lang="da-DK" sz="1300" dirty="0"/>
              <a:t> This har opfundet denne opskrift. Den stritter imod alt, hvad man lærer om at behandle chokolade. Normalt er smeltet chokolade helt ødelagt, hvis der kommer blot ganske få dråber vand i. Men i denne opskrift brugte </a:t>
            </a:r>
            <a:r>
              <a:rPr lang="da-DK" sz="1300" dirty="0" err="1"/>
              <a:t>Hervé</a:t>
            </a:r>
            <a:r>
              <a:rPr lang="da-DK" sz="1300" dirty="0"/>
              <a:t> This sin viden om kemi til at få det til at virke. </a:t>
            </a:r>
          </a:p>
          <a:p>
            <a:pPr marL="0" indent="0">
              <a:buNone/>
            </a:pPr>
            <a:r>
              <a:rPr lang="da-DK" sz="1300" b="1" dirty="0"/>
              <a:t>Ingredienser </a:t>
            </a:r>
            <a:br>
              <a:rPr lang="da-DK" sz="1300" dirty="0"/>
            </a:br>
            <a:r>
              <a:rPr lang="da-DK" sz="1300" dirty="0"/>
              <a:t>2-4 portioner</a:t>
            </a:r>
          </a:p>
          <a:p>
            <a:pPr marL="0" indent="0">
              <a:buNone/>
            </a:pPr>
            <a:r>
              <a:rPr lang="da-DK" sz="1300" dirty="0"/>
              <a:t>- 100 g mørk chokolade, 70%</a:t>
            </a:r>
            <a:br>
              <a:rPr lang="da-DK" sz="1300" dirty="0"/>
            </a:br>
            <a:r>
              <a:rPr lang="da-DK" sz="1300" dirty="0"/>
              <a:t>- 3/4 dl vand</a:t>
            </a:r>
          </a:p>
          <a:p>
            <a:pPr marL="0" indent="0">
              <a:buNone/>
            </a:pPr>
            <a:r>
              <a:rPr lang="da-DK" sz="1300" dirty="0"/>
              <a:t>Ekstra</a:t>
            </a:r>
          </a:p>
          <a:p>
            <a:pPr marL="0" indent="0">
              <a:buNone/>
            </a:pPr>
            <a:r>
              <a:rPr lang="da-DK" sz="1300" dirty="0"/>
              <a:t>- 2 dl flødeskum (kan undværes)</a:t>
            </a:r>
            <a:br>
              <a:rPr lang="da-DK" sz="1300" dirty="0"/>
            </a:br>
            <a:r>
              <a:rPr lang="da-DK" sz="1300" dirty="0"/>
              <a:t>- 2 spsk. sukker (kan undværes)</a:t>
            </a:r>
          </a:p>
          <a:p>
            <a:pPr marL="0" indent="0">
              <a:buNone/>
            </a:pPr>
            <a:endParaRPr lang="da-DK" sz="1300" dirty="0"/>
          </a:p>
        </p:txBody>
      </p:sp>
      <p:sp>
        <p:nvSpPr>
          <p:cNvPr id="6" name="Tekstfelt 5">
            <a:extLst>
              <a:ext uri="{FF2B5EF4-FFF2-40B4-BE49-F238E27FC236}">
                <a16:creationId xmlns:a16="http://schemas.microsoft.com/office/drawing/2014/main" id="{0FE92435-DC85-687A-84ED-01E48418B66F}"/>
              </a:ext>
            </a:extLst>
          </p:cNvPr>
          <p:cNvSpPr txBox="1"/>
          <p:nvPr/>
        </p:nvSpPr>
        <p:spPr>
          <a:xfrm>
            <a:off x="8695638" y="5737494"/>
            <a:ext cx="6710332" cy="230832"/>
          </a:xfrm>
          <a:prstGeom prst="rect">
            <a:avLst/>
          </a:prstGeom>
          <a:noFill/>
        </p:spPr>
        <p:txBody>
          <a:bodyPr wrap="square">
            <a:spAutoFit/>
          </a:bodyPr>
          <a:lstStyle/>
          <a:p>
            <a:r>
              <a:rPr lang="da-DK" sz="900" i="1" dirty="0">
                <a:solidFill>
                  <a:srgbClr val="000000"/>
                </a:solidFill>
                <a:effectLst/>
                <a:latin typeface="Work Sans" pitchFamily="2" charset="0"/>
                <a:ea typeface="Calibri" panose="020F0502020204030204" pitchFamily="34" charset="0"/>
                <a:cs typeface="Times New Roman" panose="02020603050405020304" pitchFamily="18" charset="0"/>
              </a:rPr>
              <a:t>Illustration: Skematisk fremstilling af olie-i-vandemulsion </a:t>
            </a:r>
          </a:p>
        </p:txBody>
      </p:sp>
      <p:pic>
        <p:nvPicPr>
          <p:cNvPr id="5" name="Billede 4">
            <a:extLst>
              <a:ext uri="{FF2B5EF4-FFF2-40B4-BE49-F238E27FC236}">
                <a16:creationId xmlns:a16="http://schemas.microsoft.com/office/drawing/2014/main" id="{B57CF609-1550-C092-E6A4-3849D2F67F5A}"/>
              </a:ext>
            </a:extLst>
          </p:cNvPr>
          <p:cNvPicPr>
            <a:picLocks noChangeAspect="1"/>
          </p:cNvPicPr>
          <p:nvPr/>
        </p:nvPicPr>
        <p:blipFill rotWithShape="1">
          <a:blip r:embed="rId4"/>
          <a:srcRect l="38595" t="29574" r="37861" b="36936"/>
          <a:stretch/>
        </p:blipFill>
        <p:spPr>
          <a:xfrm>
            <a:off x="8955563" y="2979614"/>
            <a:ext cx="2772604" cy="2554102"/>
          </a:xfrm>
          <a:prstGeom prst="rect">
            <a:avLst/>
          </a:prstGeom>
        </p:spPr>
      </p:pic>
    </p:spTree>
    <p:extLst>
      <p:ext uri="{BB962C8B-B14F-4D97-AF65-F5344CB8AC3E}">
        <p14:creationId xmlns:p14="http://schemas.microsoft.com/office/powerpoint/2010/main" val="157587915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EC7822-2D47-4ADD-E8C9-437DE01B5786}"/>
              </a:ext>
            </a:extLst>
          </p:cNvPr>
          <p:cNvSpPr>
            <a:spLocks noGrp="1"/>
          </p:cNvSpPr>
          <p:nvPr>
            <p:ph type="title"/>
          </p:nvPr>
        </p:nvSpPr>
        <p:spPr/>
        <p:txBody>
          <a:bodyPr/>
          <a:lstStyle/>
          <a:p>
            <a:r>
              <a:rPr lang="da-DK" dirty="0"/>
              <a:t>Eksempler på målgrupper</a:t>
            </a:r>
          </a:p>
        </p:txBody>
      </p:sp>
      <p:sp>
        <p:nvSpPr>
          <p:cNvPr id="3" name="Pladsholder til indhold 2">
            <a:extLst>
              <a:ext uri="{FF2B5EF4-FFF2-40B4-BE49-F238E27FC236}">
                <a16:creationId xmlns:a16="http://schemas.microsoft.com/office/drawing/2014/main" id="{0A62CBDF-0AB0-CDA9-ABAB-D2E2A32482F2}"/>
              </a:ext>
            </a:extLst>
          </p:cNvPr>
          <p:cNvSpPr>
            <a:spLocks noGrp="1"/>
          </p:cNvSpPr>
          <p:nvPr>
            <p:ph idx="1"/>
          </p:nvPr>
        </p:nvSpPr>
        <p:spPr>
          <a:xfrm>
            <a:off x="695325" y="1332000"/>
            <a:ext cx="9279548" cy="4248000"/>
          </a:xfrm>
        </p:spPr>
        <p:txBody>
          <a:bodyPr/>
          <a:lstStyle/>
          <a:p>
            <a:pPr marL="216000" indent="-216000">
              <a:lnSpc>
                <a:spcPct val="115000"/>
              </a:lnSpc>
              <a:spcAft>
                <a:spcPts val="1000"/>
              </a:spcAft>
              <a:buFont typeface="Arial" panose="020B0604020202020204" pitchFamily="34" charset="0"/>
              <a:buChar char="•"/>
            </a:pPr>
            <a:r>
              <a:rPr lang="da-DK" sz="1800" dirty="0">
                <a:effectLst/>
                <a:ea typeface="Arial" panose="020B0604020202020204" pitchFamily="34" charset="0"/>
                <a:cs typeface="Times New Roman" panose="02020603050405020304" pitchFamily="18" charset="0"/>
              </a:rPr>
              <a:t>Børn</a:t>
            </a:r>
          </a:p>
          <a:p>
            <a:pPr marL="216000" indent="-216000">
              <a:lnSpc>
                <a:spcPct val="115000"/>
              </a:lnSpc>
              <a:spcAft>
                <a:spcPts val="1000"/>
              </a:spcAft>
              <a:buFont typeface="Arial" panose="020B0604020202020204" pitchFamily="34" charset="0"/>
              <a:buChar char="•"/>
            </a:pPr>
            <a:r>
              <a:rPr lang="da-DK" sz="1800" dirty="0">
                <a:effectLst/>
                <a:ea typeface="Arial" panose="020B0604020202020204" pitchFamily="34" charset="0"/>
                <a:cs typeface="Times New Roman" panose="02020603050405020304" pitchFamily="18" charset="0"/>
              </a:rPr>
              <a:t>Gourmet</a:t>
            </a:r>
          </a:p>
          <a:p>
            <a:pPr marL="216000" indent="-216000">
              <a:lnSpc>
                <a:spcPct val="115000"/>
              </a:lnSpc>
              <a:spcAft>
                <a:spcPts val="1000"/>
              </a:spcAft>
              <a:buFont typeface="Arial" panose="020B0604020202020204" pitchFamily="34" charset="0"/>
              <a:buChar char="•"/>
            </a:pPr>
            <a:r>
              <a:rPr lang="da-DK" sz="1800" dirty="0">
                <a:effectLst/>
                <a:ea typeface="Arial" panose="020B0604020202020204" pitchFamily="34" charset="0"/>
                <a:cs typeface="Times New Roman" panose="02020603050405020304" pitchFamily="18" charset="0"/>
              </a:rPr>
              <a:t>Sundhed (sundt fedt, mindre sukker)</a:t>
            </a:r>
          </a:p>
          <a:p>
            <a:pPr marL="216000" indent="-216000">
              <a:lnSpc>
                <a:spcPct val="115000"/>
              </a:lnSpc>
              <a:spcAft>
                <a:spcPts val="1000"/>
              </a:spcAft>
              <a:buFont typeface="Arial" panose="020B0604020202020204" pitchFamily="34" charset="0"/>
              <a:buChar char="•"/>
            </a:pPr>
            <a:r>
              <a:rPr lang="da-DK" sz="1800" dirty="0">
                <a:effectLst/>
                <a:ea typeface="Arial" panose="020B0604020202020204" pitchFamily="34" charset="0"/>
                <a:cs typeface="Times New Roman" panose="02020603050405020304" pitchFamily="18" charset="0"/>
              </a:rPr>
              <a:t>Bæredygtighed og </a:t>
            </a:r>
            <a:r>
              <a:rPr lang="da-DK" sz="1800" dirty="0">
                <a:ea typeface="Arial" panose="020B0604020202020204" pitchFamily="34" charset="0"/>
                <a:cs typeface="Times New Roman" panose="02020603050405020304" pitchFamily="18" charset="0"/>
              </a:rPr>
              <a:t>F</a:t>
            </a:r>
            <a:r>
              <a:rPr lang="da-DK" sz="1800" dirty="0">
                <a:effectLst/>
                <a:ea typeface="Arial" panose="020B0604020202020204" pitchFamily="34" charset="0"/>
                <a:cs typeface="Times New Roman" panose="02020603050405020304" pitchFamily="18" charset="0"/>
              </a:rPr>
              <a:t>air Trade (fokus på råvare)</a:t>
            </a:r>
          </a:p>
          <a:p>
            <a:pPr marL="216000" indent="-216000">
              <a:lnSpc>
                <a:spcPct val="115000"/>
              </a:lnSpc>
              <a:spcAft>
                <a:spcPts val="1000"/>
              </a:spcAft>
            </a:pPr>
            <a:r>
              <a:rPr lang="da-DK" sz="1800" dirty="0">
                <a:ea typeface="Arial" panose="020B0604020202020204" pitchFamily="34" charset="0"/>
                <a:cs typeface="Times New Roman" panose="02020603050405020304" pitchFamily="18" charset="0"/>
              </a:rPr>
              <a:t>Veganer (uden mælk og æg) </a:t>
            </a:r>
            <a:r>
              <a:rPr lang="da-DK" sz="1800" i="1" dirty="0">
                <a:solidFill>
                  <a:srgbClr val="FF0000"/>
                </a:solidFill>
                <a:ea typeface="Arial" panose="020B0604020202020204" pitchFamily="34" charset="0"/>
                <a:cs typeface="Times New Roman" panose="02020603050405020304" pitchFamily="18" charset="0"/>
              </a:rPr>
              <a:t>pas på, der er ofte skummetmælk i chokoladen</a:t>
            </a:r>
            <a:endParaRPr lang="da-DK" sz="1800" i="1" dirty="0">
              <a:ea typeface="Arial" panose="020B0604020202020204" pitchFamily="34" charset="0"/>
              <a:cs typeface="Times New Roman" panose="02020603050405020304" pitchFamily="18" charset="0"/>
            </a:endParaRPr>
          </a:p>
          <a:p>
            <a:pPr marL="216000" indent="-216000">
              <a:lnSpc>
                <a:spcPct val="115000"/>
              </a:lnSpc>
              <a:spcAft>
                <a:spcPts val="1000"/>
              </a:spcAft>
              <a:buFont typeface="Arial" panose="020B0604020202020204" pitchFamily="34" charset="0"/>
              <a:buChar char="•"/>
            </a:pPr>
            <a:r>
              <a:rPr lang="da-DK" sz="1800" dirty="0">
                <a:effectLst/>
                <a:ea typeface="Arial" panose="020B0604020202020204" pitchFamily="34" charset="0"/>
                <a:cs typeface="Times New Roman" panose="02020603050405020304" pitchFamily="18" charset="0"/>
              </a:rPr>
              <a:t>Og mange flere …………….</a:t>
            </a:r>
          </a:p>
          <a:p>
            <a:endParaRPr lang="da-DK" dirty="0"/>
          </a:p>
        </p:txBody>
      </p:sp>
    </p:spTree>
    <p:extLst>
      <p:ext uri="{BB962C8B-B14F-4D97-AF65-F5344CB8AC3E}">
        <p14:creationId xmlns:p14="http://schemas.microsoft.com/office/powerpoint/2010/main" val="92771473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F20106-2CFA-2E2C-7563-627956A3D851}"/>
              </a:ext>
            </a:extLst>
          </p:cNvPr>
          <p:cNvSpPr>
            <a:spLocks noGrp="1"/>
          </p:cNvSpPr>
          <p:nvPr>
            <p:ph type="title"/>
          </p:nvPr>
        </p:nvSpPr>
        <p:spPr/>
        <p:txBody>
          <a:bodyPr/>
          <a:lstStyle/>
          <a:p>
            <a:r>
              <a:rPr lang="da-DK" dirty="0"/>
              <a:t>Logbog</a:t>
            </a:r>
          </a:p>
        </p:txBody>
      </p:sp>
      <p:sp>
        <p:nvSpPr>
          <p:cNvPr id="4" name="Pladsholder til indhold 2">
            <a:extLst>
              <a:ext uri="{FF2B5EF4-FFF2-40B4-BE49-F238E27FC236}">
                <a16:creationId xmlns:a16="http://schemas.microsoft.com/office/drawing/2014/main" id="{521DF130-4BA7-4295-AC56-4B141E200DEB}"/>
              </a:ext>
            </a:extLst>
          </p:cNvPr>
          <p:cNvSpPr txBox="1">
            <a:spLocks/>
          </p:cNvSpPr>
          <p:nvPr/>
        </p:nvSpPr>
        <p:spPr>
          <a:xfrm>
            <a:off x="2848708" y="1305000"/>
            <a:ext cx="7930660"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a-DK" dirty="0"/>
              <a:t>I skal føre logbog undervejs.</a:t>
            </a:r>
          </a:p>
          <a:p>
            <a:pPr marL="0" indent="0">
              <a:buNone/>
            </a:pPr>
            <a:r>
              <a:rPr lang="da-DK" dirty="0"/>
              <a:t>Følgende skal som minimum være besvaret i logbogen efter anden lektion:</a:t>
            </a:r>
            <a:endParaRPr lang="da-DK" b="1" dirty="0"/>
          </a:p>
          <a:p>
            <a:pPr marL="0" indent="0">
              <a:buNone/>
            </a:pPr>
            <a:r>
              <a:rPr lang="da-DK" b="1" dirty="0"/>
              <a:t>Fase 2: Undersøge</a:t>
            </a:r>
          </a:p>
          <a:p>
            <a:pPr marL="0" indent="0">
              <a:buNone/>
            </a:pPr>
            <a:r>
              <a:rPr lang="da-DK" b="1" dirty="0"/>
              <a:t>Fase 3: Få ideer</a:t>
            </a:r>
          </a:p>
          <a:p>
            <a:pPr marL="0" indent="0">
              <a:buNone/>
            </a:pPr>
            <a:r>
              <a:rPr lang="da-DK" b="1" dirty="0"/>
              <a:t>Fase 4: Konkretisere</a:t>
            </a:r>
          </a:p>
          <a:p>
            <a:pPr marL="216000" indent="-216000">
              <a:buNone/>
            </a:pPr>
            <a:r>
              <a:rPr lang="da-DK" dirty="0"/>
              <a:t>- Hvor meget </a:t>
            </a:r>
            <a:r>
              <a:rPr lang="da-DK" dirty="0" err="1"/>
              <a:t>lecithin</a:t>
            </a:r>
            <a:r>
              <a:rPr lang="da-DK" dirty="0"/>
              <a:t> skal der bruges til en emulsion?</a:t>
            </a:r>
          </a:p>
          <a:p>
            <a:pPr marL="216000" indent="-216000">
              <a:buNone/>
            </a:pPr>
            <a:r>
              <a:rPr lang="da-DK" dirty="0"/>
              <a:t>- Hvilken målgruppe har I valgt, hvad karakteriserer jeres målgruppe, og hvordan smitter det af på jeres produkt?</a:t>
            </a:r>
          </a:p>
          <a:p>
            <a:pPr marL="216000" indent="-216000">
              <a:buNone/>
            </a:pPr>
            <a:r>
              <a:rPr lang="da-DK" dirty="0"/>
              <a:t>- Indkøb til næste lektion, hvem medbringer elpisker, skåle mm.</a:t>
            </a:r>
            <a:endParaRPr lang="da-DK" dirty="0">
              <a:solidFill>
                <a:srgbClr val="FF0000"/>
              </a:solidFill>
            </a:endParaRPr>
          </a:p>
          <a:p>
            <a:pPr marL="0" indent="0">
              <a:buNone/>
            </a:pPr>
            <a:r>
              <a:rPr lang="da-DK" b="1" dirty="0"/>
              <a:t>Det kan blive nødvendigt at give hinanden lektier for til næste lektion.</a:t>
            </a:r>
          </a:p>
          <a:p>
            <a:pPr marL="0" indent="0">
              <a:spcAft>
                <a:spcPts val="0"/>
              </a:spcAft>
              <a:buNone/>
            </a:pPr>
            <a:endParaRPr lang="da-DK" dirty="0"/>
          </a:p>
          <a:p>
            <a:pPr marL="0" indent="0">
              <a:buFont typeface="Arial" panose="020B0604020202020204" pitchFamily="34" charset="0"/>
              <a:buNone/>
            </a:pPr>
            <a:endParaRPr lang="da-DK" sz="1400" dirty="0"/>
          </a:p>
        </p:txBody>
      </p:sp>
      <p:pic>
        <p:nvPicPr>
          <p:cNvPr id="6" name="Billede 5" descr="Et billede, der indeholder cirkel, skærmbillede, logo, Font/skrifttype&#10;&#10;Automatisk genereret beskrivelse">
            <a:extLst>
              <a:ext uri="{FF2B5EF4-FFF2-40B4-BE49-F238E27FC236}">
                <a16:creationId xmlns:a16="http://schemas.microsoft.com/office/drawing/2014/main" id="{15F46329-A4C9-1412-0565-C15B79BB22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734" t="27060" r="26531" b="27182"/>
          <a:stretch/>
        </p:blipFill>
        <p:spPr>
          <a:xfrm>
            <a:off x="657836" y="1217974"/>
            <a:ext cx="1617791" cy="1584000"/>
          </a:xfrm>
          <a:prstGeom prst="rect">
            <a:avLst/>
          </a:prstGeom>
        </p:spPr>
      </p:pic>
      <p:pic>
        <p:nvPicPr>
          <p:cNvPr id="7" name="Billede 6" descr="Et billede, der indeholder tekst, skærmbillede, Font/skrifttype, logo&#10;&#10;Automatisk genereret beskrivelse">
            <a:extLst>
              <a:ext uri="{FF2B5EF4-FFF2-40B4-BE49-F238E27FC236}">
                <a16:creationId xmlns:a16="http://schemas.microsoft.com/office/drawing/2014/main" id="{8AC875AD-1288-CC57-4593-BBE24C0446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203" t="26338" r="26911" b="26526"/>
          <a:stretch/>
        </p:blipFill>
        <p:spPr>
          <a:xfrm>
            <a:off x="657836" y="4542834"/>
            <a:ext cx="1575598" cy="1584000"/>
          </a:xfrm>
          <a:prstGeom prst="rect">
            <a:avLst/>
          </a:prstGeom>
        </p:spPr>
      </p:pic>
      <p:pic>
        <p:nvPicPr>
          <p:cNvPr id="9" name="Billede 8" descr="Et billede, der indeholder tekst, logo, skærmbillede, Font/skrifttype&#10;&#10;Automatisk genereret beskrivelse">
            <a:extLst>
              <a:ext uri="{FF2B5EF4-FFF2-40B4-BE49-F238E27FC236}">
                <a16:creationId xmlns:a16="http://schemas.microsoft.com/office/drawing/2014/main" id="{AD2519EC-5A88-6A22-099E-AF4D5627B11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736" t="26450" r="27019" b="26938"/>
          <a:stretch/>
        </p:blipFill>
        <p:spPr>
          <a:xfrm>
            <a:off x="657836" y="2880404"/>
            <a:ext cx="1571561" cy="1584000"/>
          </a:xfrm>
          <a:prstGeom prst="rect">
            <a:avLst/>
          </a:prstGeom>
        </p:spPr>
      </p:pic>
    </p:spTree>
    <p:extLst>
      <p:ext uri="{BB962C8B-B14F-4D97-AF65-F5344CB8AC3E}">
        <p14:creationId xmlns:p14="http://schemas.microsoft.com/office/powerpoint/2010/main" val="72908007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rPr>
              <a:t>Konstruere og forbedre</a:t>
            </a:r>
            <a:r>
              <a:rPr lang="da-DK" dirty="0">
                <a:solidFill>
                  <a:srgbClr val="224B5A"/>
                </a:solidFill>
                <a:latin typeface="BetonEF" pitchFamily="50" charset="0"/>
              </a:rPr>
              <a:t> </a:t>
            </a: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3</a:t>
            </a:r>
          </a:p>
        </p:txBody>
      </p:sp>
      <p:sp>
        <p:nvSpPr>
          <p:cNvPr id="3" name="Pladsholder til indhold 2">
            <a:extLst>
              <a:ext uri="{FF2B5EF4-FFF2-40B4-BE49-F238E27FC236}">
                <a16:creationId xmlns:a16="http://schemas.microsoft.com/office/drawing/2014/main" id="{EA0C8BC4-A1E7-CFB2-2A32-B092519B1CD3}"/>
              </a:ext>
            </a:extLst>
          </p:cNvPr>
          <p:cNvSpPr txBox="1">
            <a:spLocks/>
          </p:cNvSpPr>
          <p:nvPr/>
        </p:nvSpPr>
        <p:spPr>
          <a:xfrm>
            <a:off x="2045493" y="3999699"/>
            <a:ext cx="8635207"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a-DK" dirty="0">
                <a:latin typeface="Work Sans" pitchFamily="2" charset="0"/>
              </a:rPr>
              <a:t>Opfølgning på logbog fra sidst (konkretisere)</a:t>
            </a:r>
          </a:p>
          <a:p>
            <a:pPr algn="ctr"/>
            <a:r>
              <a:rPr lang="da-DK" dirty="0">
                <a:latin typeface="Work Sans" pitchFamily="2" charset="0"/>
              </a:rPr>
              <a:t>Fremstilling af prototype I baseret udelukkende på vand og chokolade</a:t>
            </a:r>
          </a:p>
          <a:p>
            <a:pPr algn="ctr"/>
            <a:endParaRPr lang="da-DK" dirty="0">
              <a:latin typeface="Work Sans" pitchFamily="2" charset="0"/>
            </a:endParaRPr>
          </a:p>
        </p:txBody>
      </p:sp>
    </p:spTree>
    <p:extLst>
      <p:ext uri="{BB962C8B-B14F-4D97-AF65-F5344CB8AC3E}">
        <p14:creationId xmlns:p14="http://schemas.microsoft.com/office/powerpoint/2010/main" val="124682977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B9A0117D-E1C9-5650-4EA5-80137627EC50}"/>
              </a:ext>
            </a:extLst>
          </p:cNvPr>
          <p:cNvSpPr>
            <a:spLocks noGrp="1"/>
          </p:cNvSpPr>
          <p:nvPr>
            <p:ph idx="1"/>
          </p:nvPr>
        </p:nvSpPr>
        <p:spPr>
          <a:xfrm>
            <a:off x="748800" y="410399"/>
            <a:ext cx="10118492" cy="5502427"/>
          </a:xfrm>
        </p:spPr>
        <p:txBody>
          <a:bodyPr/>
          <a:lstStyle/>
          <a:p>
            <a:pPr marL="0" indent="0">
              <a:buNone/>
            </a:pPr>
            <a:r>
              <a:rPr lang="da-DK" sz="1800" b="1" dirty="0"/>
              <a:t>Lektionsplan (6 moduler)</a:t>
            </a:r>
          </a:p>
          <a:p>
            <a:pPr marL="0" indent="0">
              <a:spcAft>
                <a:spcPts val="0"/>
              </a:spcAft>
              <a:buNone/>
            </a:pPr>
            <a:r>
              <a:rPr lang="da-DK" sz="1800" b="1" dirty="0"/>
              <a:t>Lektion 1:</a:t>
            </a:r>
            <a:r>
              <a:rPr lang="da-DK" sz="1800" dirty="0"/>
              <a:t>	Introduktion til </a:t>
            </a:r>
            <a:r>
              <a:rPr lang="da-DK" sz="1800" dirty="0" err="1"/>
              <a:t>engineering</a:t>
            </a:r>
            <a:r>
              <a:rPr lang="da-DK" sz="1800" dirty="0"/>
              <a:t> designprocessen (EDP-modellen)</a:t>
            </a:r>
          </a:p>
          <a:p>
            <a:pPr marL="0" indent="0">
              <a:spcAft>
                <a:spcPts val="0"/>
              </a:spcAft>
              <a:buNone/>
            </a:pPr>
            <a:r>
              <a:rPr lang="da-DK" sz="1800" dirty="0"/>
              <a:t>		Fase 1: Forstå udfordringen </a:t>
            </a:r>
          </a:p>
          <a:p>
            <a:pPr marL="0" indent="0">
              <a:spcAft>
                <a:spcPts val="0"/>
              </a:spcAft>
              <a:buNone/>
            </a:pPr>
            <a:r>
              <a:rPr lang="da-DK" sz="1800" dirty="0"/>
              <a:t>		Fase 2: Undersøge</a:t>
            </a:r>
            <a:endParaRPr lang="da-DK" sz="2400" dirty="0"/>
          </a:p>
          <a:p>
            <a:pPr marL="0" indent="0">
              <a:spcAft>
                <a:spcPts val="0"/>
              </a:spcAft>
              <a:buNone/>
            </a:pPr>
            <a:endParaRPr lang="da-DK" sz="1800" dirty="0">
              <a:solidFill>
                <a:schemeClr val="accent1"/>
              </a:solidFill>
              <a:highlight>
                <a:srgbClr val="00FF00"/>
              </a:highlight>
            </a:endParaRPr>
          </a:p>
          <a:p>
            <a:pPr marL="0" indent="0">
              <a:spcAft>
                <a:spcPts val="0"/>
              </a:spcAft>
              <a:buNone/>
            </a:pPr>
            <a:r>
              <a:rPr lang="da-DK" sz="1800" b="1" dirty="0"/>
              <a:t>Lektion 2: </a:t>
            </a:r>
            <a:r>
              <a:rPr lang="da-DK" sz="1800" dirty="0"/>
              <a:t>	Fase 2: Undersøge </a:t>
            </a:r>
          </a:p>
          <a:p>
            <a:pPr marL="0" indent="0">
              <a:spcAft>
                <a:spcPts val="0"/>
              </a:spcAft>
              <a:buNone/>
            </a:pPr>
            <a:r>
              <a:rPr lang="da-DK" sz="1800" dirty="0"/>
              <a:t>		Fase 3: Få ideer </a:t>
            </a:r>
          </a:p>
          <a:p>
            <a:pPr marL="0" indent="0">
              <a:spcAft>
                <a:spcPts val="0"/>
              </a:spcAft>
              <a:buNone/>
            </a:pPr>
            <a:r>
              <a:rPr lang="da-DK" sz="1800" dirty="0"/>
              <a:t>		Fase 4: Konkretisere</a:t>
            </a:r>
          </a:p>
          <a:p>
            <a:pPr marL="0" indent="0">
              <a:spcAft>
                <a:spcPts val="0"/>
              </a:spcAft>
              <a:buNone/>
            </a:pPr>
            <a:endParaRPr lang="da-DK" sz="1800" dirty="0"/>
          </a:p>
          <a:p>
            <a:pPr marL="0" indent="0">
              <a:spcAft>
                <a:spcPts val="0"/>
              </a:spcAft>
              <a:buNone/>
            </a:pPr>
            <a:r>
              <a:rPr lang="da-DK" sz="1800" b="1" dirty="0"/>
              <a:t>Lektion 3: </a:t>
            </a:r>
            <a:r>
              <a:rPr lang="da-DK" sz="1800" dirty="0"/>
              <a:t>	</a:t>
            </a:r>
            <a:r>
              <a:rPr lang="da-DK" sz="1800" b="1" dirty="0">
                <a:solidFill>
                  <a:srgbClr val="37AFB5"/>
                </a:solidFill>
              </a:rPr>
              <a:t>Fase 4: Konkretisere</a:t>
            </a:r>
          </a:p>
          <a:p>
            <a:pPr marL="0" indent="0">
              <a:spcAft>
                <a:spcPts val="0"/>
              </a:spcAft>
              <a:buNone/>
            </a:pPr>
            <a:r>
              <a:rPr lang="da-DK" sz="1800" b="1" dirty="0">
                <a:solidFill>
                  <a:srgbClr val="37AFB5"/>
                </a:solidFill>
              </a:rPr>
              <a:t>		Fase 5: Konstruere (prototype I) </a:t>
            </a:r>
          </a:p>
          <a:p>
            <a:pPr marL="0" indent="0">
              <a:spcAft>
                <a:spcPts val="0"/>
              </a:spcAft>
              <a:buNone/>
            </a:pPr>
            <a:r>
              <a:rPr lang="da-DK" sz="1800" b="1" dirty="0">
                <a:solidFill>
                  <a:srgbClr val="37AFB5"/>
                </a:solidFill>
              </a:rPr>
              <a:t>		Fase 6: Forbedre</a:t>
            </a:r>
          </a:p>
          <a:p>
            <a:pPr marL="0" indent="0">
              <a:spcAft>
                <a:spcPts val="0"/>
              </a:spcAft>
              <a:buNone/>
            </a:pPr>
            <a:endParaRPr lang="da-DK" sz="1800" dirty="0"/>
          </a:p>
          <a:p>
            <a:pPr marL="0" indent="0">
              <a:spcAft>
                <a:spcPts val="0"/>
              </a:spcAft>
              <a:buNone/>
            </a:pPr>
            <a:r>
              <a:rPr lang="da-DK" sz="1800" b="1" dirty="0"/>
              <a:t>Lektion 4: </a:t>
            </a:r>
            <a:r>
              <a:rPr lang="da-DK" sz="1800" dirty="0"/>
              <a:t>	Vi arbejder i de samme faser en gang mere (som i lektion 3)</a:t>
            </a:r>
          </a:p>
          <a:p>
            <a:pPr marL="0" indent="0">
              <a:spcAft>
                <a:spcPts val="0"/>
              </a:spcAft>
              <a:buNone/>
            </a:pPr>
            <a:endParaRPr lang="da-DK" sz="1800" dirty="0"/>
          </a:p>
          <a:p>
            <a:pPr marL="0" indent="0">
              <a:spcAft>
                <a:spcPts val="0"/>
              </a:spcAft>
              <a:buNone/>
            </a:pPr>
            <a:r>
              <a:rPr lang="da-DK" sz="1800" b="1" dirty="0"/>
              <a:t>Lektion 5:</a:t>
            </a:r>
            <a:r>
              <a:rPr lang="da-DK" sz="1800" dirty="0"/>
              <a:t>	Vi arbejder færdigt og afleverer</a:t>
            </a:r>
          </a:p>
          <a:p>
            <a:pPr marL="0" indent="0">
              <a:spcAft>
                <a:spcPts val="0"/>
              </a:spcAft>
              <a:buNone/>
            </a:pPr>
            <a:endParaRPr lang="da-DK" sz="1800" dirty="0"/>
          </a:p>
          <a:p>
            <a:pPr marL="0" indent="0">
              <a:spcAft>
                <a:spcPts val="0"/>
              </a:spcAft>
              <a:buNone/>
            </a:pPr>
            <a:r>
              <a:rPr lang="da-DK" sz="1800" b="1" dirty="0"/>
              <a:t>Lektion 6: </a:t>
            </a:r>
            <a:r>
              <a:rPr lang="da-DK" sz="1800" dirty="0"/>
              <a:t>	Fase 7: Præsentation af jeres proces og jeres produkt</a:t>
            </a:r>
          </a:p>
          <a:p>
            <a:endParaRPr lang="da-DK" dirty="0"/>
          </a:p>
        </p:txBody>
      </p:sp>
    </p:spTree>
    <p:extLst>
      <p:ext uri="{BB962C8B-B14F-4D97-AF65-F5344CB8AC3E}">
        <p14:creationId xmlns:p14="http://schemas.microsoft.com/office/powerpoint/2010/main" val="51662287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latin typeface="BetonEF" pitchFamily="50" charset="0"/>
              </a:rPr>
              <a:t> </a:t>
            </a: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a:t>
            </a:r>
          </a:p>
        </p:txBody>
      </p:sp>
      <p:sp>
        <p:nvSpPr>
          <p:cNvPr id="3" name="Pladsholder til indhold 2">
            <a:extLst>
              <a:ext uri="{FF2B5EF4-FFF2-40B4-BE49-F238E27FC236}">
                <a16:creationId xmlns:a16="http://schemas.microsoft.com/office/drawing/2014/main" id="{C67F1898-7240-B7AE-D978-EC8BACCD07C9}"/>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a-DK" dirty="0">
                <a:latin typeface="Work Sans" pitchFamily="2" charset="0"/>
              </a:rPr>
              <a:t>Introduktion til </a:t>
            </a:r>
            <a:r>
              <a:rPr lang="da-DK" dirty="0" err="1">
                <a:latin typeface="Work Sans" pitchFamily="2" charset="0"/>
              </a:rPr>
              <a:t>engineering</a:t>
            </a:r>
            <a:r>
              <a:rPr lang="da-DK" dirty="0">
                <a:latin typeface="Work Sans" pitchFamily="2" charset="0"/>
              </a:rPr>
              <a:t> designprocessen</a:t>
            </a:r>
          </a:p>
          <a:p>
            <a:pPr algn="ctr"/>
            <a:r>
              <a:rPr lang="da-DK" dirty="0">
                <a:latin typeface="Work Sans" pitchFamily="2" charset="0"/>
              </a:rPr>
              <a:t>Introduktion til udfordringen: Chokolademousse baseret på vand (uden æg)</a:t>
            </a:r>
          </a:p>
          <a:p>
            <a:pPr algn="ctr"/>
            <a:r>
              <a:rPr lang="da-DK" dirty="0">
                <a:latin typeface="Work Sans" pitchFamily="2" charset="0"/>
              </a:rPr>
              <a:t>Fagligt indspark og logbog</a:t>
            </a:r>
          </a:p>
          <a:p>
            <a:pPr algn="ctr"/>
            <a:r>
              <a:rPr lang="da-DK" dirty="0">
                <a:latin typeface="Work Sans" pitchFamily="2" charset="0"/>
              </a:rPr>
              <a:t>Undersøge</a:t>
            </a:r>
          </a:p>
          <a:p>
            <a:pPr algn="ctr"/>
            <a:endParaRPr lang="da-DK" dirty="0"/>
          </a:p>
        </p:txBody>
      </p:sp>
    </p:spTree>
    <p:extLst>
      <p:ext uri="{BB962C8B-B14F-4D97-AF65-F5344CB8AC3E}">
        <p14:creationId xmlns:p14="http://schemas.microsoft.com/office/powerpoint/2010/main" val="262111976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043B8BA1-2A64-F3AB-76DC-11966E8AC764}"/>
              </a:ext>
            </a:extLst>
          </p:cNvPr>
          <p:cNvSpPr>
            <a:spLocks noGrp="1"/>
          </p:cNvSpPr>
          <p:nvPr>
            <p:ph idx="1"/>
          </p:nvPr>
        </p:nvSpPr>
        <p:spPr>
          <a:xfrm>
            <a:off x="712909" y="377640"/>
            <a:ext cx="9002591" cy="4884938"/>
          </a:xfrm>
        </p:spPr>
        <p:txBody>
          <a:bodyPr/>
          <a:lstStyle/>
          <a:p>
            <a:pPr marL="0" indent="0">
              <a:spcAft>
                <a:spcPts val="600"/>
              </a:spcAft>
              <a:buNone/>
            </a:pPr>
            <a:r>
              <a:rPr lang="da-DK" dirty="0"/>
              <a:t>Hvilken målgruppe har I valgt, hvad karakteriserer jeres målgruppe, og hvordan smitter det helt konkret af på jeres produkt?</a:t>
            </a:r>
          </a:p>
          <a:p>
            <a:pPr marL="0" indent="0">
              <a:spcBef>
                <a:spcPts val="600"/>
              </a:spcBef>
              <a:spcAft>
                <a:spcPts val="600"/>
              </a:spcAft>
              <a:buNone/>
            </a:pPr>
            <a:r>
              <a:rPr lang="da-DK" dirty="0"/>
              <a:t>Jeres første prototype SKAL kun være baseret på vand og chokolade.</a:t>
            </a:r>
          </a:p>
          <a:p>
            <a:pPr marL="216000" lvl="1" indent="-216000">
              <a:spcAft>
                <a:spcPts val="600"/>
              </a:spcAft>
              <a:buNone/>
            </a:pPr>
            <a:r>
              <a:rPr lang="da-DK" dirty="0"/>
              <a:t>-	I starter med små portioner à 50 g chokolade og 35-40 g/ml vand.</a:t>
            </a:r>
          </a:p>
          <a:p>
            <a:pPr marL="216000" lvl="1" indent="-216000">
              <a:spcAft>
                <a:spcPts val="600"/>
              </a:spcAft>
              <a:buNone/>
            </a:pPr>
            <a:r>
              <a:rPr lang="da-DK" dirty="0"/>
              <a:t>-	Hvorfor behøver I IKKE at tilsætte </a:t>
            </a:r>
            <a:r>
              <a:rPr lang="da-DK" dirty="0" err="1"/>
              <a:t>lecithin</a:t>
            </a:r>
            <a:r>
              <a:rPr lang="da-DK" dirty="0"/>
              <a:t>?</a:t>
            </a:r>
          </a:p>
          <a:p>
            <a:endParaRPr lang="da-DK" dirty="0"/>
          </a:p>
        </p:txBody>
      </p:sp>
      <p:sp>
        <p:nvSpPr>
          <p:cNvPr id="5" name="Tekstfelt 4">
            <a:extLst>
              <a:ext uri="{FF2B5EF4-FFF2-40B4-BE49-F238E27FC236}">
                <a16:creationId xmlns:a16="http://schemas.microsoft.com/office/drawing/2014/main" id="{BB451F1B-E3CF-2D96-0372-60DF2DF632C7}"/>
              </a:ext>
            </a:extLst>
          </p:cNvPr>
          <p:cNvSpPr txBox="1"/>
          <p:nvPr/>
        </p:nvSpPr>
        <p:spPr>
          <a:xfrm>
            <a:off x="554306" y="6000781"/>
            <a:ext cx="7222587" cy="307777"/>
          </a:xfrm>
          <a:prstGeom prst="rect">
            <a:avLst/>
          </a:prstGeom>
          <a:noFill/>
        </p:spPr>
        <p:txBody>
          <a:bodyPr wrap="square">
            <a:spAutoFit/>
          </a:bodyPr>
          <a:lstStyle/>
          <a:p>
            <a:r>
              <a:rPr lang="da-DK" sz="1400" dirty="0">
                <a:solidFill>
                  <a:srgbClr val="224B5A"/>
                </a:solidFill>
                <a:latin typeface="Work Sans" pitchFamily="2" charset="0"/>
                <a:hlinkClick r:id="rId2">
                  <a:extLst>
                    <a:ext uri="{A12FA001-AC4F-418D-AE19-62706E023703}">
                      <ahyp:hlinkClr xmlns:ahyp="http://schemas.microsoft.com/office/drawing/2018/hyperlinkcolor" val="tx"/>
                    </a:ext>
                  </a:extLst>
                </a:hlinkClick>
              </a:rPr>
              <a:t>Enkel chokolademousse af kun vand og chokolade - www.kvalimad.dk</a:t>
            </a:r>
            <a:endParaRPr lang="da-DK" sz="1400" dirty="0">
              <a:solidFill>
                <a:srgbClr val="224B5A"/>
              </a:solidFill>
              <a:latin typeface="Work Sans" pitchFamily="2" charset="0"/>
            </a:endParaRPr>
          </a:p>
        </p:txBody>
      </p:sp>
      <p:pic>
        <p:nvPicPr>
          <p:cNvPr id="6" name="Billede 5">
            <a:extLst>
              <a:ext uri="{FF2B5EF4-FFF2-40B4-BE49-F238E27FC236}">
                <a16:creationId xmlns:a16="http://schemas.microsoft.com/office/drawing/2014/main" id="{8665B396-B0B1-827F-B625-338CBC21E21C}"/>
              </a:ext>
            </a:extLst>
          </p:cNvPr>
          <p:cNvPicPr>
            <a:picLocks noChangeAspect="1"/>
          </p:cNvPicPr>
          <p:nvPr/>
        </p:nvPicPr>
        <p:blipFill>
          <a:blip r:embed="rId3"/>
          <a:stretch>
            <a:fillRect/>
          </a:stretch>
        </p:blipFill>
        <p:spPr>
          <a:xfrm>
            <a:off x="2228723" y="2371725"/>
            <a:ext cx="6982050" cy="3067050"/>
          </a:xfrm>
          <a:prstGeom prst="rect">
            <a:avLst/>
          </a:prstGeom>
        </p:spPr>
      </p:pic>
      <p:sp>
        <p:nvSpPr>
          <p:cNvPr id="7" name="Ellipse 6">
            <a:extLst>
              <a:ext uri="{FF2B5EF4-FFF2-40B4-BE49-F238E27FC236}">
                <a16:creationId xmlns:a16="http://schemas.microsoft.com/office/drawing/2014/main" id="{268908CA-B624-959C-DCE3-C4F604838C40}"/>
              </a:ext>
            </a:extLst>
          </p:cNvPr>
          <p:cNvSpPr/>
          <p:nvPr/>
        </p:nvSpPr>
        <p:spPr>
          <a:xfrm>
            <a:off x="2228723" y="3905250"/>
            <a:ext cx="2359025" cy="619125"/>
          </a:xfrm>
          <a:prstGeom prst="ellipse">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238588998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85069E-086E-463C-DD9E-A75C7514ABE4}"/>
              </a:ext>
            </a:extLst>
          </p:cNvPr>
          <p:cNvSpPr>
            <a:spLocks noGrp="1"/>
          </p:cNvSpPr>
          <p:nvPr>
            <p:ph type="title"/>
          </p:nvPr>
        </p:nvSpPr>
        <p:spPr/>
        <p:txBody>
          <a:bodyPr/>
          <a:lstStyle/>
          <a:p>
            <a:r>
              <a:rPr lang="da-DK" sz="4800" dirty="0">
                <a:effectLst/>
                <a:latin typeface="BetonEF" pitchFamily="50" charset="0"/>
              </a:rPr>
              <a:t>Chokolademousse</a:t>
            </a:r>
            <a:endParaRPr lang="da-DK" sz="4800" dirty="0">
              <a:latin typeface="BetonEF" pitchFamily="50" charset="0"/>
            </a:endParaRPr>
          </a:p>
        </p:txBody>
      </p:sp>
      <p:sp>
        <p:nvSpPr>
          <p:cNvPr id="3" name="Pladsholder til indhold 2">
            <a:extLst>
              <a:ext uri="{FF2B5EF4-FFF2-40B4-BE49-F238E27FC236}">
                <a16:creationId xmlns:a16="http://schemas.microsoft.com/office/drawing/2014/main" id="{0DE45FBB-F05E-ED76-372D-6D5BD1E5CFB7}"/>
              </a:ext>
            </a:extLst>
          </p:cNvPr>
          <p:cNvSpPr>
            <a:spLocks noGrp="1"/>
          </p:cNvSpPr>
          <p:nvPr>
            <p:ph idx="1"/>
          </p:nvPr>
        </p:nvSpPr>
        <p:spPr>
          <a:xfrm>
            <a:off x="695325" y="1332000"/>
            <a:ext cx="9789502" cy="4248000"/>
          </a:xfrm>
        </p:spPr>
        <p:txBody>
          <a:bodyPr/>
          <a:lstStyle/>
          <a:p>
            <a:pPr marL="0" indent="0" algn="l">
              <a:spcAft>
                <a:spcPts val="0"/>
              </a:spcAft>
              <a:buNone/>
            </a:pPr>
            <a:r>
              <a:rPr lang="da-DK" sz="1400" b="1" i="0" dirty="0">
                <a:solidFill>
                  <a:srgbClr val="000000"/>
                </a:solidFill>
                <a:effectLst/>
              </a:rPr>
              <a:t>Fremgangsmåde</a:t>
            </a:r>
          </a:p>
          <a:p>
            <a:pPr algn="l">
              <a:spcAft>
                <a:spcPts val="0"/>
              </a:spcAft>
            </a:pPr>
            <a:r>
              <a:rPr lang="da-DK" sz="1400" b="0" i="0" dirty="0">
                <a:solidFill>
                  <a:srgbClr val="000000"/>
                </a:solidFill>
                <a:effectLst/>
              </a:rPr>
              <a:t>Hak chokoladen i ca. ½ cm store tern</a:t>
            </a:r>
          </a:p>
          <a:p>
            <a:pPr algn="l">
              <a:spcAft>
                <a:spcPts val="0"/>
              </a:spcAft>
            </a:pPr>
            <a:r>
              <a:rPr lang="da-DK" sz="1400" b="0" i="0" dirty="0">
                <a:solidFill>
                  <a:srgbClr val="000000"/>
                </a:solidFill>
                <a:effectLst/>
              </a:rPr>
              <a:t>Kom den i en skål sammen med vandet</a:t>
            </a:r>
          </a:p>
          <a:p>
            <a:pPr algn="l">
              <a:spcAft>
                <a:spcPts val="0"/>
              </a:spcAft>
            </a:pPr>
            <a:endParaRPr lang="da-DK" sz="1400" b="0" i="0" dirty="0">
              <a:solidFill>
                <a:srgbClr val="000000"/>
              </a:solidFill>
              <a:effectLst/>
            </a:endParaRPr>
          </a:p>
          <a:p>
            <a:pPr marL="0" indent="0" algn="l">
              <a:spcAft>
                <a:spcPts val="0"/>
              </a:spcAft>
              <a:buNone/>
            </a:pPr>
            <a:r>
              <a:rPr lang="da-DK" sz="1400" b="1" i="0" dirty="0">
                <a:solidFill>
                  <a:srgbClr val="000000"/>
                </a:solidFill>
                <a:effectLst/>
              </a:rPr>
              <a:t>Opvarmning</a:t>
            </a:r>
            <a:endParaRPr lang="da-DK" sz="1400" b="0" i="0" dirty="0">
              <a:solidFill>
                <a:srgbClr val="000000"/>
              </a:solidFill>
              <a:effectLst/>
            </a:endParaRPr>
          </a:p>
          <a:p>
            <a:pPr algn="l">
              <a:spcAft>
                <a:spcPts val="0"/>
              </a:spcAft>
            </a:pPr>
            <a:r>
              <a:rPr lang="da-DK" sz="1400" b="0" i="0" dirty="0">
                <a:solidFill>
                  <a:srgbClr val="000000"/>
                </a:solidFill>
                <a:effectLst/>
              </a:rPr>
              <a:t>Kom skålen med chokolade og vand op i et vandbad med varmt vand. Vandet skal være varmt nok til at smelte chokoladen. </a:t>
            </a:r>
            <a:r>
              <a:rPr lang="da-DK" sz="1400" dirty="0">
                <a:solidFill>
                  <a:srgbClr val="000000"/>
                </a:solidFill>
              </a:rPr>
              <a:t>I kan </a:t>
            </a:r>
            <a:r>
              <a:rPr lang="da-DK" sz="1400" b="0" i="0" dirty="0">
                <a:solidFill>
                  <a:srgbClr val="000000"/>
                </a:solidFill>
                <a:effectLst/>
              </a:rPr>
              <a:t>bruge varmt vand fra hanen. Men vand fra elkedlen eller evt. en gryde med vand, der varmes, virker også. (Ved hvilken temperatur smelter chokoladen?)</a:t>
            </a:r>
          </a:p>
          <a:p>
            <a:pPr algn="l">
              <a:spcAft>
                <a:spcPts val="0"/>
              </a:spcAft>
            </a:pPr>
            <a:r>
              <a:rPr lang="da-DK" sz="1400" b="0" i="0" dirty="0">
                <a:solidFill>
                  <a:srgbClr val="000000"/>
                </a:solidFill>
                <a:effectLst/>
              </a:rPr>
              <a:t>Rør rundt indtil chokoladen er smeltet, og blandingen har fået en blank overflade.</a:t>
            </a:r>
          </a:p>
          <a:p>
            <a:pPr algn="l">
              <a:spcAft>
                <a:spcPts val="0"/>
              </a:spcAft>
            </a:pPr>
            <a:r>
              <a:rPr lang="da-DK" sz="1400" b="0" i="0" dirty="0">
                <a:solidFill>
                  <a:srgbClr val="000000"/>
                </a:solidFill>
                <a:effectLst/>
              </a:rPr>
              <a:t>Fjern det så fra det varme vand.</a:t>
            </a:r>
          </a:p>
          <a:p>
            <a:pPr marL="0" indent="0" algn="l">
              <a:spcAft>
                <a:spcPts val="0"/>
              </a:spcAft>
              <a:buNone/>
            </a:pPr>
            <a:endParaRPr lang="da-DK" sz="1400" b="1" i="0" dirty="0">
              <a:solidFill>
                <a:srgbClr val="000000"/>
              </a:solidFill>
              <a:effectLst/>
            </a:endParaRPr>
          </a:p>
          <a:p>
            <a:pPr marL="0" indent="0" algn="l">
              <a:spcAft>
                <a:spcPts val="0"/>
              </a:spcAft>
              <a:buNone/>
            </a:pPr>
            <a:r>
              <a:rPr lang="da-DK" sz="1400" b="1" i="0" dirty="0">
                <a:solidFill>
                  <a:srgbClr val="000000"/>
                </a:solidFill>
                <a:effectLst/>
              </a:rPr>
              <a:t>Nedkøling</a:t>
            </a:r>
            <a:endParaRPr lang="da-DK" sz="1400" b="0" i="0" dirty="0">
              <a:solidFill>
                <a:srgbClr val="000000"/>
              </a:solidFill>
              <a:effectLst/>
            </a:endParaRPr>
          </a:p>
          <a:p>
            <a:pPr algn="l">
              <a:spcAft>
                <a:spcPts val="0"/>
              </a:spcAft>
            </a:pPr>
            <a:r>
              <a:rPr lang="da-DK" sz="1400" b="0" i="0" dirty="0">
                <a:solidFill>
                  <a:srgbClr val="000000"/>
                </a:solidFill>
                <a:effectLst/>
              </a:rPr>
              <a:t>Udskift det varme vand i vandbadet med koldt vand fra hanen. Laver du en større mængde, så kom evt. lidt isterninger i vandet.</a:t>
            </a:r>
          </a:p>
          <a:p>
            <a:pPr algn="l">
              <a:spcAft>
                <a:spcPts val="0"/>
              </a:spcAft>
            </a:pPr>
            <a:r>
              <a:rPr lang="da-DK" sz="1400" b="0" i="0" dirty="0">
                <a:solidFill>
                  <a:srgbClr val="000000"/>
                </a:solidFill>
                <a:effectLst/>
              </a:rPr>
              <a:t>Kom chokoladen i det kolde vandbad</a:t>
            </a:r>
            <a:r>
              <a:rPr lang="da-DK" sz="1400" dirty="0">
                <a:solidFill>
                  <a:srgbClr val="000000"/>
                </a:solidFill>
              </a:rPr>
              <a:t> </a:t>
            </a:r>
            <a:r>
              <a:rPr lang="da-DK" sz="1400" b="0" i="0" dirty="0">
                <a:solidFill>
                  <a:srgbClr val="000000"/>
                </a:solidFill>
                <a:effectLst/>
              </a:rPr>
              <a:t>og rør rundt, indtil det bliver cremet. Det skal holde formen, når du tager en skefuld. I kan bruge piskeris eller elpisker, men pas på at I ikke pisker for længe – stop lidt før, I synes, at konsistensen er der. (Det er også vigtigt ikke at køle det af for længe, da det så bliver stift og grynet. Hvis det går galt, kan I bare smelte det igen i vandbad og nedkøle det forfra.)</a:t>
            </a:r>
          </a:p>
          <a:p>
            <a:pPr marL="0" indent="0" algn="l">
              <a:spcAft>
                <a:spcPts val="0"/>
              </a:spcAft>
              <a:buNone/>
            </a:pPr>
            <a:endParaRPr lang="da-DK" sz="1400" b="1" dirty="0">
              <a:solidFill>
                <a:srgbClr val="000000"/>
              </a:solidFill>
            </a:endParaRPr>
          </a:p>
          <a:p>
            <a:pPr marL="0" indent="0" algn="l">
              <a:spcAft>
                <a:spcPts val="0"/>
              </a:spcAft>
              <a:buNone/>
            </a:pPr>
            <a:r>
              <a:rPr lang="da-DK" sz="1400" b="1" dirty="0">
                <a:solidFill>
                  <a:srgbClr val="000000"/>
                </a:solidFill>
              </a:rPr>
              <a:t>Servering</a:t>
            </a:r>
            <a:endParaRPr lang="da-DK" sz="1400" b="0" i="0" dirty="0">
              <a:solidFill>
                <a:srgbClr val="000000"/>
              </a:solidFill>
              <a:effectLst/>
            </a:endParaRPr>
          </a:p>
          <a:p>
            <a:pPr algn="l">
              <a:spcAft>
                <a:spcPts val="0"/>
              </a:spcAft>
            </a:pPr>
            <a:r>
              <a:rPr lang="da-DK" sz="1400" b="0" i="0" dirty="0">
                <a:solidFill>
                  <a:srgbClr val="000000"/>
                </a:solidFill>
                <a:effectLst/>
              </a:rPr>
              <a:t>Hæld moussen op i portionsglas. (I skal ikke dekorere jeres prototype)</a:t>
            </a:r>
          </a:p>
          <a:p>
            <a:endParaRPr lang="da-DK" sz="1400" dirty="0"/>
          </a:p>
        </p:txBody>
      </p:sp>
    </p:spTree>
    <p:extLst>
      <p:ext uri="{BB962C8B-B14F-4D97-AF65-F5344CB8AC3E}">
        <p14:creationId xmlns:p14="http://schemas.microsoft.com/office/powerpoint/2010/main" val="252708296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descr="Et billede, der indeholder tekst, skærmbillede, Font/skrifttype, logo&#10;&#10;Automatisk genereret beskrivelse">
            <a:extLst>
              <a:ext uri="{FF2B5EF4-FFF2-40B4-BE49-F238E27FC236}">
                <a16:creationId xmlns:a16="http://schemas.microsoft.com/office/drawing/2014/main" id="{2544519D-1F18-1EE3-A068-A41EAB1F05D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203" t="26338" r="26911" b="26526"/>
          <a:stretch/>
        </p:blipFill>
        <p:spPr>
          <a:xfrm>
            <a:off x="695325" y="1217974"/>
            <a:ext cx="1575598" cy="1584000"/>
          </a:xfrm>
          <a:prstGeom prst="rect">
            <a:avLst/>
          </a:prstGeom>
        </p:spPr>
      </p:pic>
      <p:pic>
        <p:nvPicPr>
          <p:cNvPr id="5" name="Billede 4" descr="Et billede, der indeholder cirkel, tekst, skærmbillede, logo&#10;&#10;Automatisk genereret beskrivelse">
            <a:extLst>
              <a:ext uri="{FF2B5EF4-FFF2-40B4-BE49-F238E27FC236}">
                <a16:creationId xmlns:a16="http://schemas.microsoft.com/office/drawing/2014/main" id="{106FEBA1-22DE-9996-E08C-A8A093C1161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03" t="26839" r="26911" b="26901"/>
          <a:stretch/>
        </p:blipFill>
        <p:spPr>
          <a:xfrm>
            <a:off x="695325" y="2933157"/>
            <a:ext cx="1588282" cy="1584000"/>
          </a:xfrm>
          <a:prstGeom prst="rect">
            <a:avLst/>
          </a:prstGeom>
        </p:spPr>
      </p:pic>
      <p:pic>
        <p:nvPicPr>
          <p:cNvPr id="8" name="Billede 7" descr="Et billede, der indeholder cirkel, skærmbillede, Grafik, logo&#10;&#10;Automatisk genereret beskrivelse">
            <a:extLst>
              <a:ext uri="{FF2B5EF4-FFF2-40B4-BE49-F238E27FC236}">
                <a16:creationId xmlns:a16="http://schemas.microsoft.com/office/drawing/2014/main" id="{C5CF1AC8-8C42-8126-C0DE-4108B8B8FAC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560" t="25260" r="26521" b="28286"/>
          <a:stretch/>
        </p:blipFill>
        <p:spPr>
          <a:xfrm>
            <a:off x="695325" y="4648340"/>
            <a:ext cx="1599881" cy="1584000"/>
          </a:xfrm>
          <a:prstGeom prst="rect">
            <a:avLst/>
          </a:prstGeom>
        </p:spPr>
      </p:pic>
      <p:sp>
        <p:nvSpPr>
          <p:cNvPr id="2" name="Titel 1">
            <a:extLst>
              <a:ext uri="{FF2B5EF4-FFF2-40B4-BE49-F238E27FC236}">
                <a16:creationId xmlns:a16="http://schemas.microsoft.com/office/drawing/2014/main" id="{45F20106-2CFA-2E2C-7563-627956A3D851}"/>
              </a:ext>
            </a:extLst>
          </p:cNvPr>
          <p:cNvSpPr>
            <a:spLocks noGrp="1"/>
          </p:cNvSpPr>
          <p:nvPr>
            <p:ph type="title"/>
          </p:nvPr>
        </p:nvSpPr>
        <p:spPr/>
        <p:txBody>
          <a:bodyPr/>
          <a:lstStyle/>
          <a:p>
            <a:r>
              <a:rPr lang="da-DK" dirty="0"/>
              <a:t>Logbog</a:t>
            </a:r>
          </a:p>
        </p:txBody>
      </p:sp>
      <p:sp>
        <p:nvSpPr>
          <p:cNvPr id="4" name="Pladsholder til indhold 2">
            <a:extLst>
              <a:ext uri="{FF2B5EF4-FFF2-40B4-BE49-F238E27FC236}">
                <a16:creationId xmlns:a16="http://schemas.microsoft.com/office/drawing/2014/main" id="{521DF130-4BA7-4295-AC56-4B141E200DEB}"/>
              </a:ext>
            </a:extLst>
          </p:cNvPr>
          <p:cNvSpPr txBox="1">
            <a:spLocks/>
          </p:cNvSpPr>
          <p:nvPr/>
        </p:nvSpPr>
        <p:spPr>
          <a:xfrm>
            <a:off x="3068516" y="1305000"/>
            <a:ext cx="7930660"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None/>
            </a:pPr>
            <a:r>
              <a:rPr lang="da-DK" dirty="0"/>
              <a:t>I skal føre logbog undervejs.</a:t>
            </a:r>
          </a:p>
          <a:p>
            <a:pPr marL="0" indent="0">
              <a:spcAft>
                <a:spcPts val="0"/>
              </a:spcAft>
              <a:buNone/>
            </a:pPr>
            <a:endParaRPr lang="da-DK" dirty="0"/>
          </a:p>
          <a:p>
            <a:pPr marL="0" indent="0">
              <a:spcAft>
                <a:spcPts val="0"/>
              </a:spcAft>
              <a:buNone/>
            </a:pPr>
            <a:r>
              <a:rPr lang="da-DK" dirty="0"/>
              <a:t>Følgende skal som minimum være besvaret i logbogen efter tredje lektion:</a:t>
            </a:r>
          </a:p>
          <a:p>
            <a:pPr marL="0" indent="0">
              <a:spcAft>
                <a:spcPts val="0"/>
              </a:spcAft>
              <a:buNone/>
            </a:pPr>
            <a:endParaRPr lang="da-DK" b="1" dirty="0"/>
          </a:p>
          <a:p>
            <a:pPr marL="0" indent="0">
              <a:spcAft>
                <a:spcPts val="0"/>
              </a:spcAft>
              <a:buNone/>
            </a:pPr>
            <a:r>
              <a:rPr lang="da-DK" b="1" dirty="0"/>
              <a:t>Fase 4 : Konkretisere</a:t>
            </a:r>
          </a:p>
          <a:p>
            <a:pPr marL="0" indent="0">
              <a:spcAft>
                <a:spcPts val="0"/>
              </a:spcAft>
              <a:buNone/>
            </a:pPr>
            <a:r>
              <a:rPr lang="da-DK" b="1" dirty="0"/>
              <a:t>Fase 5: Konstruere</a:t>
            </a:r>
          </a:p>
          <a:p>
            <a:pPr marL="0" indent="0">
              <a:spcAft>
                <a:spcPts val="0"/>
              </a:spcAft>
              <a:buNone/>
            </a:pPr>
            <a:r>
              <a:rPr lang="da-DK" b="1" dirty="0"/>
              <a:t>Fase 6: Forbedre</a:t>
            </a:r>
          </a:p>
          <a:p>
            <a:pPr marL="0" indent="0">
              <a:spcAft>
                <a:spcPts val="0"/>
              </a:spcAft>
              <a:buNone/>
            </a:pPr>
            <a:endParaRPr lang="da-DK" b="1" dirty="0"/>
          </a:p>
          <a:p>
            <a:pPr marL="0" indent="0">
              <a:spcAft>
                <a:spcPts val="0"/>
              </a:spcAft>
              <a:buNone/>
            </a:pPr>
            <a:endParaRPr lang="da-DK" b="1" dirty="0"/>
          </a:p>
          <a:p>
            <a:pPr marL="0" indent="0">
              <a:spcAft>
                <a:spcPts val="0"/>
              </a:spcAft>
              <a:buNone/>
            </a:pPr>
            <a:r>
              <a:rPr lang="da-DK" dirty="0"/>
              <a:t>- Hvad gik godt, og hvad gik knap så godt?</a:t>
            </a:r>
          </a:p>
          <a:p>
            <a:pPr marL="0" indent="0">
              <a:spcAft>
                <a:spcPts val="0"/>
              </a:spcAft>
              <a:buNone/>
            </a:pPr>
            <a:r>
              <a:rPr lang="da-DK" dirty="0"/>
              <a:t>- Hvad skal vi gøre anderledes næste gang? (Kræver det ekstra indkøb?)</a:t>
            </a:r>
          </a:p>
          <a:p>
            <a:pPr marL="0" indent="0">
              <a:buFont typeface="Arial" panose="020B0604020202020204" pitchFamily="34" charset="0"/>
              <a:buNone/>
            </a:pPr>
            <a:endParaRPr lang="da-DK" sz="1400" dirty="0"/>
          </a:p>
        </p:txBody>
      </p:sp>
    </p:spTree>
    <p:extLst>
      <p:ext uri="{BB962C8B-B14F-4D97-AF65-F5344CB8AC3E}">
        <p14:creationId xmlns:p14="http://schemas.microsoft.com/office/powerpoint/2010/main" val="115476621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dsholder til indhold 2">
            <a:extLst>
              <a:ext uri="{FF2B5EF4-FFF2-40B4-BE49-F238E27FC236}">
                <a16:creationId xmlns:a16="http://schemas.microsoft.com/office/drawing/2014/main" id="{C7119317-3F8F-605B-BEED-98410AE74C8F}"/>
              </a:ext>
            </a:extLst>
          </p:cNvPr>
          <p:cNvSpPr txBox="1">
            <a:spLocks/>
          </p:cNvSpPr>
          <p:nvPr/>
        </p:nvSpPr>
        <p:spPr>
          <a:xfrm>
            <a:off x="2045493" y="3999699"/>
            <a:ext cx="8101013"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a-DK" dirty="0">
                <a:latin typeface="Work Sans" pitchFamily="2" charset="0"/>
              </a:rPr>
              <a:t>Fagligt indspark om varedeklaration</a:t>
            </a:r>
          </a:p>
          <a:p>
            <a:pPr algn="ctr"/>
            <a:r>
              <a:rPr lang="da-DK" dirty="0">
                <a:latin typeface="Work Sans" pitchFamily="2" charset="0"/>
              </a:rPr>
              <a:t>Fremstilling af prototype II</a:t>
            </a:r>
          </a:p>
          <a:p>
            <a:pPr algn="ctr"/>
            <a:endParaRPr lang="da-DK" dirty="0"/>
          </a:p>
        </p:txBody>
      </p:sp>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rPr>
              <a:t>Konstruere og forbedre</a:t>
            </a: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4</a:t>
            </a:r>
          </a:p>
        </p:txBody>
      </p:sp>
    </p:spTree>
    <p:extLst>
      <p:ext uri="{BB962C8B-B14F-4D97-AF65-F5344CB8AC3E}">
        <p14:creationId xmlns:p14="http://schemas.microsoft.com/office/powerpoint/2010/main" val="25359300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B9A0117D-E1C9-5650-4EA5-80137627EC50}"/>
              </a:ext>
            </a:extLst>
          </p:cNvPr>
          <p:cNvSpPr>
            <a:spLocks noGrp="1"/>
          </p:cNvSpPr>
          <p:nvPr>
            <p:ph idx="1"/>
          </p:nvPr>
        </p:nvSpPr>
        <p:spPr>
          <a:xfrm>
            <a:off x="748800" y="410399"/>
            <a:ext cx="10118492" cy="5502427"/>
          </a:xfrm>
        </p:spPr>
        <p:txBody>
          <a:bodyPr/>
          <a:lstStyle/>
          <a:p>
            <a:pPr marL="0" indent="0">
              <a:buNone/>
            </a:pPr>
            <a:r>
              <a:rPr lang="da-DK" sz="1800" b="1" dirty="0"/>
              <a:t>Lektionsplan (6 moduler)</a:t>
            </a:r>
          </a:p>
          <a:p>
            <a:pPr marL="0" indent="0">
              <a:spcAft>
                <a:spcPts val="0"/>
              </a:spcAft>
              <a:buNone/>
            </a:pPr>
            <a:r>
              <a:rPr lang="da-DK" sz="1800" b="1" dirty="0"/>
              <a:t>Lektion 1:</a:t>
            </a:r>
            <a:r>
              <a:rPr lang="da-DK" sz="1800" dirty="0"/>
              <a:t>	Introduktion til </a:t>
            </a:r>
            <a:r>
              <a:rPr lang="da-DK" sz="1800" dirty="0" err="1"/>
              <a:t>engineering</a:t>
            </a:r>
            <a:r>
              <a:rPr lang="da-DK" sz="1800" dirty="0"/>
              <a:t> designprocessen</a:t>
            </a:r>
          </a:p>
          <a:p>
            <a:pPr marL="0" indent="0">
              <a:spcAft>
                <a:spcPts val="0"/>
              </a:spcAft>
              <a:buNone/>
            </a:pPr>
            <a:r>
              <a:rPr lang="da-DK" sz="1800" dirty="0"/>
              <a:t>		Fase 1: Forstå udfordringen </a:t>
            </a:r>
          </a:p>
          <a:p>
            <a:pPr marL="0" indent="0">
              <a:spcAft>
                <a:spcPts val="0"/>
              </a:spcAft>
              <a:buNone/>
            </a:pPr>
            <a:r>
              <a:rPr lang="da-DK" sz="1800" dirty="0"/>
              <a:t>		Fase 2: Undersøge</a:t>
            </a:r>
            <a:endParaRPr lang="da-DK" sz="2400" dirty="0"/>
          </a:p>
          <a:p>
            <a:pPr marL="0" indent="0">
              <a:spcAft>
                <a:spcPts val="0"/>
              </a:spcAft>
              <a:buNone/>
            </a:pPr>
            <a:endParaRPr lang="da-DK" sz="1800" dirty="0">
              <a:solidFill>
                <a:schemeClr val="accent1"/>
              </a:solidFill>
              <a:highlight>
                <a:srgbClr val="00FF00"/>
              </a:highlight>
            </a:endParaRPr>
          </a:p>
          <a:p>
            <a:pPr marL="0" indent="0">
              <a:spcAft>
                <a:spcPts val="0"/>
              </a:spcAft>
              <a:buNone/>
            </a:pPr>
            <a:r>
              <a:rPr lang="da-DK" sz="1800" b="1" dirty="0"/>
              <a:t>Lektion 2: </a:t>
            </a:r>
            <a:r>
              <a:rPr lang="da-DK" sz="1800" dirty="0"/>
              <a:t>	Fase 2: Undersøge </a:t>
            </a:r>
          </a:p>
          <a:p>
            <a:pPr marL="0" indent="0">
              <a:spcAft>
                <a:spcPts val="0"/>
              </a:spcAft>
              <a:buNone/>
            </a:pPr>
            <a:r>
              <a:rPr lang="da-DK" sz="1800" dirty="0"/>
              <a:t>		Fase 3: Få ideer </a:t>
            </a:r>
          </a:p>
          <a:p>
            <a:pPr marL="0" indent="0">
              <a:spcAft>
                <a:spcPts val="0"/>
              </a:spcAft>
              <a:buNone/>
            </a:pPr>
            <a:r>
              <a:rPr lang="da-DK" sz="1800" dirty="0"/>
              <a:t>		Fase 4: Konkretisere </a:t>
            </a:r>
          </a:p>
          <a:p>
            <a:pPr marL="0" indent="0">
              <a:spcAft>
                <a:spcPts val="0"/>
              </a:spcAft>
              <a:buNone/>
            </a:pPr>
            <a:endParaRPr lang="da-DK" sz="1800" dirty="0"/>
          </a:p>
          <a:p>
            <a:pPr marL="0" indent="0">
              <a:spcAft>
                <a:spcPts val="0"/>
              </a:spcAft>
              <a:buNone/>
            </a:pPr>
            <a:r>
              <a:rPr lang="da-DK" sz="1800" b="1" dirty="0"/>
              <a:t>Lektion 3: </a:t>
            </a:r>
            <a:r>
              <a:rPr lang="da-DK" sz="1800" dirty="0"/>
              <a:t>	Fase 4: Konkretisere</a:t>
            </a:r>
          </a:p>
          <a:p>
            <a:pPr marL="0" indent="0">
              <a:spcAft>
                <a:spcPts val="0"/>
              </a:spcAft>
              <a:buNone/>
            </a:pPr>
            <a:r>
              <a:rPr lang="da-DK" sz="1800" dirty="0"/>
              <a:t>		Fase 5: Konstruere (prototype I) </a:t>
            </a:r>
          </a:p>
          <a:p>
            <a:pPr marL="0" indent="0">
              <a:spcAft>
                <a:spcPts val="0"/>
              </a:spcAft>
              <a:buNone/>
            </a:pPr>
            <a:r>
              <a:rPr lang="da-DK" sz="1800" dirty="0"/>
              <a:t>		Fase 6: Forbedre</a:t>
            </a:r>
          </a:p>
          <a:p>
            <a:pPr marL="0" indent="0">
              <a:spcAft>
                <a:spcPts val="0"/>
              </a:spcAft>
              <a:buNone/>
            </a:pPr>
            <a:endParaRPr lang="da-DK" sz="1800" dirty="0"/>
          </a:p>
          <a:p>
            <a:pPr marL="0" indent="0">
              <a:spcAft>
                <a:spcPts val="0"/>
              </a:spcAft>
              <a:buNone/>
            </a:pPr>
            <a:r>
              <a:rPr lang="da-DK" sz="1800" b="1" dirty="0"/>
              <a:t>Lektion 4: </a:t>
            </a:r>
            <a:r>
              <a:rPr lang="da-DK" sz="1800" dirty="0"/>
              <a:t>	Vi arbejder i de samme faser en gang mere </a:t>
            </a:r>
          </a:p>
          <a:p>
            <a:pPr marL="179387" lvl="1" indent="0">
              <a:spcAft>
                <a:spcPts val="0"/>
              </a:spcAft>
              <a:buNone/>
            </a:pPr>
            <a:r>
              <a:rPr lang="da-DK" sz="1800" dirty="0"/>
              <a:t>		</a:t>
            </a:r>
            <a:r>
              <a:rPr lang="da-DK" sz="1800" b="1" dirty="0">
                <a:solidFill>
                  <a:srgbClr val="37AFB5"/>
                </a:solidFill>
              </a:rPr>
              <a:t>Fase 4: Konkretisere, Fase 5: Konstruere (Prototype II/Færdigt produkt) 		og Fase 6: Forbedre</a:t>
            </a:r>
          </a:p>
          <a:p>
            <a:pPr marL="0" indent="0">
              <a:spcAft>
                <a:spcPts val="0"/>
              </a:spcAft>
              <a:buNone/>
            </a:pPr>
            <a:endParaRPr lang="da-DK" sz="1800" dirty="0">
              <a:solidFill>
                <a:srgbClr val="00B050"/>
              </a:solidFill>
            </a:endParaRPr>
          </a:p>
          <a:p>
            <a:pPr marL="0" indent="0">
              <a:spcAft>
                <a:spcPts val="0"/>
              </a:spcAft>
              <a:buNone/>
            </a:pPr>
            <a:r>
              <a:rPr lang="da-DK" sz="1800" b="1" dirty="0"/>
              <a:t>Lektion 5:</a:t>
            </a:r>
            <a:r>
              <a:rPr lang="da-DK" sz="1800" dirty="0"/>
              <a:t>	Vi arbejder færdigt og afleverer</a:t>
            </a:r>
          </a:p>
          <a:p>
            <a:pPr marL="0" indent="0">
              <a:spcAft>
                <a:spcPts val="0"/>
              </a:spcAft>
              <a:buNone/>
            </a:pPr>
            <a:endParaRPr lang="da-DK" sz="1800" dirty="0"/>
          </a:p>
          <a:p>
            <a:pPr marL="0" indent="0">
              <a:spcAft>
                <a:spcPts val="0"/>
              </a:spcAft>
              <a:buNone/>
            </a:pPr>
            <a:r>
              <a:rPr lang="da-DK" sz="1800" b="1" dirty="0"/>
              <a:t>Lektion6: </a:t>
            </a:r>
            <a:r>
              <a:rPr lang="da-DK" sz="1800" dirty="0"/>
              <a:t>	Fase 7: Præsentation af jeres proces og jeres produkt</a:t>
            </a:r>
          </a:p>
          <a:p>
            <a:endParaRPr lang="da-DK" dirty="0"/>
          </a:p>
        </p:txBody>
      </p:sp>
    </p:spTree>
    <p:extLst>
      <p:ext uri="{BB962C8B-B14F-4D97-AF65-F5344CB8AC3E}">
        <p14:creationId xmlns:p14="http://schemas.microsoft.com/office/powerpoint/2010/main" val="1494587920"/>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3A9BD439-ADD4-B68E-383B-EE42AD743920}"/>
              </a:ext>
            </a:extLst>
          </p:cNvPr>
          <p:cNvSpPr>
            <a:spLocks noGrp="1"/>
          </p:cNvSpPr>
          <p:nvPr>
            <p:ph idx="1"/>
          </p:nvPr>
        </p:nvSpPr>
        <p:spPr/>
        <p:txBody>
          <a:bodyPr/>
          <a:lstStyle/>
          <a:p>
            <a:endParaRPr lang="da-DK" dirty="0"/>
          </a:p>
        </p:txBody>
      </p:sp>
      <p:sp>
        <p:nvSpPr>
          <p:cNvPr id="4" name="Tekstfelt 3">
            <a:extLst>
              <a:ext uri="{FF2B5EF4-FFF2-40B4-BE49-F238E27FC236}">
                <a16:creationId xmlns:a16="http://schemas.microsoft.com/office/drawing/2014/main" id="{CADD4991-D7C4-A8D1-8B34-C97ACF377BFC}"/>
              </a:ext>
            </a:extLst>
          </p:cNvPr>
          <p:cNvSpPr txBox="1"/>
          <p:nvPr/>
        </p:nvSpPr>
        <p:spPr>
          <a:xfrm>
            <a:off x="606450" y="653341"/>
            <a:ext cx="8781757" cy="340991"/>
          </a:xfrm>
          <a:prstGeom prst="rect">
            <a:avLst/>
          </a:prstGeom>
          <a:noFill/>
        </p:spPr>
        <p:txBody>
          <a:bodyPr wrap="square">
            <a:spAutoFit/>
          </a:bodyPr>
          <a:lstStyle/>
          <a:p>
            <a:pPr algn="just">
              <a:lnSpc>
                <a:spcPct val="107000"/>
              </a:lnSpc>
              <a:spcAft>
                <a:spcPts val="800"/>
              </a:spcAft>
            </a:pPr>
            <a:r>
              <a:rPr lang="da-DK" sz="1600" u="sng" dirty="0">
                <a:solidFill>
                  <a:srgbClr val="224B5A"/>
                </a:solidFill>
                <a:effectLst/>
                <a:latin typeface="Work Sans" pitchFamily="2"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Deklarationsberegneren – Deklarationsberegneren (fooddata.dk)</a:t>
            </a:r>
            <a:endParaRPr lang="da-DK" sz="1600" dirty="0">
              <a:solidFill>
                <a:srgbClr val="224B5A"/>
              </a:solidFill>
              <a:effectLst/>
              <a:latin typeface="Work Sans" pitchFamily="2" charset="0"/>
              <a:ea typeface="Calibri" panose="020F0502020204030204" pitchFamily="34" charset="0"/>
              <a:cs typeface="Times New Roman" panose="02020603050405020304" pitchFamily="18" charset="0"/>
            </a:endParaRPr>
          </a:p>
        </p:txBody>
      </p:sp>
      <p:pic>
        <p:nvPicPr>
          <p:cNvPr id="5" name="Billede 4">
            <a:extLst>
              <a:ext uri="{FF2B5EF4-FFF2-40B4-BE49-F238E27FC236}">
                <a16:creationId xmlns:a16="http://schemas.microsoft.com/office/drawing/2014/main" id="{10C88489-1BD9-6044-149F-E3AB4089B1EA}"/>
              </a:ext>
            </a:extLst>
          </p:cNvPr>
          <p:cNvPicPr>
            <a:picLocks noChangeAspect="1"/>
          </p:cNvPicPr>
          <p:nvPr/>
        </p:nvPicPr>
        <p:blipFill>
          <a:blip r:embed="rId3"/>
          <a:stretch>
            <a:fillRect/>
          </a:stretch>
        </p:blipFill>
        <p:spPr>
          <a:xfrm>
            <a:off x="695325" y="1332000"/>
            <a:ext cx="7230941" cy="4540290"/>
          </a:xfrm>
          <a:prstGeom prst="rect">
            <a:avLst/>
          </a:prstGeom>
        </p:spPr>
      </p:pic>
    </p:spTree>
    <p:extLst>
      <p:ext uri="{BB962C8B-B14F-4D97-AF65-F5344CB8AC3E}">
        <p14:creationId xmlns:p14="http://schemas.microsoft.com/office/powerpoint/2010/main" val="1051578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descr="Et billede, der indeholder tekst, skærmbillede, Font/skrifttype, logo&#10;&#10;Automatisk genereret beskrivelse">
            <a:extLst>
              <a:ext uri="{FF2B5EF4-FFF2-40B4-BE49-F238E27FC236}">
                <a16:creationId xmlns:a16="http://schemas.microsoft.com/office/drawing/2014/main" id="{2544519D-1F18-1EE3-A068-A41EAB1F05D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203" t="26338" r="26911" b="26526"/>
          <a:stretch/>
        </p:blipFill>
        <p:spPr>
          <a:xfrm>
            <a:off x="695325" y="1217974"/>
            <a:ext cx="1588282" cy="1596752"/>
          </a:xfrm>
          <a:prstGeom prst="rect">
            <a:avLst/>
          </a:prstGeom>
        </p:spPr>
      </p:pic>
      <p:pic>
        <p:nvPicPr>
          <p:cNvPr id="5" name="Billede 4" descr="Et billede, der indeholder cirkel, tekst, skærmbillede, logo&#10;&#10;Automatisk genereret beskrivelse">
            <a:extLst>
              <a:ext uri="{FF2B5EF4-FFF2-40B4-BE49-F238E27FC236}">
                <a16:creationId xmlns:a16="http://schemas.microsoft.com/office/drawing/2014/main" id="{106FEBA1-22DE-9996-E08C-A8A093C1161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03" t="26839" r="26911" b="26901"/>
          <a:stretch/>
        </p:blipFill>
        <p:spPr>
          <a:xfrm>
            <a:off x="695325" y="2897066"/>
            <a:ext cx="1588282" cy="1584000"/>
          </a:xfrm>
          <a:prstGeom prst="rect">
            <a:avLst/>
          </a:prstGeom>
        </p:spPr>
      </p:pic>
      <p:pic>
        <p:nvPicPr>
          <p:cNvPr id="8" name="Billede 7" descr="Et billede, der indeholder cirkel, skærmbillede, Grafik, logo&#10;&#10;Automatisk genereret beskrivelse">
            <a:extLst>
              <a:ext uri="{FF2B5EF4-FFF2-40B4-BE49-F238E27FC236}">
                <a16:creationId xmlns:a16="http://schemas.microsoft.com/office/drawing/2014/main" id="{C5CF1AC8-8C42-8126-C0DE-4108B8B8FAC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560" t="25260" r="26521" b="28286"/>
          <a:stretch/>
        </p:blipFill>
        <p:spPr>
          <a:xfrm>
            <a:off x="695325" y="4563406"/>
            <a:ext cx="1588282" cy="1572516"/>
          </a:xfrm>
          <a:prstGeom prst="rect">
            <a:avLst/>
          </a:prstGeom>
        </p:spPr>
      </p:pic>
      <p:sp>
        <p:nvSpPr>
          <p:cNvPr id="2" name="Titel 1">
            <a:extLst>
              <a:ext uri="{FF2B5EF4-FFF2-40B4-BE49-F238E27FC236}">
                <a16:creationId xmlns:a16="http://schemas.microsoft.com/office/drawing/2014/main" id="{45F20106-2CFA-2E2C-7563-627956A3D851}"/>
              </a:ext>
            </a:extLst>
          </p:cNvPr>
          <p:cNvSpPr>
            <a:spLocks noGrp="1"/>
          </p:cNvSpPr>
          <p:nvPr>
            <p:ph type="title"/>
          </p:nvPr>
        </p:nvSpPr>
        <p:spPr/>
        <p:txBody>
          <a:bodyPr/>
          <a:lstStyle/>
          <a:p>
            <a:r>
              <a:rPr lang="da-DK" dirty="0"/>
              <a:t>Logbog</a:t>
            </a:r>
          </a:p>
        </p:txBody>
      </p:sp>
      <p:sp>
        <p:nvSpPr>
          <p:cNvPr id="4" name="Pladsholder til indhold 2">
            <a:extLst>
              <a:ext uri="{FF2B5EF4-FFF2-40B4-BE49-F238E27FC236}">
                <a16:creationId xmlns:a16="http://schemas.microsoft.com/office/drawing/2014/main" id="{521DF130-4BA7-4295-AC56-4B141E200DEB}"/>
              </a:ext>
            </a:extLst>
          </p:cNvPr>
          <p:cNvSpPr txBox="1">
            <a:spLocks/>
          </p:cNvSpPr>
          <p:nvPr/>
        </p:nvSpPr>
        <p:spPr>
          <a:xfrm>
            <a:off x="2923442" y="1384070"/>
            <a:ext cx="7930660"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0"/>
              </a:spcAft>
              <a:buNone/>
            </a:pPr>
            <a:r>
              <a:rPr lang="da-DK" dirty="0"/>
              <a:t>I skal føre logbog undervejs.</a:t>
            </a:r>
          </a:p>
          <a:p>
            <a:pPr marL="0" indent="0">
              <a:spcAft>
                <a:spcPts val="0"/>
              </a:spcAft>
              <a:buNone/>
            </a:pPr>
            <a:endParaRPr lang="da-DK" dirty="0"/>
          </a:p>
          <a:p>
            <a:pPr marL="0" indent="0">
              <a:spcAft>
                <a:spcPts val="0"/>
              </a:spcAft>
              <a:buNone/>
            </a:pPr>
            <a:r>
              <a:rPr lang="da-DK" dirty="0"/>
              <a:t>Følgende skal som minimum være besvaret i logbogen efter fjerde lektion</a:t>
            </a:r>
            <a:r>
              <a:rPr lang="da-DK" b="1" dirty="0"/>
              <a:t>:</a:t>
            </a:r>
          </a:p>
          <a:p>
            <a:pPr marL="0" indent="0">
              <a:spcAft>
                <a:spcPts val="0"/>
              </a:spcAft>
              <a:buNone/>
            </a:pPr>
            <a:endParaRPr lang="da-DK" b="1" dirty="0"/>
          </a:p>
          <a:p>
            <a:pPr marL="0" indent="0">
              <a:spcAft>
                <a:spcPts val="0"/>
              </a:spcAft>
              <a:buNone/>
            </a:pPr>
            <a:r>
              <a:rPr lang="da-DK" b="1" dirty="0"/>
              <a:t>Fase 4: Konkretisere</a:t>
            </a:r>
          </a:p>
          <a:p>
            <a:pPr marL="0" indent="0">
              <a:spcAft>
                <a:spcPts val="0"/>
              </a:spcAft>
              <a:buNone/>
            </a:pPr>
            <a:r>
              <a:rPr lang="da-DK" b="1" dirty="0"/>
              <a:t>Fase 5: Konstruere</a:t>
            </a:r>
          </a:p>
          <a:p>
            <a:pPr marL="0" indent="0">
              <a:spcAft>
                <a:spcPts val="0"/>
              </a:spcAft>
              <a:buNone/>
            </a:pPr>
            <a:r>
              <a:rPr lang="da-DK" b="1" dirty="0"/>
              <a:t>Fase 6: Forbedre</a:t>
            </a:r>
          </a:p>
          <a:p>
            <a:pPr marL="0" indent="0">
              <a:spcAft>
                <a:spcPts val="0"/>
              </a:spcAft>
              <a:buNone/>
            </a:pPr>
            <a:endParaRPr lang="da-DK" b="1" dirty="0"/>
          </a:p>
          <a:p>
            <a:pPr marL="0" indent="0">
              <a:spcAft>
                <a:spcPts val="0"/>
              </a:spcAft>
              <a:buNone/>
            </a:pPr>
            <a:r>
              <a:rPr lang="da-DK" dirty="0"/>
              <a:t>- Hvad er den præcise opskrift på jeres færdige produkt?</a:t>
            </a:r>
          </a:p>
          <a:p>
            <a:pPr marL="0" indent="0">
              <a:spcAft>
                <a:spcPts val="0"/>
              </a:spcAft>
              <a:buNone/>
            </a:pPr>
            <a:r>
              <a:rPr lang="da-DK" dirty="0"/>
              <a:t>- Lav en varedeklaration.</a:t>
            </a:r>
          </a:p>
          <a:p>
            <a:pPr marL="0" indent="0">
              <a:spcAft>
                <a:spcPts val="0"/>
              </a:spcAft>
              <a:buNone/>
            </a:pPr>
            <a:r>
              <a:rPr lang="da-DK" dirty="0"/>
              <a:t>- Lever produktet op til kriterierne for jeres målgruppe?</a:t>
            </a:r>
          </a:p>
          <a:p>
            <a:pPr marL="0" indent="0">
              <a:buFont typeface="Arial" panose="020B0604020202020204" pitchFamily="34" charset="0"/>
              <a:buNone/>
            </a:pPr>
            <a:endParaRPr lang="da-DK" sz="1400" dirty="0"/>
          </a:p>
        </p:txBody>
      </p:sp>
    </p:spTree>
    <p:extLst>
      <p:ext uri="{BB962C8B-B14F-4D97-AF65-F5344CB8AC3E}">
        <p14:creationId xmlns:p14="http://schemas.microsoft.com/office/powerpoint/2010/main" val="279173285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B9A0117D-E1C9-5650-4EA5-80137627EC50}"/>
              </a:ext>
            </a:extLst>
          </p:cNvPr>
          <p:cNvSpPr>
            <a:spLocks noGrp="1"/>
          </p:cNvSpPr>
          <p:nvPr>
            <p:ph idx="1"/>
          </p:nvPr>
        </p:nvSpPr>
        <p:spPr>
          <a:xfrm>
            <a:off x="748800" y="410399"/>
            <a:ext cx="10118492" cy="5502427"/>
          </a:xfrm>
        </p:spPr>
        <p:txBody>
          <a:bodyPr/>
          <a:lstStyle/>
          <a:p>
            <a:pPr marL="0" indent="0">
              <a:buNone/>
            </a:pPr>
            <a:r>
              <a:rPr lang="da-DK" sz="1800" b="1" dirty="0"/>
              <a:t>Lektionsplan (6 moduler)</a:t>
            </a:r>
          </a:p>
          <a:p>
            <a:pPr marL="0" indent="0">
              <a:spcAft>
                <a:spcPts val="0"/>
              </a:spcAft>
              <a:buNone/>
            </a:pPr>
            <a:r>
              <a:rPr lang="da-DK" sz="1800" b="1" dirty="0"/>
              <a:t>Lektion 1:</a:t>
            </a:r>
            <a:r>
              <a:rPr lang="da-DK" sz="1800" dirty="0"/>
              <a:t>	Introduktion til </a:t>
            </a:r>
            <a:r>
              <a:rPr lang="da-DK" sz="1800" dirty="0" err="1"/>
              <a:t>engineering</a:t>
            </a:r>
            <a:r>
              <a:rPr lang="da-DK" sz="1800" dirty="0"/>
              <a:t> designprocessen (EDP-modellen)</a:t>
            </a:r>
          </a:p>
          <a:p>
            <a:pPr marL="0" indent="0">
              <a:spcAft>
                <a:spcPts val="0"/>
              </a:spcAft>
              <a:buNone/>
            </a:pPr>
            <a:r>
              <a:rPr lang="da-DK" sz="1800" dirty="0"/>
              <a:t>		Fase 1: Forstå udfordringen </a:t>
            </a:r>
          </a:p>
          <a:p>
            <a:pPr marL="0" indent="0">
              <a:spcAft>
                <a:spcPts val="0"/>
              </a:spcAft>
              <a:buNone/>
            </a:pPr>
            <a:r>
              <a:rPr lang="da-DK" sz="1800" dirty="0"/>
              <a:t>		Fase 2: Undersøge</a:t>
            </a:r>
            <a:endParaRPr lang="da-DK" sz="2400" dirty="0"/>
          </a:p>
          <a:p>
            <a:pPr marL="0" indent="0">
              <a:spcAft>
                <a:spcPts val="0"/>
              </a:spcAft>
              <a:buNone/>
            </a:pPr>
            <a:endParaRPr lang="da-DK" sz="1800" dirty="0">
              <a:solidFill>
                <a:schemeClr val="accent1"/>
              </a:solidFill>
              <a:highlight>
                <a:srgbClr val="00FF00"/>
              </a:highlight>
            </a:endParaRPr>
          </a:p>
          <a:p>
            <a:pPr marL="0" indent="0">
              <a:spcAft>
                <a:spcPts val="0"/>
              </a:spcAft>
              <a:buNone/>
            </a:pPr>
            <a:r>
              <a:rPr lang="da-DK" sz="1800" b="1" dirty="0"/>
              <a:t>Lektion 2: </a:t>
            </a:r>
            <a:r>
              <a:rPr lang="da-DK" sz="1800" dirty="0"/>
              <a:t>	Fase 2: Undersøge </a:t>
            </a:r>
          </a:p>
          <a:p>
            <a:pPr marL="0" indent="0">
              <a:spcAft>
                <a:spcPts val="0"/>
              </a:spcAft>
              <a:buNone/>
            </a:pPr>
            <a:r>
              <a:rPr lang="da-DK" sz="1800" dirty="0"/>
              <a:t>		Fase 3: Få ideer </a:t>
            </a:r>
          </a:p>
          <a:p>
            <a:pPr marL="0" indent="0">
              <a:spcAft>
                <a:spcPts val="0"/>
              </a:spcAft>
              <a:buNone/>
            </a:pPr>
            <a:r>
              <a:rPr lang="da-DK" sz="1800" dirty="0"/>
              <a:t>		Fase 4: Konkretisere </a:t>
            </a:r>
          </a:p>
          <a:p>
            <a:pPr marL="0" indent="0">
              <a:spcAft>
                <a:spcPts val="0"/>
              </a:spcAft>
              <a:buNone/>
            </a:pPr>
            <a:endParaRPr lang="da-DK" sz="1800" dirty="0"/>
          </a:p>
          <a:p>
            <a:pPr marL="0" indent="0">
              <a:spcAft>
                <a:spcPts val="0"/>
              </a:spcAft>
              <a:buNone/>
            </a:pPr>
            <a:r>
              <a:rPr lang="da-DK" sz="1800" b="1" dirty="0"/>
              <a:t>Lektion 3: </a:t>
            </a:r>
            <a:r>
              <a:rPr lang="da-DK" sz="1800" dirty="0"/>
              <a:t>	Fase 4: Konkretisere</a:t>
            </a:r>
          </a:p>
          <a:p>
            <a:pPr marL="0" indent="0">
              <a:spcAft>
                <a:spcPts val="0"/>
              </a:spcAft>
              <a:buNone/>
            </a:pPr>
            <a:r>
              <a:rPr lang="da-DK" sz="1800" dirty="0"/>
              <a:t>		Fase 5: Konstruere (prototype I) </a:t>
            </a:r>
          </a:p>
          <a:p>
            <a:pPr marL="0" indent="0">
              <a:spcAft>
                <a:spcPts val="0"/>
              </a:spcAft>
              <a:buNone/>
            </a:pPr>
            <a:r>
              <a:rPr lang="da-DK" sz="1800" dirty="0"/>
              <a:t>		Fase 6: Forbedre</a:t>
            </a:r>
          </a:p>
          <a:p>
            <a:pPr marL="0" indent="0">
              <a:spcAft>
                <a:spcPts val="0"/>
              </a:spcAft>
              <a:buNone/>
            </a:pPr>
            <a:endParaRPr lang="da-DK" sz="1800" dirty="0"/>
          </a:p>
          <a:p>
            <a:pPr marL="0" indent="0">
              <a:spcAft>
                <a:spcPts val="0"/>
              </a:spcAft>
              <a:buNone/>
            </a:pPr>
            <a:r>
              <a:rPr lang="da-DK" sz="1800" b="1" dirty="0"/>
              <a:t>Lektion 4: </a:t>
            </a:r>
            <a:r>
              <a:rPr lang="da-DK" sz="1800" dirty="0"/>
              <a:t>	Vi arbejder i de samme faser en gang mere </a:t>
            </a:r>
          </a:p>
          <a:p>
            <a:pPr marL="179387" lvl="1" indent="0">
              <a:spcAft>
                <a:spcPts val="0"/>
              </a:spcAft>
              <a:buNone/>
            </a:pPr>
            <a:r>
              <a:rPr lang="da-DK" sz="1800" dirty="0"/>
              <a:t>		Fase 4: Konkretisere, Fase 5: Konstruere (Prototype II/Færdigt produkt) 		og Fase 6: Forbedre</a:t>
            </a:r>
          </a:p>
          <a:p>
            <a:pPr marL="0" indent="0">
              <a:spcAft>
                <a:spcPts val="0"/>
              </a:spcAft>
              <a:buNone/>
            </a:pPr>
            <a:endParaRPr lang="da-DK" sz="1800" dirty="0">
              <a:solidFill>
                <a:srgbClr val="00B050"/>
              </a:solidFill>
            </a:endParaRPr>
          </a:p>
          <a:p>
            <a:pPr marL="0" indent="0">
              <a:spcAft>
                <a:spcPts val="0"/>
              </a:spcAft>
              <a:buNone/>
            </a:pPr>
            <a:r>
              <a:rPr lang="da-DK" sz="1800" b="1" dirty="0"/>
              <a:t>Lektion 5:</a:t>
            </a:r>
            <a:r>
              <a:rPr lang="da-DK" sz="1800" dirty="0"/>
              <a:t>	</a:t>
            </a:r>
            <a:r>
              <a:rPr lang="da-DK" sz="1800" b="1" dirty="0">
                <a:solidFill>
                  <a:srgbClr val="37AFB5"/>
                </a:solidFill>
              </a:rPr>
              <a:t>Vi arbejder færdigt og afleverer</a:t>
            </a:r>
          </a:p>
          <a:p>
            <a:pPr marL="0" indent="0">
              <a:spcAft>
                <a:spcPts val="0"/>
              </a:spcAft>
              <a:buNone/>
            </a:pPr>
            <a:r>
              <a:rPr lang="da-DK" sz="1800" b="1" dirty="0">
                <a:solidFill>
                  <a:srgbClr val="37AFB5"/>
                </a:solidFill>
              </a:rPr>
              <a:t>		</a:t>
            </a:r>
          </a:p>
          <a:p>
            <a:pPr marL="0" indent="0">
              <a:spcAft>
                <a:spcPts val="0"/>
              </a:spcAft>
              <a:buNone/>
            </a:pPr>
            <a:r>
              <a:rPr lang="da-DK" sz="1800" b="1" dirty="0"/>
              <a:t>Lektion 6: </a:t>
            </a:r>
            <a:r>
              <a:rPr lang="da-DK" sz="1800" dirty="0"/>
              <a:t>	Fase 7: Præsentation af jeres proces og jeres produkt</a:t>
            </a:r>
          </a:p>
          <a:p>
            <a:endParaRPr lang="da-DK" dirty="0"/>
          </a:p>
        </p:txBody>
      </p:sp>
    </p:spTree>
    <p:extLst>
      <p:ext uri="{BB962C8B-B14F-4D97-AF65-F5344CB8AC3E}">
        <p14:creationId xmlns:p14="http://schemas.microsoft.com/office/powerpoint/2010/main" val="169340941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B98047-F919-6EF6-72F6-C6DB9CD66131}"/>
              </a:ext>
            </a:extLst>
          </p:cNvPr>
          <p:cNvSpPr>
            <a:spLocks noGrp="1"/>
          </p:cNvSpPr>
          <p:nvPr>
            <p:ph type="title"/>
          </p:nvPr>
        </p:nvSpPr>
        <p:spPr>
          <a:xfrm>
            <a:off x="695325" y="294791"/>
            <a:ext cx="11328156" cy="878203"/>
          </a:xfrm>
        </p:spPr>
        <p:txBody>
          <a:bodyPr/>
          <a:lstStyle/>
          <a:p>
            <a:r>
              <a:rPr lang="da-DK" b="1" dirty="0"/>
              <a:t>Sammenligning af forskellige varedeklarationer</a:t>
            </a:r>
            <a:br>
              <a:rPr lang="da-DK" b="1" dirty="0"/>
            </a:br>
            <a:endParaRPr lang="da-DK" dirty="0"/>
          </a:p>
        </p:txBody>
      </p:sp>
      <p:sp>
        <p:nvSpPr>
          <p:cNvPr id="3" name="Pladsholder til indhold 2">
            <a:extLst>
              <a:ext uri="{FF2B5EF4-FFF2-40B4-BE49-F238E27FC236}">
                <a16:creationId xmlns:a16="http://schemas.microsoft.com/office/drawing/2014/main" id="{4F793A53-DED2-C88F-9ADC-A54D07282F8C}"/>
              </a:ext>
            </a:extLst>
          </p:cNvPr>
          <p:cNvSpPr>
            <a:spLocks noGrp="1"/>
          </p:cNvSpPr>
          <p:nvPr>
            <p:ph idx="1"/>
          </p:nvPr>
        </p:nvSpPr>
        <p:spPr/>
        <p:txBody>
          <a:bodyPr/>
          <a:lstStyle/>
          <a:p>
            <a:endParaRPr lang="da-DK" dirty="0"/>
          </a:p>
        </p:txBody>
      </p:sp>
      <p:pic>
        <p:nvPicPr>
          <p:cNvPr id="4" name="Billede 3">
            <a:extLst>
              <a:ext uri="{FF2B5EF4-FFF2-40B4-BE49-F238E27FC236}">
                <a16:creationId xmlns:a16="http://schemas.microsoft.com/office/drawing/2014/main" id="{2E060816-0AC2-CDCC-8BEE-7FFF67F70183}"/>
              </a:ext>
            </a:extLst>
          </p:cNvPr>
          <p:cNvPicPr>
            <a:picLocks noChangeAspect="1"/>
          </p:cNvPicPr>
          <p:nvPr/>
        </p:nvPicPr>
        <p:blipFill>
          <a:blip r:embed="rId2"/>
          <a:stretch>
            <a:fillRect/>
          </a:stretch>
        </p:blipFill>
        <p:spPr>
          <a:xfrm>
            <a:off x="698045" y="3722142"/>
            <a:ext cx="4720737" cy="2385955"/>
          </a:xfrm>
          <a:prstGeom prst="rect">
            <a:avLst/>
          </a:prstGeom>
          <a:ln>
            <a:solidFill>
              <a:schemeClr val="tx2"/>
            </a:solidFill>
          </a:ln>
        </p:spPr>
      </p:pic>
      <p:pic>
        <p:nvPicPr>
          <p:cNvPr id="5" name="Billede 4">
            <a:extLst>
              <a:ext uri="{FF2B5EF4-FFF2-40B4-BE49-F238E27FC236}">
                <a16:creationId xmlns:a16="http://schemas.microsoft.com/office/drawing/2014/main" id="{D67F7097-718B-8C0E-EABD-BD3C4555DFC3}"/>
              </a:ext>
            </a:extLst>
          </p:cNvPr>
          <p:cNvPicPr>
            <a:picLocks noChangeAspect="1"/>
          </p:cNvPicPr>
          <p:nvPr/>
        </p:nvPicPr>
        <p:blipFill>
          <a:blip r:embed="rId3"/>
          <a:stretch>
            <a:fillRect/>
          </a:stretch>
        </p:blipFill>
        <p:spPr>
          <a:xfrm>
            <a:off x="695326" y="1146484"/>
            <a:ext cx="4723456" cy="2416652"/>
          </a:xfrm>
          <a:prstGeom prst="rect">
            <a:avLst/>
          </a:prstGeom>
          <a:ln>
            <a:solidFill>
              <a:schemeClr val="tx2"/>
            </a:solidFill>
          </a:ln>
        </p:spPr>
      </p:pic>
      <p:pic>
        <p:nvPicPr>
          <p:cNvPr id="6" name="Billede 5">
            <a:extLst>
              <a:ext uri="{FF2B5EF4-FFF2-40B4-BE49-F238E27FC236}">
                <a16:creationId xmlns:a16="http://schemas.microsoft.com/office/drawing/2014/main" id="{6CC56C45-8647-6493-9D18-FBDB484CAD3E}"/>
              </a:ext>
            </a:extLst>
          </p:cNvPr>
          <p:cNvPicPr>
            <a:picLocks noChangeAspect="1"/>
          </p:cNvPicPr>
          <p:nvPr/>
        </p:nvPicPr>
        <p:blipFill>
          <a:blip r:embed="rId4"/>
          <a:stretch>
            <a:fillRect/>
          </a:stretch>
        </p:blipFill>
        <p:spPr>
          <a:xfrm>
            <a:off x="5644662" y="1593083"/>
            <a:ext cx="2672239" cy="2333504"/>
          </a:xfrm>
          <a:prstGeom prst="rect">
            <a:avLst/>
          </a:prstGeom>
          <a:ln>
            <a:solidFill>
              <a:schemeClr val="tx2"/>
            </a:solidFill>
          </a:ln>
        </p:spPr>
      </p:pic>
      <p:pic>
        <p:nvPicPr>
          <p:cNvPr id="7" name="Billede 6">
            <a:extLst>
              <a:ext uri="{FF2B5EF4-FFF2-40B4-BE49-F238E27FC236}">
                <a16:creationId xmlns:a16="http://schemas.microsoft.com/office/drawing/2014/main" id="{2729EC30-C745-937F-A08B-72D720BCE03C}"/>
              </a:ext>
            </a:extLst>
          </p:cNvPr>
          <p:cNvPicPr>
            <a:picLocks noChangeAspect="1"/>
          </p:cNvPicPr>
          <p:nvPr/>
        </p:nvPicPr>
        <p:blipFill>
          <a:blip r:embed="rId5"/>
          <a:stretch>
            <a:fillRect/>
          </a:stretch>
        </p:blipFill>
        <p:spPr>
          <a:xfrm>
            <a:off x="5644662" y="4072425"/>
            <a:ext cx="5452696" cy="695219"/>
          </a:xfrm>
          <a:prstGeom prst="rect">
            <a:avLst/>
          </a:prstGeom>
          <a:ln>
            <a:solidFill>
              <a:schemeClr val="tx2"/>
            </a:solidFill>
          </a:ln>
        </p:spPr>
      </p:pic>
      <p:sp>
        <p:nvSpPr>
          <p:cNvPr id="11" name="Tekstfelt 10">
            <a:extLst>
              <a:ext uri="{FF2B5EF4-FFF2-40B4-BE49-F238E27FC236}">
                <a16:creationId xmlns:a16="http://schemas.microsoft.com/office/drawing/2014/main" id="{EF52B6CC-2C1A-0C61-E798-F375787DB6D9}"/>
              </a:ext>
            </a:extLst>
          </p:cNvPr>
          <p:cNvSpPr txBox="1"/>
          <p:nvPr/>
        </p:nvSpPr>
        <p:spPr>
          <a:xfrm>
            <a:off x="9779318" y="3692666"/>
            <a:ext cx="1603717" cy="338554"/>
          </a:xfrm>
          <a:prstGeom prst="rect">
            <a:avLst/>
          </a:prstGeom>
          <a:noFill/>
        </p:spPr>
        <p:txBody>
          <a:bodyPr wrap="square" rtlCol="0">
            <a:spAutoFit/>
          </a:bodyPr>
          <a:lstStyle/>
          <a:p>
            <a:r>
              <a:rPr lang="da-DK" sz="1600" i="1" dirty="0">
                <a:solidFill>
                  <a:srgbClr val="C00000"/>
                </a:solidFill>
              </a:rPr>
              <a:t>OBS: 66 g vand</a:t>
            </a:r>
          </a:p>
        </p:txBody>
      </p:sp>
      <p:sp>
        <p:nvSpPr>
          <p:cNvPr id="12" name="Ellipse 11">
            <a:extLst>
              <a:ext uri="{FF2B5EF4-FFF2-40B4-BE49-F238E27FC236}">
                <a16:creationId xmlns:a16="http://schemas.microsoft.com/office/drawing/2014/main" id="{40A91037-64D1-1977-A874-7D18C581E0B0}"/>
              </a:ext>
            </a:extLst>
          </p:cNvPr>
          <p:cNvSpPr/>
          <p:nvPr/>
        </p:nvSpPr>
        <p:spPr>
          <a:xfrm>
            <a:off x="2998659" y="1805414"/>
            <a:ext cx="1955409" cy="641839"/>
          </a:xfrm>
          <a:prstGeom prst="ellipse">
            <a:avLst/>
          </a:pr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a:p>
        </p:txBody>
      </p:sp>
      <p:sp>
        <p:nvSpPr>
          <p:cNvPr id="13" name="Tekstfelt 12">
            <a:extLst>
              <a:ext uri="{FF2B5EF4-FFF2-40B4-BE49-F238E27FC236}">
                <a16:creationId xmlns:a16="http://schemas.microsoft.com/office/drawing/2014/main" id="{B8B0938E-3F7C-858C-9CF8-E66843C03A46}"/>
              </a:ext>
            </a:extLst>
          </p:cNvPr>
          <p:cNvSpPr txBox="1"/>
          <p:nvPr/>
        </p:nvSpPr>
        <p:spPr>
          <a:xfrm>
            <a:off x="3184127" y="1941667"/>
            <a:ext cx="2110154" cy="369332"/>
          </a:xfrm>
          <a:prstGeom prst="rect">
            <a:avLst/>
          </a:prstGeom>
          <a:noFill/>
        </p:spPr>
        <p:txBody>
          <a:bodyPr wrap="square" rtlCol="0">
            <a:spAutoFit/>
          </a:bodyPr>
          <a:lstStyle/>
          <a:p>
            <a:r>
              <a:rPr lang="da-DK" b="1" dirty="0">
                <a:solidFill>
                  <a:srgbClr val="224B5A"/>
                </a:solidFill>
              </a:rPr>
              <a:t>To ingredienser</a:t>
            </a:r>
          </a:p>
        </p:txBody>
      </p:sp>
      <p:sp>
        <p:nvSpPr>
          <p:cNvPr id="14" name="Ellipse 13">
            <a:extLst>
              <a:ext uri="{FF2B5EF4-FFF2-40B4-BE49-F238E27FC236}">
                <a16:creationId xmlns:a16="http://schemas.microsoft.com/office/drawing/2014/main" id="{3B95D88C-1C1C-CF30-3274-70F9E5B4C283}"/>
              </a:ext>
            </a:extLst>
          </p:cNvPr>
          <p:cNvSpPr/>
          <p:nvPr/>
        </p:nvSpPr>
        <p:spPr>
          <a:xfrm>
            <a:off x="2998659" y="4184052"/>
            <a:ext cx="1955409" cy="641839"/>
          </a:xfrm>
          <a:prstGeom prst="ellipse">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a:p>
        </p:txBody>
      </p:sp>
      <p:sp>
        <p:nvSpPr>
          <p:cNvPr id="15" name="Tekstfelt 14">
            <a:extLst>
              <a:ext uri="{FF2B5EF4-FFF2-40B4-BE49-F238E27FC236}">
                <a16:creationId xmlns:a16="http://schemas.microsoft.com/office/drawing/2014/main" id="{63C2DC54-F095-09B3-58E5-368BF002101D}"/>
              </a:ext>
            </a:extLst>
          </p:cNvPr>
          <p:cNvSpPr txBox="1"/>
          <p:nvPr/>
        </p:nvSpPr>
        <p:spPr>
          <a:xfrm>
            <a:off x="3343642" y="4320305"/>
            <a:ext cx="1352704" cy="369332"/>
          </a:xfrm>
          <a:prstGeom prst="rect">
            <a:avLst/>
          </a:prstGeom>
          <a:noFill/>
        </p:spPr>
        <p:txBody>
          <a:bodyPr wrap="square" rtlCol="0">
            <a:spAutoFit/>
          </a:bodyPr>
          <a:lstStyle/>
          <a:p>
            <a:r>
              <a:rPr lang="da-DK" b="1" dirty="0">
                <a:solidFill>
                  <a:schemeClr val="bg1"/>
                </a:solidFill>
              </a:rPr>
              <a:t>Traditionel</a:t>
            </a:r>
          </a:p>
        </p:txBody>
      </p:sp>
      <p:sp>
        <p:nvSpPr>
          <p:cNvPr id="16" name="Ellipse 15">
            <a:extLst>
              <a:ext uri="{FF2B5EF4-FFF2-40B4-BE49-F238E27FC236}">
                <a16:creationId xmlns:a16="http://schemas.microsoft.com/office/drawing/2014/main" id="{F2F088DA-1C3D-D1A9-588C-B4EBD954D024}"/>
              </a:ext>
            </a:extLst>
          </p:cNvPr>
          <p:cNvSpPr/>
          <p:nvPr/>
        </p:nvSpPr>
        <p:spPr>
          <a:xfrm>
            <a:off x="8140693" y="3152480"/>
            <a:ext cx="1955409" cy="641839"/>
          </a:xfrm>
          <a:prstGeom prst="ellipse">
            <a:avLst/>
          </a:prstGeom>
          <a:solidFill>
            <a:srgbClr val="37AF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a:p>
        </p:txBody>
      </p:sp>
      <p:sp>
        <p:nvSpPr>
          <p:cNvPr id="17" name="Tekstfelt 16">
            <a:extLst>
              <a:ext uri="{FF2B5EF4-FFF2-40B4-BE49-F238E27FC236}">
                <a16:creationId xmlns:a16="http://schemas.microsoft.com/office/drawing/2014/main" id="{7A2F2F84-59EE-9B03-C492-C0369791F871}"/>
              </a:ext>
            </a:extLst>
          </p:cNvPr>
          <p:cNvSpPr txBox="1"/>
          <p:nvPr/>
        </p:nvSpPr>
        <p:spPr>
          <a:xfrm>
            <a:off x="8485676" y="3288733"/>
            <a:ext cx="1352704" cy="369332"/>
          </a:xfrm>
          <a:prstGeom prst="rect">
            <a:avLst/>
          </a:prstGeom>
          <a:noFill/>
        </p:spPr>
        <p:txBody>
          <a:bodyPr wrap="square" rtlCol="0">
            <a:spAutoFit/>
          </a:bodyPr>
          <a:lstStyle/>
          <a:p>
            <a:r>
              <a:rPr lang="da-DK" b="1" dirty="0">
                <a:solidFill>
                  <a:schemeClr val="bg1"/>
                </a:solidFill>
              </a:rPr>
              <a:t>Kommerciel</a:t>
            </a:r>
          </a:p>
        </p:txBody>
      </p:sp>
    </p:spTree>
    <p:extLst>
      <p:ext uri="{BB962C8B-B14F-4D97-AF65-F5344CB8AC3E}">
        <p14:creationId xmlns:p14="http://schemas.microsoft.com/office/powerpoint/2010/main" val="1893575916"/>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64FAB6E3-0B42-1FEC-CE7D-6FF2B57C8D7D}"/>
              </a:ext>
            </a:extLst>
          </p:cNvPr>
          <p:cNvSpPr txBox="1">
            <a:spLocks/>
          </p:cNvSpPr>
          <p:nvPr/>
        </p:nvSpPr>
        <p:spPr>
          <a:xfrm>
            <a:off x="1407867" y="3999699"/>
            <a:ext cx="9376263"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a-DK" dirty="0">
                <a:latin typeface="Work Sans" pitchFamily="2" charset="0"/>
              </a:rPr>
              <a:t>Opfølgning på varedeklaration - lever jeres produkt op til jeres kriterier?</a:t>
            </a:r>
          </a:p>
          <a:p>
            <a:pPr algn="ctr"/>
            <a:r>
              <a:rPr lang="da-DK" dirty="0">
                <a:latin typeface="Work Sans" pitchFamily="2" charset="0"/>
              </a:rPr>
              <a:t>Præsentation og aflevering: Logbog og kort (5-10 min) PowerPoint-præsentation</a:t>
            </a:r>
          </a:p>
          <a:p>
            <a:pPr algn="ctr"/>
            <a:endParaRPr lang="da-DK" dirty="0"/>
          </a:p>
        </p:txBody>
      </p:sp>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rPr>
              <a:t>Konstruere og forbedre</a:t>
            </a: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5</a:t>
            </a:r>
          </a:p>
        </p:txBody>
      </p:sp>
    </p:spTree>
    <p:extLst>
      <p:ext uri="{BB962C8B-B14F-4D97-AF65-F5344CB8AC3E}">
        <p14:creationId xmlns:p14="http://schemas.microsoft.com/office/powerpoint/2010/main" val="2953524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1472A219-0FC9-F2C0-A2C9-E429B0FB2BD6}"/>
              </a:ext>
            </a:extLst>
          </p:cNvPr>
          <p:cNvSpPr>
            <a:spLocks noGrp="1"/>
          </p:cNvSpPr>
          <p:nvPr>
            <p:ph idx="1"/>
          </p:nvPr>
        </p:nvSpPr>
        <p:spPr>
          <a:xfrm>
            <a:off x="749854" y="409210"/>
            <a:ext cx="10717896" cy="5282719"/>
          </a:xfrm>
        </p:spPr>
        <p:txBody>
          <a:bodyPr/>
          <a:lstStyle/>
          <a:p>
            <a:pPr marL="0" indent="0">
              <a:buNone/>
            </a:pPr>
            <a:r>
              <a:rPr lang="da-DK" sz="1800" b="1" dirty="0"/>
              <a:t>Lektionsplan (6 lektioner)</a:t>
            </a:r>
          </a:p>
          <a:p>
            <a:pPr marL="0" indent="0">
              <a:spcAft>
                <a:spcPts val="0"/>
              </a:spcAft>
              <a:buNone/>
            </a:pPr>
            <a:r>
              <a:rPr lang="da-DK" sz="1800" b="1" dirty="0"/>
              <a:t>Lektion 1:</a:t>
            </a:r>
            <a:r>
              <a:rPr lang="da-DK" sz="1800" dirty="0"/>
              <a:t>	</a:t>
            </a:r>
            <a:r>
              <a:rPr lang="da-DK" sz="1800" b="1" dirty="0">
                <a:solidFill>
                  <a:srgbClr val="37AFB5"/>
                </a:solidFill>
              </a:rPr>
              <a:t>Introduktion til </a:t>
            </a:r>
            <a:r>
              <a:rPr lang="da-DK" sz="1800" b="1" dirty="0" err="1">
                <a:solidFill>
                  <a:srgbClr val="37AFB5"/>
                </a:solidFill>
              </a:rPr>
              <a:t>engineering</a:t>
            </a:r>
            <a:r>
              <a:rPr lang="da-DK" sz="1800" b="1" dirty="0">
                <a:solidFill>
                  <a:srgbClr val="37AFB5"/>
                </a:solidFill>
              </a:rPr>
              <a:t> designprocessen (EDP-modellen)</a:t>
            </a:r>
          </a:p>
          <a:p>
            <a:pPr marL="0" indent="0">
              <a:spcAft>
                <a:spcPts val="0"/>
              </a:spcAft>
              <a:buNone/>
            </a:pPr>
            <a:r>
              <a:rPr lang="da-DK" sz="1800" dirty="0"/>
              <a:t>		Fase 1: Forstå udfordringen </a:t>
            </a:r>
          </a:p>
          <a:p>
            <a:pPr marL="0" indent="0">
              <a:spcAft>
                <a:spcPts val="0"/>
              </a:spcAft>
              <a:buNone/>
            </a:pPr>
            <a:r>
              <a:rPr lang="da-DK" sz="1800" dirty="0"/>
              <a:t>		Fase 2: Undersøge</a:t>
            </a:r>
            <a:endParaRPr lang="da-DK" sz="1800" dirty="0">
              <a:solidFill>
                <a:schemeClr val="accent1"/>
              </a:solidFill>
            </a:endParaRPr>
          </a:p>
          <a:p>
            <a:pPr marL="0" indent="0">
              <a:spcAft>
                <a:spcPts val="0"/>
              </a:spcAft>
              <a:buNone/>
            </a:pPr>
            <a:endParaRPr lang="da-DK" sz="1800" dirty="0"/>
          </a:p>
          <a:p>
            <a:pPr marL="0" indent="0">
              <a:spcAft>
                <a:spcPts val="0"/>
              </a:spcAft>
              <a:buNone/>
            </a:pPr>
            <a:r>
              <a:rPr lang="da-DK" sz="1800" b="1" dirty="0"/>
              <a:t>Lektion 2: </a:t>
            </a:r>
            <a:r>
              <a:rPr lang="da-DK" sz="1800" dirty="0"/>
              <a:t>	Fase 2: Undersøge </a:t>
            </a:r>
          </a:p>
          <a:p>
            <a:pPr marL="0" indent="0">
              <a:spcAft>
                <a:spcPts val="0"/>
              </a:spcAft>
              <a:buNone/>
            </a:pPr>
            <a:r>
              <a:rPr lang="da-DK" sz="1800" dirty="0"/>
              <a:t>		Fase 3: Få ideer </a:t>
            </a:r>
          </a:p>
          <a:p>
            <a:pPr marL="0" indent="0">
              <a:spcAft>
                <a:spcPts val="0"/>
              </a:spcAft>
              <a:buNone/>
            </a:pPr>
            <a:r>
              <a:rPr lang="da-DK" sz="1800" dirty="0"/>
              <a:t>		Fase 4: Konkretisere </a:t>
            </a:r>
          </a:p>
          <a:p>
            <a:pPr marL="0" indent="0">
              <a:spcAft>
                <a:spcPts val="0"/>
              </a:spcAft>
              <a:buNone/>
            </a:pPr>
            <a:endParaRPr lang="da-DK" sz="1800" b="1" dirty="0"/>
          </a:p>
          <a:p>
            <a:pPr marL="0" indent="0">
              <a:spcAft>
                <a:spcPts val="0"/>
              </a:spcAft>
              <a:buNone/>
            </a:pPr>
            <a:r>
              <a:rPr lang="da-DK" sz="1800" b="1" dirty="0"/>
              <a:t>Lektion 3: </a:t>
            </a:r>
            <a:r>
              <a:rPr lang="da-DK" sz="1800" dirty="0"/>
              <a:t>	Fase 4: Konkretisere</a:t>
            </a:r>
          </a:p>
          <a:p>
            <a:pPr marL="0" indent="0">
              <a:spcAft>
                <a:spcPts val="0"/>
              </a:spcAft>
              <a:buNone/>
            </a:pPr>
            <a:r>
              <a:rPr lang="da-DK" sz="1800" dirty="0"/>
              <a:t>		Fase 5: Konstruere (prototype I) </a:t>
            </a:r>
          </a:p>
          <a:p>
            <a:pPr marL="0" indent="0">
              <a:spcAft>
                <a:spcPts val="0"/>
              </a:spcAft>
              <a:buNone/>
            </a:pPr>
            <a:r>
              <a:rPr lang="da-DK" sz="1800" dirty="0"/>
              <a:t>		Fase 6: Forbedre</a:t>
            </a:r>
          </a:p>
          <a:p>
            <a:pPr marL="0" indent="0">
              <a:spcAft>
                <a:spcPts val="0"/>
              </a:spcAft>
              <a:buNone/>
            </a:pPr>
            <a:endParaRPr lang="da-DK" sz="1800" b="1" dirty="0"/>
          </a:p>
          <a:p>
            <a:pPr marL="0" indent="0">
              <a:spcAft>
                <a:spcPts val="0"/>
              </a:spcAft>
              <a:buNone/>
            </a:pPr>
            <a:r>
              <a:rPr lang="da-DK" sz="1800" b="1" dirty="0"/>
              <a:t>Lektion 4: </a:t>
            </a:r>
            <a:r>
              <a:rPr lang="da-DK" sz="1800" dirty="0"/>
              <a:t>	Vi arbejder i de samme faser en gang mere (som i lektion 3)</a:t>
            </a:r>
          </a:p>
          <a:p>
            <a:pPr marL="0" indent="0">
              <a:spcAft>
                <a:spcPts val="0"/>
              </a:spcAft>
              <a:buNone/>
            </a:pPr>
            <a:endParaRPr lang="da-DK" sz="1800" dirty="0"/>
          </a:p>
          <a:p>
            <a:pPr marL="0" indent="0">
              <a:spcAft>
                <a:spcPts val="0"/>
              </a:spcAft>
              <a:buNone/>
            </a:pPr>
            <a:r>
              <a:rPr lang="da-DK" sz="1800" b="1" dirty="0"/>
              <a:t>Lektion 5:</a:t>
            </a:r>
            <a:r>
              <a:rPr lang="da-DK" sz="1800" dirty="0"/>
              <a:t>	Vi arbejder færdigt og afleverer</a:t>
            </a:r>
          </a:p>
          <a:p>
            <a:pPr marL="0" indent="0">
              <a:spcAft>
                <a:spcPts val="0"/>
              </a:spcAft>
              <a:buNone/>
            </a:pPr>
            <a:endParaRPr lang="da-DK" sz="1800" dirty="0"/>
          </a:p>
          <a:p>
            <a:pPr marL="0" indent="0">
              <a:spcAft>
                <a:spcPts val="0"/>
              </a:spcAft>
              <a:buNone/>
            </a:pPr>
            <a:r>
              <a:rPr lang="da-DK" sz="1800" b="1" dirty="0"/>
              <a:t>Lektion 6: </a:t>
            </a:r>
            <a:r>
              <a:rPr lang="da-DK" sz="1800" dirty="0"/>
              <a:t>	Fase 7: Præsentation af jeres proces og jeres produkt</a:t>
            </a:r>
          </a:p>
          <a:p>
            <a:endParaRPr lang="da-DK" dirty="0"/>
          </a:p>
        </p:txBody>
      </p:sp>
    </p:spTree>
    <p:extLst>
      <p:ext uri="{BB962C8B-B14F-4D97-AF65-F5344CB8AC3E}">
        <p14:creationId xmlns:p14="http://schemas.microsoft.com/office/powerpoint/2010/main" val="166585302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F20106-2CFA-2E2C-7563-627956A3D851}"/>
              </a:ext>
            </a:extLst>
          </p:cNvPr>
          <p:cNvSpPr>
            <a:spLocks noGrp="1"/>
          </p:cNvSpPr>
          <p:nvPr>
            <p:ph type="title"/>
          </p:nvPr>
        </p:nvSpPr>
        <p:spPr/>
        <p:txBody>
          <a:bodyPr/>
          <a:lstStyle/>
          <a:p>
            <a:r>
              <a:rPr lang="da-DK" sz="4800" dirty="0">
                <a:solidFill>
                  <a:srgbClr val="224B5A"/>
                </a:solidFill>
                <a:effectLst/>
                <a:latin typeface="BetonEF" pitchFamily="50" charset="0"/>
              </a:rPr>
              <a:t>Aflevering af logbog og præsentation</a:t>
            </a:r>
          </a:p>
        </p:txBody>
      </p:sp>
      <p:sp>
        <p:nvSpPr>
          <p:cNvPr id="4" name="Pladsholder til indhold 2">
            <a:extLst>
              <a:ext uri="{FF2B5EF4-FFF2-40B4-BE49-F238E27FC236}">
                <a16:creationId xmlns:a16="http://schemas.microsoft.com/office/drawing/2014/main" id="{521DF130-4BA7-4295-AC56-4B141E200DEB}"/>
              </a:ext>
            </a:extLst>
          </p:cNvPr>
          <p:cNvSpPr txBox="1">
            <a:spLocks/>
          </p:cNvSpPr>
          <p:nvPr/>
        </p:nvSpPr>
        <p:spPr>
          <a:xfrm>
            <a:off x="3388360" y="1591945"/>
            <a:ext cx="8411291" cy="4248000"/>
          </a:xfrm>
          <a:prstGeom prst="rect">
            <a:avLst/>
          </a:prstGeom>
        </p:spPr>
        <p:txBody>
          <a:bodyPr vert="horz" lIns="0" tIns="45720" rIns="91440" bIns="45720" rtlCol="0">
            <a:noAutofit/>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700" kern="1200">
                <a:solidFill>
                  <a:schemeClr val="tx1"/>
                </a:solidFill>
                <a:latin typeface="Work Sans" pitchFamily="2" charset="0"/>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700" kern="1200">
                <a:solidFill>
                  <a:schemeClr val="tx1"/>
                </a:solidFill>
                <a:latin typeface="Work Sans"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0"/>
              </a:spcAft>
              <a:buAutoNum type="arabicParenR"/>
            </a:pPr>
            <a:r>
              <a:rPr lang="da-DK" dirty="0"/>
              <a:t>I skal aflevere jeres logbog.</a:t>
            </a:r>
          </a:p>
          <a:p>
            <a:pPr marL="342900" indent="-342900">
              <a:buAutoNum type="arabicParenR"/>
            </a:pPr>
            <a:endParaRPr lang="da-DK" dirty="0"/>
          </a:p>
          <a:p>
            <a:pPr marL="342900" indent="-342900">
              <a:buAutoNum type="arabicParenR"/>
            </a:pPr>
            <a:r>
              <a:rPr lang="da-DK" dirty="0"/>
              <a:t>I skal fremlægge og aflevere en kort (5-10 min.) PowerPoint-præsentation.</a:t>
            </a:r>
          </a:p>
          <a:p>
            <a:pPr marL="742950" lvl="1" indent="-216000">
              <a:spcAft>
                <a:spcPts val="0"/>
              </a:spcAft>
              <a:buFont typeface="Arial" panose="020B0604020202020204" pitchFamily="34" charset="0"/>
              <a:buChar char="•"/>
            </a:pPr>
            <a:r>
              <a:rPr lang="da-DK" dirty="0"/>
              <a:t>Kemisk teori bag chokolademousse</a:t>
            </a:r>
          </a:p>
          <a:p>
            <a:pPr marL="742950" lvl="1" indent="-216000">
              <a:spcAft>
                <a:spcPts val="0"/>
              </a:spcAft>
              <a:buFont typeface="Arial" panose="020B0604020202020204" pitchFamily="34" charset="0"/>
              <a:buChar char="•"/>
            </a:pPr>
            <a:r>
              <a:rPr lang="da-DK" dirty="0"/>
              <a:t>Jeres proces</a:t>
            </a:r>
          </a:p>
          <a:p>
            <a:pPr marL="742950" lvl="1" indent="-216000">
              <a:spcAft>
                <a:spcPts val="0"/>
              </a:spcAft>
              <a:buFont typeface="Arial" panose="020B0604020202020204" pitchFamily="34" charset="0"/>
              <a:buChar char="•"/>
            </a:pPr>
            <a:r>
              <a:rPr lang="da-DK" dirty="0"/>
              <a:t>Præsentation af jeres færdige produkt</a:t>
            </a:r>
          </a:p>
          <a:p>
            <a:pPr marL="0" indent="0">
              <a:buFont typeface="Arial" panose="020B0604020202020204" pitchFamily="34" charset="0"/>
              <a:buNone/>
            </a:pPr>
            <a:endParaRPr lang="da-DK" sz="1400" dirty="0"/>
          </a:p>
        </p:txBody>
      </p:sp>
      <p:pic>
        <p:nvPicPr>
          <p:cNvPr id="3" name="Billede 2" descr="Et billede, der indeholder cirkel, Grafik, logo, Font/skrifttype&#10;&#10;Automatisk genereret beskrivelse">
            <a:extLst>
              <a:ext uri="{FF2B5EF4-FFF2-40B4-BE49-F238E27FC236}">
                <a16:creationId xmlns:a16="http://schemas.microsoft.com/office/drawing/2014/main" id="{C141F2AC-5AEB-D21C-203B-8E4F7BC6BF3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574" t="9369" r="9407" b="9397"/>
          <a:stretch/>
        </p:blipFill>
        <p:spPr>
          <a:xfrm>
            <a:off x="552475" y="1591945"/>
            <a:ext cx="2151739" cy="2157468"/>
          </a:xfrm>
          <a:prstGeom prst="rect">
            <a:avLst/>
          </a:prstGeom>
        </p:spPr>
      </p:pic>
    </p:spTree>
    <p:extLst>
      <p:ext uri="{BB962C8B-B14F-4D97-AF65-F5344CB8AC3E}">
        <p14:creationId xmlns:p14="http://schemas.microsoft.com/office/powerpoint/2010/main" val="8202698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64FAB6E3-0B42-1FEC-CE7D-6FF2B57C8D7D}"/>
              </a:ext>
            </a:extLst>
          </p:cNvPr>
          <p:cNvSpPr txBox="1">
            <a:spLocks/>
          </p:cNvSpPr>
          <p:nvPr/>
        </p:nvSpPr>
        <p:spPr>
          <a:xfrm>
            <a:off x="1407867" y="3999699"/>
            <a:ext cx="9376263"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a-DK" dirty="0">
                <a:latin typeface="Work Sans" pitchFamily="2" charset="0"/>
              </a:rPr>
              <a:t>Fremlæggelser eller postersession</a:t>
            </a:r>
          </a:p>
          <a:p>
            <a:pPr algn="ctr"/>
            <a:endParaRPr lang="da-DK" dirty="0"/>
          </a:p>
        </p:txBody>
      </p:sp>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rPr>
              <a:t>Præsentation</a:t>
            </a: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6</a:t>
            </a:r>
          </a:p>
        </p:txBody>
      </p:sp>
    </p:spTree>
    <p:extLst>
      <p:ext uri="{BB962C8B-B14F-4D97-AF65-F5344CB8AC3E}">
        <p14:creationId xmlns:p14="http://schemas.microsoft.com/office/powerpoint/2010/main" val="345022115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felt 4">
            <a:extLst>
              <a:ext uri="{FF2B5EF4-FFF2-40B4-BE49-F238E27FC236}">
                <a16:creationId xmlns:a16="http://schemas.microsoft.com/office/drawing/2014/main" id="{E1E6DFD8-AA8E-A501-512E-8524F72FDB32}"/>
              </a:ext>
            </a:extLst>
          </p:cNvPr>
          <p:cNvSpPr txBox="1"/>
          <p:nvPr/>
        </p:nvSpPr>
        <p:spPr>
          <a:xfrm>
            <a:off x="1117830" y="2139922"/>
            <a:ext cx="10325099" cy="789703"/>
          </a:xfrm>
          <a:prstGeom prst="rect">
            <a:avLst/>
          </a:prstGeom>
          <a:noFill/>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da-DK" altLang="da-DK" sz="1600" b="0" i="0" u="none" strike="noStrike" cap="none" normalizeH="0" baseline="0" dirty="0">
                <a:ln>
                  <a:noFill/>
                </a:ln>
                <a:effectLst/>
                <a:latin typeface="Work Sans" pitchFamily="2" charset="0"/>
                <a:ea typeface="Times New Roman" panose="02020603050405020304" pitchFamily="18" charset="0"/>
                <a:cs typeface="Calibri" panose="020F0502020204030204" pitchFamily="34" charset="0"/>
              </a:rPr>
              <a:t>Forløb udviklet af lærere fra Aurehøj Gymnasium og Herlev Gymnasium &amp; HF, som en del af projektet ”Engineering i gymnasiet – undervisningsmaterialer” finansieret af Region Hovedstaden.</a:t>
            </a:r>
            <a:endParaRPr kumimoji="0" lang="da-DK" altLang="da-DK" sz="1600" b="0" i="0" u="none" strike="noStrike" cap="none" normalizeH="0" baseline="0" dirty="0">
              <a:ln>
                <a:noFill/>
              </a:ln>
              <a:effectLst/>
              <a:latin typeface="Work Sans" pitchFamily="2" charset="0"/>
            </a:endParaRPr>
          </a:p>
        </p:txBody>
      </p:sp>
      <p:cxnSp>
        <p:nvCxnSpPr>
          <p:cNvPr id="6" name="Lige forbindelse 5">
            <a:extLst>
              <a:ext uri="{FF2B5EF4-FFF2-40B4-BE49-F238E27FC236}">
                <a16:creationId xmlns:a16="http://schemas.microsoft.com/office/drawing/2014/main" id="{C945EAEE-555C-334F-590C-61CAABB0729E}"/>
              </a:ext>
            </a:extLst>
          </p:cNvPr>
          <p:cNvCxnSpPr>
            <a:cxnSpLocks/>
          </p:cNvCxnSpPr>
          <p:nvPr/>
        </p:nvCxnSpPr>
        <p:spPr>
          <a:xfrm>
            <a:off x="1604682" y="690283"/>
            <a:ext cx="8960224" cy="0"/>
          </a:xfrm>
          <a:prstGeom prst="line">
            <a:avLst/>
          </a:prstGeom>
          <a:ln>
            <a:solidFill>
              <a:schemeClr val="bg1"/>
            </a:solidFill>
          </a:ln>
        </p:spPr>
        <p:style>
          <a:lnRef idx="1">
            <a:schemeClr val="accent2"/>
          </a:lnRef>
          <a:fillRef idx="0">
            <a:schemeClr val="accent2"/>
          </a:fillRef>
          <a:effectRef idx="0">
            <a:schemeClr val="accent2"/>
          </a:effectRef>
          <a:fontRef idx="minor">
            <a:schemeClr val="tx1"/>
          </a:fontRef>
        </p:style>
      </p:cxnSp>
      <p:pic>
        <p:nvPicPr>
          <p:cNvPr id="11" name="Billede 10" descr="Et billede, der indeholder tekst, Font/skrifttype, skærmbillede, Grafik&#10;&#10;Automatisk genereret beskrivelse">
            <a:extLst>
              <a:ext uri="{FF2B5EF4-FFF2-40B4-BE49-F238E27FC236}">
                <a16:creationId xmlns:a16="http://schemas.microsoft.com/office/drawing/2014/main" id="{73C1C6DE-9269-1A5B-0E47-3A66B82B971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37551" y="3631242"/>
            <a:ext cx="2042829" cy="619331"/>
          </a:xfrm>
          <a:prstGeom prst="rect">
            <a:avLst/>
          </a:prstGeom>
        </p:spPr>
      </p:pic>
      <p:pic>
        <p:nvPicPr>
          <p:cNvPr id="4" name="Billede 3" descr="Et billede, der indeholder tekst, Font/skrifttype, skærmbillede, Grafik&#10;&#10;Automatisk genereret beskrivelse">
            <a:extLst>
              <a:ext uri="{FF2B5EF4-FFF2-40B4-BE49-F238E27FC236}">
                <a16:creationId xmlns:a16="http://schemas.microsoft.com/office/drawing/2014/main" id="{089DBFD2-F856-7625-FC4C-008A8B0767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4665" y="3631242"/>
            <a:ext cx="1802424" cy="619331"/>
          </a:xfrm>
          <a:prstGeom prst="rect">
            <a:avLst/>
          </a:prstGeom>
        </p:spPr>
      </p:pic>
    </p:spTree>
    <p:extLst>
      <p:ext uri="{BB962C8B-B14F-4D97-AF65-F5344CB8AC3E}">
        <p14:creationId xmlns:p14="http://schemas.microsoft.com/office/powerpoint/2010/main" val="171770996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E9B715-9B23-B1CA-6E54-3A588F20C404}"/>
              </a:ext>
            </a:extLst>
          </p:cNvPr>
          <p:cNvSpPr>
            <a:spLocks noGrp="1"/>
          </p:cNvSpPr>
          <p:nvPr>
            <p:ph type="title"/>
          </p:nvPr>
        </p:nvSpPr>
        <p:spPr>
          <a:xfrm>
            <a:off x="695325" y="294791"/>
            <a:ext cx="11068050" cy="923183"/>
          </a:xfrm>
        </p:spPr>
        <p:txBody>
          <a:bodyPr/>
          <a:lstStyle/>
          <a:p>
            <a:r>
              <a:rPr lang="da-DK" dirty="0"/>
              <a:t>Introduktion til </a:t>
            </a:r>
            <a:r>
              <a:rPr lang="da-DK" dirty="0" err="1"/>
              <a:t>engineering</a:t>
            </a:r>
            <a:r>
              <a:rPr lang="da-DK" dirty="0"/>
              <a:t> designprocessen</a:t>
            </a:r>
          </a:p>
        </p:txBody>
      </p:sp>
      <p:sp>
        <p:nvSpPr>
          <p:cNvPr id="3" name="Pladsholder til indhold 2">
            <a:extLst>
              <a:ext uri="{FF2B5EF4-FFF2-40B4-BE49-F238E27FC236}">
                <a16:creationId xmlns:a16="http://schemas.microsoft.com/office/drawing/2014/main" id="{25FFD248-EF37-36EC-2152-884F7C510A5B}"/>
              </a:ext>
            </a:extLst>
          </p:cNvPr>
          <p:cNvSpPr>
            <a:spLocks noGrp="1"/>
          </p:cNvSpPr>
          <p:nvPr>
            <p:ph idx="1"/>
          </p:nvPr>
        </p:nvSpPr>
        <p:spPr>
          <a:xfrm>
            <a:off x="695325" y="1332000"/>
            <a:ext cx="10810875" cy="4248000"/>
          </a:xfrm>
        </p:spPr>
        <p:txBody>
          <a:bodyPr/>
          <a:lstStyle/>
          <a:p>
            <a:pPr marL="0" indent="0" algn="ctr">
              <a:buNone/>
            </a:pPr>
            <a:r>
              <a:rPr lang="da-DK" sz="2800" i="1" dirty="0">
                <a:solidFill>
                  <a:srgbClr val="224B5A"/>
                </a:solidFill>
                <a:latin typeface="Work Sans" pitchFamily="2" charset="0"/>
              </a:rPr>
              <a:t>Note til læreren: </a:t>
            </a:r>
          </a:p>
          <a:p>
            <a:pPr marL="0" indent="0" algn="ctr">
              <a:buNone/>
            </a:pPr>
            <a:r>
              <a:rPr lang="da-DK" sz="2800" i="1" dirty="0">
                <a:solidFill>
                  <a:srgbClr val="224B5A"/>
                </a:solidFill>
                <a:latin typeface="Work Sans" pitchFamily="2" charset="0"/>
              </a:rPr>
              <a:t>Brug PowerPoint-præsentationen ”Introduktion til </a:t>
            </a:r>
            <a:r>
              <a:rPr lang="da-DK" sz="2800" i="1" dirty="0" err="1">
                <a:solidFill>
                  <a:srgbClr val="224B5A"/>
                </a:solidFill>
                <a:latin typeface="Work Sans" pitchFamily="2" charset="0"/>
              </a:rPr>
              <a:t>engineering</a:t>
            </a:r>
            <a:r>
              <a:rPr lang="da-DK" sz="2800" i="1" dirty="0">
                <a:solidFill>
                  <a:srgbClr val="224B5A"/>
                </a:solidFill>
                <a:latin typeface="Work Sans" pitchFamily="2" charset="0"/>
              </a:rPr>
              <a:t> designprocessen” eller indsæt slides i denne PPT.</a:t>
            </a:r>
          </a:p>
          <a:p>
            <a:endParaRPr lang="da-DK" dirty="0"/>
          </a:p>
        </p:txBody>
      </p:sp>
    </p:spTree>
    <p:extLst>
      <p:ext uri="{BB962C8B-B14F-4D97-AF65-F5344CB8AC3E}">
        <p14:creationId xmlns:p14="http://schemas.microsoft.com/office/powerpoint/2010/main" val="133709779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26865E-C5E1-67E1-BDD2-9A732D9266A0}"/>
              </a:ext>
            </a:extLst>
          </p:cNvPr>
          <p:cNvSpPr>
            <a:spLocks noGrp="1"/>
          </p:cNvSpPr>
          <p:nvPr>
            <p:ph type="title"/>
          </p:nvPr>
        </p:nvSpPr>
        <p:spPr/>
        <p:txBody>
          <a:bodyPr/>
          <a:lstStyle/>
          <a:p>
            <a:pPr>
              <a:lnSpc>
                <a:spcPct val="90000"/>
              </a:lnSpc>
              <a:spcBef>
                <a:spcPct val="0"/>
              </a:spcBef>
              <a:spcAft>
                <a:spcPts val="600"/>
              </a:spcAft>
            </a:pPr>
            <a:r>
              <a:rPr lang="en-US" sz="4400" b="1" dirty="0" err="1">
                <a:latin typeface="BetonEF" pitchFamily="50" charset="0"/>
              </a:rPr>
              <a:t>Udfordring</a:t>
            </a:r>
            <a:endParaRPr lang="en-US" sz="4400" b="1" dirty="0">
              <a:latin typeface="BetonEF" pitchFamily="50" charset="0"/>
            </a:endParaRPr>
          </a:p>
        </p:txBody>
      </p:sp>
      <p:sp>
        <p:nvSpPr>
          <p:cNvPr id="3" name="Pladsholder til indhold 2">
            <a:extLst>
              <a:ext uri="{FF2B5EF4-FFF2-40B4-BE49-F238E27FC236}">
                <a16:creationId xmlns:a16="http://schemas.microsoft.com/office/drawing/2014/main" id="{D86A29EA-6B3A-AFB1-655A-E4AD5CFB8B53}"/>
              </a:ext>
            </a:extLst>
          </p:cNvPr>
          <p:cNvSpPr>
            <a:spLocks noGrp="1"/>
          </p:cNvSpPr>
          <p:nvPr>
            <p:ph idx="1"/>
          </p:nvPr>
        </p:nvSpPr>
        <p:spPr/>
        <p:txBody>
          <a:bodyPr/>
          <a:lstStyle/>
          <a:p>
            <a:pPr marL="0" indent="0">
              <a:buNone/>
            </a:pPr>
            <a:r>
              <a:rPr lang="da-DK" sz="1800" dirty="0"/>
              <a:t>I er ansat i udviklingsafdelingen på en dessertfabrik, hvor I har fået som opgave at udvikle en dessert til et nyt marked: </a:t>
            </a:r>
          </a:p>
          <a:p>
            <a:pPr marL="216000" indent="-216000">
              <a:spcBef>
                <a:spcPts val="600"/>
              </a:spcBef>
              <a:buFont typeface="Arial" panose="020B0604020202020204" pitchFamily="34" charset="0"/>
              <a:buChar char="•"/>
            </a:pPr>
            <a:r>
              <a:rPr lang="da-DK" sz="1800" dirty="0"/>
              <a:t>I skal fremstille en chokolademousse baseret på vand og chokolade (uden æg).</a:t>
            </a:r>
          </a:p>
          <a:p>
            <a:pPr marL="216000" indent="-216000">
              <a:buFont typeface="Arial" panose="020B0604020202020204" pitchFamily="34" charset="0"/>
              <a:buChar char="•"/>
            </a:pPr>
            <a:r>
              <a:rPr lang="da-DK" sz="1800" dirty="0"/>
              <a:t>Chokolademoussen skal henvende sig til en udvalgt målgruppe og afspejle dette i smag, konsistens og udseende.</a:t>
            </a:r>
          </a:p>
          <a:p>
            <a:pPr marL="216000" indent="-216000">
              <a:buFont typeface="Arial" panose="020B0604020202020204" pitchFamily="34" charset="0"/>
              <a:buChar char="•"/>
            </a:pPr>
            <a:r>
              <a:rPr lang="da-DK" sz="1800" dirty="0"/>
              <a:t>Chokolademoussen skal være deklareret og kunne sælges i almindelige supermarkeder.  </a:t>
            </a:r>
          </a:p>
          <a:p>
            <a:endParaRPr lang="da-DK" dirty="0"/>
          </a:p>
        </p:txBody>
      </p:sp>
    </p:spTree>
    <p:extLst>
      <p:ext uri="{BB962C8B-B14F-4D97-AF65-F5344CB8AC3E}">
        <p14:creationId xmlns:p14="http://schemas.microsoft.com/office/powerpoint/2010/main" val="317093393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B9A0117D-E1C9-5650-4EA5-80137627EC50}"/>
              </a:ext>
            </a:extLst>
          </p:cNvPr>
          <p:cNvSpPr>
            <a:spLocks noGrp="1"/>
          </p:cNvSpPr>
          <p:nvPr>
            <p:ph idx="1"/>
          </p:nvPr>
        </p:nvSpPr>
        <p:spPr>
          <a:xfrm>
            <a:off x="748800" y="410399"/>
            <a:ext cx="10118492" cy="5502427"/>
          </a:xfrm>
        </p:spPr>
        <p:txBody>
          <a:bodyPr/>
          <a:lstStyle/>
          <a:p>
            <a:pPr marL="0" indent="0">
              <a:buNone/>
            </a:pPr>
            <a:r>
              <a:rPr lang="da-DK" sz="1800" b="1" dirty="0"/>
              <a:t>Lektionsplan (6 moduler)</a:t>
            </a:r>
          </a:p>
          <a:p>
            <a:pPr marL="0" indent="0">
              <a:spcAft>
                <a:spcPts val="0"/>
              </a:spcAft>
              <a:buNone/>
            </a:pPr>
            <a:r>
              <a:rPr lang="da-DK" sz="1800" b="1" dirty="0"/>
              <a:t>Lektion 1:</a:t>
            </a:r>
            <a:r>
              <a:rPr lang="da-DK" sz="1800" dirty="0"/>
              <a:t>	Introduktion til </a:t>
            </a:r>
            <a:r>
              <a:rPr lang="da-DK" sz="1800" dirty="0" err="1"/>
              <a:t>engineering</a:t>
            </a:r>
            <a:r>
              <a:rPr lang="da-DK" sz="1800" dirty="0"/>
              <a:t> designprocessen (EDP-modellen)</a:t>
            </a:r>
          </a:p>
          <a:p>
            <a:pPr marL="0" indent="0">
              <a:spcAft>
                <a:spcPts val="0"/>
              </a:spcAft>
              <a:buNone/>
            </a:pPr>
            <a:r>
              <a:rPr lang="da-DK" sz="1800" dirty="0"/>
              <a:t>		</a:t>
            </a:r>
            <a:r>
              <a:rPr lang="da-DK" sz="1800" b="1" dirty="0">
                <a:solidFill>
                  <a:srgbClr val="37AFB5"/>
                </a:solidFill>
              </a:rPr>
              <a:t>Fase 1: Forstå udfordringen </a:t>
            </a:r>
          </a:p>
          <a:p>
            <a:pPr marL="0" indent="0">
              <a:spcAft>
                <a:spcPts val="0"/>
              </a:spcAft>
              <a:buNone/>
            </a:pPr>
            <a:r>
              <a:rPr lang="da-DK" sz="1800" b="1" dirty="0">
                <a:solidFill>
                  <a:srgbClr val="37AFB5"/>
                </a:solidFill>
              </a:rPr>
              <a:t>		Fase 2: Undersøge</a:t>
            </a:r>
            <a:endParaRPr lang="da-DK" sz="2400" b="1" i="1" dirty="0">
              <a:solidFill>
                <a:srgbClr val="37AFB5"/>
              </a:solidFill>
            </a:endParaRPr>
          </a:p>
          <a:p>
            <a:pPr marL="0" indent="0">
              <a:spcAft>
                <a:spcPts val="0"/>
              </a:spcAft>
              <a:buNone/>
            </a:pPr>
            <a:r>
              <a:rPr lang="da-DK" sz="1800" b="1" i="1" dirty="0">
                <a:solidFill>
                  <a:srgbClr val="FF0000"/>
                </a:solidFill>
              </a:rPr>
              <a:t>		</a:t>
            </a:r>
            <a:r>
              <a:rPr lang="da-DK" sz="1800" i="1" dirty="0">
                <a:solidFill>
                  <a:srgbClr val="37AFB5"/>
                </a:solidFill>
              </a:rPr>
              <a:t>OBS: I må IKKE begynde på idegenerering i denne lektion</a:t>
            </a:r>
          </a:p>
          <a:p>
            <a:pPr marL="0" indent="0">
              <a:spcAft>
                <a:spcPts val="0"/>
              </a:spcAft>
              <a:buNone/>
            </a:pPr>
            <a:endParaRPr lang="da-DK" sz="1800" dirty="0">
              <a:solidFill>
                <a:schemeClr val="accent1"/>
              </a:solidFill>
              <a:highlight>
                <a:srgbClr val="00FF00"/>
              </a:highlight>
            </a:endParaRPr>
          </a:p>
          <a:p>
            <a:pPr marL="0" indent="0">
              <a:spcAft>
                <a:spcPts val="0"/>
              </a:spcAft>
              <a:buNone/>
            </a:pPr>
            <a:r>
              <a:rPr lang="da-DK" sz="1800" b="1" dirty="0"/>
              <a:t>Lektion 2: </a:t>
            </a:r>
            <a:r>
              <a:rPr lang="da-DK" sz="1800" dirty="0"/>
              <a:t>	Fase 2: Undersøge </a:t>
            </a:r>
          </a:p>
          <a:p>
            <a:pPr marL="0" indent="0">
              <a:spcAft>
                <a:spcPts val="0"/>
              </a:spcAft>
              <a:buNone/>
            </a:pPr>
            <a:r>
              <a:rPr lang="da-DK" sz="1800" dirty="0"/>
              <a:t>		Fase 3: Få ideer </a:t>
            </a:r>
          </a:p>
          <a:p>
            <a:pPr marL="0" indent="0">
              <a:spcAft>
                <a:spcPts val="0"/>
              </a:spcAft>
              <a:buNone/>
            </a:pPr>
            <a:r>
              <a:rPr lang="da-DK" sz="1800" dirty="0"/>
              <a:t>		Fase 4: Konkretisere (forforsøg)</a:t>
            </a:r>
          </a:p>
          <a:p>
            <a:pPr marL="0" indent="0">
              <a:spcAft>
                <a:spcPts val="0"/>
              </a:spcAft>
              <a:buNone/>
            </a:pPr>
            <a:endParaRPr lang="da-DK" sz="1800" dirty="0"/>
          </a:p>
          <a:p>
            <a:pPr marL="0" indent="0">
              <a:spcAft>
                <a:spcPts val="0"/>
              </a:spcAft>
              <a:buNone/>
            </a:pPr>
            <a:r>
              <a:rPr lang="da-DK" sz="1800" b="1" dirty="0"/>
              <a:t>Lektion 3: </a:t>
            </a:r>
            <a:r>
              <a:rPr lang="da-DK" sz="1800" dirty="0"/>
              <a:t>	Fase 4: Konkretisere</a:t>
            </a:r>
          </a:p>
          <a:p>
            <a:pPr marL="0" indent="0">
              <a:spcAft>
                <a:spcPts val="0"/>
              </a:spcAft>
              <a:buNone/>
            </a:pPr>
            <a:r>
              <a:rPr lang="da-DK" sz="1800" dirty="0"/>
              <a:t>		Fase 5: Konstruere (prototype I) </a:t>
            </a:r>
          </a:p>
          <a:p>
            <a:pPr marL="0" indent="0">
              <a:spcAft>
                <a:spcPts val="0"/>
              </a:spcAft>
              <a:buNone/>
            </a:pPr>
            <a:r>
              <a:rPr lang="da-DK" sz="1800" dirty="0"/>
              <a:t>		Fase 6: Forbedre</a:t>
            </a:r>
          </a:p>
          <a:p>
            <a:pPr marL="0" indent="0">
              <a:spcAft>
                <a:spcPts val="0"/>
              </a:spcAft>
              <a:buNone/>
            </a:pPr>
            <a:endParaRPr lang="da-DK" sz="1800" dirty="0"/>
          </a:p>
          <a:p>
            <a:pPr marL="0" indent="0">
              <a:spcAft>
                <a:spcPts val="0"/>
              </a:spcAft>
              <a:buNone/>
            </a:pPr>
            <a:r>
              <a:rPr lang="da-DK" sz="1800" b="1" dirty="0"/>
              <a:t>Lektion 4: </a:t>
            </a:r>
            <a:r>
              <a:rPr lang="da-DK" sz="1800" dirty="0"/>
              <a:t>	Vi arbejder i de samme faser en gang mere (som i lektion 3)</a:t>
            </a:r>
          </a:p>
          <a:p>
            <a:pPr marL="0" indent="0">
              <a:spcAft>
                <a:spcPts val="0"/>
              </a:spcAft>
              <a:buNone/>
            </a:pPr>
            <a:endParaRPr lang="da-DK" sz="1800" dirty="0"/>
          </a:p>
          <a:p>
            <a:pPr marL="0" indent="0">
              <a:spcAft>
                <a:spcPts val="0"/>
              </a:spcAft>
              <a:buNone/>
            </a:pPr>
            <a:r>
              <a:rPr lang="da-DK" sz="1800" b="1" dirty="0"/>
              <a:t>Lektion 5:</a:t>
            </a:r>
            <a:r>
              <a:rPr lang="da-DK" sz="1800" dirty="0"/>
              <a:t>	Vi arbejder færdigt og afleverer</a:t>
            </a:r>
          </a:p>
          <a:p>
            <a:pPr marL="0" indent="0">
              <a:spcAft>
                <a:spcPts val="0"/>
              </a:spcAft>
              <a:buNone/>
            </a:pPr>
            <a:endParaRPr lang="da-DK" sz="1800" dirty="0"/>
          </a:p>
          <a:p>
            <a:pPr marL="0" indent="0">
              <a:spcAft>
                <a:spcPts val="0"/>
              </a:spcAft>
              <a:buNone/>
            </a:pPr>
            <a:r>
              <a:rPr lang="da-DK" sz="1800" b="1" dirty="0"/>
              <a:t>Lektion 6: </a:t>
            </a:r>
            <a:r>
              <a:rPr lang="da-DK" sz="1800" dirty="0"/>
              <a:t>	Fase 7: Præsentation af jeres proces og jeres produkt</a:t>
            </a:r>
          </a:p>
          <a:p>
            <a:endParaRPr lang="da-DK" dirty="0"/>
          </a:p>
        </p:txBody>
      </p:sp>
    </p:spTree>
    <p:extLst>
      <p:ext uri="{BB962C8B-B14F-4D97-AF65-F5344CB8AC3E}">
        <p14:creationId xmlns:p14="http://schemas.microsoft.com/office/powerpoint/2010/main" val="414705900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DB0EC1A9-E84F-4345-1965-46BE2F5F7373}"/>
              </a:ext>
            </a:extLst>
          </p:cNvPr>
          <p:cNvSpPr>
            <a:spLocks noGrp="1"/>
          </p:cNvSpPr>
          <p:nvPr>
            <p:ph idx="1"/>
          </p:nvPr>
        </p:nvSpPr>
        <p:spPr>
          <a:xfrm>
            <a:off x="634365" y="371766"/>
            <a:ext cx="10765155" cy="4248000"/>
          </a:xfrm>
        </p:spPr>
        <p:txBody>
          <a:bodyPr/>
          <a:lstStyle/>
          <a:p>
            <a:pPr marL="0" indent="0">
              <a:buNone/>
            </a:pPr>
            <a:r>
              <a:rPr lang="da-DK" sz="4400" dirty="0">
                <a:solidFill>
                  <a:srgbClr val="224B5A"/>
                </a:solidFill>
                <a:latin typeface="BetonEF" panose="020B0604020202020204" charset="0"/>
              </a:rPr>
              <a:t>Undersøgelse af konkurrerende produkt </a:t>
            </a:r>
            <a:endParaRPr lang="da-DK" dirty="0"/>
          </a:p>
        </p:txBody>
      </p:sp>
      <p:pic>
        <p:nvPicPr>
          <p:cNvPr id="4" name="Billede 3">
            <a:extLst>
              <a:ext uri="{FF2B5EF4-FFF2-40B4-BE49-F238E27FC236}">
                <a16:creationId xmlns:a16="http://schemas.microsoft.com/office/drawing/2014/main" id="{5B934087-9377-830D-181A-6484F505E887}"/>
              </a:ext>
            </a:extLst>
          </p:cNvPr>
          <p:cNvPicPr>
            <a:picLocks noChangeAspect="1"/>
          </p:cNvPicPr>
          <p:nvPr/>
        </p:nvPicPr>
        <p:blipFill>
          <a:blip r:embed="rId2"/>
          <a:stretch>
            <a:fillRect/>
          </a:stretch>
        </p:blipFill>
        <p:spPr>
          <a:xfrm>
            <a:off x="1051072" y="1509354"/>
            <a:ext cx="2495332" cy="3526972"/>
          </a:xfrm>
          <a:prstGeom prst="rect">
            <a:avLst/>
          </a:prstGeom>
        </p:spPr>
      </p:pic>
      <p:pic>
        <p:nvPicPr>
          <p:cNvPr id="5" name="Billede 4">
            <a:extLst>
              <a:ext uri="{FF2B5EF4-FFF2-40B4-BE49-F238E27FC236}">
                <a16:creationId xmlns:a16="http://schemas.microsoft.com/office/drawing/2014/main" id="{A9B9992D-6AA0-BCEB-2D8E-0C2C1C160398}"/>
              </a:ext>
            </a:extLst>
          </p:cNvPr>
          <p:cNvPicPr>
            <a:picLocks noChangeAspect="1"/>
          </p:cNvPicPr>
          <p:nvPr/>
        </p:nvPicPr>
        <p:blipFill>
          <a:blip r:embed="rId3"/>
          <a:stretch>
            <a:fillRect/>
          </a:stretch>
        </p:blipFill>
        <p:spPr>
          <a:xfrm>
            <a:off x="3963111" y="1592828"/>
            <a:ext cx="3747414" cy="3272389"/>
          </a:xfrm>
          <a:prstGeom prst="rect">
            <a:avLst/>
          </a:prstGeom>
        </p:spPr>
      </p:pic>
      <p:pic>
        <p:nvPicPr>
          <p:cNvPr id="6" name="Billede 5">
            <a:extLst>
              <a:ext uri="{FF2B5EF4-FFF2-40B4-BE49-F238E27FC236}">
                <a16:creationId xmlns:a16="http://schemas.microsoft.com/office/drawing/2014/main" id="{A6A742BB-8CF8-F3F2-4544-199647017B98}"/>
              </a:ext>
            </a:extLst>
          </p:cNvPr>
          <p:cNvPicPr>
            <a:picLocks noChangeAspect="1"/>
          </p:cNvPicPr>
          <p:nvPr/>
        </p:nvPicPr>
        <p:blipFill>
          <a:blip r:embed="rId4"/>
          <a:stretch>
            <a:fillRect/>
          </a:stretch>
        </p:blipFill>
        <p:spPr>
          <a:xfrm>
            <a:off x="562659" y="5036326"/>
            <a:ext cx="9849279" cy="1255783"/>
          </a:xfrm>
          <a:prstGeom prst="rect">
            <a:avLst/>
          </a:prstGeom>
        </p:spPr>
      </p:pic>
    </p:spTree>
    <p:extLst>
      <p:ext uri="{BB962C8B-B14F-4D97-AF65-F5344CB8AC3E}">
        <p14:creationId xmlns:p14="http://schemas.microsoft.com/office/powerpoint/2010/main" val="281701913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B711A2BE-54ED-7A73-C6B8-F0E3FDA19A1B}"/>
              </a:ext>
            </a:extLst>
          </p:cNvPr>
          <p:cNvSpPr>
            <a:spLocks noGrp="1"/>
          </p:cNvSpPr>
          <p:nvPr>
            <p:ph idx="1"/>
          </p:nvPr>
        </p:nvSpPr>
        <p:spPr>
          <a:xfrm>
            <a:off x="695325" y="1332000"/>
            <a:ext cx="6580310" cy="4248000"/>
          </a:xfrm>
        </p:spPr>
        <p:txBody>
          <a:bodyPr/>
          <a:lstStyle/>
          <a:p>
            <a:pPr marL="0" marR="0" lvl="0" indent="0" fontAlgn="base">
              <a:lnSpc>
                <a:spcPct val="90000"/>
              </a:lnSpc>
              <a:spcBef>
                <a:spcPct val="0"/>
              </a:spcBef>
              <a:spcAft>
                <a:spcPts val="600"/>
              </a:spcAft>
              <a:buClrTx/>
              <a:buSzTx/>
              <a:buNone/>
              <a:tabLst/>
            </a:pPr>
            <a:r>
              <a:rPr kumimoji="0" lang="en-US" altLang="da-DK" sz="1800" b="1" i="0" u="none" strike="noStrike" cap="none" normalizeH="0" baseline="0" dirty="0">
                <a:ln>
                  <a:noFill/>
                </a:ln>
                <a:effectLst/>
              </a:rPr>
              <a:t>En </a:t>
            </a:r>
            <a:r>
              <a:rPr kumimoji="0" lang="en-US" altLang="da-DK" sz="1800" b="1" i="0" u="none" strike="noStrike" cap="none" normalizeH="0" baseline="0" dirty="0" err="1">
                <a:ln>
                  <a:noFill/>
                </a:ln>
                <a:effectLst/>
              </a:rPr>
              <a:t>traditionel</a:t>
            </a:r>
            <a:r>
              <a:rPr kumimoji="0" lang="en-US" altLang="da-DK" sz="1800" b="1" i="0" u="none" strike="noStrike" cap="none" normalizeH="0" baseline="0" dirty="0">
                <a:ln>
                  <a:noFill/>
                </a:ln>
                <a:effectLst/>
              </a:rPr>
              <a:t> </a:t>
            </a:r>
            <a:r>
              <a:rPr kumimoji="0" lang="en-US" altLang="da-DK" sz="1800" b="1" i="0" u="none" strike="noStrike" cap="none" normalizeH="0" baseline="0" dirty="0" err="1">
                <a:ln>
                  <a:noFill/>
                </a:ln>
                <a:effectLst/>
              </a:rPr>
              <a:t>hjemmelavet</a:t>
            </a:r>
            <a:r>
              <a:rPr kumimoji="0" lang="en-US" altLang="da-DK" sz="1800" b="1" i="0" u="none" strike="noStrike" cap="none" normalizeH="0" baseline="0" dirty="0">
                <a:ln>
                  <a:noFill/>
                </a:ln>
                <a:effectLst/>
              </a:rPr>
              <a:t> </a:t>
            </a:r>
            <a:r>
              <a:rPr kumimoji="0" lang="en-US" altLang="da-DK" sz="1800" b="1" i="0" u="none" strike="noStrike" cap="none" normalizeH="0" baseline="0" dirty="0" err="1">
                <a:ln>
                  <a:noFill/>
                </a:ln>
                <a:effectLst/>
              </a:rPr>
              <a:t>chokolademousse</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består</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af</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chokolade</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sukker</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piskefløde</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og</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æggeblommer</a:t>
            </a:r>
            <a:endParaRPr kumimoji="0" lang="en-US" altLang="da-DK" sz="1800" b="0" i="0" u="none" strike="noStrike" cap="none" normalizeH="0" baseline="0" dirty="0">
              <a:ln>
                <a:noFill/>
              </a:ln>
              <a:effectLst/>
            </a:endParaRPr>
          </a:p>
          <a:p>
            <a:pPr marL="216000" marR="0" lvl="0" indent="-216000" fontAlgn="base">
              <a:lnSpc>
                <a:spcPct val="90000"/>
              </a:lnSpc>
              <a:spcBef>
                <a:spcPct val="0"/>
              </a:spcBef>
              <a:spcAft>
                <a:spcPts val="600"/>
              </a:spcAft>
              <a:buClrTx/>
              <a:buSzTx/>
              <a:tabLst/>
            </a:pPr>
            <a:endParaRPr kumimoji="0" lang="en-US" altLang="da-DK" sz="1800" b="0" i="0" u="none" strike="noStrike" cap="none" normalizeH="0" baseline="0" dirty="0">
              <a:ln>
                <a:noFill/>
              </a:ln>
              <a:effectLst/>
            </a:endParaRPr>
          </a:p>
          <a:p>
            <a:pPr marL="216000" marR="0" lvl="0" indent="-216000" fontAlgn="base">
              <a:lnSpc>
                <a:spcPct val="90000"/>
              </a:lnSpc>
              <a:spcBef>
                <a:spcPct val="0"/>
              </a:spcBef>
              <a:spcAft>
                <a:spcPts val="600"/>
              </a:spcAft>
              <a:buClrTx/>
              <a:buSzTx/>
              <a:tabLst/>
            </a:pPr>
            <a:r>
              <a:rPr kumimoji="0" lang="en-US" altLang="da-DK" sz="1800" b="0" i="0" u="none" strike="noStrike" cap="none" normalizeH="0" baseline="0" dirty="0">
                <a:ln>
                  <a:noFill/>
                </a:ln>
                <a:effectLst/>
              </a:rPr>
              <a:t>Det </a:t>
            </a:r>
            <a:r>
              <a:rPr kumimoji="0" lang="en-US" altLang="da-DK" sz="1800" b="0" i="0" u="none" strike="noStrike" cap="none" normalizeH="0" baseline="0" dirty="0" err="1">
                <a:ln>
                  <a:noFill/>
                </a:ln>
                <a:effectLst/>
              </a:rPr>
              <a:t>vil</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sige</a:t>
            </a:r>
            <a:r>
              <a:rPr kumimoji="0" lang="en-US" altLang="da-DK" sz="1800" b="0" i="0" u="none" strike="noStrike" cap="none" normalizeH="0" baseline="0" dirty="0">
                <a:ln>
                  <a:noFill/>
                </a:ln>
                <a:effectLst/>
              </a:rPr>
              <a:t>, at man </a:t>
            </a:r>
            <a:r>
              <a:rPr kumimoji="0" lang="en-US" altLang="da-DK" sz="1800" b="0" i="0" u="none" strike="noStrike" cap="none" normalizeH="0" baseline="0" dirty="0" err="1">
                <a:ln>
                  <a:noFill/>
                </a:ln>
                <a:effectLst/>
              </a:rPr>
              <a:t>har</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en</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upolær</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fase</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fedt</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som</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skal</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blandes</a:t>
            </a:r>
            <a:r>
              <a:rPr kumimoji="0" lang="en-US" altLang="da-DK" sz="1800" b="0" i="0" u="none" strike="noStrike" cap="none" normalizeH="0" baseline="0" dirty="0">
                <a:ln>
                  <a:noFill/>
                </a:ln>
                <a:effectLst/>
              </a:rPr>
              <a:t> med </a:t>
            </a:r>
            <a:r>
              <a:rPr kumimoji="0" lang="en-US" altLang="da-DK" sz="1800" b="0" i="0" u="none" strike="noStrike" cap="none" normalizeH="0" baseline="0" dirty="0" err="1">
                <a:ln>
                  <a:noFill/>
                </a:ln>
                <a:effectLst/>
              </a:rPr>
              <a:t>en</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polær</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fase</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vand</a:t>
            </a:r>
            <a:r>
              <a:rPr kumimoji="0" lang="en-US" altLang="da-DK" sz="1800" b="0" i="0" u="none" strike="noStrike" cap="none" normalizeH="0" baseline="0" dirty="0">
                <a:ln>
                  <a:noFill/>
                </a:ln>
                <a:effectLst/>
              </a:rPr>
              <a:t>)</a:t>
            </a:r>
          </a:p>
          <a:p>
            <a:pPr marL="216000" marR="0" lvl="0" indent="-216000" fontAlgn="base">
              <a:lnSpc>
                <a:spcPct val="90000"/>
              </a:lnSpc>
              <a:spcBef>
                <a:spcPct val="0"/>
              </a:spcBef>
              <a:spcAft>
                <a:spcPts val="600"/>
              </a:spcAft>
              <a:buClrTx/>
              <a:buSzTx/>
              <a:tabLst/>
            </a:pPr>
            <a:endParaRPr kumimoji="0" lang="en-US" altLang="da-DK" sz="1800" b="0" i="0" u="none" strike="noStrike" cap="none" normalizeH="0" baseline="0" dirty="0">
              <a:ln>
                <a:noFill/>
              </a:ln>
              <a:effectLst/>
            </a:endParaRPr>
          </a:p>
          <a:p>
            <a:pPr marL="216000" marR="0" lvl="0" indent="-216000" fontAlgn="base">
              <a:lnSpc>
                <a:spcPct val="90000"/>
              </a:lnSpc>
              <a:spcBef>
                <a:spcPct val="0"/>
              </a:spcBef>
              <a:spcAft>
                <a:spcPts val="600"/>
              </a:spcAft>
              <a:buClrTx/>
              <a:buSzTx/>
              <a:tabLst/>
            </a:pPr>
            <a:r>
              <a:rPr kumimoji="0" lang="en-US" altLang="da-DK" sz="1800" b="0" i="0" u="none" strike="noStrike" cap="none" normalizeH="0" baseline="0" dirty="0" err="1">
                <a:ln>
                  <a:noFill/>
                </a:ln>
                <a:effectLst/>
              </a:rPr>
              <a:t>Til</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dette</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bruger</a:t>
            </a:r>
            <a:r>
              <a:rPr kumimoji="0" lang="en-US" altLang="da-DK" sz="1800" b="0" i="0" u="none" strike="noStrike" cap="none" normalizeH="0" baseline="0" dirty="0">
                <a:ln>
                  <a:noFill/>
                </a:ln>
                <a:effectLst/>
              </a:rPr>
              <a:t> man </a:t>
            </a:r>
            <a:r>
              <a:rPr kumimoji="0" lang="en-US" altLang="da-DK" sz="1800" b="0" i="0" u="none" strike="noStrike" cap="none" normalizeH="0" baseline="0" dirty="0" err="1">
                <a:ln>
                  <a:noFill/>
                </a:ln>
                <a:effectLst/>
              </a:rPr>
              <a:t>en</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emulgator</a:t>
            </a:r>
            <a:r>
              <a:rPr kumimoji="0" lang="en-US" altLang="da-DK" sz="1800" b="0" i="0" u="none" strike="noStrike" cap="none" normalizeH="0" baseline="0" dirty="0">
                <a:ln>
                  <a:noFill/>
                </a:ln>
                <a:effectLst/>
              </a:rPr>
              <a:t> (lecithin </a:t>
            </a:r>
            <a:r>
              <a:rPr kumimoji="0" lang="en-US" altLang="da-DK" sz="1800" b="0" i="0" u="none" strike="noStrike" cap="none" normalizeH="0" baseline="0" dirty="0" err="1">
                <a:ln>
                  <a:noFill/>
                </a:ln>
                <a:effectLst/>
              </a:rPr>
              <a:t>i</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æggeblommer</a:t>
            </a:r>
            <a:r>
              <a:rPr kumimoji="0" lang="en-US" altLang="da-DK" sz="1800" b="0" i="0" u="none" strike="noStrike" cap="none" normalizeH="0" baseline="0" dirty="0">
                <a:ln>
                  <a:noFill/>
                </a:ln>
                <a:effectLst/>
              </a:rPr>
              <a:t>)</a:t>
            </a:r>
          </a:p>
          <a:p>
            <a:pPr marL="216000" marR="0" lvl="0" indent="-216000" fontAlgn="base">
              <a:lnSpc>
                <a:spcPct val="90000"/>
              </a:lnSpc>
              <a:spcBef>
                <a:spcPct val="0"/>
              </a:spcBef>
              <a:spcAft>
                <a:spcPts val="600"/>
              </a:spcAft>
              <a:buClrTx/>
              <a:buSzTx/>
              <a:tabLst/>
            </a:pPr>
            <a:endParaRPr kumimoji="0" lang="en-US" altLang="da-DK" sz="1800" b="0" i="0" u="none" strike="noStrike" cap="none" normalizeH="0" baseline="0" dirty="0">
              <a:ln>
                <a:noFill/>
              </a:ln>
              <a:effectLst/>
            </a:endParaRPr>
          </a:p>
          <a:p>
            <a:pPr marL="216000" marR="0" lvl="0" indent="-216000" fontAlgn="base">
              <a:lnSpc>
                <a:spcPct val="90000"/>
              </a:lnSpc>
              <a:spcBef>
                <a:spcPct val="0"/>
              </a:spcBef>
              <a:spcAft>
                <a:spcPts val="600"/>
              </a:spcAft>
              <a:buClrTx/>
              <a:buSzTx/>
              <a:tabLst/>
            </a:pPr>
            <a:r>
              <a:rPr kumimoji="0" lang="en-US" altLang="da-DK" sz="1800" b="0" i="0" u="none" strike="noStrike" cap="none" normalizeH="0" baseline="0" dirty="0">
                <a:ln>
                  <a:noFill/>
                </a:ln>
                <a:effectLst/>
              </a:rPr>
              <a:t>Der </a:t>
            </a:r>
            <a:r>
              <a:rPr kumimoji="0" lang="en-US" altLang="da-DK" sz="1800" b="0" i="0" u="none" strike="noStrike" cap="none" normalizeH="0" baseline="0" dirty="0" err="1">
                <a:ln>
                  <a:noFill/>
                </a:ln>
                <a:effectLst/>
              </a:rPr>
              <a:t>dannes</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en</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vand-i-olieemulsion</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hvor</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olie</a:t>
            </a:r>
            <a:r>
              <a:rPr kumimoji="0" lang="en-US" altLang="da-DK" sz="1800" b="0" i="0" u="none" strike="noStrike" cap="none" normalizeH="0" baseline="0" dirty="0">
                <a:ln>
                  <a:noFill/>
                </a:ln>
                <a:effectLst/>
              </a:rPr>
              <a:t> er den </a:t>
            </a:r>
            <a:r>
              <a:rPr kumimoji="0" lang="en-US" altLang="da-DK" sz="1800" b="0" i="0" u="none" strike="noStrike" cap="none" normalizeH="0" baseline="0" dirty="0" err="1">
                <a:ln>
                  <a:noFill/>
                </a:ln>
                <a:effectLst/>
              </a:rPr>
              <a:t>bærende</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fase</a:t>
            </a:r>
            <a:r>
              <a:rPr kumimoji="0" lang="en-US" altLang="da-DK" sz="1800" b="0" i="0" u="none" strike="noStrike" cap="none" normalizeH="0" baseline="0" dirty="0">
                <a:ln>
                  <a:noFill/>
                </a:ln>
                <a:effectLst/>
              </a:rPr>
              <a:t> (</a:t>
            </a:r>
            <a:r>
              <a:rPr kumimoji="0" lang="en-US" altLang="da-DK" sz="1800" b="0" i="0" u="none" strike="noStrike" cap="none" normalizeH="0" baseline="0" dirty="0" err="1">
                <a:ln>
                  <a:noFill/>
                </a:ln>
                <a:effectLst/>
              </a:rPr>
              <a:t>ViO</a:t>
            </a:r>
            <a:r>
              <a:rPr kumimoji="0" lang="en-US" altLang="da-DK" sz="1800" b="0" i="0" u="none" strike="noStrike" cap="none" normalizeH="0" baseline="0" dirty="0">
                <a:ln>
                  <a:noFill/>
                </a:ln>
                <a:effectLst/>
              </a:rPr>
              <a:t>)</a:t>
            </a:r>
          </a:p>
          <a:p>
            <a:pPr marL="0" indent="0">
              <a:buNone/>
            </a:pPr>
            <a:endParaRPr lang="da-DK" dirty="0"/>
          </a:p>
        </p:txBody>
      </p:sp>
      <p:sp>
        <p:nvSpPr>
          <p:cNvPr id="2" name="Tekstfelt 1">
            <a:extLst>
              <a:ext uri="{FF2B5EF4-FFF2-40B4-BE49-F238E27FC236}">
                <a16:creationId xmlns:a16="http://schemas.microsoft.com/office/drawing/2014/main" id="{76B702DB-91C0-364A-1830-8113388263B7}"/>
              </a:ext>
            </a:extLst>
          </p:cNvPr>
          <p:cNvSpPr txBox="1"/>
          <p:nvPr/>
        </p:nvSpPr>
        <p:spPr>
          <a:xfrm>
            <a:off x="8187818" y="5218023"/>
            <a:ext cx="4804668" cy="246221"/>
          </a:xfrm>
          <a:prstGeom prst="rect">
            <a:avLst/>
          </a:prstGeom>
          <a:noFill/>
        </p:spPr>
        <p:txBody>
          <a:bodyPr wrap="square" rtlCol="0">
            <a:spAutoFit/>
          </a:bodyPr>
          <a:lstStyle/>
          <a:p>
            <a:r>
              <a:rPr lang="da-DK" sz="1000" i="1" dirty="0">
                <a:solidFill>
                  <a:srgbClr val="000000"/>
                </a:solidFill>
                <a:effectLst/>
                <a:latin typeface="Work Sans" pitchFamily="2" charset="0"/>
                <a:ea typeface="Calibri" panose="020F0502020204030204" pitchFamily="34" charset="0"/>
                <a:cs typeface="Times New Roman" panose="02020603050405020304" pitchFamily="18" charset="0"/>
              </a:rPr>
              <a:t>Illustration: Skematisk fremstilling af vand-i-olieemulsion </a:t>
            </a:r>
          </a:p>
        </p:txBody>
      </p:sp>
      <p:pic>
        <p:nvPicPr>
          <p:cNvPr id="5" name="Billede 4">
            <a:extLst>
              <a:ext uri="{FF2B5EF4-FFF2-40B4-BE49-F238E27FC236}">
                <a16:creationId xmlns:a16="http://schemas.microsoft.com/office/drawing/2014/main" id="{10912138-548A-A327-ABAB-3BACC0046C1F}"/>
              </a:ext>
            </a:extLst>
          </p:cNvPr>
          <p:cNvPicPr>
            <a:picLocks noChangeAspect="1"/>
          </p:cNvPicPr>
          <p:nvPr/>
        </p:nvPicPr>
        <p:blipFill rotWithShape="1">
          <a:blip r:embed="rId2"/>
          <a:srcRect l="34601" t="26445" r="33594" b="21552"/>
          <a:stretch/>
        </p:blipFill>
        <p:spPr>
          <a:xfrm>
            <a:off x="7676682" y="746056"/>
            <a:ext cx="3990506" cy="4225508"/>
          </a:xfrm>
          <a:prstGeom prst="rect">
            <a:avLst/>
          </a:prstGeom>
        </p:spPr>
      </p:pic>
    </p:spTree>
    <p:extLst>
      <p:ext uri="{BB962C8B-B14F-4D97-AF65-F5344CB8AC3E}">
        <p14:creationId xmlns:p14="http://schemas.microsoft.com/office/powerpoint/2010/main" val="400278997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6531418C-1ECC-FF0E-0405-C52D72CE8287}"/>
              </a:ext>
            </a:extLst>
          </p:cNvPr>
          <p:cNvSpPr>
            <a:spLocks noGrp="1"/>
          </p:cNvSpPr>
          <p:nvPr>
            <p:ph idx="1"/>
          </p:nvPr>
        </p:nvSpPr>
        <p:spPr>
          <a:xfrm>
            <a:off x="3433396" y="646200"/>
            <a:ext cx="7930660" cy="4248000"/>
          </a:xfrm>
        </p:spPr>
        <p:txBody>
          <a:bodyPr/>
          <a:lstStyle/>
          <a:p>
            <a:pPr marL="0" indent="0">
              <a:buNone/>
            </a:pPr>
            <a:r>
              <a:rPr lang="da-DK" dirty="0"/>
              <a:t>Før I kan gå i gang med at idégenerere og konkretisere jeres målgruppe og jeres prototype, skal I skaffe jer mere viden om:</a:t>
            </a:r>
          </a:p>
          <a:p>
            <a:pPr marL="285750" indent="-285750">
              <a:spcAft>
                <a:spcPts val="600"/>
              </a:spcAft>
              <a:buFont typeface="Arial" panose="020B0604020202020204" pitchFamily="34" charset="0"/>
              <a:buChar char="•"/>
            </a:pPr>
            <a:r>
              <a:rPr lang="da-DK" b="1" dirty="0"/>
              <a:t>Fedtstoffer</a:t>
            </a:r>
          </a:p>
          <a:p>
            <a:pPr marL="285750" indent="-285750">
              <a:spcAft>
                <a:spcPts val="600"/>
              </a:spcAft>
              <a:buFont typeface="Arial" panose="020B0604020202020204" pitchFamily="34" charset="0"/>
              <a:buChar char="•"/>
            </a:pPr>
            <a:r>
              <a:rPr lang="da-DK" b="1" dirty="0"/>
              <a:t>Polaritet og blandbarhed</a:t>
            </a:r>
          </a:p>
          <a:p>
            <a:pPr marL="285750" indent="-285750">
              <a:spcAft>
                <a:spcPts val="600"/>
              </a:spcAft>
              <a:buFont typeface="Arial" panose="020B0604020202020204" pitchFamily="34" charset="0"/>
              <a:buChar char="•"/>
            </a:pPr>
            <a:r>
              <a:rPr lang="da-DK" b="1" dirty="0"/>
              <a:t>Emulsioner</a:t>
            </a:r>
          </a:p>
          <a:p>
            <a:pPr marL="285750" indent="-285750">
              <a:spcAft>
                <a:spcPts val="600"/>
              </a:spcAft>
              <a:buFont typeface="Arial" panose="020B0604020202020204" pitchFamily="34" charset="0"/>
              <a:buChar char="•"/>
            </a:pPr>
            <a:r>
              <a:rPr lang="da-DK" b="1" dirty="0"/>
              <a:t>Emulgatorer</a:t>
            </a:r>
          </a:p>
          <a:p>
            <a:endParaRPr lang="da-DK" sz="1400" dirty="0"/>
          </a:p>
          <a:p>
            <a:endParaRPr lang="da-DK" sz="1400" dirty="0"/>
          </a:p>
          <a:p>
            <a:pPr marL="0" indent="0">
              <a:lnSpc>
                <a:spcPct val="115000"/>
              </a:lnSpc>
              <a:spcAft>
                <a:spcPts val="600"/>
              </a:spcAft>
              <a:buNone/>
            </a:pPr>
            <a:r>
              <a:rPr lang="da-DK" sz="1200" dirty="0">
                <a:effectLst/>
                <a:ea typeface="Arial" panose="020B0604020202020204" pitchFamily="34" charset="0"/>
                <a:cs typeface="Times New Roman" panose="02020603050405020304" pitchFamily="18" charset="0"/>
              </a:rPr>
              <a:t>Forslag til læsning:</a:t>
            </a:r>
          </a:p>
          <a:p>
            <a:pPr marL="0" indent="0">
              <a:lnSpc>
                <a:spcPct val="115000"/>
              </a:lnSpc>
              <a:spcAft>
                <a:spcPts val="0"/>
              </a:spcAft>
              <a:buNone/>
            </a:pPr>
            <a:r>
              <a:rPr lang="da-DK" sz="1200" dirty="0">
                <a:effectLst/>
                <a:ea typeface="Arial" panose="020B0604020202020204" pitchFamily="34" charset="0"/>
                <a:cs typeface="Times New Roman" panose="02020603050405020304" pitchFamily="18" charset="0"/>
              </a:rPr>
              <a:t>Lærebogsstof: 	Basiskemi B, Fedtstoffer: 232-238</a:t>
            </a:r>
          </a:p>
          <a:p>
            <a:pPr marL="0" indent="0">
              <a:lnSpc>
                <a:spcPct val="115000"/>
              </a:lnSpc>
              <a:spcAft>
                <a:spcPts val="0"/>
              </a:spcAft>
              <a:buNone/>
            </a:pPr>
            <a:r>
              <a:rPr lang="da-DK" sz="1200" dirty="0">
                <a:effectLst/>
                <a:ea typeface="Arial" panose="020B0604020202020204" pitchFamily="34" charset="0"/>
                <a:cs typeface="Times New Roman" panose="02020603050405020304" pitchFamily="18" charset="0"/>
              </a:rPr>
              <a:t>		</a:t>
            </a:r>
            <a:r>
              <a:rPr lang="da-DK" sz="1200" dirty="0" err="1">
                <a:effectLst/>
                <a:ea typeface="Arial" panose="020B0604020202020204" pitchFamily="34" charset="0"/>
                <a:cs typeface="Times New Roman" panose="02020603050405020304" pitchFamily="18" charset="0"/>
              </a:rPr>
              <a:t>Aurum</a:t>
            </a:r>
            <a:r>
              <a:rPr lang="da-DK" sz="1200" dirty="0">
                <a:effectLst/>
                <a:ea typeface="Arial" panose="020B0604020202020204" pitchFamily="34" charset="0"/>
                <a:cs typeface="Times New Roman" panose="02020603050405020304" pitchFamily="18" charset="0"/>
              </a:rPr>
              <a:t> 2, Fed kemi: 314-317 (evt. hele kap)</a:t>
            </a:r>
          </a:p>
          <a:p>
            <a:pPr marL="0" indent="0">
              <a:lnSpc>
                <a:spcPct val="115000"/>
              </a:lnSpc>
              <a:spcAft>
                <a:spcPts val="0"/>
              </a:spcAft>
              <a:buNone/>
            </a:pPr>
            <a:r>
              <a:rPr lang="da-DK" sz="1200" dirty="0">
                <a:ea typeface="Arial" panose="020B0604020202020204" pitchFamily="34" charset="0"/>
                <a:cs typeface="Times New Roman" panose="02020603050405020304" pitchFamily="18" charset="0"/>
              </a:rPr>
              <a:t>		Isis C, Fede forbindelser: 166-167, 172-173</a:t>
            </a:r>
            <a:endParaRPr lang="da-DK" sz="1200" dirty="0">
              <a:effectLst/>
              <a:ea typeface="Arial" panose="020B0604020202020204" pitchFamily="34" charset="0"/>
              <a:cs typeface="Times New Roman" panose="02020603050405020304" pitchFamily="18" charset="0"/>
            </a:endParaRPr>
          </a:p>
          <a:p>
            <a:pPr marL="0" indent="0">
              <a:lnSpc>
                <a:spcPct val="115000"/>
              </a:lnSpc>
              <a:spcBef>
                <a:spcPts val="600"/>
              </a:spcBef>
              <a:spcAft>
                <a:spcPts val="0"/>
              </a:spcAft>
              <a:buNone/>
            </a:pPr>
            <a:r>
              <a:rPr lang="da-DK" sz="1200" dirty="0">
                <a:effectLst/>
                <a:ea typeface="Arial" panose="020B0604020202020204" pitchFamily="34" charset="0"/>
                <a:cs typeface="Times New Roman" panose="02020603050405020304" pitchFamily="18" charset="0"/>
              </a:rPr>
              <a:t> Emulsioner: 	Perspektiv, Emulsioner - fedt at stabilisere, 2003, nr. 1</a:t>
            </a:r>
          </a:p>
          <a:p>
            <a:pPr marL="0" indent="0">
              <a:lnSpc>
                <a:spcPct val="115000"/>
              </a:lnSpc>
              <a:spcAft>
                <a:spcPts val="0"/>
              </a:spcAft>
              <a:buNone/>
            </a:pPr>
            <a:r>
              <a:rPr lang="da-DK" sz="1200" dirty="0">
                <a:ea typeface="Arial" panose="020B0604020202020204" pitchFamily="34" charset="0"/>
                <a:cs typeface="Times New Roman" panose="02020603050405020304" pitchFamily="18" charset="0"/>
              </a:rPr>
              <a:t>		Isis C, Fede forbindelser: 170-171</a:t>
            </a:r>
            <a:endParaRPr lang="da-DK" sz="1200" dirty="0">
              <a:effectLst/>
              <a:ea typeface="Arial" panose="020B0604020202020204" pitchFamily="34" charset="0"/>
              <a:cs typeface="Times New Roman" panose="02020603050405020304" pitchFamily="18" charset="0"/>
            </a:endParaRPr>
          </a:p>
          <a:p>
            <a:pPr marL="0" indent="0">
              <a:lnSpc>
                <a:spcPct val="115000"/>
              </a:lnSpc>
              <a:spcBef>
                <a:spcPts val="600"/>
              </a:spcBef>
              <a:spcAft>
                <a:spcPts val="0"/>
              </a:spcAft>
              <a:buNone/>
            </a:pPr>
            <a:r>
              <a:rPr lang="da-DK" sz="1200" dirty="0">
                <a:effectLst/>
                <a:ea typeface="Arial" panose="020B0604020202020204" pitchFamily="34" charset="0"/>
                <a:cs typeface="Times New Roman" panose="02020603050405020304" pitchFamily="18" charset="0"/>
              </a:rPr>
              <a:t> Chokolade: 	Isis C, Chokolade: 174-175</a:t>
            </a:r>
            <a:endParaRPr lang="da-DK" sz="1200" dirty="0">
              <a:ea typeface="Arial" panose="020B0604020202020204" pitchFamily="34" charset="0"/>
              <a:cs typeface="Times New Roman" panose="02020603050405020304" pitchFamily="18" charset="0"/>
            </a:endParaRPr>
          </a:p>
          <a:p>
            <a:pPr marL="0" indent="0">
              <a:lnSpc>
                <a:spcPct val="115000"/>
              </a:lnSpc>
              <a:spcAft>
                <a:spcPts val="0"/>
              </a:spcAft>
              <a:buNone/>
            </a:pPr>
            <a:r>
              <a:rPr lang="da-DK" sz="1200" dirty="0">
                <a:effectLst/>
                <a:ea typeface="Arial" panose="020B0604020202020204" pitchFamily="34" charset="0"/>
                <a:cs typeface="Times New Roman" panose="02020603050405020304" pitchFamily="18" charset="0"/>
              </a:rPr>
              <a:t>		Dansk Kemi, Bliv høj på mørk chokolade, 2005, nr.2 </a:t>
            </a:r>
          </a:p>
          <a:p>
            <a:pPr marL="0" indent="0">
              <a:lnSpc>
                <a:spcPct val="115000"/>
              </a:lnSpc>
              <a:spcAft>
                <a:spcPts val="0"/>
              </a:spcAft>
              <a:buNone/>
            </a:pPr>
            <a:r>
              <a:rPr lang="da-DK" sz="1200" dirty="0">
                <a:ea typeface="Arial" panose="020B0604020202020204" pitchFamily="34" charset="0"/>
                <a:cs typeface="Times New Roman" panose="02020603050405020304" pitchFamily="18" charset="0"/>
              </a:rPr>
              <a:t>		Notat om chokolademousse</a:t>
            </a:r>
          </a:p>
          <a:p>
            <a:pPr marL="0" indent="0">
              <a:lnSpc>
                <a:spcPct val="115000"/>
              </a:lnSpc>
              <a:spcBef>
                <a:spcPts val="600"/>
              </a:spcBef>
              <a:spcAft>
                <a:spcPts val="0"/>
              </a:spcAft>
              <a:buNone/>
            </a:pPr>
            <a:r>
              <a:rPr lang="da-DK" sz="1200" dirty="0">
                <a:effectLst/>
                <a:ea typeface="Arial" panose="020B0604020202020204" pitchFamily="34" charset="0"/>
                <a:cs typeface="Times New Roman" panose="02020603050405020304" pitchFamily="18" charset="0"/>
              </a:rPr>
              <a:t>Fødevaredatabase: 	</a:t>
            </a:r>
            <a:r>
              <a:rPr lang="nn-NO" sz="1200" dirty="0">
                <a:hlinkClick r:id="rId2">
                  <a:extLst>
                    <a:ext uri="{A12FA001-AC4F-418D-AE19-62706E023703}">
                      <ahyp:hlinkClr xmlns:ahyp="http://schemas.microsoft.com/office/drawing/2018/hyperlinkcolor" val="tx"/>
                    </a:ext>
                  </a:extLst>
                </a:hlinkClick>
              </a:rPr>
              <a:t>Frida - Fødevare ID: 1022 (fooddata.dk)</a:t>
            </a:r>
            <a:endParaRPr lang="da-DK" sz="1200" dirty="0">
              <a:cs typeface="Times New Roman" panose="02020603050405020304" pitchFamily="18" charset="0"/>
            </a:endParaRPr>
          </a:p>
          <a:p>
            <a:pPr marL="0" indent="0">
              <a:buNone/>
            </a:pPr>
            <a:endParaRPr lang="da-DK" sz="1400" dirty="0"/>
          </a:p>
        </p:txBody>
      </p:sp>
      <p:pic>
        <p:nvPicPr>
          <p:cNvPr id="4" name="Pladsholder til indhold 7" descr="Et billede, der indeholder tekst, cirkel, Font/skrifttype, logo&#10;&#10;Automatisk genereret beskrivelse">
            <a:extLst>
              <a:ext uri="{FF2B5EF4-FFF2-40B4-BE49-F238E27FC236}">
                <a16:creationId xmlns:a16="http://schemas.microsoft.com/office/drawing/2014/main" id="{009222A0-50D1-341B-6EE0-3C588B46B33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502" t="6828" r="8255" b="9812"/>
          <a:stretch/>
        </p:blipFill>
        <p:spPr>
          <a:xfrm>
            <a:off x="682383" y="537254"/>
            <a:ext cx="2156983" cy="2160000"/>
          </a:xfrm>
          <a:prstGeom prst="rect">
            <a:avLst/>
          </a:prstGeom>
        </p:spPr>
      </p:pic>
      <p:pic>
        <p:nvPicPr>
          <p:cNvPr id="5" name="Billede 4" descr="Et billede, der indeholder cirkel, skærmbillede, logo, Font/skrifttype&#10;&#10;Automatisk genereret beskrivelse">
            <a:extLst>
              <a:ext uri="{FF2B5EF4-FFF2-40B4-BE49-F238E27FC236}">
                <a16:creationId xmlns:a16="http://schemas.microsoft.com/office/drawing/2014/main" id="{244C5258-642D-14E5-C16D-ABD2B81553A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734" t="27060" r="26531" b="27182"/>
          <a:stretch/>
        </p:blipFill>
        <p:spPr>
          <a:xfrm>
            <a:off x="682383" y="3028395"/>
            <a:ext cx="2156983" cy="2111929"/>
          </a:xfrm>
          <a:prstGeom prst="rect">
            <a:avLst/>
          </a:prstGeom>
        </p:spPr>
      </p:pic>
    </p:spTree>
    <p:extLst>
      <p:ext uri="{BB962C8B-B14F-4D97-AF65-F5344CB8AC3E}">
        <p14:creationId xmlns:p14="http://schemas.microsoft.com/office/powerpoint/2010/main" val="1942310245"/>
      </p:ext>
    </p:extLst>
  </p:cSld>
  <p:clrMapOvr>
    <a:masterClrMapping/>
  </p:clrMapOvr>
  <p:transition>
    <p:fade/>
  </p:transition>
</p:sld>
</file>

<file path=ppt/theme/theme1.xml><?xml version="1.0" encoding="utf-8"?>
<a:theme xmlns:a="http://schemas.openxmlformats.org/drawingml/2006/main" name="EIS template">
  <a:themeElements>
    <a:clrScheme name="EIS">
      <a:dk1>
        <a:sysClr val="windowText" lastClr="000000"/>
      </a:dk1>
      <a:lt1>
        <a:sysClr val="window" lastClr="FFFFFF"/>
      </a:lt1>
      <a:dk2>
        <a:srgbClr val="000000"/>
      </a:dk2>
      <a:lt2>
        <a:srgbClr val="FFFFFF"/>
      </a:lt2>
      <a:accent1>
        <a:srgbClr val="587F8A"/>
      </a:accent1>
      <a:accent2>
        <a:srgbClr val="BCCF00"/>
      </a:accent2>
      <a:accent3>
        <a:srgbClr val="AEBAC0"/>
      </a:accent3>
      <a:accent4>
        <a:srgbClr val="40ACB6"/>
      </a:accent4>
      <a:accent5>
        <a:srgbClr val="234B5A"/>
      </a:accent5>
      <a:accent6>
        <a:srgbClr val="DDDDDD"/>
      </a:accent6>
      <a:hlink>
        <a:srgbClr val="BCCF00"/>
      </a:hlink>
      <a:folHlink>
        <a:srgbClr val="7F7F7F"/>
      </a:folHlink>
    </a:clrScheme>
    <a:fontScheme name="EIS">
      <a:majorFont>
        <a:latin typeface="Calibri"/>
        <a:ea typeface=""/>
        <a:cs typeface=""/>
      </a:majorFont>
      <a:minorFont>
        <a:latin typeface="Calibri"/>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rugerdefineret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a182a518-1075-4414-b33f-9ae5c587f5b3">
      <UserInfo>
        <DisplayName>Ghita Wolf Andreasen</DisplayName>
        <AccountId>12</AccountId>
        <AccountType/>
      </UserInfo>
    </SharedWithUsers>
    <lcf76f155ced4ddcb4097134ff3c332f xmlns="c9556b18-80b3-495f-bf06-e7a3be1966d2">
      <Terms xmlns="http://schemas.microsoft.com/office/infopath/2007/PartnerControls"/>
    </lcf76f155ced4ddcb4097134ff3c332f>
    <TaxCatchAll xmlns="a182a518-1075-4414-b33f-9ae5c587f5b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824A62435C14A4286DB020D2DE62476" ma:contentTypeVersion="18" ma:contentTypeDescription="Create a new document." ma:contentTypeScope="" ma:versionID="32fed83ba641ae99dbe5ee28e9a63d70">
  <xsd:schema xmlns:xsd="http://www.w3.org/2001/XMLSchema" xmlns:xs="http://www.w3.org/2001/XMLSchema" xmlns:p="http://schemas.microsoft.com/office/2006/metadata/properties" xmlns:ns2="c9556b18-80b3-495f-bf06-e7a3be1966d2" xmlns:ns3="a182a518-1075-4414-b33f-9ae5c587f5b3" targetNamespace="http://schemas.microsoft.com/office/2006/metadata/properties" ma:root="true" ma:fieldsID="e2f0c6632ad252403969600f6bc2e3eb" ns2:_="" ns3:_="">
    <xsd:import namespace="c9556b18-80b3-495f-bf06-e7a3be1966d2"/>
    <xsd:import namespace="a182a518-1075-4414-b33f-9ae5c587f5b3"/>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556b18-80b3-495f-bf06-e7a3be1966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8568548-9f5a-4e35-9c17-968ba1d5feab"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82a518-1075-4414-b33f-9ae5c587f5b3"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b5a254-60cb-4216-8964-bd87b223acca}" ma:internalName="TaxCatchAll" ma:showField="CatchAllData" ma:web="a182a518-1075-4414-b33f-9ae5c587f5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C3EF39-3305-44D2-9B77-D5B5CFFA3B7F}">
  <ds:schemaRefs>
    <ds:schemaRef ds:uri="http://schemas.microsoft.com/office/2006/documentManagement/types"/>
    <ds:schemaRef ds:uri="http://schemas.microsoft.com/office/2006/metadata/properties"/>
    <ds:schemaRef ds:uri="http://purl.org/dc/dcmitype/"/>
    <ds:schemaRef ds:uri="http://www.w3.org/XML/1998/namespace"/>
    <ds:schemaRef ds:uri="http://purl.org/dc/elements/1.1/"/>
    <ds:schemaRef ds:uri="c9556b18-80b3-495f-bf06-e7a3be1966d2"/>
    <ds:schemaRef ds:uri="http://schemas.openxmlformats.org/package/2006/metadata/core-properties"/>
    <ds:schemaRef ds:uri="http://purl.org/dc/terms/"/>
    <ds:schemaRef ds:uri="a182a518-1075-4414-b33f-9ae5c587f5b3"/>
    <ds:schemaRef ds:uri="http://schemas.microsoft.com/office/infopath/2007/PartnerControls"/>
  </ds:schemaRefs>
</ds:datastoreItem>
</file>

<file path=customXml/itemProps2.xml><?xml version="1.0" encoding="utf-8"?>
<ds:datastoreItem xmlns:ds="http://schemas.openxmlformats.org/officeDocument/2006/customXml" ds:itemID="{F62CE1CC-95F7-4584-9450-33F63802ABB0}">
  <ds:schemaRefs>
    <ds:schemaRef ds:uri="http://schemas.microsoft.com/sharepoint/v3/contenttype/forms"/>
  </ds:schemaRefs>
</ds:datastoreItem>
</file>

<file path=customXml/itemProps3.xml><?xml version="1.0" encoding="utf-8"?>
<ds:datastoreItem xmlns:ds="http://schemas.openxmlformats.org/officeDocument/2006/customXml" ds:itemID="{94485767-915B-45B4-BFE5-2A65FC8047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556b18-80b3-495f-bf06-e7a3be1966d2"/>
    <ds:schemaRef ds:uri="a182a518-1075-4414-b33f-9ae5c587f5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9220</TotalTime>
  <Words>2126</Words>
  <Application>Microsoft Office PowerPoint</Application>
  <PresentationFormat>Widescreen</PresentationFormat>
  <Paragraphs>284</Paragraphs>
  <Slides>32</Slides>
  <Notes>0</Notes>
  <HiddenSlides>0</HiddenSlides>
  <MMClips>0</MMClips>
  <ScaleCrop>false</ScaleCrop>
  <HeadingPairs>
    <vt:vector size="6" baseType="variant">
      <vt:variant>
        <vt:lpstr>Benyttede skrifttyper</vt:lpstr>
      </vt:variant>
      <vt:variant>
        <vt:i4>6</vt:i4>
      </vt:variant>
      <vt:variant>
        <vt:lpstr>Tema</vt:lpstr>
      </vt:variant>
      <vt:variant>
        <vt:i4>2</vt:i4>
      </vt:variant>
      <vt:variant>
        <vt:lpstr>Slidetitler</vt:lpstr>
      </vt:variant>
      <vt:variant>
        <vt:i4>32</vt:i4>
      </vt:variant>
    </vt:vector>
  </HeadingPairs>
  <TitlesOfParts>
    <vt:vector size="40" baseType="lpstr">
      <vt:lpstr>BetonEF</vt:lpstr>
      <vt:lpstr>BetonEF-Bold</vt:lpstr>
      <vt:lpstr>Calibri Light</vt:lpstr>
      <vt:lpstr>Work Sans</vt:lpstr>
      <vt:lpstr>Arial</vt:lpstr>
      <vt:lpstr>Calibri</vt:lpstr>
      <vt:lpstr>EIS template</vt:lpstr>
      <vt:lpstr>Brugerdefineret design</vt:lpstr>
      <vt:lpstr>PowerPoint-præsentation</vt:lpstr>
      <vt:lpstr>    </vt:lpstr>
      <vt:lpstr>PowerPoint-præsentation</vt:lpstr>
      <vt:lpstr>Introduktion til engineering designprocessen</vt:lpstr>
      <vt:lpstr>Udfordring</vt:lpstr>
      <vt:lpstr>PowerPoint-præsentation</vt:lpstr>
      <vt:lpstr>PowerPoint-præsentation</vt:lpstr>
      <vt:lpstr>PowerPoint-præsentation</vt:lpstr>
      <vt:lpstr>PowerPoint-præsentation</vt:lpstr>
      <vt:lpstr>Logbog</vt:lpstr>
      <vt:lpstr>    </vt:lpstr>
      <vt:lpstr>PowerPoint-præsentation</vt:lpstr>
      <vt:lpstr>Kemisk struktur af lecithin</vt:lpstr>
      <vt:lpstr>PowerPoint-præsentation</vt:lpstr>
      <vt:lpstr>PowerPoint-præsentation</vt:lpstr>
      <vt:lpstr>Eksempler på målgrupper</vt:lpstr>
      <vt:lpstr>Logbog</vt:lpstr>
      <vt:lpstr>   Konstruere og forbedre </vt:lpstr>
      <vt:lpstr>PowerPoint-præsentation</vt:lpstr>
      <vt:lpstr>PowerPoint-præsentation</vt:lpstr>
      <vt:lpstr>Chokolademousse</vt:lpstr>
      <vt:lpstr>Logbog</vt:lpstr>
      <vt:lpstr>   Konstruere og forbedre</vt:lpstr>
      <vt:lpstr>PowerPoint-præsentation</vt:lpstr>
      <vt:lpstr>PowerPoint-præsentation</vt:lpstr>
      <vt:lpstr>Logbog</vt:lpstr>
      <vt:lpstr>PowerPoint-præsentation</vt:lpstr>
      <vt:lpstr>Sammenligning af forskellige varedeklarationer </vt:lpstr>
      <vt:lpstr>   Konstruere og forbedre</vt:lpstr>
      <vt:lpstr>Aflevering af logbog og præsentation</vt:lpstr>
      <vt:lpstr>   Præsentation</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Helle Janniche</dc:creator>
  <cp:lastModifiedBy>Julie Lindholm</cp:lastModifiedBy>
  <cp:revision>87</cp:revision>
  <cp:lastPrinted>2023-08-23T11:29:47Z</cp:lastPrinted>
  <dcterms:created xsi:type="dcterms:W3CDTF">2017-11-20T16:02:28Z</dcterms:created>
  <dcterms:modified xsi:type="dcterms:W3CDTF">2023-11-13T15:39:10Z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0x010100B824A62435C14A4286DB020D2DE62476</vt:lpwstr>
  </property>
  <property fmtid="{D5CDD505-2E9C-101B-9397-08002B2CF9AE}" pid="3" name="MediaServiceImageTags">
    <vt:lpwstr/>
  </property>
</Properties>
</file>