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 id="2147483662" r:id="rId5"/>
  </p:sldMasterIdLst>
  <p:notesMasterIdLst>
    <p:notesMasterId r:id="rId24"/>
  </p:notesMasterIdLst>
  <p:handoutMasterIdLst>
    <p:handoutMasterId r:id="rId25"/>
  </p:handoutMasterIdLst>
  <p:sldIdLst>
    <p:sldId id="256" r:id="rId6"/>
    <p:sldId id="367" r:id="rId7"/>
    <p:sldId id="368" r:id="rId8"/>
    <p:sldId id="329" r:id="rId9"/>
    <p:sldId id="369" r:id="rId10"/>
    <p:sldId id="370" r:id="rId11"/>
    <p:sldId id="371" r:id="rId12"/>
    <p:sldId id="372" r:id="rId13"/>
    <p:sldId id="373" r:id="rId14"/>
    <p:sldId id="374" r:id="rId15"/>
    <p:sldId id="375" r:id="rId16"/>
    <p:sldId id="376" r:id="rId17"/>
    <p:sldId id="377" r:id="rId18"/>
    <p:sldId id="378" r:id="rId19"/>
    <p:sldId id="380" r:id="rId20"/>
    <p:sldId id="379" r:id="rId21"/>
    <p:sldId id="381" r:id="rId22"/>
    <p:sldId id="316" r:id="rId23"/>
  </p:sldIdLst>
  <p:sldSz cx="12192000" cy="6858000"/>
  <p:notesSz cx="7099300" cy="10234613"/>
  <p:embeddedFontLst>
    <p:embeddedFont>
      <p:font typeface="BetonEF" panose="020B0604020202020204" charset="0"/>
      <p:bold r:id="rId26"/>
    </p:embeddedFont>
    <p:embeddedFont>
      <p:font typeface="BetonEF-Bold" charset="0"/>
      <p:bold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Cambria Math" panose="02040503050406030204" pitchFamily="18" charset="0"/>
      <p:regular r:id="rId34"/>
    </p:embeddedFont>
    <p:embeddedFont>
      <p:font typeface="Segoe UI" panose="020B0502040204020203" pitchFamily="34" charset="0"/>
      <p:regular r:id="rId35"/>
      <p:bold r:id="rId36"/>
      <p:italic r:id="rId37"/>
      <p:boldItalic r:id="rId38"/>
    </p:embeddedFont>
    <p:embeddedFont>
      <p:font typeface="Work Sans" pitchFamily="2" charset="0"/>
      <p:regular r:id="rId39"/>
      <p:bold r:id="rId40"/>
      <p:italic r:id="rId41"/>
      <p:boldItalic r:id="rId42"/>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3AD5A5-A365-C8C2-23FB-51EC20DA7C11}" name="Julie Lindholm" initials="JL" userId="S::jlin@ida.dk::583f570d-385d-4314-a92b-bccc1b7483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B5A"/>
    <a:srgbClr val="37AFB5"/>
    <a:srgbClr val="587F8A"/>
    <a:srgbClr val="008080"/>
    <a:srgbClr val="FFE600"/>
    <a:srgbClr val="FFFFFF"/>
    <a:srgbClr val="9DC3E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03" autoAdjust="0"/>
    <p:restoredTop sz="91242" autoAdjust="0"/>
  </p:normalViewPr>
  <p:slideViewPr>
    <p:cSldViewPr snapToGrid="0">
      <p:cViewPr varScale="1">
        <p:scale>
          <a:sx n="98" d="100"/>
          <a:sy n="98" d="100"/>
        </p:scale>
        <p:origin x="1080" y="6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3751" y="6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6.xml"/><Relationship Id="rId34" Type="http://schemas.openxmlformats.org/officeDocument/2006/relationships/font" Target="fonts/font9.fntdata"/><Relationship Id="rId42" Type="http://schemas.openxmlformats.org/officeDocument/2006/relationships/font" Target="fonts/font17.fntdata"/><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font" Target="fonts/font1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4021294" y="0"/>
            <a:ext cx="3076363" cy="513508"/>
          </a:xfrm>
          <a:prstGeom prst="rect">
            <a:avLst/>
          </a:prstGeom>
        </p:spPr>
        <p:txBody>
          <a:bodyPr vert="horz" lIns="94622" tIns="47311" rIns="94622" bIns="47311" rtlCol="0"/>
          <a:lstStyle>
            <a:lvl1pPr algn="r">
              <a:defRPr sz="1200"/>
            </a:lvl1pPr>
          </a:lstStyle>
          <a:p>
            <a:fld id="{6D02588A-AC79-4251-B685-C1A0CC72ED50}" type="datetimeFigureOut">
              <a:rPr lang="da-DK" smtClean="0"/>
              <a:t>14-11-2023</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4021294" y="9721108"/>
            <a:ext cx="3076363" cy="513507"/>
          </a:xfrm>
          <a:prstGeom prst="rect">
            <a:avLst/>
          </a:prstGeom>
        </p:spPr>
        <p:txBody>
          <a:bodyPr vert="horz" lIns="94622" tIns="47311" rIns="94622" bIns="47311"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p:cNvSpPr>
            <a:spLocks noGrp="1"/>
          </p:cNvSpPr>
          <p:nvPr>
            <p:ph type="dt" idx="1"/>
          </p:nvPr>
        </p:nvSpPr>
        <p:spPr>
          <a:xfrm>
            <a:off x="4021294" y="0"/>
            <a:ext cx="3076363" cy="513508"/>
          </a:xfrm>
          <a:prstGeom prst="rect">
            <a:avLst/>
          </a:prstGeom>
        </p:spPr>
        <p:txBody>
          <a:bodyPr vert="horz" lIns="94622" tIns="47311" rIns="94622" bIns="47311" rtlCol="0"/>
          <a:lstStyle>
            <a:lvl1pPr algn="r">
              <a:defRPr sz="1200"/>
            </a:lvl1pPr>
          </a:lstStyle>
          <a:p>
            <a:fld id="{9A176239-8A12-476A-9EC6-735ABE0B8511}" type="datetimeFigureOut">
              <a:rPr lang="da-DK" smtClean="0"/>
              <a:t>14-11-2023</a:t>
            </a:fld>
            <a:endParaRPr lang="da-DK"/>
          </a:p>
        </p:txBody>
      </p:sp>
      <p:sp>
        <p:nvSpPr>
          <p:cNvPr id="4" name="Pladsholder til slidebillede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4622" tIns="47311" rIns="94622" bIns="47311" rtlCol="0" anchor="ctr"/>
          <a:lstStyle/>
          <a:p>
            <a:endParaRPr lang="da-DK"/>
          </a:p>
        </p:txBody>
      </p:sp>
      <p:sp>
        <p:nvSpPr>
          <p:cNvPr id="5" name="Pladsholder til noter 4"/>
          <p:cNvSpPr>
            <a:spLocks noGrp="1"/>
          </p:cNvSpPr>
          <p:nvPr>
            <p:ph type="body" sz="quarter" idx="3"/>
          </p:nvPr>
        </p:nvSpPr>
        <p:spPr>
          <a:xfrm>
            <a:off x="709931" y="4925408"/>
            <a:ext cx="5679440" cy="4029878"/>
          </a:xfrm>
          <a:prstGeom prst="rect">
            <a:avLst/>
          </a:prstGeom>
        </p:spPr>
        <p:txBody>
          <a:bodyPr vert="horz" lIns="94622" tIns="47311" rIns="94622" bIns="47311"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7" name="Pladsholder til slidenummer 6"/>
          <p:cNvSpPr>
            <a:spLocks noGrp="1"/>
          </p:cNvSpPr>
          <p:nvPr>
            <p:ph type="sldNum" sz="quarter" idx="5"/>
          </p:nvPr>
        </p:nvSpPr>
        <p:spPr>
          <a:xfrm>
            <a:off x="4021294" y="9721108"/>
            <a:ext cx="3076363" cy="513507"/>
          </a:xfrm>
          <a:prstGeom prst="rect">
            <a:avLst/>
          </a:prstGeom>
        </p:spPr>
        <p:txBody>
          <a:bodyPr vert="horz" lIns="94622" tIns="47311" rIns="94622" bIns="47311"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Fjrmpc7uCm8"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food.ku.dk/nyheder/foedevarenyheder-2020/dyrker-baeredygtige-oestershatte-paa-restprodukte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dr.dk/drtv/serie/loevens-hule_69856"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a-DK" sz="1200" b="1" dirty="0">
                <a:effectLst/>
                <a:latin typeface="Calibri" panose="020F0502020204030204" pitchFamily="34" charset="0"/>
                <a:ea typeface="Calibri" panose="020F0502020204030204" pitchFamily="34" charset="0"/>
                <a:cs typeface="Calibri" panose="020F0502020204030204" pitchFamily="34" charset="0"/>
              </a:rPr>
              <a:t>Film der vises er et udpluk fra denne video: </a:t>
            </a:r>
            <a:r>
              <a:rPr lang="da-DK" sz="1800" dirty="0">
                <a:hlinkClick r:id="rId3"/>
              </a:rPr>
              <a:t>Østershatte timelapse - YouTube</a:t>
            </a:r>
            <a:endParaRPr lang="da-DK" sz="1200" b="1" dirty="0">
              <a:effectLst/>
              <a:latin typeface="Calibri" panose="020F0502020204030204" pitchFamily="34" charset="0"/>
              <a:ea typeface="Calibri" panose="020F0502020204030204" pitchFamily="34" charset="0"/>
              <a:cs typeface="Calibri" panose="020F0502020204030204" pitchFamily="34" charset="0"/>
            </a:endParaRP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2</a:t>
            </a:fld>
            <a:endParaRPr lang="da-DK"/>
          </a:p>
        </p:txBody>
      </p:sp>
    </p:spTree>
    <p:extLst>
      <p:ext uri="{BB962C8B-B14F-4D97-AF65-F5344CB8AC3E}">
        <p14:creationId xmlns:p14="http://schemas.microsoft.com/office/powerpoint/2010/main" val="2965353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a:t>
            </a:fld>
            <a:endParaRPr lang="da-DK"/>
          </a:p>
        </p:txBody>
      </p:sp>
    </p:spTree>
    <p:extLst>
      <p:ext uri="{BB962C8B-B14F-4D97-AF65-F5344CB8AC3E}">
        <p14:creationId xmlns:p14="http://schemas.microsoft.com/office/powerpoint/2010/main" val="310098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Pladsholder til noter 2"/>
              <p:cNvSpPr>
                <a:spLocks noGrp="1"/>
              </p:cNvSpPr>
              <p:nvPr>
                <p:ph type="body" idx="1"/>
              </p:nvPr>
            </p:nvSpPr>
            <p:spPr/>
            <p:txBody>
              <a:bodyPr/>
              <a:lstStyle/>
              <a:p>
                <a:r>
                  <a:rPr lang="da-DK" sz="1200" b="1" dirty="0">
                    <a:effectLst/>
                    <a:latin typeface="Calibri" panose="020F0502020204030204" pitchFamily="34" charset="0"/>
                    <a:ea typeface="Calibri" panose="020F0502020204030204" pitchFamily="34" charset="0"/>
                    <a:cs typeface="Calibri" panose="020F0502020204030204" pitchFamily="34" charset="0"/>
                  </a:rPr>
                  <a:t>Narrativet</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r>
                  <a:rPr lang="da-DK"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Flere af os vil gerne bidrage til at nedsætte </a:t>
                </a:r>
                <a14:m>
                  <m:oMath xmlns:m="http://schemas.openxmlformats.org/officeDocument/2006/math">
                    <m:r>
                      <a:rPr lang="da-DK" sz="1200"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𝐶</m:t>
                    </m:r>
                    <m:sSub>
                      <m:sSubPr>
                        <m:ctrlPr>
                          <a:rPr lang="da-DK" sz="1200"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ctrlPr>
                      </m:sSubPr>
                      <m:e>
                        <m:r>
                          <a:rPr lang="da-DK" sz="1200"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𝑂</m:t>
                        </m:r>
                      </m:e>
                      <m:sub>
                        <m:r>
                          <a:rPr lang="da-DK" sz="1200"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2</m:t>
                        </m:r>
                      </m:sub>
                    </m:sSub>
                  </m:oMath>
                </a14:m>
                <a:r>
                  <a:rPr lang="da-DK"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produktionen. Men hvordan kan vi egentlig gøre en forskel? Vi kan cykle på arbejde, tage offentlig transport, lade være at flyve, tage korte bade, opvarme vores boliger på fornuftige måder, og vi kan ændre vores kostvaner. </a:t>
                </a:r>
                <a:endParaRPr lang="da-DK" dirty="0"/>
              </a:p>
            </p:txBody>
          </p:sp>
        </mc:Choice>
        <mc:Fallback xmlns="">
          <p:sp>
            <p:nvSpPr>
              <p:cNvPr id="3" name="Pladsholder til noter 2"/>
              <p:cNvSpPr>
                <a:spLocks noGrp="1"/>
              </p:cNvSpPr>
              <p:nvPr>
                <p:ph type="body" idx="1"/>
              </p:nvPr>
            </p:nvSpPr>
            <p:spPr/>
            <p:txBody>
              <a:bodyPr/>
              <a:lstStyle/>
              <a:p>
                <a:r>
                  <a:rPr lang="da-DK" sz="1200" b="1" dirty="0">
                    <a:effectLst/>
                    <a:latin typeface="Calibri" panose="020F0502020204030204" pitchFamily="34" charset="0"/>
                    <a:ea typeface="Calibri" panose="020F0502020204030204" pitchFamily="34" charset="0"/>
                    <a:cs typeface="Calibri" panose="020F0502020204030204" pitchFamily="34" charset="0"/>
                  </a:rPr>
                  <a:t>Narrativet</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r>
                  <a:rPr lang="da-DK"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Flere af os vil gerne bidrage til at nedsætte </a:t>
                </a:r>
                <a:r>
                  <a:rPr lang="da-DK" sz="1200"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𝐶𝑂_2</a:t>
                </a:r>
                <a:r>
                  <a:rPr lang="da-DK"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produktionen. Men hvordan kan vi egentlig gøre en forskel? Vi kan cykle på arbejde, tage offentlig transport, lade være at flyve, tage korte bade, opvarme vores boliger på fornuftige måder, og vi kan ændre vores kostvaner. </a:t>
                </a:r>
                <a:endParaRPr lang="da-DK" dirty="0"/>
              </a:p>
            </p:txBody>
          </p:sp>
        </mc:Fallback>
      </mc:AlternateContent>
      <p:sp>
        <p:nvSpPr>
          <p:cNvPr id="4" name="Pladsholder til slidenummer 3"/>
          <p:cNvSpPr>
            <a:spLocks noGrp="1"/>
          </p:cNvSpPr>
          <p:nvPr>
            <p:ph type="sldNum" sz="quarter" idx="5"/>
          </p:nvPr>
        </p:nvSpPr>
        <p:spPr/>
        <p:txBody>
          <a:bodyPr/>
          <a:lstStyle/>
          <a:p>
            <a:fld id="{BC484C3B-1DE0-4716-9C40-656C83D4A94D}" type="slidenum">
              <a:rPr lang="da-DK" smtClean="0"/>
              <a:t>4</a:t>
            </a:fld>
            <a:endParaRPr lang="da-DK"/>
          </a:p>
        </p:txBody>
      </p:sp>
    </p:spTree>
    <p:extLst>
      <p:ext uri="{BB962C8B-B14F-4D97-AF65-F5344CB8AC3E}">
        <p14:creationId xmlns:p14="http://schemas.microsoft.com/office/powerpoint/2010/main" val="436046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err="1">
                <a:effectLst/>
                <a:latin typeface="Calibri" panose="020F0502020204030204" pitchFamily="34" charset="0"/>
                <a:ea typeface="Calibri" panose="020F0502020204030204" pitchFamily="34" charset="0"/>
                <a:cs typeface="Calibri" panose="020F0502020204030204" pitchFamily="34" charset="0"/>
              </a:rPr>
              <a:t>Narrativet</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r>
              <a:rPr lang="da-DK"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Vi ved, at kødet i vores kost er en udfordring for klimaet, idet kvægproduktion er en af de helt store klimasyndere - så lige der, kan vi måske også alle bidrage til et bedre klima. </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r>
              <a:rPr lang="da-DK" sz="1200" dirty="0">
                <a:effectLst/>
                <a:latin typeface="Calibri" panose="020F0502020204030204" pitchFamily="34" charset="0"/>
                <a:ea typeface="Times New Roman" panose="02020603050405020304" pitchFamily="18" charset="0"/>
              </a:rPr>
              <a:t> </a:t>
            </a:r>
            <a:endParaRPr lang="da-DK" sz="1200" dirty="0">
              <a:effectLst/>
              <a:latin typeface="Times New Roman" panose="02020603050405020304" pitchFamily="18" charset="0"/>
              <a:ea typeface="Times New Roman" panose="02020603050405020304" pitchFamily="18" charset="0"/>
            </a:endParaRPr>
          </a:p>
          <a:p>
            <a:pPr fontAlgn="base"/>
            <a:r>
              <a:rPr lang="da-DK" sz="1200" dirty="0">
                <a:effectLst/>
                <a:latin typeface="Calibri" panose="020F0502020204030204" pitchFamily="34" charset="0"/>
                <a:ea typeface="Times New Roman" panose="02020603050405020304" pitchFamily="18" charset="0"/>
              </a:rPr>
              <a:t>Svampe kan være svaret, når vi vil spare på kødet, men har lidt svært ved at undvære kød - svampe har nemlig nogle af de samme gastronomiske egenskaber, som kød har. Svampe kan medvirke til at tilføre umamismagen til mad, som vi ellers traditionelt opnår ved at spise tilberedt kød. Kød giver tekstur til vores mad, og denne sensoriske oplevelse er vigtig for os, når vi spiser. Svampenes cellevæg bevarer tyggefastheden også efter tilberedning og denne tekstur minder lidt om teksturen, som vi ellers får fra kødet (Kilde: Weekendavisen nr. 39, 30.september, 2022, Kantarelkundskab, Ideer, s. 7).</a:t>
            </a:r>
            <a:endParaRPr lang="da-DK" sz="1200" dirty="0">
              <a:effectLst/>
              <a:latin typeface="Times New Roman" panose="02020603050405020304" pitchFamily="18" charset="0"/>
              <a:ea typeface="Times New Roman" panose="02020603050405020304" pitchFamily="18" charset="0"/>
            </a:endParaRP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5</a:t>
            </a:fld>
            <a:endParaRPr lang="da-DK"/>
          </a:p>
        </p:txBody>
      </p:sp>
    </p:spTree>
    <p:extLst>
      <p:ext uri="{BB962C8B-B14F-4D97-AF65-F5344CB8AC3E}">
        <p14:creationId xmlns:p14="http://schemas.microsoft.com/office/powerpoint/2010/main" val="1780066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err="1">
                <a:effectLst/>
                <a:latin typeface="Calibri" panose="020F0502020204030204" pitchFamily="34" charset="0"/>
                <a:ea typeface="Calibri" panose="020F0502020204030204" pitchFamily="34" charset="0"/>
                <a:cs typeface="Calibri" panose="020F0502020204030204" pitchFamily="34" charset="0"/>
              </a:rPr>
              <a:t>Narrativet</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effectLst/>
                <a:latin typeface="Calibri" panose="020F0502020204030204" pitchFamily="34" charset="0"/>
                <a:ea typeface="Calibri" panose="020F0502020204030204" pitchFamily="34" charset="0"/>
                <a:cs typeface="Calibri" panose="020F0502020204030204" pitchFamily="34" charset="0"/>
              </a:rPr>
              <a:t>Svampene vokser vildt i naturen, og mange af os er ikke så fortrolige med at hente vilde svampe. Heldigvis kan mange svampe også dyrkes under mere kontrollerede forhold, hvor de både bevarer deres særlige gastronomiske egenskaber, deres ernæringsmæssige kvaliteter og også giver et pænt høstudbytte. Svampen østershat har vist sig at have nogen fordelagtige egenskaber, og lige nu forskes der i, hvordan man mest effektivt kan få østershat til at gro. (</a:t>
            </a:r>
            <a:r>
              <a:rPr lang="da-DK" sz="1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https://food.ku.dk/nyheder/foedevarenyheder-2020/dyrker-baeredygtige-oestershatte-paa-restprodukter/</a:t>
            </a:r>
            <a:r>
              <a:rPr lang="da-DK" sz="1200" dirty="0">
                <a:effectLst/>
                <a:latin typeface="Calibri" panose="020F0502020204030204" pitchFamily="34" charset="0"/>
                <a:ea typeface="Calibri" panose="020F0502020204030204" pitchFamily="34" charset="0"/>
                <a:cs typeface="Calibri" panose="020F0502020204030204" pitchFamily="34" charset="0"/>
              </a:rPr>
              <a:t>) </a:t>
            </a: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10</a:t>
            </a:fld>
            <a:endParaRPr lang="da-DK"/>
          </a:p>
        </p:txBody>
      </p:sp>
    </p:spTree>
    <p:extLst>
      <p:ext uri="{BB962C8B-B14F-4D97-AF65-F5344CB8AC3E}">
        <p14:creationId xmlns:p14="http://schemas.microsoft.com/office/powerpoint/2010/main" val="3502760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algn="l" rtl="0" fontAlgn="base"/>
            <a:r>
              <a:rPr lang="da-DK" sz="1200" b="0" i="0" dirty="0">
                <a:solidFill>
                  <a:srgbClr val="000000"/>
                </a:solidFill>
                <a:effectLst/>
                <a:latin typeface="Calibri" panose="020F0502020204030204" pitchFamily="34" charset="0"/>
              </a:rPr>
              <a:t>I skal lave en pitch, lidt løvens hule inspireret. </a:t>
            </a:r>
            <a:r>
              <a:rPr lang="da-DK" sz="1200" b="0" i="0" u="sng" strike="noStrike" dirty="0">
                <a:solidFill>
                  <a:srgbClr val="0563C1"/>
                </a:solidFill>
                <a:effectLst/>
                <a:latin typeface="Calibri" panose="020F0502020204030204" pitchFamily="34" charset="0"/>
                <a:hlinkClick r:id="rId3"/>
              </a:rPr>
              <a:t>https://www.dr.dk/drtv/serie/loevens-hule_69856</a:t>
            </a:r>
            <a:r>
              <a:rPr lang="da-DK" sz="1200" b="0" i="0" dirty="0">
                <a:solidFill>
                  <a:srgbClr val="000000"/>
                </a:solidFill>
                <a:effectLst/>
                <a:latin typeface="Calibri" panose="020F0502020204030204" pitchFamily="34" charset="0"/>
              </a:rPr>
              <a:t> </a:t>
            </a:r>
            <a:endParaRPr lang="da-DK" b="0" i="0" dirty="0">
              <a:solidFill>
                <a:srgbClr val="000000"/>
              </a:solidFill>
              <a:effectLst/>
              <a:latin typeface="Segoe UI" panose="020B0502040204020203" pitchFamily="34" charset="0"/>
            </a:endParaRPr>
          </a:p>
          <a:p>
            <a:pPr algn="l" rtl="0" fontAlgn="base"/>
            <a:r>
              <a:rPr lang="da-DK" sz="1200" b="0" i="0" dirty="0" err="1">
                <a:solidFill>
                  <a:srgbClr val="000000"/>
                </a:solidFill>
                <a:effectLst/>
                <a:latin typeface="Calibri" panose="020F0502020204030204" pitchFamily="34" charset="0"/>
              </a:rPr>
              <a:t>Pitchen</a:t>
            </a:r>
            <a:r>
              <a:rPr lang="da-DK" sz="1200" b="0" i="0" dirty="0">
                <a:solidFill>
                  <a:srgbClr val="000000"/>
                </a:solidFill>
                <a:effectLst/>
                <a:latin typeface="Calibri" panose="020F0502020204030204" pitchFamily="34" charset="0"/>
              </a:rPr>
              <a:t> fremføres foran et panel af lærer(er) og en/to andre grupper. </a:t>
            </a:r>
            <a:endParaRPr lang="da-DK" b="0" i="0" dirty="0">
              <a:solidFill>
                <a:srgbClr val="000000"/>
              </a:solidFill>
              <a:effectLst/>
              <a:latin typeface="Segoe UI" panose="020B0502040204020203" pitchFamily="34" charset="0"/>
            </a:endParaRPr>
          </a:p>
          <a:p>
            <a:pPr algn="l" rtl="0" fontAlgn="base"/>
            <a:r>
              <a:rPr lang="da-DK" sz="1200" b="0" i="0" dirty="0">
                <a:solidFill>
                  <a:srgbClr val="000000"/>
                </a:solidFill>
                <a:effectLst/>
                <a:latin typeface="Calibri" panose="020F0502020204030204" pitchFamily="34" charset="0"/>
              </a:rPr>
              <a:t>I skal: </a:t>
            </a:r>
            <a:endParaRPr lang="da-DK" b="0" i="0" dirty="0">
              <a:solidFill>
                <a:srgbClr val="000000"/>
              </a:solidFill>
              <a:effectLst/>
              <a:latin typeface="Segoe UI" panose="020B0502040204020203" pitchFamily="34" charset="0"/>
            </a:endParaRP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15</a:t>
            </a:fld>
            <a:endParaRPr lang="da-DK"/>
          </a:p>
        </p:txBody>
      </p:sp>
    </p:spTree>
    <p:extLst>
      <p:ext uri="{BB962C8B-B14F-4D97-AF65-F5344CB8AC3E}">
        <p14:creationId xmlns:p14="http://schemas.microsoft.com/office/powerpoint/2010/main" val="3923131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slide">
    <p:bg>
      <p:bgPr>
        <a:solidFill>
          <a:schemeClr val="bg1"/>
        </a:solidFill>
        <a:effectLst/>
      </p:bgPr>
    </p:bg>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7CF7C90B-6098-F5DD-279B-F99FB4F3EADF}"/>
              </a:ext>
            </a:extLst>
          </p:cNvPr>
          <p:cNvPicPr>
            <a:picLocks noChangeAspect="1"/>
          </p:cNvPicPr>
          <p:nvPr userDrawn="1"/>
        </p:nvPicPr>
        <p:blipFill rotWithShape="1">
          <a:blip r:embed="rId2"/>
          <a:srcRect t="14000" b="7077"/>
          <a:stretch/>
        </p:blipFill>
        <p:spPr>
          <a:xfrm>
            <a:off x="0" y="1"/>
            <a:ext cx="12192000" cy="6421772"/>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14-11-2023</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dr.dk/drtv/serie/loevens-hule_69856"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dr.dk/drtv/serie/loevens-hule_6985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www.vice.com/da/article/gvkbqx/paa-danmarks-foerste-insektfarm-blender-de-faarekyllinger-i-din-juice" TargetMode="External"/><Relationship Id="rId13" Type="http://schemas.openxmlformats.org/officeDocument/2006/relationships/hyperlink" Target="https://svampe.databasen.org/taxon/18870" TargetMode="External"/><Relationship Id="rId3" Type="http://schemas.openxmlformats.org/officeDocument/2006/relationships/hyperlink" Target="https://samvirke.dk/artikler/cirkulaer-produktion-oestershatte-vokser-frem-af-kaffegrums-i-koebenhavns-nordhavn" TargetMode="External"/><Relationship Id="rId7" Type="http://schemas.openxmlformats.org/officeDocument/2006/relationships/hyperlink" Target="https://www.mikrohaven.dk/dyrkning-af-svampe/dyrkning-af-svampe-i-kaffegrums/" TargetMode="External"/><Relationship Id="rId12" Type="http://schemas.openxmlformats.org/officeDocument/2006/relationships/hyperlink" Target="https://beyondcoffeeshop.dk/shop/6-alle-produkter/139--mycelium-pink-oestershat-80-g/" TargetMode="External"/><Relationship Id="rId2" Type="http://schemas.openxmlformats.org/officeDocument/2006/relationships/hyperlink" Target="https://food.ku.dk/nyheder/foedevarenyheder-2020/dyrker-baeredygtige-oestershatte-paa-restprodukter/" TargetMode="External"/><Relationship Id="rId16" Type="http://schemas.openxmlformats.org/officeDocument/2006/relationships/hyperlink" Target="https://www.ncbi.nlm.nih.gov/pmc/articles/PMC3815919/pdf/mbt0006-0241.pdf" TargetMode="External"/><Relationship Id="rId1" Type="http://schemas.openxmlformats.org/officeDocument/2006/relationships/slideLayout" Target="../slideLayouts/slideLayout2.xml"/><Relationship Id="rId6" Type="http://schemas.openxmlformats.org/officeDocument/2006/relationships/hyperlink" Target="https://mst.dk/service/nyheder/nyhedsarkiv/2020/sep/svampe-skal-lave-vaerdifuldt-protein-til-maden-af-roepulp/" TargetMode="External"/><Relationship Id="rId11" Type="http://schemas.openxmlformats.org/officeDocument/2006/relationships/hyperlink" Target="https://tagtomat.dk/svampedyrkning/" TargetMode="External"/><Relationship Id="rId5" Type="http://schemas.openxmlformats.org/officeDocument/2006/relationships/hyperlink" Target="https://www.information.dk/indland/2016/11/mest-interessante-ved-svampe-ser" TargetMode="External"/><Relationship Id="rId15" Type="http://schemas.openxmlformats.org/officeDocument/2006/relationships/hyperlink" Target="https://da.wikipedia.org/wiki/Almindelig_%C3%B8stershat" TargetMode="External"/><Relationship Id="rId10" Type="http://schemas.openxmlformats.org/officeDocument/2006/relationships/hyperlink" Target="https://beyondcoffee.dk/" TargetMode="External"/><Relationship Id="rId4" Type="http://schemas.openxmlformats.org/officeDocument/2006/relationships/hyperlink" Target="https://www.dr.dk/nyheder/viden/naturvidenskab/saa-er-det-saeson-oestershatte" TargetMode="External"/><Relationship Id="rId9" Type="http://schemas.openxmlformats.org/officeDocument/2006/relationships/hyperlink" Target="https://www.berlingske.dk/det-sunde-liv/vil-du-ogsaa-dyrke-dine-egne-oestershatte-i-kaffegrums" TargetMode="External"/><Relationship Id="rId14" Type="http://schemas.openxmlformats.org/officeDocument/2006/relationships/hyperlink" Target="https://da.wikipedia.org/wiki/Ligni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Fjrmpc7uCm8?feature=oembed"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5">
            <a:extLst>
              <a:ext uri="{FF2B5EF4-FFF2-40B4-BE49-F238E27FC236}">
                <a16:creationId xmlns:a16="http://schemas.microsoft.com/office/drawing/2014/main" id="{53CD6217-FD9D-EE65-F243-0E86A7D37B78}"/>
              </a:ext>
            </a:extLst>
          </p:cNvPr>
          <p:cNvSpPr txBox="1">
            <a:spLocks/>
          </p:cNvSpPr>
          <p:nvPr/>
        </p:nvSpPr>
        <p:spPr>
          <a:xfrm>
            <a:off x="695325" y="176035"/>
            <a:ext cx="10801350" cy="923183"/>
          </a:xfrm>
          <a:prstGeom prst="rect">
            <a:avLst/>
          </a:prstGeom>
        </p:spPr>
        <p:txBody>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endParaRPr lang="da-DK" dirty="0">
              <a:solidFill>
                <a:srgbClr val="FFFFFF"/>
              </a:solidFill>
            </a:endParaRPr>
          </a:p>
        </p:txBody>
      </p:sp>
      <p:sp>
        <p:nvSpPr>
          <p:cNvPr id="3" name="Titel 1">
            <a:extLst>
              <a:ext uri="{FF2B5EF4-FFF2-40B4-BE49-F238E27FC236}">
                <a16:creationId xmlns:a16="http://schemas.microsoft.com/office/drawing/2014/main" id="{F5CE6BE1-041C-F719-7723-907887EA7A35}"/>
              </a:ext>
            </a:extLst>
          </p:cNvPr>
          <p:cNvSpPr txBox="1">
            <a:spLocks/>
          </p:cNvSpPr>
          <p:nvPr/>
        </p:nvSpPr>
        <p:spPr>
          <a:xfrm>
            <a:off x="987171" y="1679121"/>
            <a:ext cx="9741408" cy="2318658"/>
          </a:xfrm>
          <a:prstGeom prst="rect">
            <a:avLst/>
          </a:prstGeom>
          <a:solidFill>
            <a:srgbClr val="224B5A"/>
          </a:solidFill>
          <a:ln w="25400">
            <a:solidFill>
              <a:srgbClr val="224B5A"/>
            </a:solidFill>
          </a:ln>
        </p:spPr>
        <p:txBody>
          <a:bodyPr anchor="ctr">
            <a:normAutofit fontScale="97500"/>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kumimoji="0" lang="da-DK" sz="6000" b="1" i="0" u="none" strike="noStrike" kern="1200" cap="none" spc="0" normalizeH="0" baseline="0" noProof="0" dirty="0">
                <a:ln>
                  <a:noFill/>
                </a:ln>
                <a:solidFill>
                  <a:prstClr val="white"/>
                </a:solidFill>
                <a:effectLst/>
                <a:uLnTx/>
                <a:uFillTx/>
                <a:latin typeface="BetonEF-Bold" charset="0"/>
                <a:ea typeface="+mj-ea"/>
                <a:cs typeface="+mj-cs"/>
              </a:rPr>
              <a:t>Design dit eget svampekit</a:t>
            </a:r>
            <a:br>
              <a:rPr lang="da-DK" dirty="0">
                <a:solidFill>
                  <a:schemeClr val="bg1"/>
                </a:solidFill>
                <a:latin typeface="BetonEF" panose="020B0604020202020204" charset="0"/>
              </a:rPr>
            </a:br>
            <a:r>
              <a:rPr lang="da-DK" sz="4100" dirty="0">
                <a:solidFill>
                  <a:schemeClr val="bg1"/>
                </a:solidFill>
                <a:latin typeface="BetonEF" panose="020B0604020202020204" charset="0"/>
              </a:rPr>
              <a:t>- et engineering-forløb til biologi B</a:t>
            </a:r>
          </a:p>
        </p:txBody>
      </p:sp>
    </p:spTree>
    <p:extLst>
      <p:ext uri="{BB962C8B-B14F-4D97-AF65-F5344CB8AC3E}">
        <p14:creationId xmlns:p14="http://schemas.microsoft.com/office/powerpoint/2010/main" val="130030809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Logbog</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7736455" cy="4248000"/>
          </a:xfrm>
        </p:spPr>
        <p:txBody>
          <a:bodyPr/>
          <a:lstStyle/>
          <a:p>
            <a:pPr marL="0" indent="0">
              <a:lnSpc>
                <a:spcPct val="115000"/>
              </a:lnSpc>
              <a:spcAft>
                <a:spcPts val="1000"/>
              </a:spcAft>
              <a:buNone/>
            </a:pPr>
            <a:r>
              <a:rPr lang="da-DK" sz="2000" b="1" dirty="0">
                <a:effectLst/>
                <a:latin typeface="Work Sans" pitchFamily="2" charset="0"/>
                <a:ea typeface="Times New Roman" panose="02020603050405020304" pitchFamily="18" charset="0"/>
                <a:cs typeface="Calibri" panose="020F0502020204030204" pitchFamily="34" charset="0"/>
              </a:rPr>
              <a:t>Kriterier som jeres kit skal opfylde</a:t>
            </a:r>
            <a:endParaRPr lang="da-DK" sz="2000" dirty="0">
              <a:effectLst/>
              <a:latin typeface="Work Sans" pitchFamily="2" charset="0"/>
              <a:ea typeface="Times New Roman" panose="02020603050405020304" pitchFamily="18" charset="0"/>
            </a:endParaRPr>
          </a:p>
          <a:p>
            <a:r>
              <a:rPr lang="da-DK" sz="2000" dirty="0">
                <a:effectLst/>
                <a:latin typeface="Work Sans "/>
                <a:ea typeface="Times New Roman" panose="02020603050405020304" pitchFamily="18" charset="0"/>
              </a:rPr>
              <a:t>I skal under forløbet føre logbog. </a:t>
            </a:r>
          </a:p>
          <a:p>
            <a:r>
              <a:rPr lang="da-DK" sz="2000" dirty="0">
                <a:effectLst/>
                <a:latin typeface="Work Sans "/>
                <a:ea typeface="Calibri" panose="020F0502020204030204" pitchFamily="34" charset="0"/>
              </a:rPr>
              <a:t>Målet med logbogen er, at I trænes i at arbejde systematisk og dokumentere jeres proces. </a:t>
            </a:r>
            <a:endParaRPr lang="da-DK" sz="2000" dirty="0">
              <a:effectLst/>
              <a:latin typeface="Work Sans "/>
              <a:ea typeface="Times New Roman" panose="02020603050405020304" pitchFamily="18" charset="0"/>
            </a:endParaRPr>
          </a:p>
          <a:p>
            <a:r>
              <a:rPr lang="da-DK" sz="2000" dirty="0">
                <a:effectLst/>
                <a:latin typeface="Work Sans "/>
                <a:ea typeface="Calibri" panose="020F0502020204030204" pitchFamily="34" charset="0"/>
              </a:rPr>
              <a:t>Alle metodekort og arbejdsark overføres til logbogen af jer. </a:t>
            </a:r>
            <a:endParaRPr lang="da-DK" sz="2000" dirty="0">
              <a:effectLst/>
              <a:latin typeface="Work Sans "/>
              <a:ea typeface="Times New Roman" panose="02020603050405020304" pitchFamily="18" charset="0"/>
            </a:endParaRPr>
          </a:p>
          <a:p>
            <a:r>
              <a:rPr lang="da-DK" sz="2000" dirty="0">
                <a:effectLst/>
                <a:latin typeface="Work Sans "/>
                <a:ea typeface="Calibri" panose="020F0502020204030204" pitchFamily="34" charset="0"/>
              </a:rPr>
              <a:t>Logbogen føres i timerne. I skiftes til at være skribent under forløbet.</a:t>
            </a:r>
            <a:endParaRPr lang="da-DK" sz="2000" dirty="0">
              <a:effectLst/>
              <a:latin typeface="Work Sans "/>
              <a:ea typeface="Times New Roman" panose="02020603050405020304" pitchFamily="18" charset="0"/>
            </a:endParaRPr>
          </a:p>
          <a:p>
            <a:r>
              <a:rPr lang="da-DK" sz="2000" dirty="0">
                <a:effectLst/>
                <a:latin typeface="Work Sans "/>
                <a:ea typeface="Times New Roman" panose="02020603050405020304" pitchFamily="18" charset="0"/>
              </a:rPr>
              <a:t>Alt, hvad I laver i forløbet skal noteres i logbogen - både noter til tekster, stikord til diskussioner, billeder af jeres laboratoriearbejde m.m.</a:t>
            </a:r>
          </a:p>
          <a:p>
            <a:r>
              <a:rPr lang="da-DK" sz="2000" dirty="0">
                <a:effectLst/>
                <a:latin typeface="Work Sans "/>
                <a:ea typeface="Calibri" panose="020F0502020204030204" pitchFamily="34" charset="0"/>
              </a:rPr>
              <a:t>Logbogen er også en del af evalueringen af jeres arbejde under forløbet.</a:t>
            </a:r>
            <a:endParaRPr lang="da-DK" sz="2000" dirty="0">
              <a:effectLst/>
              <a:latin typeface="Work Sans "/>
              <a:ea typeface="Times New Roman" panose="02020603050405020304" pitchFamily="18" charset="0"/>
            </a:endParaRPr>
          </a:p>
        </p:txBody>
      </p:sp>
      <p:pic>
        <p:nvPicPr>
          <p:cNvPr id="4" name="Billede 3" descr="model2.pdf">
            <a:extLst>
              <a:ext uri="{FF2B5EF4-FFF2-40B4-BE49-F238E27FC236}">
                <a16:creationId xmlns:a16="http://schemas.microsoft.com/office/drawing/2014/main" id="{38FA0FCD-8847-A4E5-4C84-F134942559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8971" y="294791"/>
            <a:ext cx="4728781" cy="3341726"/>
          </a:xfrm>
          <a:prstGeom prst="rect">
            <a:avLst/>
          </a:prstGeom>
        </p:spPr>
      </p:pic>
    </p:spTree>
    <p:extLst>
      <p:ext uri="{BB962C8B-B14F-4D97-AF65-F5344CB8AC3E}">
        <p14:creationId xmlns:p14="http://schemas.microsoft.com/office/powerpoint/2010/main" val="219231962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Test undervejs</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7736455" cy="4248000"/>
          </a:xfrm>
        </p:spPr>
        <p:txBody>
          <a:bodyPr/>
          <a:lstStyle/>
          <a:p>
            <a:r>
              <a:rPr lang="da-DK" sz="2000" dirty="0">
                <a:latin typeface="Work Sans" pitchFamily="2" charset="0"/>
              </a:rPr>
              <a:t>Undervejs i projektet skal jeres svampeproduktion afprøves og testes.</a:t>
            </a:r>
            <a:endParaRPr lang="da-DK" sz="2000" dirty="0">
              <a:latin typeface="Work Sans" pitchFamily="2" charset="0"/>
              <a:cs typeface="Calibri"/>
            </a:endParaRPr>
          </a:p>
          <a:p>
            <a:r>
              <a:rPr lang="da-DK" sz="2000" dirty="0">
                <a:latin typeface="Work Sans" pitchFamily="2" charset="0"/>
              </a:rPr>
              <a:t>Her er der hjælp og forslag at hente i metodekort 7 "</a:t>
            </a:r>
            <a:r>
              <a:rPr lang="da-DK" sz="2000" i="1" dirty="0">
                <a:latin typeface="Work Sans" pitchFamily="2" charset="0"/>
              </a:rPr>
              <a:t>Test af prototype”.</a:t>
            </a:r>
            <a:endParaRPr lang="da-DK" sz="2000" i="1" dirty="0">
              <a:latin typeface="Work Sans" pitchFamily="2" charset="0"/>
              <a:cs typeface="Calibri"/>
            </a:endParaRPr>
          </a:p>
        </p:txBody>
      </p:sp>
    </p:spTree>
    <p:extLst>
      <p:ext uri="{BB962C8B-B14F-4D97-AF65-F5344CB8AC3E}">
        <p14:creationId xmlns:p14="http://schemas.microsoft.com/office/powerpoint/2010/main" val="312686835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latin typeface="BetonEF-Bold" charset="0"/>
              </a:rPr>
              <a:t>Test ved afslutning</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9173563" cy="4248000"/>
          </a:xfrm>
        </p:spPr>
        <p:txBody>
          <a:bodyPr/>
          <a:lstStyle/>
          <a:p>
            <a:pPr marL="0" indent="0">
              <a:buNone/>
            </a:pPr>
            <a:r>
              <a:rPr lang="da-DK" sz="2000" dirty="0">
                <a:effectLst/>
                <a:latin typeface="Work Sans "/>
                <a:ea typeface="Calibri" panose="020F0502020204030204" pitchFamily="34" charset="0"/>
                <a:cs typeface="Calibri" panose="020F0502020204030204" pitchFamily="34" charset="0"/>
              </a:rPr>
              <a:t>Ved afslutning af forløbet skal I desuden vurdere substraterne til jeres hjemmedyrkningskit på: </a:t>
            </a:r>
            <a:endParaRPr lang="da-DK" sz="2000" dirty="0">
              <a:effectLst/>
              <a:latin typeface="Work Sans "/>
              <a:ea typeface="Calibri" panose="020F0502020204030204" pitchFamily="34" charset="0"/>
              <a:cs typeface="Times New Roman" panose="02020603050405020304" pitchFamily="18" charset="0"/>
            </a:endParaRPr>
          </a:p>
          <a:p>
            <a:pPr marL="216000" lvl="0" indent="-216000"/>
            <a:r>
              <a:rPr lang="da-DK" sz="2000" dirty="0">
                <a:effectLst/>
                <a:latin typeface="Work Sans "/>
                <a:ea typeface="Calibri" panose="020F0502020204030204" pitchFamily="34" charset="0"/>
                <a:cs typeface="Calibri" panose="020F0502020204030204" pitchFamily="34" charset="0"/>
              </a:rPr>
              <a:t>Hvornår kommer der frugtlegemer</a:t>
            </a:r>
            <a:r>
              <a:rPr lang="da-DK" sz="2000" dirty="0">
                <a:latin typeface="Work Sans "/>
                <a:ea typeface="Calibri" panose="020F0502020204030204" pitchFamily="34" charset="0"/>
                <a:cs typeface="Calibri" panose="020F0502020204030204" pitchFamily="34" charset="0"/>
              </a:rPr>
              <a:t>?</a:t>
            </a:r>
            <a:r>
              <a:rPr lang="da-DK" sz="2000" dirty="0">
                <a:effectLst/>
                <a:latin typeface="Work Sans "/>
                <a:ea typeface="Calibri" panose="020F0502020204030204" pitchFamily="34" charset="0"/>
                <a:cs typeface="Calibri" panose="020F0502020204030204" pitchFamily="34" charset="0"/>
              </a:rPr>
              <a:t> </a:t>
            </a:r>
            <a:endParaRPr lang="da-DK" sz="2000" dirty="0">
              <a:effectLst/>
              <a:latin typeface="Work Sans "/>
              <a:ea typeface="Calibri" panose="020F0502020204030204" pitchFamily="34" charset="0"/>
              <a:cs typeface="Times New Roman" panose="02020603050405020304" pitchFamily="18" charset="0"/>
            </a:endParaRPr>
          </a:p>
          <a:p>
            <a:pPr marL="216000" lvl="0" indent="-216000"/>
            <a:r>
              <a:rPr lang="da-DK" sz="2000" dirty="0">
                <a:effectLst/>
                <a:latin typeface="Work Sans "/>
                <a:ea typeface="Calibri" panose="020F0502020204030204" pitchFamily="34" charset="0"/>
                <a:cs typeface="Calibri" panose="020F0502020204030204" pitchFamily="34" charset="0"/>
              </a:rPr>
              <a:t>Frugtlegemernes masse/længde </a:t>
            </a:r>
          </a:p>
          <a:p>
            <a:pPr marL="216000" lvl="0" indent="-216000"/>
            <a:r>
              <a:rPr lang="da-DK" sz="2000" dirty="0">
                <a:effectLst/>
                <a:latin typeface="Work Sans "/>
                <a:ea typeface="Calibri" panose="020F0502020204030204" pitchFamily="34" charset="0"/>
                <a:cs typeface="Calibri" panose="020F0502020204030204" pitchFamily="34" charset="0"/>
              </a:rPr>
              <a:t>Frugtlegemernes masse/længde sat i relation til størrelsen på dyrkningsbeholderens volumen</a:t>
            </a:r>
            <a:endParaRPr lang="da-DK" sz="2000" dirty="0">
              <a:effectLst/>
              <a:latin typeface="Work Sans "/>
              <a:ea typeface="Calibri" panose="020F0502020204030204" pitchFamily="34" charset="0"/>
              <a:cs typeface="Times New Roman" panose="02020603050405020304" pitchFamily="18" charset="0"/>
            </a:endParaRPr>
          </a:p>
          <a:p>
            <a:pPr marL="216000" lvl="0" indent="-216000"/>
            <a:r>
              <a:rPr lang="da-DK" sz="2000" dirty="0">
                <a:effectLst/>
                <a:latin typeface="Work Sans "/>
                <a:ea typeface="Calibri" panose="020F0502020204030204" pitchFamily="34" charset="0"/>
                <a:cs typeface="Calibri" panose="020F0502020204030204" pitchFamily="34" charset="0"/>
              </a:rPr>
              <a:t>Frugtlegemernes masse/længde sat i relation til mængden af substrat</a:t>
            </a:r>
            <a:endParaRPr lang="da-DK" sz="2000" dirty="0">
              <a:effectLst/>
              <a:latin typeface="Work Sans "/>
              <a:ea typeface="Calibri" panose="020F0502020204030204" pitchFamily="34" charset="0"/>
              <a:cs typeface="Times New Roman" panose="02020603050405020304" pitchFamily="18" charset="0"/>
            </a:endParaRPr>
          </a:p>
          <a:p>
            <a:pPr marL="216000" lvl="0" indent="-216000"/>
            <a:r>
              <a:rPr lang="da-DK" sz="2000" dirty="0">
                <a:effectLst/>
                <a:latin typeface="Work Sans "/>
                <a:ea typeface="Calibri" panose="020F0502020204030204" pitchFamily="34" charset="0"/>
                <a:cs typeface="Calibri" panose="020F0502020204030204" pitchFamily="34" charset="0"/>
              </a:rPr>
              <a:t>Smagen af frugtlegemerne efter tilberedning </a:t>
            </a:r>
            <a:r>
              <a:rPr lang="da-DK" sz="2000" dirty="0">
                <a:effectLst/>
                <a:latin typeface="Work Sans "/>
                <a:ea typeface="Calibri" panose="020F0502020204030204" pitchFamily="34" charset="0"/>
                <a:cs typeface="Times New Roman" panose="02020603050405020304" pitchFamily="18" charset="0"/>
              </a:rPr>
              <a:t> </a:t>
            </a:r>
            <a:endParaRPr lang="da-DK" sz="1600" dirty="0">
              <a:latin typeface="Work Sans "/>
            </a:endParaRPr>
          </a:p>
        </p:txBody>
      </p:sp>
    </p:spTree>
    <p:extLst>
      <p:ext uri="{BB962C8B-B14F-4D97-AF65-F5344CB8AC3E}">
        <p14:creationId xmlns:p14="http://schemas.microsoft.com/office/powerpoint/2010/main" val="196625176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latin typeface="BetonEF-Bold" charset="0"/>
              </a:rPr>
              <a:t>Det endelige hjemmedyrkningskit</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9275771" cy="4248000"/>
          </a:xfrm>
        </p:spPr>
        <p:txBody>
          <a:bodyPr/>
          <a:lstStyle/>
          <a:p>
            <a:pPr marL="216000" indent="-216000"/>
            <a:r>
              <a:rPr lang="da-DK" sz="2000" dirty="0">
                <a:latin typeface="Work Sans" pitchFamily="2" charset="0"/>
              </a:rPr>
              <a:t>Afslutningsvis i forløbet skal I vurdere, hvilket substrat og hvilke dyrkningsbeholdere, der fungerer bedst til at løse udfordringen.</a:t>
            </a:r>
          </a:p>
          <a:p>
            <a:pPr marL="216000" indent="-216000"/>
            <a:r>
              <a:rPr lang="da-DK" sz="2000" dirty="0">
                <a:latin typeface="Work Sans" pitchFamily="2" charset="0"/>
              </a:rPr>
              <a:t>Der er hjælp at hente i </a:t>
            </a:r>
            <a:r>
              <a:rPr lang="da-DK" sz="2000" i="1" dirty="0">
                <a:latin typeface="Work Sans" pitchFamily="2" charset="0"/>
              </a:rPr>
              <a:t>”Metodekort 10: ”Præsentation” </a:t>
            </a:r>
            <a:r>
              <a:rPr lang="da-DK" sz="2000" dirty="0">
                <a:latin typeface="Work Sans" pitchFamily="2" charset="0"/>
              </a:rPr>
              <a:t>(</a:t>
            </a:r>
            <a:r>
              <a:rPr lang="da-DK" sz="2000" dirty="0">
                <a:effectLst/>
                <a:latin typeface="Work Sans" pitchFamily="2" charset="0"/>
                <a:ea typeface="Calibri" panose="020F0502020204030204" pitchFamily="34" charset="0"/>
                <a:cs typeface="Times New Roman" panose="02020603050405020304" pitchFamily="18" charset="0"/>
              </a:rPr>
              <a:t>Udformning af kit samt vejledning til svampeproduktion</a:t>
            </a:r>
            <a:r>
              <a:rPr lang="da-DK" sz="2000" dirty="0">
                <a:latin typeface="Work Sans" pitchFamily="2" charset="0"/>
                <a:ea typeface="Calibri" panose="020F0502020204030204" pitchFamily="34" charset="0"/>
                <a:cs typeface="Times New Roman" panose="02020603050405020304" pitchFamily="18" charset="0"/>
              </a:rPr>
              <a:t>).</a:t>
            </a:r>
            <a:endParaRPr lang="da-DK" sz="2000" dirty="0">
              <a:effectLst/>
              <a:latin typeface="Work Sans" pitchFamily="2" charset="0"/>
              <a:ea typeface="Calibri" panose="020F0502020204030204" pitchFamily="34" charset="0"/>
              <a:cs typeface="Times New Roman" panose="02020603050405020304" pitchFamily="18" charset="0"/>
            </a:endParaRPr>
          </a:p>
          <a:p>
            <a:pPr marL="0" lvl="0" indent="0">
              <a:buNone/>
            </a:pPr>
            <a:r>
              <a:rPr lang="da-DK" sz="2000" dirty="0">
                <a:effectLst/>
                <a:latin typeface="Work Sans "/>
                <a:ea typeface="Calibri" panose="020F0502020204030204" pitchFamily="34" charset="0"/>
                <a:cs typeface="Calibri" panose="020F0502020204030204" pitchFamily="34" charset="0"/>
              </a:rPr>
              <a:t> </a:t>
            </a:r>
            <a:r>
              <a:rPr lang="da-DK" sz="2000" dirty="0">
                <a:effectLst/>
                <a:latin typeface="Work Sans "/>
                <a:ea typeface="Calibri" panose="020F0502020204030204" pitchFamily="34" charset="0"/>
                <a:cs typeface="Times New Roman" panose="02020603050405020304" pitchFamily="18" charset="0"/>
              </a:rPr>
              <a:t> </a:t>
            </a:r>
            <a:endParaRPr lang="da-DK" sz="1600" dirty="0">
              <a:latin typeface="Work Sans "/>
            </a:endParaRPr>
          </a:p>
        </p:txBody>
      </p:sp>
    </p:spTree>
    <p:extLst>
      <p:ext uri="{BB962C8B-B14F-4D97-AF65-F5344CB8AC3E}">
        <p14:creationId xmlns:p14="http://schemas.microsoft.com/office/powerpoint/2010/main" val="12207697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effectLst/>
                <a:latin typeface="BetonEF-Bold" charset="0"/>
                <a:ea typeface="Calibri" panose="020F0502020204030204" pitchFamily="34" charset="0"/>
                <a:cs typeface="Calibri" panose="020F0502020204030204" pitchFamily="34" charset="0"/>
              </a:rPr>
              <a:t>Præsentation à la Løvens Hule</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9275771" cy="4248000"/>
          </a:xfrm>
        </p:spPr>
        <p:txBody>
          <a:bodyPr/>
          <a:lstStyle/>
          <a:p>
            <a:pPr marL="0" indent="0" algn="l" rtl="0" fontAlgn="base">
              <a:buNone/>
            </a:pPr>
            <a:r>
              <a:rPr lang="da-DK" sz="2000" b="0" i="0" dirty="0">
                <a:effectLst/>
                <a:latin typeface="Work Sans" pitchFamily="2" charset="0"/>
              </a:rPr>
              <a:t>I skal lave en pitch</a:t>
            </a:r>
            <a:r>
              <a:rPr lang="da-DK" sz="2000" dirty="0">
                <a:latin typeface="Work Sans" pitchFamily="2" charset="0"/>
              </a:rPr>
              <a:t> inspireret af ”L</a:t>
            </a:r>
            <a:r>
              <a:rPr lang="da-DK" sz="2000" b="0" i="0" dirty="0">
                <a:effectLst/>
                <a:latin typeface="Work Sans" pitchFamily="2" charset="0"/>
              </a:rPr>
              <a:t>øvens Hule”. </a:t>
            </a:r>
            <a:r>
              <a:rPr lang="da-DK" sz="2000" b="0" i="0" u="sng" strike="noStrike" dirty="0">
                <a:effectLst/>
                <a:latin typeface="Work Sans" pitchFamily="2" charset="0"/>
                <a:hlinkClick r:id="rId2">
                  <a:extLst>
                    <a:ext uri="{A12FA001-AC4F-418D-AE19-62706E023703}">
                      <ahyp:hlinkClr xmlns:ahyp="http://schemas.microsoft.com/office/drawing/2018/hyperlinkcolor" val="tx"/>
                    </a:ext>
                  </a:extLst>
                </a:hlinkClick>
              </a:rPr>
              <a:t>https://www.dr.dk/drtv/serie/loevens-hule_69856</a:t>
            </a:r>
            <a:r>
              <a:rPr lang="da-DK" sz="2000" b="0" i="0" dirty="0">
                <a:effectLst/>
                <a:latin typeface="Work Sans" pitchFamily="2" charset="0"/>
              </a:rPr>
              <a:t> </a:t>
            </a:r>
          </a:p>
          <a:p>
            <a:pPr marL="0" indent="0" algn="l" rtl="0" fontAlgn="base">
              <a:spcBef>
                <a:spcPts val="1200"/>
              </a:spcBef>
              <a:buNone/>
            </a:pPr>
            <a:r>
              <a:rPr lang="da-DK" sz="2000" b="0" i="0" dirty="0" err="1">
                <a:effectLst/>
                <a:latin typeface="Work Sans" pitchFamily="2" charset="0"/>
              </a:rPr>
              <a:t>Pitch’en</a:t>
            </a:r>
            <a:r>
              <a:rPr lang="da-DK" sz="2000" b="0" i="0" dirty="0">
                <a:effectLst/>
                <a:latin typeface="Work Sans" pitchFamily="2" charset="0"/>
              </a:rPr>
              <a:t> skal holdes foran et panel af lærer</a:t>
            </a:r>
            <a:r>
              <a:rPr lang="da-DK" sz="2000" dirty="0">
                <a:latin typeface="Work Sans" pitchFamily="2" charset="0"/>
              </a:rPr>
              <a:t>e</a:t>
            </a:r>
            <a:r>
              <a:rPr lang="da-DK" sz="2000" b="0" i="0" dirty="0">
                <a:effectLst/>
                <a:latin typeface="Work Sans" pitchFamily="2" charset="0"/>
              </a:rPr>
              <a:t> og en/to andre grupper. </a:t>
            </a:r>
            <a:endParaRPr lang="da-DK" sz="2000" dirty="0">
              <a:latin typeface="Work Sans" pitchFamily="2" charset="0"/>
            </a:endParaRPr>
          </a:p>
          <a:p>
            <a:pPr marL="0" indent="0" algn="l" rtl="0" fontAlgn="base">
              <a:spcBef>
                <a:spcPts val="1200"/>
              </a:spcBef>
              <a:buNone/>
            </a:pPr>
            <a:r>
              <a:rPr lang="da-DK" sz="2000" b="0" i="0" dirty="0">
                <a:effectLst/>
                <a:latin typeface="Work Sans" pitchFamily="2" charset="0"/>
              </a:rPr>
              <a:t>Der er hjælp at hente i ”</a:t>
            </a:r>
            <a:r>
              <a:rPr lang="da-DK" sz="2000" b="0" i="1" dirty="0">
                <a:effectLst/>
                <a:latin typeface="Work Sans" pitchFamily="2" charset="0"/>
              </a:rPr>
              <a:t>Metodekort 10: Præsentation.”</a:t>
            </a:r>
          </a:p>
          <a:p>
            <a:pPr marL="0" lvl="0" indent="0">
              <a:buNone/>
            </a:pPr>
            <a:r>
              <a:rPr lang="da-DK" sz="2000" dirty="0">
                <a:effectLst/>
                <a:latin typeface="Work Sans "/>
                <a:ea typeface="Calibri" panose="020F0502020204030204" pitchFamily="34" charset="0"/>
                <a:cs typeface="Calibri" panose="020F0502020204030204" pitchFamily="34" charset="0"/>
              </a:rPr>
              <a:t> </a:t>
            </a:r>
            <a:r>
              <a:rPr lang="da-DK" sz="2000" dirty="0">
                <a:effectLst/>
                <a:latin typeface="Work Sans "/>
                <a:ea typeface="Calibri" panose="020F0502020204030204" pitchFamily="34" charset="0"/>
                <a:cs typeface="Times New Roman" panose="02020603050405020304" pitchFamily="18" charset="0"/>
              </a:rPr>
              <a:t> </a:t>
            </a:r>
            <a:endParaRPr lang="da-DK" sz="1600" dirty="0">
              <a:latin typeface="Work Sans "/>
            </a:endParaRPr>
          </a:p>
        </p:txBody>
      </p:sp>
    </p:spTree>
    <p:extLst>
      <p:ext uri="{BB962C8B-B14F-4D97-AF65-F5344CB8AC3E}">
        <p14:creationId xmlns:p14="http://schemas.microsoft.com/office/powerpoint/2010/main" val="150653773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effectLst/>
                <a:latin typeface="BetonEF-Bold" charset="0"/>
                <a:ea typeface="Calibri" panose="020F0502020204030204" pitchFamily="34" charset="0"/>
                <a:cs typeface="Calibri" panose="020F0502020204030204" pitchFamily="34" charset="0"/>
              </a:rPr>
              <a:t>Præsentation à la Løvens Hule</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9275771" cy="4248000"/>
          </a:xfrm>
        </p:spPr>
        <p:txBody>
          <a:bodyPr/>
          <a:lstStyle/>
          <a:p>
            <a:pPr marL="0" indent="0" algn="l" rtl="0" fontAlgn="base">
              <a:buNone/>
            </a:pPr>
            <a:r>
              <a:rPr lang="da-DK" sz="2000" b="0" i="0" dirty="0">
                <a:effectLst/>
              </a:rPr>
              <a:t>I skal lave en pitch</a:t>
            </a:r>
            <a:r>
              <a:rPr lang="da-DK" sz="2000" dirty="0"/>
              <a:t> inspireret af ”L</a:t>
            </a:r>
            <a:r>
              <a:rPr lang="da-DK" sz="2000" b="0" i="0" dirty="0">
                <a:effectLst/>
              </a:rPr>
              <a:t>øvens Hule”. </a:t>
            </a:r>
            <a:r>
              <a:rPr lang="da-DK" sz="2000" b="0" i="0" u="sng" strike="noStrike" dirty="0">
                <a:effectLst/>
                <a:hlinkClick r:id="rId3">
                  <a:extLst>
                    <a:ext uri="{A12FA001-AC4F-418D-AE19-62706E023703}">
                      <ahyp:hlinkClr xmlns:ahyp="http://schemas.microsoft.com/office/drawing/2018/hyperlinkcolor" val="tx"/>
                    </a:ext>
                  </a:extLst>
                </a:hlinkClick>
              </a:rPr>
              <a:t>https://www.dr.dk/drtv/serie/loevens-hule_69856</a:t>
            </a:r>
            <a:r>
              <a:rPr lang="da-DK" sz="2000" b="0" i="0" dirty="0">
                <a:effectLst/>
              </a:rPr>
              <a:t> </a:t>
            </a:r>
          </a:p>
          <a:p>
            <a:pPr marL="0" indent="0" algn="l" rtl="0" fontAlgn="base">
              <a:spcBef>
                <a:spcPts val="1200"/>
              </a:spcBef>
              <a:buNone/>
            </a:pPr>
            <a:r>
              <a:rPr lang="da-DK" sz="2000" b="0" i="0" dirty="0" err="1">
                <a:effectLst/>
              </a:rPr>
              <a:t>Pitch’en</a:t>
            </a:r>
            <a:r>
              <a:rPr lang="da-DK" sz="2000" b="0" i="0" dirty="0">
                <a:effectLst/>
              </a:rPr>
              <a:t> skal holdes foran et panel af lærer</a:t>
            </a:r>
            <a:r>
              <a:rPr lang="da-DK" sz="2000" dirty="0"/>
              <a:t>e</a:t>
            </a:r>
            <a:r>
              <a:rPr lang="da-DK" sz="2000" b="0" i="0" dirty="0">
                <a:effectLst/>
              </a:rPr>
              <a:t> og en/to andre grupper. </a:t>
            </a:r>
            <a:endParaRPr lang="da-DK" sz="2000" dirty="0"/>
          </a:p>
          <a:p>
            <a:pPr marL="0" indent="0" algn="l" rtl="0" fontAlgn="base">
              <a:spcBef>
                <a:spcPts val="1200"/>
              </a:spcBef>
              <a:buNone/>
            </a:pPr>
            <a:r>
              <a:rPr lang="da-DK" sz="2000" b="0" i="0" dirty="0">
                <a:effectLst/>
              </a:rPr>
              <a:t>Der er hjælp at hente i ”</a:t>
            </a:r>
            <a:r>
              <a:rPr lang="da-DK" sz="2000" b="0" i="1" dirty="0">
                <a:effectLst/>
              </a:rPr>
              <a:t>Metodekort 10: Præsentation.”</a:t>
            </a:r>
          </a:p>
          <a:p>
            <a:pPr marL="0" lvl="0" indent="0">
              <a:buNone/>
            </a:pPr>
            <a:r>
              <a:rPr lang="da-DK" sz="2000" dirty="0">
                <a:effectLst/>
                <a:ea typeface="Calibri" panose="020F0502020204030204" pitchFamily="34" charset="0"/>
                <a:cs typeface="Calibri" panose="020F0502020204030204" pitchFamily="34" charset="0"/>
              </a:rPr>
              <a:t> </a:t>
            </a:r>
            <a:r>
              <a:rPr lang="da-DK" sz="2000" dirty="0">
                <a:effectLst/>
                <a:ea typeface="Calibri" panose="020F0502020204030204" pitchFamily="34" charset="0"/>
                <a:cs typeface="Times New Roman" panose="02020603050405020304" pitchFamily="18" charset="0"/>
              </a:rPr>
              <a:t> </a:t>
            </a:r>
            <a:endParaRPr lang="da-DK" sz="1600" dirty="0"/>
          </a:p>
        </p:txBody>
      </p:sp>
    </p:spTree>
    <p:extLst>
      <p:ext uri="{BB962C8B-B14F-4D97-AF65-F5344CB8AC3E}">
        <p14:creationId xmlns:p14="http://schemas.microsoft.com/office/powerpoint/2010/main" val="340794016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latin typeface="BetonEF-Bold" charset="0"/>
                <a:ea typeface="Times New Roman" panose="02020603050405020304" pitchFamily="18" charset="0"/>
                <a:cs typeface="Calibri" panose="020F0502020204030204" pitchFamily="34" charset="0"/>
              </a:rPr>
              <a:t>Ressourcerum - artikler</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332000"/>
            <a:ext cx="11127546" cy="4248000"/>
          </a:xfrm>
        </p:spPr>
        <p:txBody>
          <a:bodyPr/>
          <a:lstStyle/>
          <a:p>
            <a:pPr fontAlgn="base">
              <a:spcAft>
                <a:spcPts val="300"/>
              </a:spcAft>
            </a:pPr>
            <a:r>
              <a:rPr lang="da-DK" sz="1200" b="1" dirty="0">
                <a:effectLst/>
                <a:latin typeface="Work Sans "/>
                <a:ea typeface="Times New Roman" panose="02020603050405020304" pitchFamily="18" charset="0"/>
              </a:rPr>
              <a:t>Artikler knyttet til </a:t>
            </a:r>
            <a:r>
              <a:rPr lang="da-DK" sz="1200" b="1" dirty="0" err="1">
                <a:effectLst/>
                <a:latin typeface="Work Sans "/>
                <a:ea typeface="Times New Roman" panose="02020603050405020304" pitchFamily="18" charset="0"/>
              </a:rPr>
              <a:t>narrativet</a:t>
            </a:r>
            <a:endParaRPr lang="da-DK" sz="1200" b="1" dirty="0">
              <a:effectLst/>
              <a:latin typeface="Work Sans "/>
              <a:ea typeface="Times New Roman" panose="02020603050405020304" pitchFamily="18" charset="0"/>
            </a:endParaRPr>
          </a:p>
          <a:p>
            <a:pPr fontAlgn="base">
              <a:spcAft>
                <a:spcPts val="500"/>
              </a:spcAft>
            </a:pPr>
            <a:r>
              <a:rPr lang="da-DK" sz="1200" u="sng" dirty="0">
                <a:effectLst/>
                <a:latin typeface="Work Sans "/>
                <a:ea typeface="Times New Roman" panose="02020603050405020304" pitchFamily="18" charset="0"/>
                <a:hlinkClick r:id="rId2">
                  <a:extLst>
                    <a:ext uri="{A12FA001-AC4F-418D-AE19-62706E023703}">
                      <ahyp:hlinkClr xmlns:ahyp="http://schemas.microsoft.com/office/drawing/2018/hyperlinkcolor" val="tx"/>
                    </a:ext>
                  </a:extLst>
                </a:hlinkClick>
              </a:rPr>
              <a:t>https://food.ku.dk/nyheder/foedevarenyheder-2020/dyrker-baeredygtige-oestershatte-paa-restprodukter/</a:t>
            </a:r>
            <a:r>
              <a:rPr lang="da-DK" sz="1200" dirty="0">
                <a:effectLst/>
                <a:latin typeface="Work Sans "/>
                <a:ea typeface="Times New Roman" panose="02020603050405020304" pitchFamily="18" charset="0"/>
              </a:rPr>
              <a:t> </a:t>
            </a:r>
          </a:p>
          <a:p>
            <a:pPr fontAlgn="base">
              <a:spcAft>
                <a:spcPts val="500"/>
              </a:spcAft>
            </a:pPr>
            <a:r>
              <a:rPr lang="da-DK" sz="1200" u="sng" dirty="0">
                <a:effectLst/>
                <a:latin typeface="Work Sans "/>
                <a:ea typeface="Times New Roman" panose="02020603050405020304" pitchFamily="18" charset="0"/>
                <a:hlinkClick r:id="rId3">
                  <a:extLst>
                    <a:ext uri="{A12FA001-AC4F-418D-AE19-62706E023703}">
                      <ahyp:hlinkClr xmlns:ahyp="http://schemas.microsoft.com/office/drawing/2018/hyperlinkcolor" val="tx"/>
                    </a:ext>
                  </a:extLst>
                </a:hlinkClick>
              </a:rPr>
              <a:t>https://samvirke.dk/artikler/cirkulaer-produktion-oestershatte-vokser-frem-af-kaffegrums-i-koebenhavns-nordhavn</a:t>
            </a:r>
            <a:r>
              <a:rPr lang="da-DK" sz="1200" dirty="0">
                <a:effectLst/>
                <a:latin typeface="Work Sans "/>
                <a:ea typeface="Times New Roman" panose="02020603050405020304" pitchFamily="18" charset="0"/>
              </a:rPr>
              <a:t> </a:t>
            </a:r>
          </a:p>
          <a:p>
            <a:pPr fontAlgn="base">
              <a:spcAft>
                <a:spcPts val="500"/>
              </a:spcAft>
            </a:pPr>
            <a:r>
              <a:rPr lang="da-DK" sz="1200" u="sng" dirty="0">
                <a:effectLst/>
                <a:latin typeface="Work Sans "/>
                <a:ea typeface="Times New Roman" panose="02020603050405020304" pitchFamily="18" charset="0"/>
                <a:hlinkClick r:id="rId4">
                  <a:extLst>
                    <a:ext uri="{A12FA001-AC4F-418D-AE19-62706E023703}">
                      <ahyp:hlinkClr xmlns:ahyp="http://schemas.microsoft.com/office/drawing/2018/hyperlinkcolor" val="tx"/>
                    </a:ext>
                  </a:extLst>
                </a:hlinkClick>
              </a:rPr>
              <a:t>https://www.dr.dk/nyheder/viden/naturvidenskab/saa-er-det-saeson-oestershatte</a:t>
            </a:r>
            <a:r>
              <a:rPr lang="da-DK" sz="1200" dirty="0">
                <a:effectLst/>
                <a:latin typeface="Work Sans "/>
                <a:ea typeface="Times New Roman" panose="02020603050405020304" pitchFamily="18" charset="0"/>
              </a:rPr>
              <a:t> </a:t>
            </a:r>
          </a:p>
          <a:p>
            <a:pPr fontAlgn="base">
              <a:spcAft>
                <a:spcPts val="500"/>
              </a:spcAft>
            </a:pPr>
            <a:r>
              <a:rPr lang="da-DK" sz="1200" u="sng" dirty="0">
                <a:effectLst/>
                <a:latin typeface="Work Sans "/>
                <a:ea typeface="Times New Roman" panose="02020603050405020304" pitchFamily="18" charset="0"/>
                <a:hlinkClick r:id="rId5">
                  <a:extLst>
                    <a:ext uri="{A12FA001-AC4F-418D-AE19-62706E023703}">
                      <ahyp:hlinkClr xmlns:ahyp="http://schemas.microsoft.com/office/drawing/2018/hyperlinkcolor" val="tx"/>
                    </a:ext>
                  </a:extLst>
                </a:hlinkClick>
              </a:rPr>
              <a:t>https://www.information.dk/indland/2016/11/mest-interessante-ved-svampe-ser</a:t>
            </a:r>
            <a:r>
              <a:rPr lang="da-DK" sz="1200" dirty="0">
                <a:effectLst/>
                <a:latin typeface="Work Sans "/>
                <a:ea typeface="Times New Roman" panose="02020603050405020304" pitchFamily="18" charset="0"/>
              </a:rPr>
              <a:t> </a:t>
            </a:r>
          </a:p>
          <a:p>
            <a:pPr fontAlgn="base">
              <a:spcAft>
                <a:spcPts val="500"/>
              </a:spcAft>
            </a:pPr>
            <a:r>
              <a:rPr lang="da-DK" sz="1200" u="sng" dirty="0">
                <a:effectLst/>
                <a:latin typeface="Work Sans "/>
                <a:ea typeface="Times New Roman" panose="02020603050405020304" pitchFamily="18" charset="0"/>
                <a:hlinkClick r:id="rId6">
                  <a:extLst>
                    <a:ext uri="{A12FA001-AC4F-418D-AE19-62706E023703}">
                      <ahyp:hlinkClr xmlns:ahyp="http://schemas.microsoft.com/office/drawing/2018/hyperlinkcolor" val="tx"/>
                    </a:ext>
                  </a:extLst>
                </a:hlinkClick>
              </a:rPr>
              <a:t>https://mst.dk/service/nyheder/nyhedsarkiv/2020/sep/svampe-skal-lave-vaerdifuldt-protein-til-maden-af-roepulp/</a:t>
            </a:r>
            <a:endParaRPr lang="da-DK" sz="1200" dirty="0">
              <a:effectLst/>
              <a:latin typeface="Work Sans "/>
              <a:ea typeface="Times New Roman" panose="02020603050405020304" pitchFamily="18" charset="0"/>
            </a:endParaRPr>
          </a:p>
          <a:p>
            <a:pPr fontAlgn="base">
              <a:spcAft>
                <a:spcPts val="500"/>
              </a:spcAft>
            </a:pPr>
            <a:r>
              <a:rPr lang="da-DK" sz="1200" u="sng" dirty="0">
                <a:effectLst/>
                <a:latin typeface="Work Sans "/>
                <a:ea typeface="Times New Roman" panose="02020603050405020304" pitchFamily="18" charset="0"/>
                <a:hlinkClick r:id="rId7">
                  <a:extLst>
                    <a:ext uri="{A12FA001-AC4F-418D-AE19-62706E023703}">
                      <ahyp:hlinkClr xmlns:ahyp="http://schemas.microsoft.com/office/drawing/2018/hyperlinkcolor" val="tx"/>
                    </a:ext>
                  </a:extLst>
                </a:hlinkClick>
              </a:rPr>
              <a:t>https://www.mikrohaven.dk/dyrkning-af-svampe/dyrkning-af-svampe-i-kaffegrums/</a:t>
            </a:r>
            <a:endParaRPr lang="da-DK" sz="1200" dirty="0">
              <a:effectLst/>
              <a:latin typeface="Work Sans "/>
              <a:ea typeface="Times New Roman" panose="02020603050405020304" pitchFamily="18" charset="0"/>
            </a:endParaRPr>
          </a:p>
          <a:p>
            <a:pPr>
              <a:spcAft>
                <a:spcPts val="500"/>
              </a:spcAft>
            </a:pPr>
            <a:r>
              <a:rPr lang="da-DK" sz="1200" u="sng" dirty="0">
                <a:effectLst/>
                <a:latin typeface="Work Sans "/>
                <a:ea typeface="Times New Roman" panose="02020603050405020304" pitchFamily="18" charset="0"/>
                <a:hlinkClick r:id="rId8">
                  <a:extLst>
                    <a:ext uri="{A12FA001-AC4F-418D-AE19-62706E023703}">
                      <ahyp:hlinkClr xmlns:ahyp="http://schemas.microsoft.com/office/drawing/2018/hyperlinkcolor" val="tx"/>
                    </a:ext>
                  </a:extLst>
                </a:hlinkClick>
              </a:rPr>
              <a:t>https://www.vice.com/da/article/gvkbqx/paa-danmarks-foerste-insektfarm-blender-de-faarekyllinger-i-din-juice</a:t>
            </a:r>
            <a:r>
              <a:rPr lang="da-DK" sz="1200" dirty="0">
                <a:effectLst/>
                <a:latin typeface="Work Sans "/>
                <a:ea typeface="Times New Roman" panose="02020603050405020304" pitchFamily="18" charset="0"/>
              </a:rPr>
              <a:t> </a:t>
            </a:r>
          </a:p>
          <a:p>
            <a:pPr>
              <a:spcAft>
                <a:spcPts val="500"/>
              </a:spcAft>
            </a:pPr>
            <a:r>
              <a:rPr lang="da-DK" sz="1200" u="sng" dirty="0">
                <a:effectLst/>
                <a:latin typeface="Work Sans "/>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https://www.berlingske.dk/det-sunde-liv/vil-du-ogsaa-dyrke-dine-egne-oestershatte-i-kaffegrums</a:t>
            </a:r>
            <a:r>
              <a:rPr lang="da-DK" sz="1200" dirty="0">
                <a:effectLst/>
                <a:latin typeface="Work Sans "/>
                <a:ea typeface="Calibri" panose="020F0502020204030204" pitchFamily="34" charset="0"/>
                <a:cs typeface="Times New Roman" panose="02020603050405020304" pitchFamily="18" charset="0"/>
              </a:rPr>
              <a:t> </a:t>
            </a:r>
            <a:endParaRPr lang="da-DK" sz="1200" dirty="0">
              <a:effectLst/>
              <a:latin typeface="Work Sans "/>
              <a:ea typeface="Times New Roman" panose="02020603050405020304" pitchFamily="18" charset="0"/>
            </a:endParaRPr>
          </a:p>
          <a:p>
            <a:pPr fontAlgn="base">
              <a:spcBef>
                <a:spcPts val="600"/>
              </a:spcBef>
              <a:spcAft>
                <a:spcPts val="300"/>
              </a:spcAft>
            </a:pPr>
            <a:r>
              <a:rPr lang="da-DK" sz="1200" b="1" dirty="0">
                <a:effectLst/>
                <a:latin typeface="Work Sans "/>
                <a:ea typeface="Times New Roman" panose="02020603050405020304" pitchFamily="18" charset="0"/>
              </a:rPr>
              <a:t>Gode råd om svampedyrkning </a:t>
            </a:r>
          </a:p>
          <a:p>
            <a:pPr fontAlgn="base">
              <a:spcAft>
                <a:spcPts val="500"/>
              </a:spcAft>
            </a:pPr>
            <a:r>
              <a:rPr lang="da-DK" sz="1200" u="sng" dirty="0">
                <a:effectLst/>
                <a:latin typeface="Work Sans "/>
                <a:ea typeface="Times New Roman" panose="02020603050405020304" pitchFamily="18" charset="0"/>
                <a:hlinkClick r:id="rId10">
                  <a:extLst>
                    <a:ext uri="{A12FA001-AC4F-418D-AE19-62706E023703}">
                      <ahyp:hlinkClr xmlns:ahyp="http://schemas.microsoft.com/office/drawing/2018/hyperlinkcolor" val="tx"/>
                    </a:ext>
                  </a:extLst>
                </a:hlinkClick>
              </a:rPr>
              <a:t>https://beyondcoffee.dk/</a:t>
            </a:r>
            <a:r>
              <a:rPr lang="da-DK" sz="1200" dirty="0">
                <a:effectLst/>
                <a:latin typeface="Work Sans "/>
                <a:ea typeface="Times New Roman" panose="02020603050405020304" pitchFamily="18" charset="0"/>
              </a:rPr>
              <a:t> </a:t>
            </a:r>
          </a:p>
          <a:p>
            <a:pPr fontAlgn="base">
              <a:spcAft>
                <a:spcPts val="500"/>
              </a:spcAft>
            </a:pPr>
            <a:r>
              <a:rPr lang="da-DK" sz="1200" u="sng" dirty="0">
                <a:effectLst/>
                <a:latin typeface="Work Sans "/>
                <a:ea typeface="Times New Roman" panose="02020603050405020304" pitchFamily="18" charset="0"/>
                <a:hlinkClick r:id="rId11">
                  <a:extLst>
                    <a:ext uri="{A12FA001-AC4F-418D-AE19-62706E023703}">
                      <ahyp:hlinkClr xmlns:ahyp="http://schemas.microsoft.com/office/drawing/2018/hyperlinkcolor" val="tx"/>
                    </a:ext>
                  </a:extLst>
                </a:hlinkClick>
              </a:rPr>
              <a:t>https://tagtomat.dk/svampedyrkning/</a:t>
            </a:r>
            <a:endParaRPr lang="da-DK" sz="1200" u="sng" dirty="0">
              <a:effectLst/>
              <a:latin typeface="Work Sans "/>
              <a:ea typeface="Times New Roman" panose="02020603050405020304" pitchFamily="18" charset="0"/>
            </a:endParaRPr>
          </a:p>
          <a:p>
            <a:pPr fontAlgn="base">
              <a:spcAft>
                <a:spcPts val="500"/>
              </a:spcAft>
            </a:pPr>
            <a:r>
              <a:rPr lang="da-DK" sz="1200" dirty="0">
                <a:effectLst/>
                <a:latin typeface="Work Sans "/>
                <a:ea typeface="Times New Roman" panose="02020603050405020304" pitchFamily="18" charset="0"/>
              </a:rPr>
              <a:t>Mycelium kan fx bestilles her: </a:t>
            </a:r>
            <a:r>
              <a:rPr lang="da-DK" sz="1200" u="sng" dirty="0">
                <a:effectLst/>
                <a:latin typeface="Work Sans "/>
                <a:ea typeface="Times New Roman" panose="02020603050405020304" pitchFamily="18" charset="0"/>
                <a:hlinkClick r:id="rId12">
                  <a:extLst>
                    <a:ext uri="{A12FA001-AC4F-418D-AE19-62706E023703}">
                      <ahyp:hlinkClr xmlns:ahyp="http://schemas.microsoft.com/office/drawing/2018/hyperlinkcolor" val="tx"/>
                    </a:ext>
                  </a:extLst>
                </a:hlinkClick>
              </a:rPr>
              <a:t>https://beyondcoffeeshop.dk/shop/6-alle-produkter/139--mycelium-pink-oestershat-80-g/</a:t>
            </a:r>
            <a:r>
              <a:rPr lang="da-DK" sz="1200" dirty="0">
                <a:effectLst/>
                <a:latin typeface="Work Sans "/>
                <a:ea typeface="Times New Roman" panose="02020603050405020304" pitchFamily="18" charset="0"/>
              </a:rPr>
              <a:t>  </a:t>
            </a:r>
          </a:p>
          <a:p>
            <a:pPr fontAlgn="base">
              <a:spcBef>
                <a:spcPts val="600"/>
              </a:spcBef>
              <a:spcAft>
                <a:spcPts val="300"/>
              </a:spcAft>
            </a:pPr>
            <a:r>
              <a:rPr lang="da-DK" sz="1200" b="1" dirty="0">
                <a:effectLst/>
                <a:latin typeface="Work Sans "/>
                <a:ea typeface="Times New Roman" panose="02020603050405020304" pitchFamily="18" charset="0"/>
              </a:rPr>
              <a:t>Lidt om østershat</a:t>
            </a:r>
          </a:p>
          <a:p>
            <a:pPr fontAlgn="base">
              <a:spcAft>
                <a:spcPts val="500"/>
              </a:spcAft>
            </a:pPr>
            <a:r>
              <a:rPr lang="da-DK" sz="1200" u="sng" dirty="0">
                <a:effectLst/>
                <a:latin typeface="Work Sans "/>
                <a:ea typeface="Times New Roman" panose="02020603050405020304" pitchFamily="18" charset="0"/>
                <a:hlinkClick r:id="rId13">
                  <a:extLst>
                    <a:ext uri="{A12FA001-AC4F-418D-AE19-62706E023703}">
                      <ahyp:hlinkClr xmlns:ahyp="http://schemas.microsoft.com/office/drawing/2018/hyperlinkcolor" val="tx"/>
                    </a:ext>
                  </a:extLst>
                </a:hlinkClick>
              </a:rPr>
              <a:t>https://svampe.databasen.org/taxon/18870</a:t>
            </a:r>
            <a:endParaRPr lang="da-DK" sz="1200" dirty="0">
              <a:effectLst/>
              <a:latin typeface="Work Sans "/>
              <a:ea typeface="Times New Roman" panose="02020603050405020304" pitchFamily="18" charset="0"/>
            </a:endParaRPr>
          </a:p>
          <a:p>
            <a:pPr fontAlgn="base">
              <a:spcAft>
                <a:spcPts val="500"/>
              </a:spcAft>
            </a:pPr>
            <a:r>
              <a:rPr lang="da-DK" sz="1200" u="sng" dirty="0">
                <a:effectLst/>
                <a:latin typeface="Work Sans "/>
                <a:ea typeface="Times New Roman" panose="02020603050405020304" pitchFamily="18" charset="0"/>
                <a:hlinkClick r:id="rId14">
                  <a:extLst>
                    <a:ext uri="{A12FA001-AC4F-418D-AE19-62706E023703}">
                      <ahyp:hlinkClr xmlns:ahyp="http://schemas.microsoft.com/office/drawing/2018/hyperlinkcolor" val="tx"/>
                    </a:ext>
                  </a:extLst>
                </a:hlinkClick>
              </a:rPr>
              <a:t>https://da.wikipedia.org/wiki/Lignin</a:t>
            </a:r>
            <a:endParaRPr lang="da-DK" sz="1200" dirty="0">
              <a:effectLst/>
              <a:latin typeface="Work Sans "/>
              <a:ea typeface="Times New Roman" panose="02020603050405020304" pitchFamily="18" charset="0"/>
            </a:endParaRPr>
          </a:p>
          <a:p>
            <a:pPr fontAlgn="base">
              <a:spcAft>
                <a:spcPts val="500"/>
              </a:spcAft>
            </a:pPr>
            <a:r>
              <a:rPr lang="da-DK" sz="1200" u="sng" dirty="0">
                <a:effectLst/>
                <a:latin typeface="Work Sans "/>
                <a:ea typeface="Times New Roman" panose="02020603050405020304" pitchFamily="18" charset="0"/>
                <a:hlinkClick r:id="rId15">
                  <a:extLst>
                    <a:ext uri="{A12FA001-AC4F-418D-AE19-62706E023703}">
                      <ahyp:hlinkClr xmlns:ahyp="http://schemas.microsoft.com/office/drawing/2018/hyperlinkcolor" val="tx"/>
                    </a:ext>
                  </a:extLst>
                </a:hlinkClick>
              </a:rPr>
              <a:t>https://da.wikipedia.org/wiki/Almindelig_%C3%B8stershat</a:t>
            </a:r>
            <a:endParaRPr lang="da-DK" sz="1200" dirty="0">
              <a:effectLst/>
              <a:latin typeface="Work Sans "/>
              <a:ea typeface="Times New Roman" panose="02020603050405020304" pitchFamily="18" charset="0"/>
            </a:endParaRPr>
          </a:p>
          <a:p>
            <a:pPr fontAlgn="base">
              <a:spcBef>
                <a:spcPts val="600"/>
              </a:spcBef>
              <a:spcAft>
                <a:spcPts val="300"/>
              </a:spcAft>
            </a:pPr>
            <a:r>
              <a:rPr lang="da-DK" sz="1100" b="1" dirty="0">
                <a:effectLst/>
                <a:latin typeface="Work Sans "/>
                <a:ea typeface="Times New Roman" panose="02020603050405020304" pitchFamily="18" charset="0"/>
              </a:rPr>
              <a:t>Lidt</a:t>
            </a:r>
            <a:r>
              <a:rPr lang="da-DK" sz="1200" b="1" dirty="0">
                <a:effectLst/>
                <a:latin typeface="Work Sans "/>
                <a:ea typeface="Times New Roman" panose="02020603050405020304" pitchFamily="18" charset="0"/>
              </a:rPr>
              <a:t> om nedbrydning af lignin via </a:t>
            </a:r>
            <a:r>
              <a:rPr lang="da-DK" sz="1200" b="1" dirty="0" err="1">
                <a:effectLst/>
                <a:latin typeface="Work Sans "/>
                <a:ea typeface="Times New Roman" panose="02020603050405020304" pitchFamily="18" charset="0"/>
              </a:rPr>
              <a:t>peroxidaser</a:t>
            </a:r>
            <a:endParaRPr lang="da-DK" sz="1200" b="1" dirty="0">
              <a:effectLst/>
              <a:latin typeface="Work Sans "/>
              <a:ea typeface="Times New Roman" panose="02020603050405020304" pitchFamily="18" charset="0"/>
            </a:endParaRPr>
          </a:p>
          <a:p>
            <a:pPr fontAlgn="base">
              <a:spcAft>
                <a:spcPts val="500"/>
              </a:spcAft>
            </a:pPr>
            <a:r>
              <a:rPr lang="da-DK" sz="1200" u="sng" dirty="0">
                <a:effectLst/>
                <a:latin typeface="Work Sans "/>
                <a:ea typeface="Times New Roman" panose="02020603050405020304" pitchFamily="18" charset="0"/>
                <a:hlinkClick r:id="rId16">
                  <a:extLst>
                    <a:ext uri="{A12FA001-AC4F-418D-AE19-62706E023703}">
                      <ahyp:hlinkClr xmlns:ahyp="http://schemas.microsoft.com/office/drawing/2018/hyperlinkcolor" val="tx"/>
                    </a:ext>
                  </a:extLst>
                </a:hlinkClick>
              </a:rPr>
              <a:t>https://www.ncbi.nlm.nih.gov/pmc/articles/PMC3815919/pdf/mbt0006-0241.pdf</a:t>
            </a:r>
            <a:endParaRPr lang="da-DK" sz="1200" dirty="0">
              <a:effectLst/>
              <a:latin typeface="Work Sans "/>
              <a:ea typeface="Times New Roman" panose="02020603050405020304" pitchFamily="18" charset="0"/>
            </a:endParaRPr>
          </a:p>
        </p:txBody>
      </p:sp>
    </p:spTree>
    <p:extLst>
      <p:ext uri="{BB962C8B-B14F-4D97-AF65-F5344CB8AC3E}">
        <p14:creationId xmlns:p14="http://schemas.microsoft.com/office/powerpoint/2010/main" val="208474218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sz="4400" b="1" dirty="0">
                <a:solidFill>
                  <a:srgbClr val="234A59"/>
                </a:solidFill>
                <a:effectLst/>
                <a:latin typeface="BetonEF-Bold" charset="0"/>
                <a:ea typeface="Calibri" panose="020F0502020204030204" pitchFamily="34" charset="0"/>
                <a:cs typeface="Calibri" panose="020F0502020204030204" pitchFamily="34" charset="0"/>
              </a:rPr>
              <a:t>Ressourcerum: </a:t>
            </a:r>
            <a:br>
              <a:rPr lang="da-DK" sz="4400" b="1" dirty="0">
                <a:solidFill>
                  <a:srgbClr val="234A59"/>
                </a:solidFill>
                <a:effectLst/>
                <a:latin typeface="BetonEF-Bold" charset="0"/>
                <a:ea typeface="Calibri" panose="020F0502020204030204" pitchFamily="34" charset="0"/>
                <a:cs typeface="Calibri" panose="020F0502020204030204" pitchFamily="34" charset="0"/>
              </a:rPr>
            </a:br>
            <a:r>
              <a:rPr lang="da-DK" sz="4400" b="1" dirty="0">
                <a:solidFill>
                  <a:srgbClr val="234A59"/>
                </a:solidFill>
                <a:effectLst/>
                <a:latin typeface="BetonEF-Bold" charset="0"/>
                <a:ea typeface="Calibri" panose="020F0502020204030204" pitchFamily="34" charset="0"/>
                <a:cs typeface="Calibri" panose="020F0502020204030204" pitchFamily="34" charset="0"/>
              </a:rPr>
              <a:t>Løbende tests af prototyper</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4" y="1923556"/>
            <a:ext cx="9275771" cy="3656444"/>
          </a:xfrm>
        </p:spPr>
        <p:txBody>
          <a:bodyPr/>
          <a:lstStyle/>
          <a:p>
            <a:pPr marL="0" indent="0">
              <a:buNone/>
            </a:pPr>
            <a:r>
              <a:rPr lang="da-DK" sz="2000" dirty="0">
                <a:ea typeface="Times New Roman" panose="02020603050405020304" pitchFamily="18" charset="0"/>
                <a:cs typeface="Calibri"/>
              </a:rPr>
              <a:t>Se metodekort 7: </a:t>
            </a:r>
            <a:r>
              <a:rPr lang="da-DK" sz="2000" i="1" dirty="0">
                <a:ea typeface="Times New Roman" panose="02020603050405020304" pitchFamily="18" charset="0"/>
                <a:cs typeface="Calibri"/>
              </a:rPr>
              <a:t>Test af prototype</a:t>
            </a:r>
            <a:r>
              <a:rPr lang="da-DK" sz="2000" dirty="0">
                <a:ea typeface="Times New Roman" panose="02020603050405020304" pitchFamily="18" charset="0"/>
                <a:cs typeface="Calibri"/>
              </a:rPr>
              <a:t>, der indeholder eksempler på, hvordan man kan teste svampenes vækst. </a:t>
            </a:r>
            <a:endParaRPr lang="da-DK" sz="2000" dirty="0">
              <a:ea typeface="Times New Roman" panose="02020603050405020304" pitchFamily="18" charset="0"/>
              <a:cs typeface="Calibri" panose="020F0502020204030204" pitchFamily="34" charset="0"/>
            </a:endParaRPr>
          </a:p>
          <a:p>
            <a:pPr marL="0" lvl="0" indent="0">
              <a:buNone/>
            </a:pPr>
            <a:r>
              <a:rPr lang="da-DK" sz="2000" dirty="0">
                <a:effectLst/>
                <a:ea typeface="Calibri" panose="020F0502020204030204" pitchFamily="34" charset="0"/>
                <a:cs typeface="Calibri" panose="020F0502020204030204" pitchFamily="34" charset="0"/>
              </a:rPr>
              <a:t> </a:t>
            </a:r>
            <a:r>
              <a:rPr lang="da-DK" sz="2000" dirty="0">
                <a:effectLst/>
                <a:ea typeface="Calibri" panose="020F0502020204030204" pitchFamily="34" charset="0"/>
                <a:cs typeface="Times New Roman" panose="02020603050405020304" pitchFamily="18" charset="0"/>
              </a:rPr>
              <a:t> </a:t>
            </a:r>
            <a:endParaRPr lang="da-DK" sz="1600" dirty="0"/>
          </a:p>
        </p:txBody>
      </p:sp>
    </p:spTree>
    <p:extLst>
      <p:ext uri="{BB962C8B-B14F-4D97-AF65-F5344CB8AC3E}">
        <p14:creationId xmlns:p14="http://schemas.microsoft.com/office/powerpoint/2010/main" val="134326915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4">
            <a:extLst>
              <a:ext uri="{FF2B5EF4-FFF2-40B4-BE49-F238E27FC236}">
                <a16:creationId xmlns:a16="http://schemas.microsoft.com/office/drawing/2014/main" id="{E1E6DFD8-AA8E-A501-512E-8524F72FDB32}"/>
              </a:ext>
            </a:extLst>
          </p:cNvPr>
          <p:cNvSpPr txBox="1"/>
          <p:nvPr/>
        </p:nvSpPr>
        <p:spPr>
          <a:xfrm>
            <a:off x="1117830" y="2139922"/>
            <a:ext cx="10325099" cy="789703"/>
          </a:xfrm>
          <a:prstGeom prst="rect">
            <a:avLst/>
          </a:prstGeom>
          <a:noFill/>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da-DK" altLang="da-DK" sz="1600" b="0" i="0" u="none" strike="noStrike" cap="none" normalizeH="0" baseline="0" dirty="0">
                <a:ln>
                  <a:noFill/>
                </a:ln>
                <a:effectLst/>
                <a:latin typeface="Work Sans" pitchFamily="2" charset="0"/>
                <a:ea typeface="Times New Roman" panose="02020603050405020304" pitchFamily="18" charset="0"/>
                <a:cs typeface="Calibri" panose="020F0502020204030204" pitchFamily="34" charset="0"/>
              </a:rPr>
              <a:t>Line Søndergaard Kallerup, Virum Gymnasium, og Anders Kruse Kaysen og Jakob Isager Friis, Hvidovre Gymnasium i samarbejde med Engineer the Future og med støtte fra Region Hovedstaden.</a:t>
            </a:r>
            <a:endParaRPr kumimoji="0" lang="da-DK" altLang="da-DK" sz="1600" b="0" i="0" u="none" strike="noStrike" cap="none" normalizeH="0" baseline="0" dirty="0">
              <a:ln>
                <a:noFill/>
              </a:ln>
              <a:effectLst/>
              <a:latin typeface="Work Sans" pitchFamily="2" charset="0"/>
            </a:endParaRPr>
          </a:p>
        </p:txBody>
      </p:sp>
      <p:cxnSp>
        <p:nvCxnSpPr>
          <p:cNvPr id="6" name="Lige forbindelse 5">
            <a:extLst>
              <a:ext uri="{FF2B5EF4-FFF2-40B4-BE49-F238E27FC236}">
                <a16:creationId xmlns:a16="http://schemas.microsoft.com/office/drawing/2014/main" id="{C945EAEE-555C-334F-590C-61CAABB0729E}"/>
              </a:ext>
            </a:extLst>
          </p:cNvPr>
          <p:cNvCxnSpPr>
            <a:cxnSpLocks/>
          </p:cNvCxnSpPr>
          <p:nvPr/>
        </p:nvCxnSpPr>
        <p:spPr>
          <a:xfrm>
            <a:off x="1604682" y="690283"/>
            <a:ext cx="8960224" cy="0"/>
          </a:xfrm>
          <a:prstGeom prst="line">
            <a:avLst/>
          </a:prstGeom>
          <a:ln>
            <a:solidFill>
              <a:schemeClr val="bg1"/>
            </a:solidFill>
          </a:ln>
        </p:spPr>
        <p:style>
          <a:lnRef idx="1">
            <a:schemeClr val="accent2"/>
          </a:lnRef>
          <a:fillRef idx="0">
            <a:schemeClr val="accent2"/>
          </a:fillRef>
          <a:effectRef idx="0">
            <a:schemeClr val="accent2"/>
          </a:effectRef>
          <a:fontRef idx="minor">
            <a:schemeClr val="tx1"/>
          </a:fontRef>
        </p:style>
      </p:cxnSp>
      <p:pic>
        <p:nvPicPr>
          <p:cNvPr id="11" name="Billede 10" descr="Et billede, der indeholder tekst, Font/skrifttype, skærmbillede, Grafik&#10;&#10;Automatisk genereret beskrivelse">
            <a:extLst>
              <a:ext uri="{FF2B5EF4-FFF2-40B4-BE49-F238E27FC236}">
                <a16:creationId xmlns:a16="http://schemas.microsoft.com/office/drawing/2014/main" id="{73C1C6DE-9269-1A5B-0E47-3A66B82B97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7551" y="3631242"/>
            <a:ext cx="2042829" cy="619331"/>
          </a:xfrm>
          <a:prstGeom prst="rect">
            <a:avLst/>
          </a:prstGeom>
        </p:spPr>
      </p:pic>
      <p:pic>
        <p:nvPicPr>
          <p:cNvPr id="4" name="Billede 3" descr="Et billede, der indeholder tekst, Font/skrifttype, skærmbillede, Grafik&#10;&#10;Automatisk genereret beskrivelse">
            <a:extLst>
              <a:ext uri="{FF2B5EF4-FFF2-40B4-BE49-F238E27FC236}">
                <a16:creationId xmlns:a16="http://schemas.microsoft.com/office/drawing/2014/main" id="{089DBFD2-F856-7625-FC4C-008A8B0767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65" y="3631242"/>
            <a:ext cx="1802424" cy="619331"/>
          </a:xfrm>
          <a:prstGeom prst="rect">
            <a:avLst/>
          </a:prstGeom>
        </p:spPr>
      </p:pic>
    </p:spTree>
    <p:extLst>
      <p:ext uri="{BB962C8B-B14F-4D97-AF65-F5344CB8AC3E}">
        <p14:creationId xmlns:p14="http://schemas.microsoft.com/office/powerpoint/2010/main" val="171770996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E8289-B017-53BE-56D3-387F2673A9EA}"/>
              </a:ext>
            </a:extLst>
          </p:cNvPr>
          <p:cNvSpPr>
            <a:spLocks noGrp="1"/>
          </p:cNvSpPr>
          <p:nvPr>
            <p:ph type="title"/>
          </p:nvPr>
        </p:nvSpPr>
        <p:spPr/>
        <p:txBody>
          <a:bodyPr/>
          <a:lstStyle/>
          <a:p>
            <a:endParaRPr lang="da-DK"/>
          </a:p>
        </p:txBody>
      </p:sp>
      <p:sp>
        <p:nvSpPr>
          <p:cNvPr id="3" name="Pladsholder til indhold 2">
            <a:extLst>
              <a:ext uri="{FF2B5EF4-FFF2-40B4-BE49-F238E27FC236}">
                <a16:creationId xmlns:a16="http://schemas.microsoft.com/office/drawing/2014/main" id="{E277CA39-97B3-9DF3-1D42-6876EDB88AB2}"/>
              </a:ext>
            </a:extLst>
          </p:cNvPr>
          <p:cNvSpPr>
            <a:spLocks noGrp="1"/>
          </p:cNvSpPr>
          <p:nvPr>
            <p:ph idx="1"/>
          </p:nvPr>
        </p:nvSpPr>
        <p:spPr/>
        <p:txBody>
          <a:bodyPr/>
          <a:lstStyle/>
          <a:p>
            <a:endParaRPr lang="da-DK" dirty="0"/>
          </a:p>
        </p:txBody>
      </p:sp>
      <p:pic>
        <p:nvPicPr>
          <p:cNvPr id="4" name="Onlinemedier 8">
            <a:hlinkClick r:id="" action="ppaction://media"/>
            <a:extLst>
              <a:ext uri="{FF2B5EF4-FFF2-40B4-BE49-F238E27FC236}">
                <a16:creationId xmlns:a16="http://schemas.microsoft.com/office/drawing/2014/main" id="{5DB256A2-063E-D262-1B33-B731E0820CC6}"/>
              </a:ext>
            </a:extLst>
          </p:cNvPr>
          <p:cNvPicPr>
            <a:picLocks noRot="1" noChangeAspect="1"/>
          </p:cNvPicPr>
          <p:nvPr>
            <a:videoFile r:link="rId1"/>
          </p:nvPr>
        </p:nvPicPr>
        <p:blipFill>
          <a:blip r:embed="rId4"/>
          <a:srcRect/>
          <a:stretch/>
        </p:blipFill>
        <p:spPr>
          <a:xfrm>
            <a:off x="1303354" y="231898"/>
            <a:ext cx="9707153" cy="5824292"/>
          </a:xfrm>
          <a:prstGeom prst="rect">
            <a:avLst/>
          </a:prstGeom>
        </p:spPr>
      </p:pic>
    </p:spTree>
    <p:extLst>
      <p:ext uri="{BB962C8B-B14F-4D97-AF65-F5344CB8AC3E}">
        <p14:creationId xmlns:p14="http://schemas.microsoft.com/office/powerpoint/2010/main" val="1698998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FFD8EB79-34A3-37A0-6B85-E57A4DC06092}"/>
              </a:ext>
            </a:extLst>
          </p:cNvPr>
          <p:cNvPicPr>
            <a:picLocks noChangeAspect="1"/>
          </p:cNvPicPr>
          <p:nvPr/>
        </p:nvPicPr>
        <p:blipFill rotWithShape="1">
          <a:blip r:embed="rId3">
            <a:alphaModFix amt="51000"/>
          </a:blip>
          <a:srcRect t="2845" b="6847"/>
          <a:stretch/>
        </p:blipFill>
        <p:spPr>
          <a:xfrm>
            <a:off x="0" y="-916650"/>
            <a:ext cx="12192000" cy="7348193"/>
          </a:xfrm>
          <a:prstGeom prst="rect">
            <a:avLst/>
          </a:prstGeom>
        </p:spPr>
      </p:pic>
      <p:sp>
        <p:nvSpPr>
          <p:cNvPr id="2" name="Titel 1">
            <a:extLst>
              <a:ext uri="{FF2B5EF4-FFF2-40B4-BE49-F238E27FC236}">
                <a16:creationId xmlns:a16="http://schemas.microsoft.com/office/drawing/2014/main" id="{D99DA839-66DA-4989-DE9F-0564D6C72D59}"/>
              </a:ext>
            </a:extLst>
          </p:cNvPr>
          <p:cNvSpPr>
            <a:spLocks noGrp="1"/>
          </p:cNvSpPr>
          <p:nvPr>
            <p:ph type="title"/>
          </p:nvPr>
        </p:nvSpPr>
        <p:spPr>
          <a:xfrm>
            <a:off x="1963102" y="2063857"/>
            <a:ext cx="8265795" cy="923183"/>
          </a:xfrm>
        </p:spPr>
        <p:txBody>
          <a:bodyPr/>
          <a:lstStyle/>
          <a:p>
            <a:pPr algn="ctr"/>
            <a:r>
              <a:rPr lang="da-DK" dirty="0"/>
              <a:t>HJEMMEDYRKNING AF SVAMPE </a:t>
            </a:r>
            <a:br>
              <a:rPr lang="da-DK" dirty="0"/>
            </a:br>
            <a:r>
              <a:rPr lang="da-DK" dirty="0"/>
              <a:t>– EN HJÆLPENDE HÅND TIL KØDSPISERE</a:t>
            </a:r>
            <a:br>
              <a:rPr lang="da-DK" dirty="0"/>
            </a:br>
            <a:endParaRPr lang="da-DK" dirty="0"/>
          </a:p>
        </p:txBody>
      </p:sp>
      <p:sp>
        <p:nvSpPr>
          <p:cNvPr id="3" name="Pladsholder til indhold 2">
            <a:extLst>
              <a:ext uri="{FF2B5EF4-FFF2-40B4-BE49-F238E27FC236}">
                <a16:creationId xmlns:a16="http://schemas.microsoft.com/office/drawing/2014/main" id="{89FD6980-209A-8A8F-44B0-075C3ADF995A}"/>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17252034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Narrativ og problem</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5" y="1332000"/>
            <a:ext cx="8751943" cy="4248000"/>
          </a:xfrm>
        </p:spPr>
        <p:txBody>
          <a:bodyPr/>
          <a:lstStyle/>
          <a:p>
            <a:pPr marL="0" indent="0">
              <a:buNone/>
            </a:pPr>
            <a:r>
              <a:rPr lang="da-DK" sz="2000" dirty="0">
                <a:effectLst/>
                <a:latin typeface="Work Sans "/>
                <a:ea typeface="Calibri" panose="020F0502020204030204" pitchFamily="34" charset="0"/>
              </a:rPr>
              <a:t>Vi vil gerne bidrage til at nedsætte mængden af CO</a:t>
            </a:r>
            <a:r>
              <a:rPr lang="da-DK" sz="2000" baseline="-25000" dirty="0">
                <a:effectLst/>
                <a:latin typeface="Work Sans "/>
                <a:ea typeface="Calibri" panose="020F0502020204030204" pitchFamily="34" charset="0"/>
              </a:rPr>
              <a:t>2</a:t>
            </a:r>
            <a:r>
              <a:rPr lang="da-DK" sz="2000" dirty="0">
                <a:effectLst/>
                <a:latin typeface="Work Sans "/>
                <a:ea typeface="Calibri" panose="020F0502020204030204" pitchFamily="34" charset="0"/>
              </a:rPr>
              <a:t> – men hvordan? </a:t>
            </a:r>
            <a:endParaRPr lang="da-DK" sz="1800" dirty="0">
              <a:latin typeface="Work Sans "/>
              <a:ea typeface="Times New Roman" panose="02020603050405020304" pitchFamily="18" charset="0"/>
            </a:endParaRP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C</a:t>
            </a:r>
            <a:r>
              <a:rPr lang="da-DK" sz="1800" dirty="0">
                <a:effectLst/>
                <a:latin typeface="Work Sans "/>
                <a:ea typeface="Times New Roman" panose="02020603050405020304" pitchFamily="18" charset="0"/>
              </a:rPr>
              <a:t>ykle på arbejde</a:t>
            </a: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T</a:t>
            </a:r>
            <a:r>
              <a:rPr lang="da-DK" sz="1800" dirty="0">
                <a:effectLst/>
                <a:latin typeface="Work Sans "/>
                <a:ea typeface="Times New Roman" panose="02020603050405020304" pitchFamily="18" charset="0"/>
              </a:rPr>
              <a:t>age offentlig transport</a:t>
            </a: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L</a:t>
            </a:r>
            <a:r>
              <a:rPr lang="da-DK" sz="1800" dirty="0">
                <a:effectLst/>
                <a:latin typeface="Work Sans "/>
                <a:ea typeface="Times New Roman" panose="02020603050405020304" pitchFamily="18" charset="0"/>
              </a:rPr>
              <a:t>ade være at flyve</a:t>
            </a: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T</a:t>
            </a:r>
            <a:r>
              <a:rPr lang="da-DK" sz="1800" dirty="0">
                <a:effectLst/>
                <a:latin typeface="Work Sans "/>
                <a:ea typeface="Times New Roman" panose="02020603050405020304" pitchFamily="18" charset="0"/>
              </a:rPr>
              <a:t>age korte bade</a:t>
            </a:r>
          </a:p>
          <a:p>
            <a:pPr marL="0" indent="-216000">
              <a:spcAft>
                <a:spcPts val="600"/>
              </a:spcAft>
              <a:buFont typeface="Arial" panose="020B0604020202020204" pitchFamily="34" charset="0"/>
              <a:buChar char="•"/>
            </a:pPr>
            <a:r>
              <a:rPr lang="da-DK" sz="1800" dirty="0">
                <a:effectLst/>
                <a:latin typeface="Work Sans "/>
                <a:ea typeface="Times New Roman" panose="02020603050405020304" pitchFamily="18" charset="0"/>
              </a:rPr>
              <a:t>Opvarme vores boliger på fornuftige måder</a:t>
            </a:r>
          </a:p>
          <a:p>
            <a:pPr marL="0" indent="-216000">
              <a:spcAft>
                <a:spcPts val="600"/>
              </a:spcAft>
              <a:buFont typeface="Arial" panose="020B0604020202020204" pitchFamily="34" charset="0"/>
              <a:buChar char="•"/>
            </a:pPr>
            <a:r>
              <a:rPr lang="da-DK" sz="1800" dirty="0">
                <a:effectLst/>
                <a:latin typeface="Work Sans "/>
                <a:ea typeface="Times New Roman" panose="02020603050405020304" pitchFamily="18" charset="0"/>
              </a:rPr>
              <a:t>Spare på strømmen</a:t>
            </a: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R</a:t>
            </a:r>
            <a:r>
              <a:rPr lang="da-DK" sz="1800" dirty="0">
                <a:effectLst/>
                <a:latin typeface="Work Sans "/>
                <a:ea typeface="Times New Roman" panose="02020603050405020304" pitchFamily="18" charset="0"/>
              </a:rPr>
              <a:t>ecirkulere næringsstoffer</a:t>
            </a:r>
          </a:p>
          <a:p>
            <a:pPr marL="0" indent="-216000">
              <a:spcAft>
                <a:spcPts val="600"/>
              </a:spcAft>
              <a:buFont typeface="Arial" panose="020B0604020202020204" pitchFamily="34" charset="0"/>
              <a:buChar char="•"/>
            </a:pPr>
            <a:r>
              <a:rPr lang="da-DK" sz="1800" dirty="0">
                <a:latin typeface="Work Sans "/>
                <a:ea typeface="Times New Roman" panose="02020603050405020304" pitchFamily="18" charset="0"/>
              </a:rPr>
              <a:t>Æ</a:t>
            </a:r>
            <a:r>
              <a:rPr lang="da-DK" sz="1800" dirty="0">
                <a:effectLst/>
                <a:latin typeface="Work Sans "/>
                <a:ea typeface="Times New Roman" panose="02020603050405020304" pitchFamily="18" charset="0"/>
              </a:rPr>
              <a:t>ndre vores kostvaner</a:t>
            </a:r>
            <a:endParaRPr lang="da-DK" dirty="0"/>
          </a:p>
        </p:txBody>
      </p:sp>
    </p:spTree>
    <p:extLst>
      <p:ext uri="{BB962C8B-B14F-4D97-AF65-F5344CB8AC3E}">
        <p14:creationId xmlns:p14="http://schemas.microsoft.com/office/powerpoint/2010/main" val="31709339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8080E8F4-0A24-BD56-06A1-ED358995D96B}"/>
              </a:ext>
            </a:extLst>
          </p:cNvPr>
          <p:cNvSpPr>
            <a:spLocks noGrp="1"/>
          </p:cNvSpPr>
          <p:nvPr>
            <p:ph idx="1"/>
          </p:nvPr>
        </p:nvSpPr>
        <p:spPr/>
        <p:txBody>
          <a:bodyPr/>
          <a:lstStyle/>
          <a:p>
            <a:endParaRPr lang="da-DK"/>
          </a:p>
        </p:txBody>
      </p:sp>
      <p:pic>
        <p:nvPicPr>
          <p:cNvPr id="4" name="Billede 3">
            <a:extLst>
              <a:ext uri="{FF2B5EF4-FFF2-40B4-BE49-F238E27FC236}">
                <a16:creationId xmlns:a16="http://schemas.microsoft.com/office/drawing/2014/main" id="{DE793B52-D58E-47B7-A2FA-42B14E355E1A}"/>
              </a:ext>
            </a:extLst>
          </p:cNvPr>
          <p:cNvPicPr>
            <a:picLocks noChangeAspect="1"/>
          </p:cNvPicPr>
          <p:nvPr/>
        </p:nvPicPr>
        <p:blipFill>
          <a:blip r:embed="rId3">
            <a:extLst>
              <a:ext uri="{28A0092B-C50C-407E-A947-70E740481C1C}">
                <a14:useLocalDpi xmlns:a14="http://schemas.microsoft.com/office/drawing/2010/main" val="0"/>
              </a:ext>
            </a:extLst>
          </a:blip>
          <a:srcRect l="13" r="13"/>
          <a:stretch/>
        </p:blipFill>
        <p:spPr>
          <a:xfrm>
            <a:off x="7286171" y="631101"/>
            <a:ext cx="4265509" cy="5276083"/>
          </a:xfrm>
          <a:prstGeom prst="rect">
            <a:avLst/>
          </a:prstGeom>
        </p:spPr>
      </p:pic>
      <p:pic>
        <p:nvPicPr>
          <p:cNvPr id="5" name="Billede 4">
            <a:extLst>
              <a:ext uri="{FF2B5EF4-FFF2-40B4-BE49-F238E27FC236}">
                <a16:creationId xmlns:a16="http://schemas.microsoft.com/office/drawing/2014/main" id="{4FAE1490-09EE-B875-4557-B533D62032E7}"/>
              </a:ext>
            </a:extLst>
          </p:cNvPr>
          <p:cNvPicPr>
            <a:picLocks noChangeAspect="1"/>
          </p:cNvPicPr>
          <p:nvPr/>
        </p:nvPicPr>
        <p:blipFill>
          <a:blip r:embed="rId4">
            <a:extLst>
              <a:ext uri="{28A0092B-C50C-407E-A947-70E740481C1C}">
                <a14:useLocalDpi xmlns:a14="http://schemas.microsoft.com/office/drawing/2010/main" val="0"/>
              </a:ext>
            </a:extLst>
          </a:blip>
          <a:srcRect t="40" b="40"/>
          <a:stretch/>
        </p:blipFill>
        <p:spPr>
          <a:xfrm>
            <a:off x="838200" y="631101"/>
            <a:ext cx="6271501" cy="5276083"/>
          </a:xfrm>
          <a:prstGeom prst="rect">
            <a:avLst/>
          </a:prstGeom>
        </p:spPr>
      </p:pic>
      <p:sp>
        <p:nvSpPr>
          <p:cNvPr id="2" name="Titel 1">
            <a:extLst>
              <a:ext uri="{FF2B5EF4-FFF2-40B4-BE49-F238E27FC236}">
                <a16:creationId xmlns:a16="http://schemas.microsoft.com/office/drawing/2014/main" id="{F0617DDF-FE49-A620-8AE9-F63DBA8E5B80}"/>
              </a:ext>
            </a:extLst>
          </p:cNvPr>
          <p:cNvSpPr>
            <a:spLocks noGrp="1"/>
          </p:cNvSpPr>
          <p:nvPr>
            <p:ph type="title"/>
          </p:nvPr>
        </p:nvSpPr>
        <p:spPr>
          <a:xfrm>
            <a:off x="982844" y="870409"/>
            <a:ext cx="3998110" cy="815948"/>
          </a:xfrm>
        </p:spPr>
        <p:txBody>
          <a:bodyPr/>
          <a:lstStyle/>
          <a:p>
            <a:r>
              <a:rPr lang="da-DK" dirty="0">
                <a:solidFill>
                  <a:schemeClr val="bg1"/>
                </a:solidFill>
              </a:rPr>
              <a:t>Disse kan give </a:t>
            </a:r>
            <a:br>
              <a:rPr lang="da-DK" dirty="0">
                <a:solidFill>
                  <a:schemeClr val="bg1"/>
                </a:solidFill>
              </a:rPr>
            </a:br>
            <a:endParaRPr lang="da-DK" dirty="0">
              <a:solidFill>
                <a:schemeClr val="bg1"/>
              </a:solidFill>
            </a:endParaRPr>
          </a:p>
        </p:txBody>
      </p:sp>
      <p:sp>
        <p:nvSpPr>
          <p:cNvPr id="6" name="Titel 1">
            <a:extLst>
              <a:ext uri="{FF2B5EF4-FFF2-40B4-BE49-F238E27FC236}">
                <a16:creationId xmlns:a16="http://schemas.microsoft.com/office/drawing/2014/main" id="{9D3B4C52-A09E-DA38-4554-3C0D8654DD5F}"/>
              </a:ext>
            </a:extLst>
          </p:cNvPr>
          <p:cNvSpPr txBox="1">
            <a:spLocks/>
          </p:cNvSpPr>
          <p:nvPr/>
        </p:nvSpPr>
        <p:spPr>
          <a:xfrm>
            <a:off x="7687678" y="4846854"/>
            <a:ext cx="3998110" cy="815948"/>
          </a:xfrm>
          <a:prstGeom prst="rect">
            <a:avLst/>
          </a:prstGeom>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224B5A"/>
                </a:solidFill>
                <a:latin typeface="BetonEF-Bold" panose="02000503040000020003"/>
                <a:ea typeface="+mj-ea"/>
                <a:cs typeface="+mj-cs"/>
              </a:defRPr>
            </a:lvl1pPr>
          </a:lstStyle>
          <a:p>
            <a:r>
              <a:rPr lang="da-DK" dirty="0">
                <a:solidFill>
                  <a:schemeClr val="bg1"/>
                </a:solidFill>
              </a:rPr>
              <a:t>Smag som</a:t>
            </a:r>
          </a:p>
        </p:txBody>
      </p:sp>
    </p:spTree>
    <p:extLst>
      <p:ext uri="{BB962C8B-B14F-4D97-AF65-F5344CB8AC3E}">
        <p14:creationId xmlns:p14="http://schemas.microsoft.com/office/powerpoint/2010/main" val="265365514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Narrativ og problem</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5" y="1332000"/>
            <a:ext cx="8751943" cy="4248000"/>
          </a:xfrm>
        </p:spPr>
        <p:txBody>
          <a:bodyPr/>
          <a:lstStyle/>
          <a:p>
            <a:pPr fontAlgn="base"/>
            <a:r>
              <a:rPr lang="da-DK" sz="2000" dirty="0">
                <a:effectLst/>
                <a:latin typeface="Work Sans "/>
                <a:ea typeface="Times New Roman" panose="02020603050405020304" pitchFamily="18" charset="0"/>
                <a:cs typeface="Calibri" panose="020F0502020204030204" pitchFamily="34" charset="0"/>
              </a:rPr>
              <a:t>Svampe kan være svaret, når vi vil spare på kødet, men mange har lidt svært ved at undvære det. Svampe har nemlig nogle af de samme gastronomiske egenskaber, som kød har. </a:t>
            </a:r>
          </a:p>
          <a:p>
            <a:pPr fontAlgn="base"/>
            <a:r>
              <a:rPr lang="da-DK" sz="2000" dirty="0">
                <a:effectLst/>
                <a:latin typeface="Work Sans "/>
                <a:ea typeface="Times New Roman" panose="02020603050405020304" pitchFamily="18" charset="0"/>
                <a:cs typeface="Calibri" panose="020F0502020204030204" pitchFamily="34" charset="0"/>
              </a:rPr>
              <a:t>For eksempel kan de tilføre umamismag og tekstur til maden; to egenskaber vi normalt forbinder med stegt kød. Svampenes cellevæg bevarer nemlig, ligesom kød, tyggefastheden, også efter tilberedning. </a:t>
            </a:r>
          </a:p>
          <a:p>
            <a:pPr fontAlgn="base"/>
            <a:r>
              <a:rPr lang="da-DK" sz="2000" dirty="0">
                <a:effectLst/>
                <a:latin typeface="Work Sans "/>
                <a:ea typeface="Times New Roman" panose="02020603050405020304" pitchFamily="18" charset="0"/>
                <a:cs typeface="Calibri" panose="020F0502020204030204" pitchFamily="34" charset="0"/>
              </a:rPr>
              <a:t>Et bud på en god køderstatning er svampen østershat, der har vist sig at have nogle fordelagtige egenskaber.</a:t>
            </a:r>
          </a:p>
        </p:txBody>
      </p:sp>
    </p:spTree>
    <p:extLst>
      <p:ext uri="{BB962C8B-B14F-4D97-AF65-F5344CB8AC3E}">
        <p14:creationId xmlns:p14="http://schemas.microsoft.com/office/powerpoint/2010/main" val="151779548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Narrativ og problem</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5" y="1332000"/>
            <a:ext cx="8751943" cy="4248000"/>
          </a:xfrm>
        </p:spPr>
        <p:txBody>
          <a:bodyPr/>
          <a:lstStyle/>
          <a:p>
            <a:pPr marL="0" indent="0">
              <a:buNone/>
            </a:pPr>
            <a:r>
              <a:rPr lang="da-DK" sz="2000" dirty="0">
                <a:effectLst/>
                <a:latin typeface="Work Sans "/>
                <a:ea typeface="Times New Roman" panose="02020603050405020304" pitchFamily="18" charset="0"/>
                <a:cs typeface="Calibri" panose="020F0502020204030204" pitchFamily="34" charset="0"/>
              </a:rPr>
              <a:t>Hvis vi skal skifte kød ud med svampe, er det dog et problem, at mange af os ikke er særligt fortrolige med indsamling af svampe fra naturen og at der kun er rigtig mange vilde svampe om efteråret. </a:t>
            </a:r>
          </a:p>
          <a:p>
            <a:pPr marL="0" indent="0">
              <a:buNone/>
            </a:pPr>
            <a:r>
              <a:rPr lang="da-DK" sz="2000" dirty="0">
                <a:effectLst/>
                <a:latin typeface="Work Sans "/>
                <a:ea typeface="Times New Roman" panose="02020603050405020304" pitchFamily="18" charset="0"/>
                <a:cs typeface="Calibri" panose="020F0502020204030204" pitchFamily="34" charset="0"/>
              </a:rPr>
              <a:t>Det er derfor nødvendigt at udvikle metoder til at dyrke svampe under mere kontrollerede forhold og også gerne </a:t>
            </a:r>
            <a:r>
              <a:rPr lang="da-DK" sz="2000" dirty="0">
                <a:solidFill>
                  <a:srgbClr val="000000"/>
                </a:solidFill>
                <a:effectLst/>
                <a:latin typeface="Work Sans "/>
                <a:ea typeface="Times New Roman" panose="02020603050405020304" pitchFamily="18" charset="0"/>
                <a:cs typeface="Calibri" panose="020F0502020204030204" pitchFamily="34" charset="0"/>
              </a:rPr>
              <a:t>med fokus på at genanvende materialer og forskellige former for affald for at opnå størst mulig fødevaresikkerhed og bæredygtighed.</a:t>
            </a:r>
            <a:endParaRPr lang="da-DK" sz="2000" dirty="0">
              <a:effectLst/>
              <a:latin typeface="Work Sans "/>
              <a:ea typeface="Times New Roman" panose="02020603050405020304" pitchFamily="18" charset="0"/>
            </a:endParaRPr>
          </a:p>
        </p:txBody>
      </p:sp>
    </p:spTree>
    <p:extLst>
      <p:ext uri="{BB962C8B-B14F-4D97-AF65-F5344CB8AC3E}">
        <p14:creationId xmlns:p14="http://schemas.microsoft.com/office/powerpoint/2010/main" val="41040664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Udfordring</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5" y="1332000"/>
            <a:ext cx="9661748" cy="4248000"/>
          </a:xfrm>
        </p:spPr>
        <p:txBody>
          <a:bodyPr/>
          <a:lstStyle/>
          <a:p>
            <a:pPr marL="0" indent="0">
              <a:lnSpc>
                <a:spcPct val="114000"/>
              </a:lnSpc>
              <a:spcAft>
                <a:spcPts val="600"/>
              </a:spcAft>
              <a:buNone/>
            </a:pPr>
            <a:r>
              <a:rPr lang="da-DK" sz="2000" dirty="0">
                <a:effectLst/>
                <a:latin typeface="Work Sans" pitchFamily="2" charset="0"/>
                <a:ea typeface="Times New Roman" panose="02020603050405020304" pitchFamily="18" charset="0"/>
                <a:cs typeface="Calibri" panose="020F0502020204030204" pitchFamily="34" charset="0"/>
              </a:rPr>
              <a:t>I skal udvikle </a:t>
            </a:r>
            <a:r>
              <a:rPr lang="da-DK" sz="2000" dirty="0">
                <a:solidFill>
                  <a:srgbClr val="000000"/>
                </a:solidFill>
                <a:effectLst/>
                <a:latin typeface="Work Sans" pitchFamily="2" charset="0"/>
                <a:ea typeface="Times New Roman" panose="02020603050405020304" pitchFamily="18" charset="0"/>
                <a:cs typeface="Calibri" panose="020F0502020204030204" pitchFamily="34" charset="0"/>
              </a:rPr>
              <a:t>et kit </a:t>
            </a:r>
            <a:r>
              <a:rPr lang="da-DK" sz="2000" dirty="0">
                <a:effectLst/>
                <a:latin typeface="Work Sans" pitchFamily="2" charset="0"/>
                <a:ea typeface="Times New Roman" panose="02020603050405020304" pitchFamily="18" charset="0"/>
                <a:cs typeface="Calibri" panose="020F0502020204030204" pitchFamily="34" charset="0"/>
              </a:rPr>
              <a:t>til produktion af hjemmedyrkede, spiselige svampe </a:t>
            </a:r>
            <a:r>
              <a:rPr lang="da-DK" sz="2000" dirty="0">
                <a:effectLst/>
                <a:latin typeface="Work Sans" pitchFamily="2" charset="0"/>
                <a:ea typeface="Times New Roman" panose="02020603050405020304" pitchFamily="18" charset="0"/>
              </a:rPr>
              <a:t>på substrat af genbrugsmaterialer fra hjemmet</a:t>
            </a:r>
            <a:r>
              <a:rPr lang="da-DK" sz="2000" dirty="0">
                <a:effectLst/>
                <a:latin typeface="Work Sans" pitchFamily="2" charset="0"/>
                <a:ea typeface="Times New Roman" panose="02020603050405020304" pitchFamily="18" charset="0"/>
                <a:cs typeface="Calibri" panose="020F0502020204030204" pitchFamily="34" charset="0"/>
              </a:rPr>
              <a:t>. </a:t>
            </a:r>
            <a:endParaRPr lang="da-DK" sz="2000" b="1" dirty="0">
              <a:latin typeface="Work Sans" pitchFamily="2" charset="0"/>
              <a:ea typeface="Times New Roman" panose="02020603050405020304" pitchFamily="18" charset="0"/>
              <a:cs typeface="Calibri" panose="020F0502020204030204" pitchFamily="34" charset="0"/>
            </a:endParaRPr>
          </a:p>
          <a:p>
            <a:pPr marL="0" indent="0">
              <a:lnSpc>
                <a:spcPct val="114000"/>
              </a:lnSpc>
              <a:spcBef>
                <a:spcPts val="1200"/>
              </a:spcBef>
              <a:spcAft>
                <a:spcPts val="600"/>
              </a:spcAft>
              <a:buNone/>
            </a:pPr>
            <a:r>
              <a:rPr lang="da-DK" sz="2000" b="1" dirty="0">
                <a:effectLst/>
                <a:latin typeface="Work Sans" pitchFamily="2" charset="0"/>
                <a:ea typeface="Calibri" panose="020F0502020204030204" pitchFamily="34" charset="0"/>
                <a:cs typeface="Calibri" panose="020F0502020204030204" pitchFamily="34" charset="0"/>
              </a:rPr>
              <a:t>Jeres svampekit skal indeholde</a:t>
            </a:r>
            <a:endParaRPr lang="da-DK" sz="2000" dirty="0">
              <a:effectLst/>
              <a:latin typeface="Work Sans" pitchFamily="2" charset="0"/>
              <a:ea typeface="Calibri" panose="020F0502020204030204" pitchFamily="34" charset="0"/>
              <a:cs typeface="Times New Roman" panose="02020603050405020304" pitchFamily="18" charset="0"/>
            </a:endParaRPr>
          </a:p>
          <a:p>
            <a:pPr marL="0" lvl="0" indent="-216000" fontAlgn="base">
              <a:spcAft>
                <a:spcPts val="600"/>
              </a:spcAft>
            </a:pPr>
            <a:r>
              <a:rPr lang="da-DK" sz="2000" dirty="0">
                <a:effectLst/>
                <a:latin typeface="Work Sans" pitchFamily="2" charset="0"/>
                <a:ea typeface="Times New Roman" panose="02020603050405020304" pitchFamily="18" charset="0"/>
                <a:cs typeface="Calibri" panose="020F0502020204030204" pitchFamily="34" charset="0"/>
              </a:rPr>
              <a:t>Forslag til og eksempler på dyrkningssubstrat </a:t>
            </a:r>
            <a:endParaRPr lang="da-DK" sz="2000" dirty="0">
              <a:effectLst/>
              <a:latin typeface="Work Sans" pitchFamily="2" charset="0"/>
              <a:ea typeface="Times New Roman" panose="02020603050405020304" pitchFamily="18" charset="0"/>
            </a:endParaRPr>
          </a:p>
          <a:p>
            <a:pPr marL="0" lvl="0" indent="-216000" fontAlgn="base">
              <a:spcAft>
                <a:spcPts val="600"/>
              </a:spcAft>
            </a:pPr>
            <a:r>
              <a:rPr lang="da-DK" sz="2000" dirty="0">
                <a:effectLst/>
                <a:latin typeface="Work Sans" pitchFamily="2" charset="0"/>
                <a:ea typeface="Times New Roman" panose="02020603050405020304" pitchFamily="18" charset="0"/>
                <a:cs typeface="Calibri" panose="020F0502020204030204" pitchFamily="34" charset="0"/>
              </a:rPr>
              <a:t>Forslag til og eksempler på dyrkningsbeholdere </a:t>
            </a:r>
            <a:endParaRPr lang="da-DK" sz="2000" dirty="0">
              <a:effectLst/>
              <a:latin typeface="Work Sans" pitchFamily="2" charset="0"/>
              <a:ea typeface="Times New Roman" panose="02020603050405020304" pitchFamily="18" charset="0"/>
            </a:endParaRPr>
          </a:p>
          <a:p>
            <a:pPr marL="216000" lvl="0" indent="-216000" fontAlgn="base">
              <a:spcAft>
                <a:spcPts val="600"/>
              </a:spcAft>
            </a:pPr>
            <a:r>
              <a:rPr lang="da-DK" sz="2000" dirty="0">
                <a:effectLst/>
                <a:latin typeface="Work Sans" pitchFamily="2" charset="0"/>
                <a:ea typeface="Times New Roman" panose="02020603050405020304" pitchFamily="18" charset="0"/>
                <a:cs typeface="Calibri" panose="020F0502020204030204" pitchFamily="34" charset="0"/>
              </a:rPr>
              <a:t>Forslag til og eksempel på et svampemycelium, som er afprøvet i forhold</a:t>
            </a:r>
            <a:r>
              <a:rPr lang="da-DK" sz="2000" dirty="0">
                <a:latin typeface="Work Sans" pitchFamily="2" charset="0"/>
                <a:ea typeface="Times New Roman" panose="02020603050405020304" pitchFamily="18" charset="0"/>
                <a:cs typeface="Calibri" panose="020F0502020204030204" pitchFamily="34" charset="0"/>
              </a:rPr>
              <a:t> </a:t>
            </a:r>
            <a:r>
              <a:rPr lang="da-DK" sz="2000" dirty="0">
                <a:effectLst/>
                <a:latin typeface="Work Sans" pitchFamily="2" charset="0"/>
                <a:ea typeface="Times New Roman" panose="02020603050405020304" pitchFamily="18" charset="0"/>
                <a:cs typeface="Calibri" panose="020F0502020204030204" pitchFamily="34" charset="0"/>
              </a:rPr>
              <a:t>til substratet.  </a:t>
            </a:r>
            <a:endParaRPr lang="da-DK" sz="2000" dirty="0">
              <a:effectLst/>
              <a:latin typeface="Work Sans" pitchFamily="2" charset="0"/>
              <a:ea typeface="Times New Roman" panose="02020603050405020304" pitchFamily="18" charset="0"/>
            </a:endParaRPr>
          </a:p>
          <a:p>
            <a:pPr marL="0" lvl="0" indent="-216000" fontAlgn="base">
              <a:spcAft>
                <a:spcPts val="600"/>
              </a:spcAft>
            </a:pPr>
            <a:r>
              <a:rPr lang="da-DK" sz="2000" dirty="0">
                <a:effectLst/>
                <a:latin typeface="Work Sans" pitchFamily="2" charset="0"/>
                <a:ea typeface="Times New Roman" panose="02020603050405020304" pitchFamily="18" charset="0"/>
                <a:cs typeface="Calibri" panose="020F0502020204030204" pitchFamily="34" charset="0"/>
              </a:rPr>
              <a:t>En vejledning til, hvordan svampeproduktionen udføres på optimal vis. </a:t>
            </a:r>
            <a:endParaRPr lang="da-DK" sz="2000" dirty="0">
              <a:effectLst/>
              <a:latin typeface="Work Sans" pitchFamily="2" charset="0"/>
              <a:ea typeface="Times New Roman" panose="02020603050405020304" pitchFamily="18" charset="0"/>
            </a:endParaRPr>
          </a:p>
        </p:txBody>
      </p:sp>
    </p:spTree>
    <p:extLst>
      <p:ext uri="{BB962C8B-B14F-4D97-AF65-F5344CB8AC3E}">
        <p14:creationId xmlns:p14="http://schemas.microsoft.com/office/powerpoint/2010/main" val="89225907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da-DK" b="1" dirty="0">
                <a:solidFill>
                  <a:srgbClr val="234A59"/>
                </a:solidFill>
                <a:latin typeface="BetonEF-Bold" charset="0"/>
              </a:rPr>
              <a:t>Udfordring</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a:xfrm>
            <a:off x="695325" y="1332000"/>
            <a:ext cx="9661748" cy="4248000"/>
          </a:xfrm>
        </p:spPr>
        <p:txBody>
          <a:bodyPr/>
          <a:lstStyle/>
          <a:p>
            <a:pPr marL="0" indent="0">
              <a:lnSpc>
                <a:spcPct val="115000"/>
              </a:lnSpc>
              <a:spcAft>
                <a:spcPts val="1000"/>
              </a:spcAft>
              <a:buNone/>
            </a:pPr>
            <a:r>
              <a:rPr lang="da-DK" sz="2000" b="1" dirty="0">
                <a:effectLst/>
                <a:latin typeface="Work Sans" pitchFamily="2" charset="0"/>
                <a:ea typeface="Times New Roman" panose="02020603050405020304" pitchFamily="18" charset="0"/>
                <a:cs typeface="Calibri" panose="020F0502020204030204" pitchFamily="34" charset="0"/>
              </a:rPr>
              <a:t>Kriterier som jeres kit skal opfylde</a:t>
            </a:r>
            <a:endParaRPr lang="da-DK" sz="2000" dirty="0">
              <a:effectLst/>
              <a:latin typeface="Work Sans" pitchFamily="2" charset="0"/>
              <a:ea typeface="Times New Roman" panose="02020603050405020304" pitchFamily="18" charset="0"/>
            </a:endParaRPr>
          </a:p>
          <a:p>
            <a:pPr marL="0" lvl="0" indent="-216000" fontAlgn="base">
              <a:spcAft>
                <a:spcPts val="600"/>
              </a:spcAft>
              <a:buFont typeface="Symbol" panose="05050102010706020507" pitchFamily="18" charset="2"/>
              <a:buChar char=""/>
            </a:pPr>
            <a:r>
              <a:rPr lang="da-DK" sz="2000" dirty="0">
                <a:effectLst/>
                <a:latin typeface="Work Sans" pitchFamily="2" charset="0"/>
                <a:ea typeface="Times New Roman" panose="02020603050405020304" pitchFamily="18" charset="0"/>
                <a:cs typeface="Calibri" panose="020F0502020204030204" pitchFamily="34" charset="0"/>
              </a:rPr>
              <a:t>Svampene skal være sikre at spise. </a:t>
            </a:r>
            <a:endParaRPr lang="da-DK" sz="2000" dirty="0">
              <a:effectLst/>
              <a:latin typeface="Work Sans" pitchFamily="2" charset="0"/>
              <a:ea typeface="Times New Roman" panose="02020603050405020304" pitchFamily="18" charset="0"/>
            </a:endParaRPr>
          </a:p>
          <a:p>
            <a:pPr marL="0" lvl="0" indent="-216000" fontAlgn="base">
              <a:spcAft>
                <a:spcPts val="0"/>
              </a:spcAft>
              <a:buFont typeface="Symbol" panose="05050102010706020507" pitchFamily="18" charset="2"/>
              <a:buChar char=""/>
            </a:pPr>
            <a:r>
              <a:rPr lang="da-DK" sz="2000" dirty="0">
                <a:effectLst/>
                <a:latin typeface="Work Sans" pitchFamily="2" charset="0"/>
                <a:ea typeface="Times New Roman" panose="02020603050405020304" pitchFamily="18" charset="0"/>
                <a:cs typeface="Calibri" panose="020F0502020204030204" pitchFamily="34" charset="0"/>
              </a:rPr>
              <a:t>Dyrkningssubstrat skal bestå af affald fra haven, husholdning eller</a:t>
            </a:r>
          </a:p>
          <a:p>
            <a:pPr marL="216000" lvl="0" indent="0" fontAlgn="base">
              <a:spcAft>
                <a:spcPts val="600"/>
              </a:spcAft>
              <a:buNone/>
            </a:pPr>
            <a:r>
              <a:rPr lang="da-DK" sz="2000" dirty="0">
                <a:effectLst/>
                <a:latin typeface="Work Sans" pitchFamily="2" charset="0"/>
                <a:ea typeface="Times New Roman" panose="02020603050405020304" pitchFamily="18" charset="0"/>
                <a:cs typeface="Calibri" panose="020F0502020204030204" pitchFamily="34" charset="0"/>
              </a:rPr>
              <a:t>fødevareproduktion, der ikke er kemisk forarbejdet. </a:t>
            </a:r>
            <a:endParaRPr lang="da-DK" sz="2000" dirty="0">
              <a:effectLst/>
              <a:latin typeface="Work Sans" pitchFamily="2" charset="0"/>
              <a:ea typeface="Times New Roman" panose="02020603050405020304" pitchFamily="18" charset="0"/>
            </a:endParaRPr>
          </a:p>
          <a:p>
            <a:pPr marL="0" lvl="0" indent="-216000" fontAlgn="base">
              <a:spcAft>
                <a:spcPts val="600"/>
              </a:spcAft>
              <a:buFont typeface="Symbol" panose="05050102010706020507" pitchFamily="18" charset="2"/>
              <a:buChar char=""/>
            </a:pPr>
            <a:r>
              <a:rPr lang="da-DK" sz="2000" dirty="0">
                <a:effectLst/>
                <a:latin typeface="Work Sans" pitchFamily="2" charset="0"/>
                <a:ea typeface="Times New Roman" panose="02020603050405020304" pitchFamily="18" charset="0"/>
                <a:cs typeface="Calibri" panose="020F0502020204030204" pitchFamily="34" charset="0"/>
              </a:rPr>
              <a:t>I skal undgå forurening af substratet med andre levende organismer. </a:t>
            </a:r>
            <a:endParaRPr lang="da-DK" sz="2000" dirty="0">
              <a:effectLst/>
              <a:latin typeface="Work Sans" pitchFamily="2" charset="0"/>
              <a:ea typeface="Times New Roman" panose="02020603050405020304" pitchFamily="18" charset="0"/>
            </a:endParaRPr>
          </a:p>
          <a:p>
            <a:pPr marL="0" lvl="0" indent="-216000" fontAlgn="base">
              <a:spcAft>
                <a:spcPts val="600"/>
              </a:spcAft>
              <a:buFont typeface="Symbol" panose="05050102010706020507" pitchFamily="18" charset="2"/>
              <a:buChar char=""/>
            </a:pPr>
            <a:r>
              <a:rPr lang="da-DK" sz="2000" dirty="0">
                <a:effectLst/>
                <a:latin typeface="Work Sans" pitchFamily="2" charset="0"/>
                <a:ea typeface="Times New Roman" panose="02020603050405020304" pitchFamily="18" charset="0"/>
                <a:cs typeface="Calibri" panose="020F0502020204030204" pitchFamily="34" charset="0"/>
              </a:rPr>
              <a:t>Dyrkningsmaterialerne skal være genbrug, billige og tilgængelige for alle. </a:t>
            </a:r>
            <a:endParaRPr lang="da-DK" sz="2000" dirty="0">
              <a:effectLst/>
              <a:latin typeface="Work Sans" pitchFamily="2" charset="0"/>
              <a:ea typeface="Times New Roman" panose="02020603050405020304" pitchFamily="18" charset="0"/>
            </a:endParaRPr>
          </a:p>
          <a:p>
            <a:pPr marL="216000" lvl="0" indent="-216000">
              <a:lnSpc>
                <a:spcPct val="115000"/>
              </a:lnSpc>
              <a:spcAft>
                <a:spcPts val="0"/>
              </a:spcAft>
              <a:buFont typeface="Symbol" panose="05050102010706020507" pitchFamily="18" charset="2"/>
              <a:buChar char=""/>
            </a:pPr>
            <a:r>
              <a:rPr lang="da-DK" sz="2000" dirty="0">
                <a:effectLst/>
                <a:latin typeface="Work Sans" pitchFamily="2" charset="0"/>
                <a:ea typeface="Times New Roman" panose="02020603050405020304" pitchFamily="18" charset="0"/>
                <a:cs typeface="Calibri" panose="020F0502020204030204" pitchFamily="34" charset="0"/>
              </a:rPr>
              <a:t>Restprodukterne fra svampeproduktionen skal helst kunne indgå i en ny svampeproduktion eller i andre former for produktion.  </a:t>
            </a:r>
            <a:endParaRPr lang="da-DK" sz="2000" dirty="0">
              <a:effectLst/>
              <a:latin typeface="Work Sans"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3807690"/>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8" ma:contentTypeDescription="Opret et nyt dokument." ma:contentTypeScope="" ma:versionID="4776a61c38c5cec17ead284183cba9ef">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6ddb8464ae618739d1d8d2a3b6141742"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C3EF39-3305-44D2-9B77-D5B5CFFA3B7F}">
  <ds:schemaRefs>
    <ds:schemaRef ds:uri="http://schemas.microsoft.com/office/2006/documentManagement/types"/>
    <ds:schemaRef ds:uri="http://schemas.microsoft.com/office/2006/metadata/properties"/>
    <ds:schemaRef ds:uri="http://purl.org/dc/dcmitype/"/>
    <ds:schemaRef ds:uri="http://www.w3.org/XML/1998/namespace"/>
    <ds:schemaRef ds:uri="http://purl.org/dc/elements/1.1/"/>
    <ds:schemaRef ds:uri="c9556b18-80b3-495f-bf06-e7a3be1966d2"/>
    <ds:schemaRef ds:uri="http://schemas.openxmlformats.org/package/2006/metadata/core-properties"/>
    <ds:schemaRef ds:uri="http://purl.org/dc/terms/"/>
    <ds:schemaRef ds:uri="a182a518-1075-4414-b33f-9ae5c587f5b3"/>
    <ds:schemaRef ds:uri="http://schemas.microsoft.com/office/infopath/2007/PartnerControls"/>
  </ds:schemaRefs>
</ds:datastoreItem>
</file>

<file path=customXml/itemProps2.xml><?xml version="1.0" encoding="utf-8"?>
<ds:datastoreItem xmlns:ds="http://schemas.openxmlformats.org/officeDocument/2006/customXml" ds:itemID="{1319645A-2891-4606-A6F7-206B3A54D410}"/>
</file>

<file path=customXml/itemProps3.xml><?xml version="1.0" encoding="utf-8"?>
<ds:datastoreItem xmlns:ds="http://schemas.openxmlformats.org/officeDocument/2006/customXml" ds:itemID="{F62CE1CC-95F7-4584-9450-33F63802AB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9298</TotalTime>
  <Words>1384</Words>
  <Application>Microsoft Office PowerPoint</Application>
  <PresentationFormat>Widescreen</PresentationFormat>
  <Paragraphs>110</Paragraphs>
  <Slides>18</Slides>
  <Notes>6</Notes>
  <HiddenSlides>0</HiddenSlides>
  <MMClips>1</MMClips>
  <ScaleCrop>false</ScaleCrop>
  <HeadingPairs>
    <vt:vector size="6" baseType="variant">
      <vt:variant>
        <vt:lpstr>Benyttede skrifttyper</vt:lpstr>
      </vt:variant>
      <vt:variant>
        <vt:i4>11</vt:i4>
      </vt:variant>
      <vt:variant>
        <vt:lpstr>Tema</vt:lpstr>
      </vt:variant>
      <vt:variant>
        <vt:i4>2</vt:i4>
      </vt:variant>
      <vt:variant>
        <vt:lpstr>Slidetitler</vt:lpstr>
      </vt:variant>
      <vt:variant>
        <vt:i4>18</vt:i4>
      </vt:variant>
    </vt:vector>
  </HeadingPairs>
  <TitlesOfParts>
    <vt:vector size="31" baseType="lpstr">
      <vt:lpstr>BetonEF</vt:lpstr>
      <vt:lpstr>Cambria Math</vt:lpstr>
      <vt:lpstr>Arial</vt:lpstr>
      <vt:lpstr>Work Sans</vt:lpstr>
      <vt:lpstr>Symbol</vt:lpstr>
      <vt:lpstr>Work Sans </vt:lpstr>
      <vt:lpstr>Times New Roman</vt:lpstr>
      <vt:lpstr>BetonEF-Bold</vt:lpstr>
      <vt:lpstr>Segoe UI</vt:lpstr>
      <vt:lpstr>Calibri</vt:lpstr>
      <vt:lpstr>Calibri Light</vt:lpstr>
      <vt:lpstr>EIS template</vt:lpstr>
      <vt:lpstr>Brugerdefineret design</vt:lpstr>
      <vt:lpstr>PowerPoint-præsentation</vt:lpstr>
      <vt:lpstr>PowerPoint-præsentation</vt:lpstr>
      <vt:lpstr>HJEMMEDYRKNING AF SVAMPE  – EN HJÆLPENDE HÅND TIL KØDSPISERE </vt:lpstr>
      <vt:lpstr>Narrativ og problem</vt:lpstr>
      <vt:lpstr>Disse kan give  </vt:lpstr>
      <vt:lpstr>Narrativ og problem</vt:lpstr>
      <vt:lpstr>Narrativ og problem</vt:lpstr>
      <vt:lpstr>Udfordring</vt:lpstr>
      <vt:lpstr>Udfordring</vt:lpstr>
      <vt:lpstr>Logbog</vt:lpstr>
      <vt:lpstr>Test undervejs</vt:lpstr>
      <vt:lpstr>Test ved afslutning</vt:lpstr>
      <vt:lpstr>Det endelige hjemmedyrkningskit</vt:lpstr>
      <vt:lpstr>Præsentation à la Løvens Hule</vt:lpstr>
      <vt:lpstr>Præsentation à la Løvens Hule</vt:lpstr>
      <vt:lpstr>Ressourcerum - artikler</vt:lpstr>
      <vt:lpstr>Ressourcerum:  Løbende tests af prototyper</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92</cp:revision>
  <cp:lastPrinted>2023-08-23T11:29:47Z</cp:lastPrinted>
  <dcterms:created xsi:type="dcterms:W3CDTF">2017-11-20T16:02:28Z</dcterms:created>
  <dcterms:modified xsi:type="dcterms:W3CDTF">2023-11-14T13:43:07Z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