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4"/>
    <p:sldMasterId id="2147483662" r:id="rId5"/>
  </p:sldMasterIdLst>
  <p:notesMasterIdLst>
    <p:notesMasterId r:id="rId17"/>
  </p:notesMasterIdLst>
  <p:handoutMasterIdLst>
    <p:handoutMasterId r:id="rId18"/>
  </p:handoutMasterIdLst>
  <p:sldIdLst>
    <p:sldId id="256" r:id="rId6"/>
    <p:sldId id="320" r:id="rId7"/>
    <p:sldId id="321" r:id="rId8"/>
    <p:sldId id="267" r:id="rId9"/>
    <p:sldId id="322" r:id="rId10"/>
    <p:sldId id="323" r:id="rId11"/>
    <p:sldId id="357" r:id="rId12"/>
    <p:sldId id="325" r:id="rId13"/>
    <p:sldId id="324" r:id="rId14"/>
    <p:sldId id="327" r:id="rId15"/>
    <p:sldId id="328" r:id="rId16"/>
  </p:sldIdLst>
  <p:sldSz cx="12192000" cy="6858000"/>
  <p:notesSz cx="7099300" cy="10234613"/>
  <p:embeddedFontLst>
    <p:embeddedFont>
      <p:font typeface="BetonEF" panose="020B0604020202020204" charset="0"/>
      <p:bold r:id="rId19"/>
    </p:embeddedFont>
    <p:embeddedFont>
      <p:font typeface="BetonEF-Bold" charset="0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Work Sans" pitchFamily="2" charset="0"/>
      <p:regular r:id="rId27"/>
      <p:bold r:id="rId28"/>
      <p:italic r:id="rId29"/>
      <p:boldItalic r:id="rId30"/>
    </p:embeddedFont>
  </p:embeddedFontLst>
  <p:defaultTextStyle>
    <a:defPPr>
      <a:defRPr lang="da-DK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C3AD5A5-A365-C8C2-23FB-51EC20DA7C11}" name="Julie Lindholm" initials="JL" userId="S::jlin@ida.dk::583f570d-385d-4314-a92b-bccc1b7483c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B5A"/>
    <a:srgbClr val="37AFB5"/>
    <a:srgbClr val="008080"/>
    <a:srgbClr val="FFE600"/>
    <a:srgbClr val="587F8A"/>
    <a:srgbClr val="FFFFFF"/>
    <a:srgbClr val="9DC3E6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03" autoAdjust="0"/>
    <p:restoredTop sz="93800" autoAdjust="0"/>
  </p:normalViewPr>
  <p:slideViewPr>
    <p:cSldViewPr snapToGrid="0">
      <p:cViewPr varScale="1">
        <p:scale>
          <a:sx n="74" d="100"/>
          <a:sy n="74" d="100"/>
        </p:scale>
        <p:origin x="152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3751" y="65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microsoft.com/office/2016/11/relationships/changesInfo" Target="changesInfos/changesInfo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 Lindholm" userId="583f570d-385d-4314-a92b-bccc1b7483cc" providerId="ADAL" clId="{0E2CD562-93EF-49C9-8C42-EC3DDA856F07}"/>
    <pc:docChg chg="undo custSel modSld">
      <pc:chgData name="Julie Lindholm" userId="583f570d-385d-4314-a92b-bccc1b7483cc" providerId="ADAL" clId="{0E2CD562-93EF-49C9-8C42-EC3DDA856F07}" dt="2023-11-09T08:43:13.795" v="19" actId="20577"/>
      <pc:docMkLst>
        <pc:docMk/>
      </pc:docMkLst>
      <pc:sldChg chg="modSp mod">
        <pc:chgData name="Julie Lindholm" userId="583f570d-385d-4314-a92b-bccc1b7483cc" providerId="ADAL" clId="{0E2CD562-93EF-49C9-8C42-EC3DDA856F07}" dt="2023-11-09T08:43:13.795" v="19" actId="20577"/>
        <pc:sldMkLst>
          <pc:docMk/>
          <pc:sldMk cId="2803772263" sldId="267"/>
        </pc:sldMkLst>
        <pc:spChg chg="mod">
          <ac:chgData name="Julie Lindholm" userId="583f570d-385d-4314-a92b-bccc1b7483cc" providerId="ADAL" clId="{0E2CD562-93EF-49C9-8C42-EC3DDA856F07}" dt="2023-11-09T08:43:13.795" v="19" actId="20577"/>
          <ac:spMkLst>
            <pc:docMk/>
            <pc:sldMk cId="2803772263" sldId="267"/>
            <ac:spMk id="2" creationId="{57D1C63B-F8D3-3B83-610C-266E94A3DC81}"/>
          </ac:spMkLst>
        </pc:spChg>
        <pc:spChg chg="mod">
          <ac:chgData name="Julie Lindholm" userId="583f570d-385d-4314-a92b-bccc1b7483cc" providerId="ADAL" clId="{0E2CD562-93EF-49C9-8C42-EC3DDA856F07}" dt="2023-11-09T08:43:11.468" v="18" actId="1076"/>
          <ac:spMkLst>
            <pc:docMk/>
            <pc:sldMk cId="2803772263" sldId="267"/>
            <ac:spMk id="3" creationId="{58C6D098-8235-2306-8E35-766E38E30C5C}"/>
          </ac:spMkLst>
        </pc:spChg>
        <pc:spChg chg="mod">
          <ac:chgData name="Julie Lindholm" userId="583f570d-385d-4314-a92b-bccc1b7483cc" providerId="ADAL" clId="{0E2CD562-93EF-49C9-8C42-EC3DDA856F07}" dt="2023-11-09T08:42:57.303" v="12" actId="5793"/>
          <ac:spMkLst>
            <pc:docMk/>
            <pc:sldMk cId="2803772263" sldId="267"/>
            <ac:spMk id="7" creationId="{90F01114-8062-F705-C11C-B9F3F57BA7B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>
            <a:extLst>
              <a:ext uri="{FF2B5EF4-FFF2-40B4-BE49-F238E27FC236}">
                <a16:creationId xmlns:a16="http://schemas.microsoft.com/office/drawing/2014/main" id="{B2024CC2-8A94-4790-A552-E3300D6D14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5B156EF4-D5EE-468C-8CCD-52937D72C2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6D02588A-AC79-4251-B685-C1A0CC72ED50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16AE9312-86FF-4CC6-A1EF-0B31640A04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4E2E29FB-C70E-488A-9244-2DB244460B2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294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70E263FF-CBEE-4909-8FCD-39A24ADE86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93762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9A176239-8A12-476A-9EC6-735ABE0B8511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709931" y="4925408"/>
            <a:ext cx="5679440" cy="4029878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1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BC484C3B-1DE0-4716-9C40-656C83D4A9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2211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84C3B-1DE0-4716-9C40-656C83D4A94D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654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person, tøj, mur, Ansigt&#10;&#10;Automatisk genereret beskrivelse">
            <a:extLst>
              <a:ext uri="{FF2B5EF4-FFF2-40B4-BE49-F238E27FC236}">
                <a16:creationId xmlns:a16="http://schemas.microsoft.com/office/drawing/2014/main" id="{077637FD-049E-E938-A5B0-D38A1981A3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457950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98C9FD3D-9C5F-CD3A-F231-A8C54488BB2B}"/>
              </a:ext>
            </a:extLst>
          </p:cNvPr>
          <p:cNvSpPr/>
          <p:nvPr userDrawn="1"/>
        </p:nvSpPr>
        <p:spPr>
          <a:xfrm>
            <a:off x="2264020" y="3708069"/>
            <a:ext cx="7596554" cy="781832"/>
          </a:xfrm>
          <a:prstGeom prst="rect">
            <a:avLst/>
          </a:prstGeom>
          <a:solidFill>
            <a:srgbClr val="224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ekstfelt 1">
            <a:extLst>
              <a:ext uri="{FF2B5EF4-FFF2-40B4-BE49-F238E27FC236}">
                <a16:creationId xmlns:a16="http://schemas.microsoft.com/office/drawing/2014/main" id="{2CDFB9E3-989E-FC17-5EF4-A53BDACB92ED}"/>
              </a:ext>
            </a:extLst>
          </p:cNvPr>
          <p:cNvSpPr txBox="1"/>
          <p:nvPr userDrawn="1"/>
        </p:nvSpPr>
        <p:spPr>
          <a:xfrm>
            <a:off x="1352375" y="3630181"/>
            <a:ext cx="9487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800" dirty="0">
                <a:solidFill>
                  <a:schemeClr val="bg1"/>
                </a:solidFill>
                <a:latin typeface="BetonEF-Bold" pitchFamily="50" charset="0"/>
              </a:rPr>
              <a:t>Introduktion til </a:t>
            </a:r>
            <a:r>
              <a:rPr lang="da-DK" sz="4800" dirty="0" err="1">
                <a:solidFill>
                  <a:schemeClr val="bg1"/>
                </a:solidFill>
                <a:latin typeface="BetonEF-Bold" pitchFamily="50" charset="0"/>
              </a:rPr>
              <a:t>engineering</a:t>
            </a:r>
            <a:endParaRPr lang="da-DK" sz="4800" dirty="0">
              <a:solidFill>
                <a:schemeClr val="bg1"/>
              </a:solidFill>
              <a:latin typeface="BetonEF-Bold" pitchFamily="50" charset="0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CB723657-D5E2-EA62-132E-0A12B8E4B493}"/>
              </a:ext>
            </a:extLst>
          </p:cNvPr>
          <p:cNvSpPr/>
          <p:nvPr userDrawn="1"/>
        </p:nvSpPr>
        <p:spPr>
          <a:xfrm>
            <a:off x="0" y="6421772"/>
            <a:ext cx="12192000" cy="436228"/>
          </a:xfrm>
          <a:prstGeom prst="rect">
            <a:avLst/>
          </a:prstGeom>
          <a:solidFill>
            <a:srgbClr val="224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B743F85A-370B-39C9-E2D1-1E51623301C5}"/>
              </a:ext>
            </a:extLst>
          </p:cNvPr>
          <p:cNvSpPr txBox="1"/>
          <p:nvPr userDrawn="1"/>
        </p:nvSpPr>
        <p:spPr>
          <a:xfrm>
            <a:off x="232996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Engineering i gymnasiet</a:t>
            </a:r>
          </a:p>
        </p:txBody>
      </p:sp>
      <p:sp>
        <p:nvSpPr>
          <p:cNvPr id="7" name="Tekstfelt 6">
            <a:extLst>
              <a:ext uri="{FF2B5EF4-FFF2-40B4-BE49-F238E27FC236}">
                <a16:creationId xmlns:a16="http://schemas.microsoft.com/office/drawing/2014/main" id="{985AF0A6-3756-C128-C241-DB12CCA91262}"/>
              </a:ext>
            </a:extLst>
          </p:cNvPr>
          <p:cNvSpPr txBox="1"/>
          <p:nvPr userDrawn="1"/>
        </p:nvSpPr>
        <p:spPr>
          <a:xfrm>
            <a:off x="10114085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rgbClr val="FFE600"/>
                </a:solidFill>
                <a:latin typeface="BetonEF-Bold" pitchFamily="50" charset="0"/>
              </a:rPr>
              <a:t>Engineer</a:t>
            </a:r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 the future</a:t>
            </a:r>
          </a:p>
        </p:txBody>
      </p:sp>
    </p:spTree>
    <p:extLst>
      <p:ext uri="{BB962C8B-B14F-4D97-AF65-F5344CB8AC3E}">
        <p14:creationId xmlns:p14="http://schemas.microsoft.com/office/powerpoint/2010/main" val="275546559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15FC584F-D275-256D-4620-476239D246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EA49C971-5718-ABAC-0DD2-9B3BCE2ED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EABE769-E4BC-A8E8-356F-BC91034B3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9282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FB5A0F-B451-8480-1169-92F4D9CC5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0FC75EC-5A27-1F18-449C-E65CBD9BE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ABDEB18-10A6-A553-FE5E-14E8798C8A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387B816D-6B77-5755-25B7-B0F87CFF32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87F0733-D9B1-42A8-1B10-A19CAEEEA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DB77AB7D-737B-7839-94E8-49540AD28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14366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027F72-73C2-49C3-7DF6-003E218F9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58B16253-DACF-38C2-CDCE-5ACBDD4DA9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D597942-F000-81E6-61D5-1F3581F2A3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CD544B83-C954-AABA-8D23-CF006A5049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7743EEA-2531-CF26-75F5-4159A128F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6A60EE9-278E-69E1-40AE-67534863C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68200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8C272-C1B9-7FC7-F682-D9D1CD5F3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B8E4F044-172F-76B9-72E1-3C114F55C2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F1FE038-9FFA-A552-2FBF-B0A4DD5901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4632C6B-EA3E-4A57-BD09-48978F698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8238BEE-1244-BBAE-5160-884EABA72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71406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9F912191-B94C-D2C4-40E8-4B860C7764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668C3B32-E932-6B02-0BCA-886A3423F5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546BDB8-E71A-3EF1-4620-63F6EB2559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221B96E-D8E3-7326-7241-CEC76C4B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A6CB550-788C-302E-1FD2-5BD75F15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82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5325" y="294791"/>
            <a:ext cx="8265795" cy="923183"/>
          </a:xfrm>
        </p:spPr>
        <p:txBody>
          <a:bodyPr anchor="t" anchorCtr="0"/>
          <a:lstStyle>
            <a:lvl1pPr>
              <a:defRPr>
                <a:solidFill>
                  <a:srgbClr val="224B5A"/>
                </a:solidFill>
              </a:defRPr>
            </a:lvl1pPr>
          </a:lstStyle>
          <a:p>
            <a:r>
              <a:rPr lang="da-DK" dirty="0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700">
                <a:latin typeface="Work Sans" pitchFamily="2" charset="0"/>
              </a:defRPr>
            </a:lvl1pPr>
            <a:lvl2pPr>
              <a:defRPr sz="1700">
                <a:latin typeface="Work Sans" pitchFamily="2" charset="0"/>
              </a:defRPr>
            </a:lvl2pPr>
            <a:lvl3pPr>
              <a:defRPr sz="1700">
                <a:latin typeface="Work Sans" pitchFamily="2" charset="0"/>
              </a:defRPr>
            </a:lvl3pPr>
            <a:lvl4pPr>
              <a:defRPr sz="1700">
                <a:latin typeface="Work Sans" pitchFamily="2" charset="0"/>
              </a:defRPr>
            </a:lvl4pPr>
            <a:lvl5pPr>
              <a:defRPr sz="1700">
                <a:latin typeface="Work Sans" pitchFamily="2" charset="0"/>
              </a:defRPr>
            </a:lvl5pPr>
          </a:lstStyle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10954751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</p:spTree>
    <p:extLst>
      <p:ext uri="{BB962C8B-B14F-4D97-AF65-F5344CB8AC3E}">
        <p14:creationId xmlns:p14="http://schemas.microsoft.com/office/powerpoint/2010/main" val="361072257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56D9A9-2478-0346-E9DB-16BA4712F0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98F58E5F-9283-DF99-3C2B-513186952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2C95B25-528A-AAEA-2B11-103A8D1756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EF20094-D28C-7C45-0E05-25B6B9818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D1963A2A-8242-1385-F285-EC6F04E4E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03822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BA3B2D-3085-C3BF-299A-E56559081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7CAD51B-F216-8D00-954F-1190326A4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A64EA82-05CF-52E9-F167-4E672301AA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126D3E9-6083-1660-F81A-59E134FFC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D3754D7-840C-CE10-D9DE-5DF3FDFEC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60739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77B24C-3843-31C6-A82D-0542B5B85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882683B-3C61-2FBD-4FEA-13CFC1540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5D4F9AC-E621-28A4-BE2D-4ED7C17A2C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0BC4482-6F31-0342-5D7B-856C31900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E5C3957-FFD4-46A0-1D6C-4C44A23F2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76975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EBD3E7-D607-2D75-A186-88BAD6B9F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130924A-55A9-2AFE-5B2D-CADFBDB4E5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1910CC9-8D3D-82F7-30F9-9E4DE53EC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7709D7E-7D51-C30B-04E2-266B23E911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99B59BD-32C1-1196-3FF2-E44FB3331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05676A2-2301-8B5A-BF84-15F765B68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8507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CFD562-4E11-F934-00CC-2499C148A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1E0DE134-8EED-3C90-658E-F4A19F7D3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5D4877A-09B4-E0B0-A4FE-F416A6BBD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CD985DC3-07F9-7475-E081-9A67848E26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ED6EE08E-8729-2E4C-70A0-0A9F6CEFE9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E3450F13-D61E-CB21-E193-73C9A21F6B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48B453DB-2472-0A95-4477-7C7167287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7F7A2ECE-EFA7-EF1B-C606-52CEA6352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84963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C226E0-82D7-A53C-4889-8C4ED3406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ECEB01DC-D4D7-E86E-77C4-E230F9308A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806234F6-C373-5F27-9E8F-E28D26C0C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937C949D-6398-DBA6-89F4-1A1517D4D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3162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95325" y="176035"/>
            <a:ext cx="10801350" cy="923183"/>
          </a:xfrm>
          <a:prstGeom prst="rect">
            <a:avLst/>
          </a:prstGeom>
        </p:spPr>
        <p:txBody>
          <a:bodyPr vert="horz" lIns="0" tIns="108000" rIns="91440" bIns="45720" rtlCol="0" anchor="ctr">
            <a:noAutofit/>
          </a:bodyPr>
          <a:lstStyle/>
          <a:p>
            <a:r>
              <a:rPr lang="da-DK" dirty="0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95325" y="1332000"/>
            <a:ext cx="8101013" cy="42480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2631930D-6E52-99ED-0EB5-A2032B27A027}"/>
              </a:ext>
            </a:extLst>
          </p:cNvPr>
          <p:cNvSpPr/>
          <p:nvPr userDrawn="1"/>
        </p:nvSpPr>
        <p:spPr>
          <a:xfrm>
            <a:off x="0" y="6421772"/>
            <a:ext cx="12192000" cy="436228"/>
          </a:xfrm>
          <a:prstGeom prst="rect">
            <a:avLst/>
          </a:prstGeom>
          <a:solidFill>
            <a:srgbClr val="224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4D4A2916-8282-3C33-C5D2-2263BA4E3C6B}"/>
              </a:ext>
            </a:extLst>
          </p:cNvPr>
          <p:cNvSpPr txBox="1"/>
          <p:nvPr userDrawn="1"/>
        </p:nvSpPr>
        <p:spPr>
          <a:xfrm>
            <a:off x="232996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Engineering i gymnasiet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B9B4740B-8C55-DE43-AA64-60BB8E7184D9}"/>
              </a:ext>
            </a:extLst>
          </p:cNvPr>
          <p:cNvSpPr txBox="1"/>
          <p:nvPr userDrawn="1"/>
        </p:nvSpPr>
        <p:spPr>
          <a:xfrm>
            <a:off x="10114085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rgbClr val="FFE600"/>
                </a:solidFill>
                <a:latin typeface="BetonEF-Bold" pitchFamily="50" charset="0"/>
              </a:rPr>
              <a:t>Engineer</a:t>
            </a:r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 the future</a:t>
            </a:r>
          </a:p>
        </p:txBody>
      </p:sp>
    </p:spTree>
    <p:extLst>
      <p:ext uri="{BB962C8B-B14F-4D97-AF65-F5344CB8AC3E}">
        <p14:creationId xmlns:p14="http://schemas.microsoft.com/office/powerpoint/2010/main" val="1651560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4" r:id="rId3"/>
  </p:sldLayoutIdLst>
  <p:transition>
    <p:fade/>
  </p:transition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rgbClr val="587F8A"/>
          </a:solidFill>
          <a:latin typeface="BetonEF-Bold" panose="02000503040000020003"/>
          <a:ea typeface="+mj-ea"/>
          <a:cs typeface="+mj-cs"/>
        </a:defRPr>
      </a:lvl1pPr>
    </p:titleStyle>
    <p:bodyStyle>
      <a:lvl1pPr marL="179388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80975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19138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8525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4" pos="7242" userDrawn="1">
          <p15:clr>
            <a:srgbClr val="F26B43"/>
          </p15:clr>
        </p15:guide>
        <p15:guide id="6" pos="438" userDrawn="1">
          <p15:clr>
            <a:srgbClr val="F26B43"/>
          </p15:clr>
        </p15:guide>
        <p15:guide id="7" orient="horz" pos="835" userDrawn="1">
          <p15:clr>
            <a:srgbClr val="F26B43"/>
          </p15:clr>
        </p15:guide>
        <p15:guide id="8" orient="horz" pos="3521" userDrawn="1">
          <p15:clr>
            <a:srgbClr val="F26B43"/>
          </p15:clr>
        </p15:guide>
        <p15:guide id="10" pos="5541" userDrawn="1">
          <p15:clr>
            <a:srgbClr val="F26B43"/>
          </p15:clr>
        </p15:guide>
        <p15:guide id="11" orient="horz" pos="370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898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5">
            <a:extLst>
              <a:ext uri="{FF2B5EF4-FFF2-40B4-BE49-F238E27FC236}">
                <a16:creationId xmlns:a16="http://schemas.microsoft.com/office/drawing/2014/main" id="{53CD6217-FD9D-EE65-F243-0E86A7D37B78}"/>
              </a:ext>
            </a:extLst>
          </p:cNvPr>
          <p:cNvSpPr txBox="1">
            <a:spLocks/>
          </p:cNvSpPr>
          <p:nvPr/>
        </p:nvSpPr>
        <p:spPr>
          <a:xfrm>
            <a:off x="695325" y="176035"/>
            <a:ext cx="10801350" cy="92318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587F8A"/>
                </a:solidFill>
                <a:latin typeface="BetonEF-Bold" panose="02000503040000020003"/>
                <a:ea typeface="+mj-ea"/>
                <a:cs typeface="+mj-cs"/>
              </a:defRPr>
            </a:lvl1pPr>
          </a:lstStyle>
          <a:p>
            <a:endParaRPr lang="da-DK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30809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cirkel, skærmbillede, Grafik, logo&#10;&#10;Automatisk genereret beskrivelse">
            <a:extLst>
              <a:ext uri="{FF2B5EF4-FFF2-40B4-BE49-F238E27FC236}">
                <a16:creationId xmlns:a16="http://schemas.microsoft.com/office/drawing/2014/main" id="{2BF1AD49-AE59-31AA-7033-7D520FB4A1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0" t="25260" r="26521" b="28286"/>
          <a:stretch/>
        </p:blipFill>
        <p:spPr>
          <a:xfrm>
            <a:off x="1116000" y="1404000"/>
            <a:ext cx="3297936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indent="0">
              <a:buNone/>
            </a:pPr>
            <a:r>
              <a:rPr lang="nb-NO" sz="2400" dirty="0"/>
              <a:t>I skal teste, evaluere og forbedre prototypen.</a:t>
            </a:r>
            <a:endParaRPr lang="nb-NO" sz="2400" dirty="0">
              <a:solidFill>
                <a:schemeClr val="tx2"/>
              </a:solidFill>
            </a:endParaRPr>
          </a:p>
          <a:p>
            <a:pPr>
              <a:spcAft>
                <a:spcPts val="0"/>
              </a:spcAft>
            </a:pPr>
            <a:r>
              <a:rPr lang="da-DK" sz="1800" dirty="0">
                <a:solidFill>
                  <a:schemeClr val="tx2"/>
                </a:solidFill>
              </a:rPr>
              <a:t>Hvordan testes prototypen?</a:t>
            </a:r>
          </a:p>
          <a:p>
            <a:pPr>
              <a:spcAft>
                <a:spcPts val="0"/>
              </a:spcAft>
            </a:pPr>
            <a:r>
              <a:rPr lang="da-DK" sz="1800" dirty="0">
                <a:solidFill>
                  <a:schemeClr val="tx2"/>
                </a:solidFill>
              </a:rPr>
              <a:t>Kan vi udføre en naturvidenskabelig test?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6119523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 descr="Et billede, der indeholder cirkel, Grafik, logo, Font/skrifttype&#10;&#10;Automatisk genereret beskrivelse">
            <a:extLst>
              <a:ext uri="{FF2B5EF4-FFF2-40B4-BE49-F238E27FC236}">
                <a16:creationId xmlns:a16="http://schemas.microsoft.com/office/drawing/2014/main" id="{1E9239E7-5291-8263-AE75-9200FF35C6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4" t="9369" r="9407" b="9397"/>
          <a:stretch/>
        </p:blipFill>
        <p:spPr>
          <a:xfrm>
            <a:off x="1116000" y="1404000"/>
            <a:ext cx="3256529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265200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skal præsentere jeres løsning, overvejelser om designprocessen og de valg, I har truffet undervejs.</a:t>
            </a:r>
          </a:p>
          <a:p>
            <a:pPr marL="179388" marR="0" lvl="0" indent="-1793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da-DK" sz="1800" dirty="0">
              <a:solidFill>
                <a:schemeClr val="tx2"/>
              </a:solidFill>
            </a:endParaRPr>
          </a:p>
          <a:p>
            <a:pPr defTabSz="914377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Hvem har lavet ”dagens bedste fejl”?</a:t>
            </a:r>
          </a:p>
          <a:p>
            <a:pPr defTabSz="914377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da-DK" sz="1800" dirty="0">
                <a:solidFill>
                  <a:schemeClr val="tx2"/>
                </a:solidFill>
              </a:rPr>
              <a:t>Lige dele proces og produkt: Observationer og refleksioner over delprocesserne nedskrives i logbog.</a:t>
            </a:r>
            <a:endParaRPr kumimoji="0" lang="da-DK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  <a:p>
            <a:endParaRPr lang="da-DK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da-DK" sz="2400" dirty="0">
                <a:solidFill>
                  <a:srgbClr val="FF0000"/>
                </a:solidFill>
              </a:rPr>
              <a:t> </a:t>
            </a:r>
          </a:p>
          <a:p>
            <a:pPr>
              <a:spcAft>
                <a:spcPts val="0"/>
              </a:spcAft>
            </a:pPr>
            <a:endParaRPr lang="da-DK" sz="2400" dirty="0">
              <a:solidFill>
                <a:schemeClr val="tx2"/>
              </a:solidFill>
            </a:endParaRPr>
          </a:p>
          <a:p>
            <a:endParaRPr lang="da-DK" sz="2400" dirty="0"/>
          </a:p>
        </p:txBody>
      </p:sp>
    </p:spTree>
    <p:extLst>
      <p:ext uri="{BB962C8B-B14F-4D97-AF65-F5344CB8AC3E}">
        <p14:creationId xmlns:p14="http://schemas.microsoft.com/office/powerpoint/2010/main" val="31448139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5C2F35-7914-44D6-738D-5632A8F15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Engineering 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379365EC-78D7-44F1-88C2-F2C7528F1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At løse et problem/en udfordring</a:t>
            </a:r>
          </a:p>
          <a:p>
            <a:r>
              <a:rPr lang="da-DK" dirty="0"/>
              <a:t>i en iterativ, systematisk proces</a:t>
            </a:r>
          </a:p>
          <a:p>
            <a:r>
              <a:rPr lang="da-DK" dirty="0"/>
              <a:t>ved hjælp af faglig viden</a:t>
            </a:r>
          </a:p>
          <a:p>
            <a:r>
              <a:rPr lang="da-DK" dirty="0"/>
              <a:t>Og udvikle et produkt, der løser problemet eller behovet</a:t>
            </a:r>
          </a:p>
          <a:p>
            <a:endParaRPr lang="da-DK" dirty="0"/>
          </a:p>
        </p:txBody>
      </p:sp>
      <p:pic>
        <p:nvPicPr>
          <p:cNvPr id="4" name="Picture 2" descr="Gratis lagerfoto af diagnostisk medicinsk værktøj, Digital, gravid Lagerfoto">
            <a:extLst>
              <a:ext uri="{FF2B5EF4-FFF2-40B4-BE49-F238E27FC236}">
                <a16:creationId xmlns:a16="http://schemas.microsoft.com/office/drawing/2014/main" id="{4FD41BFB-C424-6678-3272-E3EE629A8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23" y="3296151"/>
            <a:ext cx="3619500" cy="241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FD1E4D-396A-E727-2C96-41B17F45E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745" y="3296151"/>
            <a:ext cx="3197166" cy="23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vindmølle, hill">
            <a:extLst>
              <a:ext uri="{FF2B5EF4-FFF2-40B4-BE49-F238E27FC236}">
                <a16:creationId xmlns:a16="http://schemas.microsoft.com/office/drawing/2014/main" id="{647C0387-C0D5-F9A0-5319-BB06B51A7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432" y="1332095"/>
            <a:ext cx="2910627" cy="436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13347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097B73-2F9B-321C-ED72-52D37DB3F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294791"/>
            <a:ext cx="10566895" cy="923183"/>
          </a:xfrm>
        </p:spPr>
        <p:txBody>
          <a:bodyPr/>
          <a:lstStyle/>
          <a:p>
            <a:r>
              <a:rPr lang="da-DK" dirty="0"/>
              <a:t>PROTOTYPE &amp; PRODUKT – hvad er det?</a:t>
            </a:r>
          </a:p>
        </p:txBody>
      </p:sp>
      <p:sp>
        <p:nvSpPr>
          <p:cNvPr id="4" name="Pladsholder til indhold 2">
            <a:extLst>
              <a:ext uri="{FF2B5EF4-FFF2-40B4-BE49-F238E27FC236}">
                <a16:creationId xmlns:a16="http://schemas.microsoft.com/office/drawing/2014/main" id="{5F1B395E-0438-107D-DFE4-18C69C6B399D}"/>
              </a:ext>
            </a:extLst>
          </p:cNvPr>
          <p:cNvSpPr txBox="1">
            <a:spLocks/>
          </p:cNvSpPr>
          <p:nvPr/>
        </p:nvSpPr>
        <p:spPr>
          <a:xfrm>
            <a:off x="749855" y="1581192"/>
            <a:ext cx="6158192" cy="3324526"/>
          </a:xfrm>
          <a:prstGeom prst="rect">
            <a:avLst/>
          </a:prstGeom>
          <a:noFill/>
          <a:ln>
            <a:noFill/>
          </a:ln>
        </p:spPr>
        <p:txBody>
          <a:bodyPr vert="horz" lIns="0" tIns="45720" rIns="91440" bIns="45720" rtlCol="0">
            <a:noAutofit/>
          </a:bodyPr>
          <a:lstStyle>
            <a:lvl1pPr marL="179388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1pPr>
            <a:lvl2pPr marL="358775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2pPr>
            <a:lvl3pPr marL="539750" indent="-180975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3pPr>
            <a:lvl4pPr marL="719138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4pPr>
            <a:lvl5pPr marL="898525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sz="2000" b="1" dirty="0"/>
              <a:t>1. Produkt som ”kan noget” og ”virker”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Fysisk produkt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Digital kode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Algoritme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Forsøgsprotokol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”Konsulentrapport”</a:t>
            </a:r>
          </a:p>
          <a:p>
            <a:pPr>
              <a:spcAft>
                <a:spcPts val="0"/>
              </a:spcAft>
            </a:pPr>
            <a:endParaRPr lang="da-DK" sz="2000" b="1" dirty="0"/>
          </a:p>
          <a:p>
            <a:pPr>
              <a:spcAft>
                <a:spcPts val="0"/>
              </a:spcAft>
            </a:pPr>
            <a:r>
              <a:rPr lang="da-DK" sz="2000" b="1" dirty="0"/>
              <a:t>2. Ny Idé – ikke nødvendigvis</a:t>
            </a:r>
          </a:p>
          <a:p>
            <a:pPr>
              <a:spcAft>
                <a:spcPts val="0"/>
              </a:spcAft>
            </a:pPr>
            <a:endParaRPr lang="da-DK" sz="2000" b="1" dirty="0"/>
          </a:p>
          <a:p>
            <a:pPr>
              <a:spcAft>
                <a:spcPts val="0"/>
              </a:spcAft>
            </a:pPr>
            <a:r>
              <a:rPr lang="da-DK" sz="2000" b="1" dirty="0"/>
              <a:t>3. Prototype</a:t>
            </a:r>
          </a:p>
          <a:p>
            <a:pPr>
              <a:spcAft>
                <a:spcPts val="0"/>
              </a:spcAft>
            </a:pPr>
            <a:endParaRPr lang="da-DK" sz="2000" b="1" dirty="0"/>
          </a:p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sz="2000" dirty="0"/>
              <a:t>1.	 2.   	  3. 	    4. 	     5. </a:t>
            </a:r>
            <a:r>
              <a:rPr lang="da-DK" sz="2000" b="1" dirty="0"/>
              <a:t>= Produkt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EFCD6BEC-F0EB-9C8F-F0DA-8FFFA8F188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968928" y="4840760"/>
            <a:ext cx="709683" cy="672049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F7858068-DF20-CF51-99D8-424269D8E9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1976588" y="4840760"/>
            <a:ext cx="709683" cy="672049"/>
          </a:xfrm>
          <a:prstGeom prst="rect">
            <a:avLst/>
          </a:prstGeom>
        </p:spPr>
      </p:pic>
      <p:pic>
        <p:nvPicPr>
          <p:cNvPr id="7" name="Billede 6">
            <a:extLst>
              <a:ext uri="{FF2B5EF4-FFF2-40B4-BE49-F238E27FC236}">
                <a16:creationId xmlns:a16="http://schemas.microsoft.com/office/drawing/2014/main" id="{92B83B79-4091-36B2-E344-4789A1ECA0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2984248" y="4839575"/>
            <a:ext cx="709683" cy="672049"/>
          </a:xfrm>
          <a:prstGeom prst="rect">
            <a:avLst/>
          </a:prstGeom>
        </p:spPr>
      </p:pic>
      <p:pic>
        <p:nvPicPr>
          <p:cNvPr id="8" name="Billede 7">
            <a:extLst>
              <a:ext uri="{FF2B5EF4-FFF2-40B4-BE49-F238E27FC236}">
                <a16:creationId xmlns:a16="http://schemas.microsoft.com/office/drawing/2014/main" id="{1A575E84-8CDC-1867-7AD5-A9A8942D34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4026027" y="4823605"/>
            <a:ext cx="709683" cy="672049"/>
          </a:xfrm>
          <a:prstGeom prst="rect">
            <a:avLst/>
          </a:prstGeom>
        </p:spPr>
      </p:pic>
      <p:sp>
        <p:nvSpPr>
          <p:cNvPr id="9" name="Tekstfelt 8">
            <a:extLst>
              <a:ext uri="{FF2B5EF4-FFF2-40B4-BE49-F238E27FC236}">
                <a16:creationId xmlns:a16="http://schemas.microsoft.com/office/drawing/2014/main" id="{15318C0E-FF02-0235-F8DD-15D72F09440F}"/>
              </a:ext>
            </a:extLst>
          </p:cNvPr>
          <p:cNvSpPr txBox="1"/>
          <p:nvPr/>
        </p:nvSpPr>
        <p:spPr>
          <a:xfrm>
            <a:off x="609599" y="5914282"/>
            <a:ext cx="8684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i="1" dirty="0">
                <a:latin typeface="Work Sans" pitchFamily="2" charset="0"/>
              </a:rPr>
              <a:t>At ”bygge” en prototype (fysisk produkt, forsøgsvejledning, kode, program, rapport…), der kan testes og forbedres.</a:t>
            </a:r>
          </a:p>
        </p:txBody>
      </p:sp>
      <p:cxnSp>
        <p:nvCxnSpPr>
          <p:cNvPr id="10" name="Lige forbindelse 9">
            <a:extLst>
              <a:ext uri="{FF2B5EF4-FFF2-40B4-BE49-F238E27FC236}">
                <a16:creationId xmlns:a16="http://schemas.microsoft.com/office/drawing/2014/main" id="{E4D7B0FF-6346-932E-0BE4-CEF9FCBFB898}"/>
              </a:ext>
            </a:extLst>
          </p:cNvPr>
          <p:cNvCxnSpPr/>
          <p:nvPr/>
        </p:nvCxnSpPr>
        <p:spPr>
          <a:xfrm>
            <a:off x="8669611" y="144891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 descr="Cykelpumpe i stål - 400 mm - køb på nettet til altid lave priser">
            <a:extLst>
              <a:ext uri="{FF2B5EF4-FFF2-40B4-BE49-F238E27FC236}">
                <a16:creationId xmlns:a16="http://schemas.microsoft.com/office/drawing/2014/main" id="{DD6A1236-6390-F8C3-4965-4FF85EF0E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52" b="28151"/>
          <a:stretch/>
        </p:blipFill>
        <p:spPr bwMode="auto">
          <a:xfrm rot="1171446">
            <a:off x="5150177" y="1834546"/>
            <a:ext cx="2651658" cy="114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FB73572F-A9AE-FC6C-4FB0-449CA374FB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32"/>
          <a:stretch/>
        </p:blipFill>
        <p:spPr bwMode="auto">
          <a:xfrm>
            <a:off x="4669901" y="2775779"/>
            <a:ext cx="2337114" cy="1697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uppe 12">
            <a:extLst>
              <a:ext uri="{FF2B5EF4-FFF2-40B4-BE49-F238E27FC236}">
                <a16:creationId xmlns:a16="http://schemas.microsoft.com/office/drawing/2014/main" id="{D3F28806-6373-6972-6C97-52DEF684632C}"/>
              </a:ext>
            </a:extLst>
          </p:cNvPr>
          <p:cNvGrpSpPr/>
          <p:nvPr/>
        </p:nvGrpSpPr>
        <p:grpSpPr>
          <a:xfrm>
            <a:off x="8015973" y="2884020"/>
            <a:ext cx="2177814" cy="2310940"/>
            <a:chOff x="7042324" y="3267383"/>
            <a:chExt cx="2283216" cy="2422785"/>
          </a:xfrm>
        </p:grpSpPr>
        <p:pic>
          <p:nvPicPr>
            <p:cNvPr id="14" name="Picture 2" descr="Dijkstra's algoritme matematik tal ">
              <a:extLst>
                <a:ext uri="{FF2B5EF4-FFF2-40B4-BE49-F238E27FC236}">
                  <a16:creationId xmlns:a16="http://schemas.microsoft.com/office/drawing/2014/main" id="{3AEFC444-DCF4-41C6-BF45-F915DEE2542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692"/>
            <a:stretch/>
          </p:blipFill>
          <p:spPr bwMode="auto">
            <a:xfrm>
              <a:off x="7042324" y="3267383"/>
              <a:ext cx="2283216" cy="2422785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kstfelt 14">
              <a:extLst>
                <a:ext uri="{FF2B5EF4-FFF2-40B4-BE49-F238E27FC236}">
                  <a16:creationId xmlns:a16="http://schemas.microsoft.com/office/drawing/2014/main" id="{3F010268-23FA-DBB6-9FA8-2C9B25457241}"/>
                </a:ext>
              </a:extLst>
            </p:cNvPr>
            <p:cNvSpPr txBox="1"/>
            <p:nvPr/>
          </p:nvSpPr>
          <p:spPr>
            <a:xfrm>
              <a:off x="7707090" y="3388750"/>
              <a:ext cx="404105" cy="22587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Start</a:t>
              </a:r>
              <a:endParaRPr kumimoji="0" lang="da-DK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6" name="Billede 15">
            <a:extLst>
              <a:ext uri="{FF2B5EF4-FFF2-40B4-BE49-F238E27FC236}">
                <a16:creationId xmlns:a16="http://schemas.microsoft.com/office/drawing/2014/main" id="{C6D337C1-9A4F-22F7-76FF-2626851D69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5973" y="1294307"/>
            <a:ext cx="2186376" cy="144169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9363711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tekst, cirkel, logo, Font/skrifttype&#10;&#10;Automatisk genereret beskrivelse">
            <a:extLst>
              <a:ext uri="{FF2B5EF4-FFF2-40B4-BE49-F238E27FC236}">
                <a16:creationId xmlns:a16="http://schemas.microsoft.com/office/drawing/2014/main" id="{2CC3A968-7EF9-6FC5-1F29-EAF71462A0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539" y="1499976"/>
            <a:ext cx="7213855" cy="45188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7D1C63B-F8D3-3B83-610C-266E94A3D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294791"/>
            <a:ext cx="10429875" cy="983209"/>
          </a:xfrm>
        </p:spPr>
        <p:txBody>
          <a:bodyPr anchor="t" anchorCtr="0"/>
          <a:lstStyle/>
          <a:p>
            <a:r>
              <a:rPr lang="da-DK" dirty="0">
                <a:latin typeface="BetonEF" pitchFamily="50" charset="0"/>
              </a:rPr>
              <a:t>Metoden i et engineering-projekt?</a:t>
            </a:r>
          </a:p>
        </p:txBody>
      </p:sp>
      <p:sp>
        <p:nvSpPr>
          <p:cNvPr id="3" name="Tekstfelt 2">
            <a:extLst>
              <a:ext uri="{FF2B5EF4-FFF2-40B4-BE49-F238E27FC236}">
                <a16:creationId xmlns:a16="http://schemas.microsoft.com/office/drawing/2014/main" id="{58C6D098-8235-2306-8E35-766E38E30C5C}"/>
              </a:ext>
            </a:extLst>
          </p:cNvPr>
          <p:cNvSpPr txBox="1"/>
          <p:nvPr/>
        </p:nvSpPr>
        <p:spPr>
          <a:xfrm>
            <a:off x="972521" y="5526000"/>
            <a:ext cx="3192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b="1" dirty="0">
                <a:solidFill>
                  <a:srgbClr val="224B5A"/>
                </a:solidFill>
                <a:latin typeface="Work Sans" pitchFamily="2" charset="0"/>
              </a:rPr>
              <a:t>Engineering designprocessen</a:t>
            </a:r>
          </a:p>
        </p:txBody>
      </p:sp>
      <p:sp>
        <p:nvSpPr>
          <p:cNvPr id="7" name="Pladsholder til indhold 6">
            <a:extLst>
              <a:ext uri="{FF2B5EF4-FFF2-40B4-BE49-F238E27FC236}">
                <a16:creationId xmlns:a16="http://schemas.microsoft.com/office/drawing/2014/main" id="{90F01114-8062-F705-C11C-B9F3F57BA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0377226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ladsholder til indhold 7" descr="Et billede, der indeholder tekst, cirkel, Font/skrifttype, logo&#10;&#10;Automatisk genereret beskrivelse">
            <a:extLst>
              <a:ext uri="{FF2B5EF4-FFF2-40B4-BE49-F238E27FC236}">
                <a16:creationId xmlns:a16="http://schemas.microsoft.com/office/drawing/2014/main" id="{004F8D11-3A24-1817-CD2E-64CCBD617D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2" t="6828" r="8255" b="9812"/>
          <a:stretch/>
        </p:blipFill>
        <p:spPr>
          <a:xfrm>
            <a:off x="4428687" y="1596726"/>
            <a:ext cx="3334625" cy="3339289"/>
          </a:xfr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129B6843-AEAF-9F68-4D80-91AA1CBF100C}"/>
              </a:ext>
            </a:extLst>
          </p:cNvPr>
          <p:cNvSpPr txBox="1"/>
          <p:nvPr/>
        </p:nvSpPr>
        <p:spPr>
          <a:xfrm>
            <a:off x="2461846" y="897805"/>
            <a:ext cx="29510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skal bygge et strengeinstrument, der kan spille en simpel melodi</a:t>
            </a:r>
            <a:endParaRPr kumimoji="0" lang="da-DK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ork San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E55B04C9-0AC9-B519-43BF-A84B6C0B5FC1}"/>
              </a:ext>
            </a:extLst>
          </p:cNvPr>
          <p:cNvSpPr txBox="1"/>
          <p:nvPr/>
        </p:nvSpPr>
        <p:spPr>
          <a:xfrm>
            <a:off x="7763312" y="2887640"/>
            <a:ext cx="37491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itchFamily="2" charset="0"/>
              </a:rPr>
              <a:t>Laboratoriet ønsker at få hjælp til testprotokoller, der meget præcist beskriver hvordan enzymet testes… 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9151F17F-9CC3-44AB-DC61-C5749C67D9EA}"/>
              </a:ext>
            </a:extLst>
          </p:cNvPr>
          <p:cNvSpPr txBox="1"/>
          <p:nvPr/>
        </p:nvSpPr>
        <p:spPr>
          <a:xfrm>
            <a:off x="679508" y="4627553"/>
            <a:ext cx="453437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a-DK" sz="1600" i="1" dirty="0">
                <a:latin typeface="Work Sans" pitchFamily="2" charset="0"/>
              </a:rPr>
              <a:t>Jeres </a:t>
            </a:r>
            <a:r>
              <a:rPr kumimoji="0" lang="da-DK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itchFamily="2" charset="0"/>
              </a:rPr>
              <a:t>opgave er at hjælpe Lene Storm ved at komme med gode råd, som gør det mere sikkert at gå ud på isen, selvom den ikke er erklæret sikker.</a:t>
            </a:r>
          </a:p>
        </p:txBody>
      </p:sp>
    </p:spTree>
    <p:extLst>
      <p:ext uri="{BB962C8B-B14F-4D97-AF65-F5344CB8AC3E}">
        <p14:creationId xmlns:p14="http://schemas.microsoft.com/office/powerpoint/2010/main" val="380769604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indent="0">
              <a:buNone/>
            </a:pPr>
            <a:r>
              <a:rPr lang="da-DK" sz="2400" dirty="0"/>
              <a:t>I undersøgelsesfasen skal I skaffe og tilegne jer den viden, som I får brug for i arbejdet med udfordringen </a:t>
            </a:r>
          </a:p>
          <a:p>
            <a:pPr marL="0" indent="0">
              <a:buNone/>
            </a:pPr>
            <a:r>
              <a:rPr lang="da-DK" sz="2400" dirty="0"/>
              <a:t>I skal undersøge de materialer, I har fået udleveret eller har til rådighed.</a:t>
            </a:r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6" name="Billede 5" descr="Et billede, der indeholder cirkel, skærmbillede, logo, Font/skrifttype&#10;&#10;Automatisk genereret beskrivelse">
            <a:extLst>
              <a:ext uri="{FF2B5EF4-FFF2-40B4-BE49-F238E27FC236}">
                <a16:creationId xmlns:a16="http://schemas.microsoft.com/office/drawing/2014/main" id="{0D839F82-092C-F9C6-AF8D-5EAAD0656F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4" t="27060" r="26531" b="27182"/>
          <a:stretch/>
        </p:blipFill>
        <p:spPr>
          <a:xfrm>
            <a:off x="1115036" y="1403185"/>
            <a:ext cx="3334625" cy="326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9541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 descr="Et billede, der indeholder tekst, logo, skærmbillede, Font/skrifttype&#10;&#10;Automatisk genereret beskrivelse">
            <a:extLst>
              <a:ext uri="{FF2B5EF4-FFF2-40B4-BE49-F238E27FC236}">
                <a16:creationId xmlns:a16="http://schemas.microsoft.com/office/drawing/2014/main" id="{2BB082DB-546D-BEA2-14AF-B5685CB989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6" t="26450" r="27019" b="26938"/>
          <a:stretch/>
        </p:blipFill>
        <p:spPr>
          <a:xfrm>
            <a:off x="1116000" y="1404000"/>
            <a:ext cx="3239559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indent="0">
              <a:buNone/>
            </a:pPr>
            <a:r>
              <a:rPr lang="da-DK" sz="2400" dirty="0"/>
              <a:t>I idéfasen skal I forhandle og vælge de idéer, som I vil gå videre med.</a:t>
            </a:r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8430880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tekst, skærmbillede, Font/skrifttype, logo&#10;&#10;Automatisk genereret beskrivelse">
            <a:extLst>
              <a:ext uri="{FF2B5EF4-FFF2-40B4-BE49-F238E27FC236}">
                <a16:creationId xmlns:a16="http://schemas.microsoft.com/office/drawing/2014/main" id="{4174D950-9D6D-8F83-387F-6801AFE193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3" t="26338" r="26911" b="26526"/>
          <a:stretch/>
        </p:blipFill>
        <p:spPr>
          <a:xfrm>
            <a:off x="1116000" y="1404000"/>
            <a:ext cx="3247880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skal konkretisere, skitsere og vælge materialer til den konkrete idé.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planlægger det videre arbejde og fordeler opgaverne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45206636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lede 8" descr="Et billede, der indeholder cirkel, tekst, skærmbillede, logo&#10;&#10;Automatisk genereret beskrivelse">
            <a:extLst>
              <a:ext uri="{FF2B5EF4-FFF2-40B4-BE49-F238E27FC236}">
                <a16:creationId xmlns:a16="http://schemas.microsoft.com/office/drawing/2014/main" id="{93AC0097-8B23-139E-C61F-D22CC9EE1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3" t="26839" r="26911" b="26901"/>
          <a:stretch/>
        </p:blipFill>
        <p:spPr>
          <a:xfrm>
            <a:off x="1116000" y="1404000"/>
            <a:ext cx="3274026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konstruktionsfasen skal I virkeliggøre jeres idé til en prototype med valgte materialer og redskaber. </a:t>
            </a:r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4489707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EIS template">
  <a:themeElements>
    <a:clrScheme name="EIS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587F8A"/>
      </a:accent1>
      <a:accent2>
        <a:srgbClr val="BCCF00"/>
      </a:accent2>
      <a:accent3>
        <a:srgbClr val="AEBAC0"/>
      </a:accent3>
      <a:accent4>
        <a:srgbClr val="40ACB6"/>
      </a:accent4>
      <a:accent5>
        <a:srgbClr val="234B5A"/>
      </a:accent5>
      <a:accent6>
        <a:srgbClr val="DDDDDD"/>
      </a:accent6>
      <a:hlink>
        <a:srgbClr val="BCCF00"/>
      </a:hlink>
      <a:folHlink>
        <a:srgbClr val="7F7F7F"/>
      </a:folHlink>
    </a:clrScheme>
    <a:fontScheme name="EI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rugerdefineret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a182a518-1075-4414-b33f-9ae5c587f5b3">
      <UserInfo>
        <DisplayName>Ghita Wolf Andreasen</DisplayName>
        <AccountId>12</AccountId>
        <AccountType/>
      </UserInfo>
    </SharedWithUsers>
    <lcf76f155ced4ddcb4097134ff3c332f xmlns="c9556b18-80b3-495f-bf06-e7a3be1966d2">
      <Terms xmlns="http://schemas.microsoft.com/office/infopath/2007/PartnerControls"/>
    </lcf76f155ced4ddcb4097134ff3c332f>
    <TaxCatchAll xmlns="a182a518-1075-4414-b33f-9ae5c587f5b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824A62435C14A4286DB020D2DE62476" ma:contentTypeVersion="18" ma:contentTypeDescription="Opret et nyt dokument." ma:contentTypeScope="" ma:versionID="4776a61c38c5cec17ead284183cba9ef">
  <xsd:schema xmlns:xsd="http://www.w3.org/2001/XMLSchema" xmlns:xs="http://www.w3.org/2001/XMLSchema" xmlns:p="http://schemas.microsoft.com/office/2006/metadata/properties" xmlns:ns2="c9556b18-80b3-495f-bf06-e7a3be1966d2" xmlns:ns3="a182a518-1075-4414-b33f-9ae5c587f5b3" targetNamespace="http://schemas.microsoft.com/office/2006/metadata/properties" ma:root="true" ma:fieldsID="6ddb8464ae618739d1d8d2a3b6141742" ns2:_="" ns3:_="">
    <xsd:import namespace="c9556b18-80b3-495f-bf06-e7a3be1966d2"/>
    <xsd:import namespace="a182a518-1075-4414-b33f-9ae5c587f5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556b18-80b3-495f-bf06-e7a3be196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ledmærker" ma:readOnly="false" ma:fieldId="{5cf76f15-5ced-4ddc-b409-7134ff3c332f}" ma:taxonomyMulti="true" ma:sspId="58568548-9f5a-4e35-9c17-968ba1d5fe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82a518-1075-4414-b33f-9ae5c587f5b3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5b5a254-60cb-4216-8964-bd87b223acca}" ma:internalName="TaxCatchAll" ma:showField="CatchAllData" ma:web="a182a518-1075-4414-b33f-9ae5c587f5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62CE1CC-95F7-4584-9450-33F63802AB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C3EF39-3305-44D2-9B77-D5B5CFFA3B7F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c9556b18-80b3-495f-bf06-e7a3be1966d2"/>
    <ds:schemaRef ds:uri="http://purl.org/dc/terms/"/>
    <ds:schemaRef ds:uri="http://schemas.openxmlformats.org/package/2006/metadata/core-properties"/>
    <ds:schemaRef ds:uri="a182a518-1075-4414-b33f-9ae5c587f5b3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BB996F3-6C8D-4CB7-B9E5-C965F7824F2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6820</TotalTime>
  <Words>334</Words>
  <Application>Microsoft Office PowerPoint</Application>
  <PresentationFormat>Widescreen</PresentationFormat>
  <Paragraphs>41</Paragraphs>
  <Slides>11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6</vt:i4>
      </vt:variant>
      <vt:variant>
        <vt:lpstr>Tema</vt:lpstr>
      </vt:variant>
      <vt:variant>
        <vt:i4>2</vt:i4>
      </vt:variant>
      <vt:variant>
        <vt:lpstr>Slidetitler</vt:lpstr>
      </vt:variant>
      <vt:variant>
        <vt:i4>11</vt:i4>
      </vt:variant>
    </vt:vector>
  </HeadingPairs>
  <TitlesOfParts>
    <vt:vector size="19" baseType="lpstr">
      <vt:lpstr>Work Sans</vt:lpstr>
      <vt:lpstr>Arial</vt:lpstr>
      <vt:lpstr>BetonEF</vt:lpstr>
      <vt:lpstr>Calibri</vt:lpstr>
      <vt:lpstr>BetonEF-Bold</vt:lpstr>
      <vt:lpstr>Calibri Light</vt:lpstr>
      <vt:lpstr>EIS template</vt:lpstr>
      <vt:lpstr>Brugerdefineret design</vt:lpstr>
      <vt:lpstr>PowerPoint-præsentation</vt:lpstr>
      <vt:lpstr>Engineering er</vt:lpstr>
      <vt:lpstr>PROTOTYPE &amp; PRODUKT – hvad er det?</vt:lpstr>
      <vt:lpstr>Metoden i et engineering-projekt?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Helle Janniche</dc:creator>
  <cp:lastModifiedBy>Julie Lindholm</cp:lastModifiedBy>
  <cp:revision>81</cp:revision>
  <cp:lastPrinted>2023-08-23T11:29:47Z</cp:lastPrinted>
  <dcterms:created xsi:type="dcterms:W3CDTF">2017-11-20T16:02:28Z</dcterms:created>
  <dcterms:modified xsi:type="dcterms:W3CDTF">2023-11-09T08:43:24Z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0x010100B824A62435C14A4286DB020D2DE62476</vt:lpwstr>
  </property>
  <property fmtid="{D5CDD505-2E9C-101B-9397-08002B2CF9AE}" pid="3" name="MediaServiceImageTags">
    <vt:lpwstr/>
  </property>
</Properties>
</file>