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662" r:id="rId5"/>
  </p:sldMasterIdLst>
  <p:notesMasterIdLst>
    <p:notesMasterId r:id="rId79"/>
  </p:notesMasterIdLst>
  <p:handoutMasterIdLst>
    <p:handoutMasterId r:id="rId80"/>
  </p:handoutMasterIdLst>
  <p:sldIdLst>
    <p:sldId id="368" r:id="rId6"/>
    <p:sldId id="541" r:id="rId7"/>
    <p:sldId id="591" r:id="rId8"/>
    <p:sldId id="542" r:id="rId9"/>
    <p:sldId id="543" r:id="rId10"/>
    <p:sldId id="398" r:id="rId11"/>
    <p:sldId id="544" r:id="rId12"/>
    <p:sldId id="466" r:id="rId13"/>
    <p:sldId id="467" r:id="rId14"/>
    <p:sldId id="516" r:id="rId15"/>
    <p:sldId id="545" r:id="rId16"/>
    <p:sldId id="546" r:id="rId17"/>
    <p:sldId id="468" r:id="rId18"/>
    <p:sldId id="517" r:id="rId19"/>
    <p:sldId id="518" r:id="rId20"/>
    <p:sldId id="547" r:id="rId21"/>
    <p:sldId id="548" r:id="rId22"/>
    <p:sldId id="592" r:id="rId23"/>
    <p:sldId id="549" r:id="rId24"/>
    <p:sldId id="590" r:id="rId25"/>
    <p:sldId id="550" r:id="rId26"/>
    <p:sldId id="551" r:id="rId27"/>
    <p:sldId id="552" r:id="rId28"/>
    <p:sldId id="553" r:id="rId29"/>
    <p:sldId id="554" r:id="rId30"/>
    <p:sldId id="555" r:id="rId31"/>
    <p:sldId id="556" r:id="rId32"/>
    <p:sldId id="557" r:id="rId33"/>
    <p:sldId id="558" r:id="rId34"/>
    <p:sldId id="559" r:id="rId35"/>
    <p:sldId id="560" r:id="rId36"/>
    <p:sldId id="469" r:id="rId37"/>
    <p:sldId id="561" r:id="rId38"/>
    <p:sldId id="562" r:id="rId39"/>
    <p:sldId id="563" r:id="rId40"/>
    <p:sldId id="564" r:id="rId41"/>
    <p:sldId id="565" r:id="rId42"/>
    <p:sldId id="566" r:id="rId43"/>
    <p:sldId id="521" r:id="rId44"/>
    <p:sldId id="593" r:id="rId45"/>
    <p:sldId id="568" r:id="rId46"/>
    <p:sldId id="569" r:id="rId47"/>
    <p:sldId id="570" r:id="rId48"/>
    <p:sldId id="571" r:id="rId49"/>
    <p:sldId id="523" r:id="rId50"/>
    <p:sldId id="524" r:id="rId51"/>
    <p:sldId id="572" r:id="rId52"/>
    <p:sldId id="573" r:id="rId53"/>
    <p:sldId id="574" r:id="rId54"/>
    <p:sldId id="575" r:id="rId55"/>
    <p:sldId id="470" r:id="rId56"/>
    <p:sldId id="525" r:id="rId57"/>
    <p:sldId id="576" r:id="rId58"/>
    <p:sldId id="577" r:id="rId59"/>
    <p:sldId id="578" r:id="rId60"/>
    <p:sldId id="329" r:id="rId61"/>
    <p:sldId id="579" r:id="rId62"/>
    <p:sldId id="580" r:id="rId63"/>
    <p:sldId id="581" r:id="rId64"/>
    <p:sldId id="582" r:id="rId65"/>
    <p:sldId id="583" r:id="rId66"/>
    <p:sldId id="584" r:id="rId67"/>
    <p:sldId id="527" r:id="rId68"/>
    <p:sldId id="585" r:id="rId69"/>
    <p:sldId id="528" r:id="rId70"/>
    <p:sldId id="529" r:id="rId71"/>
    <p:sldId id="586" r:id="rId72"/>
    <p:sldId id="587" r:id="rId73"/>
    <p:sldId id="588" r:id="rId74"/>
    <p:sldId id="530" r:id="rId75"/>
    <p:sldId id="531" r:id="rId76"/>
    <p:sldId id="532" r:id="rId77"/>
    <p:sldId id="589" r:id="rId78"/>
  </p:sldIdLst>
  <p:sldSz cx="12192000" cy="6858000"/>
  <p:notesSz cx="6761163" cy="9942513"/>
  <p:embeddedFontLst>
    <p:embeddedFont>
      <p:font typeface="BetonEF" panose="020B0604020202020204" charset="0"/>
      <p:bold r:id="rId81"/>
    </p:embeddedFont>
    <p:embeddedFont>
      <p:font typeface="BetonEF-Bold" charset="0"/>
      <p:bold r:id="rId82"/>
    </p:embeddedFont>
    <p:embeddedFont>
      <p:font typeface="Segoe UI" panose="020B0502040204020203" pitchFamily="34" charset="0"/>
      <p:regular r:id="rId83"/>
      <p:bold r:id="rId84"/>
      <p:italic r:id="rId85"/>
      <p:boldItalic r:id="rId86"/>
    </p:embeddedFont>
    <p:embeddedFont>
      <p:font typeface="Work Sans" pitchFamily="2" charset="0"/>
      <p:regular r:id="rId87"/>
      <p:bold r:id="rId88"/>
      <p:italic r:id="rId89"/>
      <p:boldItalic r:id="rId90"/>
    </p:embeddedFont>
  </p:embeddedFontLst>
  <p:defaultTex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ACE94E-ECF4-E241-7E36-6077B8C55A02}" name="Mie Kristensen" initials="MK" userId="c038b87fdeb07ab8" providerId="Windows Live"/>
  <p188:author id="{A928675C-4F56-696E-FF79-01B042E64A85}" name="Julie Lindholm" initials="JL" userId="7a466f36ff3802fe" providerId="Windows Live"/>
  <p188:author id="{15E9368B-9465-A641-50A4-679762620EA6}" name="Lene Pfeiffer Petersen" initials="LP" userId="S::lepe@ida.dk::439a8ccb-d765-4615-bc48-393399cfc205" providerId="AD"/>
  <p188:author id="{D7323DA0-1C44-CA58-B556-0282DDED3FBE}" name="Mikkel Hooge Holck" initials="MH" userId="S::mhho@nextkbh.dk::8da20946-b0c2-4c87-8023-23a64146af02" providerId="AD"/>
  <p188:author id="{EC3AD5A5-A365-C8C2-23FB-51EC20DA7C11}" name="Julie Lindholm" initials="JL" userId="S::jlin@ida.dk::583f570d-385d-4314-a92b-bccc1b7483c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Torben" initials="TC"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B5A"/>
    <a:srgbClr val="37AFB5"/>
    <a:srgbClr val="BCCF00"/>
    <a:srgbClr val="FFE600"/>
    <a:srgbClr val="FFFFFF"/>
    <a:srgbClr val="92C8CE"/>
    <a:srgbClr val="9DC3E6"/>
    <a:srgbClr val="587F8A"/>
    <a:srgbClr val="99CCFF"/>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93" autoAdjust="0"/>
    <p:restoredTop sz="81290" autoAdjust="0"/>
  </p:normalViewPr>
  <p:slideViewPr>
    <p:cSldViewPr snapToGrid="0">
      <p:cViewPr varScale="1">
        <p:scale>
          <a:sx n="99" d="100"/>
          <a:sy n="99" d="100"/>
        </p:scale>
        <p:origin x="1411"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9" d="100"/>
          <a:sy n="109" d="100"/>
        </p:scale>
        <p:origin x="4352"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font" Target="fonts/font10.fntdata"/><Relationship Id="rId95" Type="http://schemas.openxmlformats.org/officeDocument/2006/relationships/tableStyles" Target="tableStyle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handoutMaster" Target="handoutMasters/handoutMaster1.xml"/><Relationship Id="rId85"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commentAuthors" Target="commentAuthors.xml"/><Relationship Id="rId9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microsoft.com/office/2018/10/relationships/authors" Targe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font" Target="fonts/font7.fntdata"/><Relationship Id="rId61" Type="http://schemas.openxmlformats.org/officeDocument/2006/relationships/slide" Target="slides/slide56.xml"/><Relationship Id="rId82" Type="http://schemas.openxmlformats.org/officeDocument/2006/relationships/font" Target="fonts/font2.fntdata"/><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Lindholm" userId="1ed7e4cb-45ce-4c68-be9c-f84612c64eba" providerId="ADAL" clId="{E5E98CB2-EE75-4068-A423-EF4DC317B354}"/>
    <pc:docChg chg="modSld">
      <pc:chgData name="Julie Lindholm" userId="1ed7e4cb-45ce-4c68-be9c-f84612c64eba" providerId="ADAL" clId="{E5E98CB2-EE75-4068-A423-EF4DC317B354}" dt="2026-09-22T10:00:12.779" v="6" actId="20577"/>
      <pc:docMkLst>
        <pc:docMk/>
      </pc:docMkLst>
      <pc:sldChg chg="modNotesTx">
        <pc:chgData name="Julie Lindholm" userId="1ed7e4cb-45ce-4c68-be9c-f84612c64eba" providerId="ADAL" clId="{E5E98CB2-EE75-4068-A423-EF4DC317B354}" dt="2026-09-22T09:59:44.920" v="4" actId="20577"/>
        <pc:sldMkLst>
          <pc:docMk/>
          <pc:sldMk cId="2581160838" sldId="468"/>
        </pc:sldMkLst>
      </pc:sldChg>
      <pc:sldChg chg="modSp mod">
        <pc:chgData name="Julie Lindholm" userId="1ed7e4cb-45ce-4c68-be9c-f84612c64eba" providerId="ADAL" clId="{E5E98CB2-EE75-4068-A423-EF4DC317B354}" dt="2026-09-22T09:58:55.824" v="0" actId="207"/>
        <pc:sldMkLst>
          <pc:docMk/>
          <pc:sldMk cId="3517988433" sldId="542"/>
        </pc:sldMkLst>
        <pc:spChg chg="mod">
          <ac:chgData name="Julie Lindholm" userId="1ed7e4cb-45ce-4c68-be9c-f84612c64eba" providerId="ADAL" clId="{E5E98CB2-EE75-4068-A423-EF4DC317B354}" dt="2026-09-22T09:58:55.824" v="0" actId="207"/>
          <ac:spMkLst>
            <pc:docMk/>
            <pc:sldMk cId="3517988433" sldId="542"/>
            <ac:spMk id="43" creationId="{384D4CD1-EF0D-B112-64A2-66C6CE75E436}"/>
          </ac:spMkLst>
        </pc:spChg>
      </pc:sldChg>
      <pc:sldChg chg="modNotesTx">
        <pc:chgData name="Julie Lindholm" userId="1ed7e4cb-45ce-4c68-be9c-f84612c64eba" providerId="ADAL" clId="{E5E98CB2-EE75-4068-A423-EF4DC317B354}" dt="2026-09-22T09:59:07.416" v="2" actId="20577"/>
        <pc:sldMkLst>
          <pc:docMk/>
          <pc:sldMk cId="3771892424" sldId="543"/>
        </pc:sldMkLst>
      </pc:sldChg>
      <pc:sldChg chg="modSp mod">
        <pc:chgData name="Julie Lindholm" userId="1ed7e4cb-45ce-4c68-be9c-f84612c64eba" providerId="ADAL" clId="{E5E98CB2-EE75-4068-A423-EF4DC317B354}" dt="2026-09-22T10:00:12.779" v="6" actId="20577"/>
        <pc:sldMkLst>
          <pc:docMk/>
          <pc:sldMk cId="964793116" sldId="553"/>
        </pc:sldMkLst>
        <pc:spChg chg="mod">
          <ac:chgData name="Julie Lindholm" userId="1ed7e4cb-45ce-4c68-be9c-f84612c64eba" providerId="ADAL" clId="{E5E98CB2-EE75-4068-A423-EF4DC317B354}" dt="2026-09-22T10:00:12.779" v="6" actId="20577"/>
          <ac:spMkLst>
            <pc:docMk/>
            <pc:sldMk cId="964793116" sldId="553"/>
            <ac:spMk id="3" creationId="{47488430-9932-312D-E6D8-FE2E1B03F0B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B2024CC2-8A94-4790-A552-E3300D6D1425}"/>
              </a:ext>
            </a:extLst>
          </p:cNvPr>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a:extLst>
              <a:ext uri="{FF2B5EF4-FFF2-40B4-BE49-F238E27FC236}">
                <a16:creationId xmlns:a16="http://schemas.microsoft.com/office/drawing/2014/main" id="{5B156EF4-D5EE-468C-8CCD-52937D72C275}"/>
              </a:ext>
            </a:extLst>
          </p:cNvPr>
          <p:cNvSpPr>
            <a:spLocks noGrp="1"/>
          </p:cNvSpPr>
          <p:nvPr>
            <p:ph type="dt" sz="quarter" idx="1"/>
          </p:nvPr>
        </p:nvSpPr>
        <p:spPr>
          <a:xfrm>
            <a:off x="3829762" y="0"/>
            <a:ext cx="2929837" cy="498852"/>
          </a:xfrm>
          <a:prstGeom prst="rect">
            <a:avLst/>
          </a:prstGeom>
        </p:spPr>
        <p:txBody>
          <a:bodyPr vert="horz" lIns="91178" tIns="45589" rIns="91178" bIns="45589" rtlCol="0"/>
          <a:lstStyle>
            <a:lvl1pPr algn="r">
              <a:defRPr sz="1200"/>
            </a:lvl1pPr>
          </a:lstStyle>
          <a:p>
            <a:fld id="{6D02588A-AC79-4251-B685-C1A0CC72ED50}" type="datetimeFigureOut">
              <a:rPr lang="da-DK" smtClean="0"/>
              <a:t>22-09-2026</a:t>
            </a:fld>
            <a:endParaRPr lang="da-DK"/>
          </a:p>
        </p:txBody>
      </p:sp>
      <p:sp>
        <p:nvSpPr>
          <p:cNvPr id="4" name="Pladsholder til sidefod 3">
            <a:extLst>
              <a:ext uri="{FF2B5EF4-FFF2-40B4-BE49-F238E27FC236}">
                <a16:creationId xmlns:a16="http://schemas.microsoft.com/office/drawing/2014/main" id="{16AE9312-86FF-4CC6-A1EF-0B31640A04BE}"/>
              </a:ext>
            </a:extLst>
          </p:cNvPr>
          <p:cNvSpPr>
            <a:spLocks noGrp="1"/>
          </p:cNvSpPr>
          <p:nvPr>
            <p:ph type="ftr" sz="quarter" idx="2"/>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4E2E29FB-C70E-488A-9244-2DB244460B28}"/>
              </a:ext>
            </a:extLst>
          </p:cNvPr>
          <p:cNvSpPr>
            <a:spLocks noGrp="1"/>
          </p:cNvSpPr>
          <p:nvPr>
            <p:ph type="sldNum" sz="quarter" idx="3"/>
          </p:nvPr>
        </p:nvSpPr>
        <p:spPr>
          <a:xfrm>
            <a:off x="3829762" y="9443664"/>
            <a:ext cx="2929837" cy="498851"/>
          </a:xfrm>
          <a:prstGeom prst="rect">
            <a:avLst/>
          </a:prstGeom>
        </p:spPr>
        <p:txBody>
          <a:bodyPr vert="horz" lIns="91178" tIns="45589" rIns="91178" bIns="45589" rtlCol="0" anchor="b"/>
          <a:lstStyle>
            <a:lvl1pPr algn="r">
              <a:defRPr sz="1200"/>
            </a:lvl1pPr>
          </a:lstStyle>
          <a:p>
            <a:fld id="{70E263FF-CBEE-4909-8FCD-39A24ADE86EE}" type="slidenum">
              <a:rPr lang="da-DK" smtClean="0"/>
              <a:t>‹#›</a:t>
            </a:fld>
            <a:endParaRPr lang="da-DK"/>
          </a:p>
        </p:txBody>
      </p:sp>
    </p:spTree>
    <p:extLst>
      <p:ext uri="{BB962C8B-B14F-4D97-AF65-F5344CB8AC3E}">
        <p14:creationId xmlns:p14="http://schemas.microsoft.com/office/powerpoint/2010/main" val="3093762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p:cNvSpPr>
            <a:spLocks noGrp="1"/>
          </p:cNvSpPr>
          <p:nvPr>
            <p:ph type="dt" idx="1"/>
          </p:nvPr>
        </p:nvSpPr>
        <p:spPr>
          <a:xfrm>
            <a:off x="3829762" y="0"/>
            <a:ext cx="2929837" cy="498852"/>
          </a:xfrm>
          <a:prstGeom prst="rect">
            <a:avLst/>
          </a:prstGeom>
        </p:spPr>
        <p:txBody>
          <a:bodyPr vert="horz" lIns="91178" tIns="45589" rIns="91178" bIns="45589" rtlCol="0"/>
          <a:lstStyle>
            <a:lvl1pPr algn="r">
              <a:defRPr sz="1200"/>
            </a:lvl1pPr>
          </a:lstStyle>
          <a:p>
            <a:fld id="{9A176239-8A12-476A-9EC6-735ABE0B8511}" type="datetimeFigureOut">
              <a:rPr lang="da-DK" smtClean="0"/>
              <a:t>22-09-2026</a:t>
            </a:fld>
            <a:endParaRPr lang="da-DK"/>
          </a:p>
        </p:txBody>
      </p:sp>
      <p:sp>
        <p:nvSpPr>
          <p:cNvPr id="4" name="Pladsholder til slidebillede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178" tIns="45589" rIns="91178" bIns="45589" rtlCol="0" anchor="ctr"/>
          <a:lstStyle/>
          <a:p>
            <a:endParaRPr lang="da-DK"/>
          </a:p>
        </p:txBody>
      </p:sp>
      <p:sp>
        <p:nvSpPr>
          <p:cNvPr id="5" name="Pladsholder til noter 4"/>
          <p:cNvSpPr>
            <a:spLocks noGrp="1"/>
          </p:cNvSpPr>
          <p:nvPr>
            <p:ph type="body" sz="quarter" idx="3"/>
          </p:nvPr>
        </p:nvSpPr>
        <p:spPr>
          <a:xfrm>
            <a:off x="676117" y="4784835"/>
            <a:ext cx="5408930" cy="3914864"/>
          </a:xfrm>
          <a:prstGeom prst="rect">
            <a:avLst/>
          </a:prstGeom>
        </p:spPr>
        <p:txBody>
          <a:bodyPr vert="horz" lIns="91178" tIns="45589" rIns="91178" bIns="45589"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7" name="Pladsholder til slidenummer 6"/>
          <p:cNvSpPr>
            <a:spLocks noGrp="1"/>
          </p:cNvSpPr>
          <p:nvPr>
            <p:ph type="sldNum" sz="quarter" idx="5"/>
          </p:nvPr>
        </p:nvSpPr>
        <p:spPr>
          <a:xfrm>
            <a:off x="3829762" y="9443664"/>
            <a:ext cx="2929837" cy="498851"/>
          </a:xfrm>
          <a:prstGeom prst="rect">
            <a:avLst/>
          </a:prstGeom>
        </p:spPr>
        <p:txBody>
          <a:bodyPr vert="horz" lIns="91178" tIns="45589" rIns="91178" bIns="45589" rtlCol="0" anchor="b"/>
          <a:lstStyle>
            <a:lvl1pPr algn="r">
              <a:defRPr sz="1200"/>
            </a:lvl1pPr>
          </a:lstStyle>
          <a:p>
            <a:fld id="{BC484C3B-1DE0-4716-9C40-656C83D4A94D}" type="slidenum">
              <a:rPr lang="da-DK" smtClean="0"/>
              <a:t>‹#›</a:t>
            </a:fld>
            <a:endParaRPr lang="da-DK"/>
          </a:p>
        </p:txBody>
      </p:sp>
    </p:spTree>
    <p:extLst>
      <p:ext uri="{BB962C8B-B14F-4D97-AF65-F5344CB8AC3E}">
        <p14:creationId xmlns:p14="http://schemas.microsoft.com/office/powerpoint/2010/main" val="214221109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watch?v=7xAt1E3Pvm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a:t>
            </a:fld>
            <a:endParaRPr lang="da-DK" dirty="0"/>
          </a:p>
        </p:txBody>
      </p:sp>
    </p:spTree>
    <p:extLst>
      <p:ext uri="{BB962C8B-B14F-4D97-AF65-F5344CB8AC3E}">
        <p14:creationId xmlns:p14="http://schemas.microsoft.com/office/powerpoint/2010/main" val="2101998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2</a:t>
            </a:fld>
            <a:endParaRPr lang="da-DK"/>
          </a:p>
        </p:txBody>
      </p:sp>
    </p:spTree>
    <p:extLst>
      <p:ext uri="{BB962C8B-B14F-4D97-AF65-F5344CB8AC3E}">
        <p14:creationId xmlns:p14="http://schemas.microsoft.com/office/powerpoint/2010/main" val="4024125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E053-C09C-31C9-B1DA-DB4BD49E22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FAA325-AD01-66A3-2883-A7AF1C81227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A75F053-6EF3-E925-E8C3-554A55E5978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E5ACEA4-8699-15BF-BA74-DE9C42754FB3}"/>
              </a:ext>
            </a:extLst>
          </p:cNvPr>
          <p:cNvSpPr>
            <a:spLocks noGrp="1"/>
          </p:cNvSpPr>
          <p:nvPr>
            <p:ph type="sldNum" sz="quarter" idx="5"/>
          </p:nvPr>
        </p:nvSpPr>
        <p:spPr/>
        <p:txBody>
          <a:bodyPr/>
          <a:lstStyle/>
          <a:p>
            <a:fld id="{BC484C3B-1DE0-4716-9C40-656C83D4A94D}" type="slidenum">
              <a:rPr lang="da-DK" smtClean="0"/>
              <a:t>3</a:t>
            </a:fld>
            <a:endParaRPr lang="da-DK"/>
          </a:p>
        </p:txBody>
      </p:sp>
    </p:spTree>
    <p:extLst>
      <p:ext uri="{BB962C8B-B14F-4D97-AF65-F5344CB8AC3E}">
        <p14:creationId xmlns:p14="http://schemas.microsoft.com/office/powerpoint/2010/main" val="1379240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BFD4-90F7-80C8-60FA-5E4B1E3EEB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97A143D-A403-88AB-F360-EE2ED05666B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E32A44B-F824-8991-BB55-DACC2CF5E7B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17A1F11-27A4-C994-3E4F-0EB248A745CC}"/>
              </a:ext>
            </a:extLst>
          </p:cNvPr>
          <p:cNvSpPr>
            <a:spLocks noGrp="1"/>
          </p:cNvSpPr>
          <p:nvPr>
            <p:ph type="sldNum" sz="quarter" idx="5"/>
          </p:nvPr>
        </p:nvSpPr>
        <p:spPr/>
        <p:txBody>
          <a:bodyPr/>
          <a:lstStyle/>
          <a:p>
            <a:fld id="{BC484C3B-1DE0-4716-9C40-656C83D4A94D}" type="slidenum">
              <a:rPr lang="da-DK" smtClean="0"/>
              <a:t>4</a:t>
            </a:fld>
            <a:endParaRPr lang="da-DK"/>
          </a:p>
        </p:txBody>
      </p:sp>
    </p:spTree>
    <p:extLst>
      <p:ext uri="{BB962C8B-B14F-4D97-AF65-F5344CB8AC3E}">
        <p14:creationId xmlns:p14="http://schemas.microsoft.com/office/powerpoint/2010/main" val="73859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5</a:t>
            </a:fld>
            <a:endParaRPr lang="da-DK"/>
          </a:p>
        </p:txBody>
      </p:sp>
    </p:spTree>
    <p:extLst>
      <p:ext uri="{BB962C8B-B14F-4D97-AF65-F5344CB8AC3E}">
        <p14:creationId xmlns:p14="http://schemas.microsoft.com/office/powerpoint/2010/main" val="794430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Skab</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tydelig</a:t>
            </a:r>
            <a:r>
              <a:rPr lang="en-US" dirty="0">
                <a:solidFill>
                  <a:srgbClr val="123044"/>
                </a:solidFill>
                <a:latin typeface="Arial" pitchFamily="34" charset="0"/>
                <a:ea typeface="Arial" pitchFamily="34" charset="-122"/>
                <a:cs typeface="Arial" pitchFamily="34" charset="-120"/>
              </a:rPr>
              <a:t> start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et </a:t>
            </a:r>
            <a:r>
              <a:rPr lang="en-US" dirty="0" err="1">
                <a:solidFill>
                  <a:srgbClr val="123044"/>
                </a:solidFill>
                <a:latin typeface="Arial" pitchFamily="34" charset="0"/>
                <a:ea typeface="Arial" pitchFamily="34" charset="-122"/>
                <a:cs typeface="Arial" pitchFamily="34" charset="-120"/>
              </a:rPr>
              <a:t>længere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projekt</a:t>
            </a:r>
            <a:endParaRPr lang="en-US" dirty="0"/>
          </a:p>
          <a:p>
            <a:r>
              <a:rPr lang="en-US" dirty="0">
                <a:solidFill>
                  <a:srgbClr val="123044"/>
                </a:solidFill>
                <a:latin typeface="Arial" pitchFamily="34" charset="0"/>
                <a:ea typeface="Arial" pitchFamily="34" charset="-122"/>
                <a:cs typeface="Arial" pitchFamily="34" charset="-120"/>
              </a:rPr>
              <a:t>• Brug COWI-</a:t>
            </a:r>
            <a:r>
              <a:rPr lang="en-US" dirty="0" err="1">
                <a:solidFill>
                  <a:srgbClr val="123044"/>
                </a:solidFill>
                <a:latin typeface="Arial" pitchFamily="34" charset="0"/>
                <a:ea typeface="Arial" pitchFamily="34" charset="-122"/>
                <a:cs typeface="Arial" pitchFamily="34" charset="-120"/>
              </a:rPr>
              <a:t>casen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som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autentisk</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afsæt</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formulere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egne</a:t>
            </a:r>
            <a:r>
              <a:rPr lang="en-US">
                <a:solidFill>
                  <a:srgbClr val="123044"/>
                </a:solidFill>
                <a:latin typeface="Arial" pitchFamily="34" charset="0"/>
                <a:ea typeface="Arial" pitchFamily="34" charset="-122"/>
                <a:cs typeface="Arial" pitchFamily="34" charset="-120"/>
              </a:rPr>
              <a:t> spørgsmål.</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Forventningsnoter</a:t>
            </a:r>
            <a:endParaRPr lang="en-US" dirty="0"/>
          </a:p>
          <a:p>
            <a:r>
              <a:rPr lang="en-US" dirty="0">
                <a:solidFill>
                  <a:srgbClr val="123044"/>
                </a:solidFill>
                <a:latin typeface="Arial" pitchFamily="34" charset="0"/>
                <a:ea typeface="Arial" pitchFamily="34" charset="-122"/>
                <a:cs typeface="Arial" pitchFamily="34" charset="-120"/>
              </a:rPr>
              <a:t>• Faste </a:t>
            </a:r>
            <a:r>
              <a:rPr lang="en-US" dirty="0" err="1">
                <a:solidFill>
                  <a:srgbClr val="123044"/>
                </a:solidFill>
                <a:latin typeface="Arial" pitchFamily="34" charset="0"/>
                <a:ea typeface="Arial" pitchFamily="34" charset="-122"/>
                <a:cs typeface="Arial" pitchFamily="34" charset="-120"/>
              </a:rPr>
              <a:t>projektgrupper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Foreløbig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problemskitse</a:t>
            </a:r>
            <a:endParaRPr lang="en-US" dirty="0"/>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Indledende</a:t>
            </a:r>
            <a:r>
              <a:rPr lang="en-US">
                <a:solidFill>
                  <a:srgbClr val="123044"/>
                </a:solidFill>
                <a:latin typeface="Arial" pitchFamily="34" charset="0"/>
                <a:ea typeface="Arial" pitchFamily="34" charset="-122"/>
                <a:cs typeface="Arial" pitchFamily="34" charset="-120"/>
              </a:rPr>
              <a:t> målinger.</a:t>
            </a:r>
            <a:endParaRPr lang="en-US" dirty="0"/>
          </a:p>
          <a:p>
            <a:endParaRPr lang="en-US" dirty="0"/>
          </a:p>
          <a:p>
            <a:endParaRPr lang="en-US" dirty="0"/>
          </a:p>
          <a:p>
            <a:pPr defTabSz="881094">
              <a:defRPr/>
            </a:pP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6</a:t>
            </a:fld>
            <a:endParaRPr lang="da-DK"/>
          </a:p>
        </p:txBody>
      </p:sp>
    </p:spTree>
    <p:extLst>
      <p:ext uri="{BB962C8B-B14F-4D97-AF65-F5344CB8AC3E}">
        <p14:creationId xmlns:p14="http://schemas.microsoft.com/office/powerpoint/2010/main" val="202608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dirty="0">
                <a:hlinkClick r:id="rId3"/>
              </a:rPr>
              <a:t>Rens vandet - Design et vandfilter - En engineering-case til gymnasiet</a:t>
            </a:r>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7</a:t>
            </a:fld>
            <a:endParaRPr lang="da-DK"/>
          </a:p>
        </p:txBody>
      </p:sp>
    </p:spTree>
    <p:extLst>
      <p:ext uri="{BB962C8B-B14F-4D97-AF65-F5344CB8AC3E}">
        <p14:creationId xmlns:p14="http://schemas.microsoft.com/office/powerpoint/2010/main" val="91327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78921-5E28-A146-0AB9-FECCC78C478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772505-E964-BE54-47A0-1FE65F859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59A6145-1380-189A-AD75-89560EAF436D}"/>
              </a:ext>
            </a:extLst>
          </p:cNvPr>
          <p:cNvSpPr>
            <a:spLocks noGrp="1"/>
          </p:cNvSpPr>
          <p:nvPr>
            <p:ph type="body" idx="1"/>
          </p:nvPr>
        </p:nvSpPr>
        <p:spPr/>
        <p:txBody>
          <a:bodyPr/>
          <a:lstStyle/>
          <a:p>
            <a:pPr defTabSz="881094">
              <a:defRPr/>
            </a:pPr>
            <a:r>
              <a:rPr lang="da-DK" dirty="0"/>
              <a:t>Billedet er genereret </a:t>
            </a:r>
            <a:r>
              <a:rPr lang="da-DK"/>
              <a:t>med ChatGPT.</a:t>
            </a:r>
            <a:endParaRPr lang="da-DK" dirty="0"/>
          </a:p>
          <a:p>
            <a:endParaRPr lang="da-DK" dirty="0"/>
          </a:p>
        </p:txBody>
      </p:sp>
      <p:sp>
        <p:nvSpPr>
          <p:cNvPr id="4" name="Pladsholder til slidenummer 3">
            <a:extLst>
              <a:ext uri="{FF2B5EF4-FFF2-40B4-BE49-F238E27FC236}">
                <a16:creationId xmlns:a16="http://schemas.microsoft.com/office/drawing/2014/main" id="{407752DD-990F-89A4-899D-13DD4F294F07}"/>
              </a:ext>
            </a:extLst>
          </p:cNvPr>
          <p:cNvSpPr>
            <a:spLocks noGrp="1"/>
          </p:cNvSpPr>
          <p:nvPr>
            <p:ph type="sldNum" sz="quarter" idx="5"/>
          </p:nvPr>
        </p:nvSpPr>
        <p:spPr/>
        <p:txBody>
          <a:bodyPr/>
          <a:lstStyle/>
          <a:p>
            <a:fld id="{BC484C3B-1DE0-4716-9C40-656C83D4A94D}" type="slidenum">
              <a:rPr lang="da-DK" smtClean="0"/>
              <a:t>8</a:t>
            </a:fld>
            <a:endParaRPr lang="da-DK"/>
          </a:p>
        </p:txBody>
      </p:sp>
    </p:spTree>
    <p:extLst>
      <p:ext uri="{BB962C8B-B14F-4D97-AF65-F5344CB8AC3E}">
        <p14:creationId xmlns:p14="http://schemas.microsoft.com/office/powerpoint/2010/main" val="1307370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ABE4-7DF3-BE56-30F5-C20B895A45D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585B1A-EFC1-D0F3-DD50-BFF1E34B9EC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48F7486-C33F-ECEC-40F8-71282FD8132C}"/>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BCBE79B-D377-F887-4888-7B4F83B1A29E}"/>
              </a:ext>
            </a:extLst>
          </p:cNvPr>
          <p:cNvSpPr>
            <a:spLocks noGrp="1"/>
          </p:cNvSpPr>
          <p:nvPr>
            <p:ph type="sldNum" sz="quarter" idx="5"/>
          </p:nvPr>
        </p:nvSpPr>
        <p:spPr/>
        <p:txBody>
          <a:bodyPr/>
          <a:lstStyle/>
          <a:p>
            <a:fld id="{BC484C3B-1DE0-4716-9C40-656C83D4A94D}" type="slidenum">
              <a:rPr lang="da-DK" smtClean="0"/>
              <a:t>9</a:t>
            </a:fld>
            <a:endParaRPr lang="da-DK"/>
          </a:p>
        </p:txBody>
      </p:sp>
    </p:spTree>
    <p:extLst>
      <p:ext uri="{BB962C8B-B14F-4D97-AF65-F5344CB8AC3E}">
        <p14:creationId xmlns:p14="http://schemas.microsoft.com/office/powerpoint/2010/main" val="1257740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0CF5E-9248-F014-A5CE-3B262C60C03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1856B0-C3A6-3162-9AF3-709AAFD376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A4BD6B0-7B08-DD69-A190-80F044E43BA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0EDC564-1E3A-AD4C-62A6-F0C0EDD967B7}"/>
              </a:ext>
            </a:extLst>
          </p:cNvPr>
          <p:cNvSpPr>
            <a:spLocks noGrp="1"/>
          </p:cNvSpPr>
          <p:nvPr>
            <p:ph type="sldNum" sz="quarter" idx="5"/>
          </p:nvPr>
        </p:nvSpPr>
        <p:spPr/>
        <p:txBody>
          <a:bodyPr/>
          <a:lstStyle/>
          <a:p>
            <a:fld id="{BC484C3B-1DE0-4716-9C40-656C83D4A94D}" type="slidenum">
              <a:rPr lang="da-DK" smtClean="0"/>
              <a:t>10</a:t>
            </a:fld>
            <a:endParaRPr lang="da-DK"/>
          </a:p>
        </p:txBody>
      </p:sp>
    </p:spTree>
    <p:extLst>
      <p:ext uri="{BB962C8B-B14F-4D97-AF65-F5344CB8AC3E}">
        <p14:creationId xmlns:p14="http://schemas.microsoft.com/office/powerpoint/2010/main" val="2042559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6065-31C2-1C50-9652-3D99E9083D7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608D7D-078F-4C33-8009-6C9587360A0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7BC2C2E-EADB-A96C-D89F-3A2EFADE73C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4995BCE-CAF8-40D0-DBDB-B16C44ED5F5D}"/>
              </a:ext>
            </a:extLst>
          </p:cNvPr>
          <p:cNvSpPr>
            <a:spLocks noGrp="1"/>
          </p:cNvSpPr>
          <p:nvPr>
            <p:ph type="sldNum" sz="quarter" idx="5"/>
          </p:nvPr>
        </p:nvSpPr>
        <p:spPr/>
        <p:txBody>
          <a:bodyPr/>
          <a:lstStyle/>
          <a:p>
            <a:fld id="{BC484C3B-1DE0-4716-9C40-656C83D4A94D}" type="slidenum">
              <a:rPr lang="da-DK" smtClean="0"/>
              <a:t>11</a:t>
            </a:fld>
            <a:endParaRPr lang="da-DK"/>
          </a:p>
        </p:txBody>
      </p:sp>
    </p:spTree>
    <p:extLst>
      <p:ext uri="{BB962C8B-B14F-4D97-AF65-F5344CB8AC3E}">
        <p14:creationId xmlns:p14="http://schemas.microsoft.com/office/powerpoint/2010/main" val="2732143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22FE6-9616-E206-7ED5-FC357EFCDB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82749C1-401E-8BBE-EAEA-962830D8AB5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7544A10-D3E4-3058-7C9D-5BD1747CDBA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ABEA884-DFD9-47EF-219A-E744B9691300}"/>
              </a:ext>
            </a:extLst>
          </p:cNvPr>
          <p:cNvSpPr>
            <a:spLocks noGrp="1"/>
          </p:cNvSpPr>
          <p:nvPr>
            <p:ph type="sldNum" sz="quarter" idx="5"/>
          </p:nvPr>
        </p:nvSpPr>
        <p:spPr/>
        <p:txBody>
          <a:bodyPr/>
          <a:lstStyle/>
          <a:p>
            <a:fld id="{BC484C3B-1DE0-4716-9C40-656C83D4A94D}" type="slidenum">
              <a:rPr lang="da-DK" smtClean="0"/>
              <a:t>12</a:t>
            </a:fld>
            <a:endParaRPr lang="da-DK"/>
          </a:p>
        </p:txBody>
      </p:sp>
    </p:spTree>
    <p:extLst>
      <p:ext uri="{BB962C8B-B14F-4D97-AF65-F5344CB8AC3E}">
        <p14:creationId xmlns:p14="http://schemas.microsoft.com/office/powerpoint/2010/main" val="1536792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593C-5A9D-E0B9-DF0C-FEB84252F24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B5123C1-4C85-1D6A-D527-8C3B4028487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94F0830-2CFB-2888-D093-7E0E75D4C66D}"/>
              </a:ext>
            </a:extLst>
          </p:cNvPr>
          <p:cNvSpPr>
            <a:spLocks noGrp="1"/>
          </p:cNvSpPr>
          <p:nvPr>
            <p:ph type="body" idx="1"/>
          </p:nvPr>
        </p:nvSpPr>
        <p:spPr/>
        <p:txBody>
          <a:bodyPr/>
          <a:lstStyle/>
          <a:p>
            <a:r>
              <a:rPr lang="en-US" dirty="0" err="1"/>
              <a:t>Didaktisk</a:t>
            </a:r>
            <a:r>
              <a:rPr lang="en-US" dirty="0"/>
              <a:t> pointe: </a:t>
            </a:r>
          </a:p>
          <a:p>
            <a:r>
              <a:rPr lang="en-US" dirty="0">
                <a:solidFill>
                  <a:srgbClr val="123044"/>
                </a:solidFill>
                <a:latin typeface="Arial" pitchFamily="34" charset="0"/>
                <a:ea typeface="Arial" pitchFamily="34" charset="-122"/>
                <a:cs typeface="Arial" pitchFamily="34" charset="-120"/>
              </a:rPr>
              <a:t>• Engineering er </a:t>
            </a:r>
            <a:r>
              <a:rPr lang="en-US" dirty="0" err="1">
                <a:solidFill>
                  <a:srgbClr val="123044"/>
                </a:solidFill>
                <a:latin typeface="Arial" pitchFamily="34" charset="0"/>
                <a:ea typeface="Arial" pitchFamily="34" charset="-122"/>
                <a:cs typeface="Arial" pitchFamily="34" charset="-120"/>
              </a:rPr>
              <a:t>ikke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kun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indhold</a:t>
            </a:r>
            <a:r>
              <a:rPr lang="en-US" dirty="0">
                <a:solidFill>
                  <a:srgbClr val="123044"/>
                </a:solidFill>
                <a:latin typeface="Arial" pitchFamily="34" charset="0"/>
                <a:ea typeface="Arial" pitchFamily="34" charset="-122"/>
                <a:cs typeface="Arial" pitchFamily="34" charset="-120"/>
              </a:rPr>
              <a:t>.</a:t>
            </a:r>
            <a:endParaRPr lang="en-US" dirty="0"/>
          </a:p>
          <a:p>
            <a:r>
              <a:rPr lang="en-US" dirty="0">
                <a:solidFill>
                  <a:srgbClr val="123044"/>
                </a:solidFill>
                <a:latin typeface="Arial" pitchFamily="34" charset="0"/>
                <a:ea typeface="Arial" pitchFamily="34" charset="-122"/>
                <a:cs typeface="Arial" pitchFamily="34" charset="-120"/>
              </a:rPr>
              <a:t>• Det er </a:t>
            </a:r>
            <a:r>
              <a:rPr lang="en-US" dirty="0" err="1">
                <a:solidFill>
                  <a:srgbClr val="123044"/>
                </a:solidFill>
                <a:latin typeface="Arial" pitchFamily="34" charset="0"/>
                <a:ea typeface="Arial" pitchFamily="34" charset="-122"/>
                <a:cs typeface="Arial" pitchFamily="34" charset="-120"/>
              </a:rPr>
              <a:t>arbejdsformen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Planlæg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undersøg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dokumentér</a:t>
            </a:r>
            <a:r>
              <a:rPr lang="en-US" dirty="0">
                <a:solidFill>
                  <a:srgbClr val="123044"/>
                </a:solidFill>
                <a:latin typeface="Arial" pitchFamily="34" charset="0"/>
                <a:ea typeface="Arial" pitchFamily="34" charset="-122"/>
                <a:cs typeface="Arial" pitchFamily="34" charset="-120"/>
              </a:rPr>
              <a:t>, juster.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Fejl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iteration er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ønsket</a:t>
            </a:r>
            <a:r>
              <a:rPr lang="en-US" dirty="0">
                <a:solidFill>
                  <a:srgbClr val="123044"/>
                </a:solidFill>
                <a:latin typeface="Arial" pitchFamily="34" charset="0"/>
                <a:ea typeface="Arial" pitchFamily="34" charset="-122"/>
                <a:cs typeface="Arial" pitchFamily="34" charset="-120"/>
              </a:rPr>
              <a:t> del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læringen</a:t>
            </a:r>
            <a:r>
              <a:rPr lang="en-US" dirty="0">
                <a:solidFill>
                  <a:srgbClr val="123044"/>
                </a:solidFill>
                <a:latin typeface="Arial" pitchFamily="34" charset="0"/>
                <a:ea typeface="Arial" pitchFamily="34" charset="-122"/>
                <a:cs typeface="Arial" pitchFamily="34" charset="-120"/>
              </a:rPr>
              <a:t>.</a:t>
            </a:r>
            <a:endParaRPr lang="en-US" dirty="0"/>
          </a:p>
          <a:p>
            <a:endParaRPr lang="da-DK" dirty="0"/>
          </a:p>
        </p:txBody>
      </p:sp>
      <p:sp>
        <p:nvSpPr>
          <p:cNvPr id="4" name="Pladsholder til slidenummer 3">
            <a:extLst>
              <a:ext uri="{FF2B5EF4-FFF2-40B4-BE49-F238E27FC236}">
                <a16:creationId xmlns:a16="http://schemas.microsoft.com/office/drawing/2014/main" id="{81C4588C-8287-4767-6225-77185BA5479D}"/>
              </a:ext>
            </a:extLst>
          </p:cNvPr>
          <p:cNvSpPr>
            <a:spLocks noGrp="1"/>
          </p:cNvSpPr>
          <p:nvPr>
            <p:ph type="sldNum" sz="quarter" idx="5"/>
          </p:nvPr>
        </p:nvSpPr>
        <p:spPr/>
        <p:txBody>
          <a:bodyPr/>
          <a:lstStyle/>
          <a:p>
            <a:fld id="{BC484C3B-1DE0-4716-9C40-656C83D4A94D}" type="slidenum">
              <a:rPr lang="da-DK" smtClean="0"/>
              <a:t>13</a:t>
            </a:fld>
            <a:endParaRPr lang="da-DK"/>
          </a:p>
        </p:txBody>
      </p:sp>
    </p:spTree>
    <p:extLst>
      <p:ext uri="{BB962C8B-B14F-4D97-AF65-F5344CB8AC3E}">
        <p14:creationId xmlns:p14="http://schemas.microsoft.com/office/powerpoint/2010/main" val="3768744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BBF6-C51B-7833-E620-3FF68D07D2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C99082-8F76-03A2-B995-D1FC1632FEF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5C522C1-C4BE-3ABB-BB92-38DD7C658B0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9FA44F6-CC63-8FBA-1559-9A4ACE351C89}"/>
              </a:ext>
            </a:extLst>
          </p:cNvPr>
          <p:cNvSpPr>
            <a:spLocks noGrp="1"/>
          </p:cNvSpPr>
          <p:nvPr>
            <p:ph type="sldNum" sz="quarter" idx="5"/>
          </p:nvPr>
        </p:nvSpPr>
        <p:spPr/>
        <p:txBody>
          <a:bodyPr/>
          <a:lstStyle/>
          <a:p>
            <a:fld id="{BC484C3B-1DE0-4716-9C40-656C83D4A94D}" type="slidenum">
              <a:rPr lang="da-DK" smtClean="0"/>
              <a:t>14</a:t>
            </a:fld>
            <a:endParaRPr lang="da-DK"/>
          </a:p>
        </p:txBody>
      </p:sp>
    </p:spTree>
    <p:extLst>
      <p:ext uri="{BB962C8B-B14F-4D97-AF65-F5344CB8AC3E}">
        <p14:creationId xmlns:p14="http://schemas.microsoft.com/office/powerpoint/2010/main" val="4220374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E708-F475-9920-FFE5-8B90B4811B9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A0F73B0-C508-1D2A-F076-2BDF64FCD0F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57F2708-C77A-8606-12BF-11699E203AC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918D96D-AF60-DA53-0FF0-B4F76A48B4E9}"/>
              </a:ext>
            </a:extLst>
          </p:cNvPr>
          <p:cNvSpPr>
            <a:spLocks noGrp="1"/>
          </p:cNvSpPr>
          <p:nvPr>
            <p:ph type="sldNum" sz="quarter" idx="5"/>
          </p:nvPr>
        </p:nvSpPr>
        <p:spPr/>
        <p:txBody>
          <a:bodyPr/>
          <a:lstStyle/>
          <a:p>
            <a:fld id="{BC484C3B-1DE0-4716-9C40-656C83D4A94D}" type="slidenum">
              <a:rPr lang="da-DK" smtClean="0"/>
              <a:t>15</a:t>
            </a:fld>
            <a:endParaRPr lang="da-DK"/>
          </a:p>
        </p:txBody>
      </p:sp>
    </p:spTree>
    <p:extLst>
      <p:ext uri="{BB962C8B-B14F-4D97-AF65-F5344CB8AC3E}">
        <p14:creationId xmlns:p14="http://schemas.microsoft.com/office/powerpoint/2010/main" val="1331772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E1407-68B2-48A1-BE25-23042FC88CE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71FC403-81EC-DF95-1113-0595BA11D6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9770053-A962-4E4A-3567-627E034EF10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F6A9E92B-6993-0C77-4218-66AEBBD735C2}"/>
              </a:ext>
            </a:extLst>
          </p:cNvPr>
          <p:cNvSpPr>
            <a:spLocks noGrp="1"/>
          </p:cNvSpPr>
          <p:nvPr>
            <p:ph type="sldNum" sz="quarter" idx="5"/>
          </p:nvPr>
        </p:nvSpPr>
        <p:spPr/>
        <p:txBody>
          <a:bodyPr/>
          <a:lstStyle/>
          <a:p>
            <a:fld id="{BC484C3B-1DE0-4716-9C40-656C83D4A94D}" type="slidenum">
              <a:rPr lang="da-DK" smtClean="0"/>
              <a:t>16</a:t>
            </a:fld>
            <a:endParaRPr lang="da-DK"/>
          </a:p>
        </p:txBody>
      </p:sp>
    </p:spTree>
    <p:extLst>
      <p:ext uri="{BB962C8B-B14F-4D97-AF65-F5344CB8AC3E}">
        <p14:creationId xmlns:p14="http://schemas.microsoft.com/office/powerpoint/2010/main" val="2005436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C5555-9775-1B91-B0DD-8FFAD633FF7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BBFA6CD-FA83-AE18-9157-28FE6B83B55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79EA7F8-8813-3616-DA22-C8EA1203CAC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DAE4429-A053-807B-B274-DB142C8AC0B1}"/>
              </a:ext>
            </a:extLst>
          </p:cNvPr>
          <p:cNvSpPr>
            <a:spLocks noGrp="1"/>
          </p:cNvSpPr>
          <p:nvPr>
            <p:ph type="sldNum" sz="quarter" idx="5"/>
          </p:nvPr>
        </p:nvSpPr>
        <p:spPr/>
        <p:txBody>
          <a:bodyPr/>
          <a:lstStyle/>
          <a:p>
            <a:fld id="{BC484C3B-1DE0-4716-9C40-656C83D4A94D}" type="slidenum">
              <a:rPr lang="da-DK" smtClean="0"/>
              <a:t>17</a:t>
            </a:fld>
            <a:endParaRPr lang="da-DK"/>
          </a:p>
        </p:txBody>
      </p:sp>
    </p:spTree>
    <p:extLst>
      <p:ext uri="{BB962C8B-B14F-4D97-AF65-F5344CB8AC3E}">
        <p14:creationId xmlns:p14="http://schemas.microsoft.com/office/powerpoint/2010/main" val="3231591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C1DE0-B0CE-EB30-7681-8867958EFAA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55C6985-3436-CE97-7F5A-6E4D6D7D67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EE6D178-6919-7847-903E-6DF7D280477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446557F2-7D73-2309-23BC-EB9D5D1107A5}"/>
              </a:ext>
            </a:extLst>
          </p:cNvPr>
          <p:cNvSpPr>
            <a:spLocks noGrp="1"/>
          </p:cNvSpPr>
          <p:nvPr>
            <p:ph type="sldNum" sz="quarter" idx="5"/>
          </p:nvPr>
        </p:nvSpPr>
        <p:spPr/>
        <p:txBody>
          <a:bodyPr/>
          <a:lstStyle/>
          <a:p>
            <a:fld id="{BC484C3B-1DE0-4716-9C40-656C83D4A94D}" type="slidenum">
              <a:rPr lang="da-DK" smtClean="0"/>
              <a:t>18</a:t>
            </a:fld>
            <a:endParaRPr lang="da-DK"/>
          </a:p>
        </p:txBody>
      </p:sp>
    </p:spTree>
    <p:extLst>
      <p:ext uri="{BB962C8B-B14F-4D97-AF65-F5344CB8AC3E}">
        <p14:creationId xmlns:p14="http://schemas.microsoft.com/office/powerpoint/2010/main" val="2495069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58692-E310-D4E0-CD91-D91A52A194C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A479433-3329-939B-5CF8-F1EDFCBB40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676FBA-F6B8-0F7A-725A-65067174052A}"/>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Opbygge</a:t>
            </a:r>
            <a:r>
              <a:rPr lang="en-US" dirty="0">
                <a:solidFill>
                  <a:srgbClr val="123044"/>
                </a:solidFill>
                <a:latin typeface="Arial" pitchFamily="34" charset="0"/>
                <a:ea typeface="Arial" pitchFamily="34" charset="-122"/>
                <a:cs typeface="Arial" pitchFamily="34" charset="-120"/>
              </a:rPr>
              <a:t> centrale </a:t>
            </a:r>
            <a:r>
              <a:rPr lang="en-US" dirty="0" err="1">
                <a:solidFill>
                  <a:srgbClr val="123044"/>
                </a:solidFill>
                <a:latin typeface="Arial" pitchFamily="34" charset="0"/>
                <a:ea typeface="Arial" pitchFamily="34" charset="-122"/>
                <a:cs typeface="Arial" pitchFamily="34" charset="-120"/>
              </a:rPr>
              <a:t>begreber</a:t>
            </a:r>
            <a:r>
              <a:rPr lang="en-US" dirty="0">
                <a:solidFill>
                  <a:srgbClr val="123044"/>
                </a:solidFill>
                <a:latin typeface="Arial" pitchFamily="34" charset="0"/>
                <a:ea typeface="Arial" pitchFamily="34" charset="-122"/>
                <a:cs typeface="Arial" pitchFamily="34" charset="-120"/>
              </a:rPr>
              <a:t> om </a:t>
            </a:r>
            <a:r>
              <a:rPr lang="en-US" dirty="0" err="1">
                <a:solidFill>
                  <a:srgbClr val="123044"/>
                </a:solidFill>
                <a:latin typeface="Arial" pitchFamily="34" charset="0"/>
                <a:ea typeface="Arial" pitchFamily="34" charset="-122"/>
                <a:cs typeface="Arial" pitchFamily="34" charset="-120"/>
              </a:rPr>
              <a:t>vandmiljø</a:t>
            </a:r>
            <a:r>
              <a:rPr lang="en-US" dirty="0">
                <a:solidFill>
                  <a:srgbClr val="123044"/>
                </a:solidFill>
                <a:latin typeface="Arial" pitchFamily="34" charset="0"/>
                <a:ea typeface="Arial" pitchFamily="34" charset="-122"/>
                <a:cs typeface="Arial" pitchFamily="34" charset="-120"/>
              </a:rPr>
              <a:t>, pH, </a:t>
            </a:r>
            <a:r>
              <a:rPr lang="en-US" dirty="0" err="1">
                <a:solidFill>
                  <a:srgbClr val="123044"/>
                </a:solidFill>
                <a:latin typeface="Arial" pitchFamily="34" charset="0"/>
                <a:ea typeface="Arial" pitchFamily="34" charset="-122"/>
                <a:cs typeface="Arial" pitchFamily="34" charset="-120"/>
              </a:rPr>
              <a:t>ioner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eutrofiering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minimumsloven</a:t>
            </a:r>
            <a:r>
              <a:rPr lang="en-US" dirty="0">
                <a:solidFill>
                  <a:srgbClr val="123044"/>
                </a:solidFill>
                <a:latin typeface="Arial" pitchFamily="34" charset="0"/>
                <a:ea typeface="Arial" pitchFamily="34" charset="-122"/>
                <a:cs typeface="Arial" pitchFamily="34" charset="-120"/>
              </a:rPr>
              <a:t>.</a:t>
            </a:r>
            <a:endParaRPr lang="en-US" dirty="0"/>
          </a:p>
          <a:p>
            <a:endParaRPr lang="en-US" dirty="0"/>
          </a:p>
          <a:p>
            <a:r>
              <a:rPr lang="en-US" dirty="0" err="1"/>
              <a:t>Elevoutput</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Faglige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begrebsnoter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Forklaringsmodel</a:t>
            </a:r>
            <a:r>
              <a:rPr lang="en-US" dirty="0">
                <a:solidFill>
                  <a:srgbClr val="123044"/>
                </a:solidFill>
                <a:latin typeface="Arial" pitchFamily="34" charset="0"/>
                <a:ea typeface="Arial" pitchFamily="34" charset="-122"/>
                <a:cs typeface="Arial" pitchFamily="34" charset="-120"/>
              </a:rPr>
              <a:t> for </a:t>
            </a:r>
            <a:r>
              <a:rPr lang="en-US" dirty="0" err="1">
                <a:solidFill>
                  <a:srgbClr val="123044"/>
                </a:solidFill>
                <a:latin typeface="Arial" pitchFamily="34" charset="0"/>
                <a:ea typeface="Arial" pitchFamily="34" charset="-122"/>
                <a:cs typeface="Arial" pitchFamily="34" charset="-120"/>
              </a:rPr>
              <a:t>eutrofiering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Videnskortlægning</a:t>
            </a:r>
            <a:endParaRPr lang="en-US" dirty="0"/>
          </a:p>
          <a:p>
            <a:r>
              <a:rPr lang="en-US">
                <a:solidFill>
                  <a:srgbClr val="123044"/>
                </a:solidFill>
                <a:latin typeface="Arial" pitchFamily="34" charset="0"/>
                <a:ea typeface="Arial" pitchFamily="34" charset="-122"/>
                <a:cs typeface="Arial" pitchFamily="34" charset="-120"/>
              </a:rPr>
              <a:t>• Problemskitse.</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Præsenter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begreber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som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forklaringsmodeller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teori</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direkte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udfordringen</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formulere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sammenhænge</a:t>
            </a:r>
            <a:r>
              <a:rPr lang="en-US">
                <a:solidFill>
                  <a:srgbClr val="123044"/>
                </a:solidFill>
                <a:latin typeface="Arial" pitchFamily="34" charset="0"/>
                <a:ea typeface="Arial" pitchFamily="34" charset="-122"/>
                <a:cs typeface="Arial" pitchFamily="34" charset="-120"/>
              </a:rPr>
              <a:t> selv.</a:t>
            </a: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1B8E6D48-8CA3-6EF7-3758-F3849450A400}"/>
              </a:ext>
            </a:extLst>
          </p:cNvPr>
          <p:cNvSpPr>
            <a:spLocks noGrp="1"/>
          </p:cNvSpPr>
          <p:nvPr>
            <p:ph type="sldNum" sz="quarter" idx="5"/>
          </p:nvPr>
        </p:nvSpPr>
        <p:spPr/>
        <p:txBody>
          <a:bodyPr/>
          <a:lstStyle/>
          <a:p>
            <a:fld id="{BC484C3B-1DE0-4716-9C40-656C83D4A94D}" type="slidenum">
              <a:rPr lang="da-DK" smtClean="0"/>
              <a:t>19</a:t>
            </a:fld>
            <a:endParaRPr lang="da-DK"/>
          </a:p>
        </p:txBody>
      </p:sp>
    </p:spTree>
    <p:extLst>
      <p:ext uri="{BB962C8B-B14F-4D97-AF65-F5344CB8AC3E}">
        <p14:creationId xmlns:p14="http://schemas.microsoft.com/office/powerpoint/2010/main" val="10553171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E0318-1BB2-DB58-069B-B90A0B1F97A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F2636A7-A366-D617-C270-160AB1DC716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9229F09-2CAA-0B5A-5477-77B8F5ECC85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10D0987-AED9-5767-2D2B-47EB97142FBA}"/>
              </a:ext>
            </a:extLst>
          </p:cNvPr>
          <p:cNvSpPr>
            <a:spLocks noGrp="1"/>
          </p:cNvSpPr>
          <p:nvPr>
            <p:ph type="sldNum" sz="quarter" idx="5"/>
          </p:nvPr>
        </p:nvSpPr>
        <p:spPr/>
        <p:txBody>
          <a:bodyPr/>
          <a:lstStyle/>
          <a:p>
            <a:fld id="{BC484C3B-1DE0-4716-9C40-656C83D4A94D}" type="slidenum">
              <a:rPr lang="da-DK" smtClean="0"/>
              <a:t>20</a:t>
            </a:fld>
            <a:endParaRPr lang="da-DK"/>
          </a:p>
        </p:txBody>
      </p:sp>
    </p:spTree>
    <p:extLst>
      <p:ext uri="{BB962C8B-B14F-4D97-AF65-F5344CB8AC3E}">
        <p14:creationId xmlns:p14="http://schemas.microsoft.com/office/powerpoint/2010/main" val="984402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AF726-9152-8EA2-8A17-06D23F483B7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6BBE93E-3843-53BE-F195-9342787E6D8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34A69E-9BF9-4FDB-A3B9-35B5ACFC4EF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A3088DC-DBC2-CEA6-664D-3DD9B859D5C4}"/>
              </a:ext>
            </a:extLst>
          </p:cNvPr>
          <p:cNvSpPr>
            <a:spLocks noGrp="1"/>
          </p:cNvSpPr>
          <p:nvPr>
            <p:ph type="sldNum" sz="quarter" idx="5"/>
          </p:nvPr>
        </p:nvSpPr>
        <p:spPr/>
        <p:txBody>
          <a:bodyPr/>
          <a:lstStyle/>
          <a:p>
            <a:fld id="{BC484C3B-1DE0-4716-9C40-656C83D4A94D}" type="slidenum">
              <a:rPr lang="da-DK" smtClean="0"/>
              <a:t>21</a:t>
            </a:fld>
            <a:endParaRPr lang="da-DK"/>
          </a:p>
        </p:txBody>
      </p:sp>
    </p:spTree>
    <p:extLst>
      <p:ext uri="{BB962C8B-B14F-4D97-AF65-F5344CB8AC3E}">
        <p14:creationId xmlns:p14="http://schemas.microsoft.com/office/powerpoint/2010/main" val="3214658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1B762-5A79-9783-9672-56CDEA917E4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9C5771F-CA35-6376-8D44-390FFAEAA09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1A7309B-F367-C827-A208-EE612D8855A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27D76989-B25D-7703-3BDF-4008B43DE9B8}"/>
              </a:ext>
            </a:extLst>
          </p:cNvPr>
          <p:cNvSpPr>
            <a:spLocks noGrp="1"/>
          </p:cNvSpPr>
          <p:nvPr>
            <p:ph type="sldNum" sz="quarter" idx="5"/>
          </p:nvPr>
        </p:nvSpPr>
        <p:spPr/>
        <p:txBody>
          <a:bodyPr/>
          <a:lstStyle/>
          <a:p>
            <a:fld id="{BC484C3B-1DE0-4716-9C40-656C83D4A94D}" type="slidenum">
              <a:rPr lang="da-DK" smtClean="0"/>
              <a:t>22</a:t>
            </a:fld>
            <a:endParaRPr lang="da-DK"/>
          </a:p>
        </p:txBody>
      </p:sp>
    </p:spTree>
    <p:extLst>
      <p:ext uri="{BB962C8B-B14F-4D97-AF65-F5344CB8AC3E}">
        <p14:creationId xmlns:p14="http://schemas.microsoft.com/office/powerpoint/2010/main" val="2261091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39898-183C-2F92-F925-B84F07F69ED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990BF58-547B-9F6B-6021-AF2BB938119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F0450AE-3DE3-976E-A702-059F15C5EC2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7728181-52B9-94D6-BBBB-EEC27A49145B}"/>
              </a:ext>
            </a:extLst>
          </p:cNvPr>
          <p:cNvSpPr>
            <a:spLocks noGrp="1"/>
          </p:cNvSpPr>
          <p:nvPr>
            <p:ph type="sldNum" sz="quarter" idx="5"/>
          </p:nvPr>
        </p:nvSpPr>
        <p:spPr/>
        <p:txBody>
          <a:bodyPr/>
          <a:lstStyle/>
          <a:p>
            <a:fld id="{BC484C3B-1DE0-4716-9C40-656C83D4A94D}" type="slidenum">
              <a:rPr lang="da-DK" smtClean="0"/>
              <a:t>23</a:t>
            </a:fld>
            <a:endParaRPr lang="da-DK"/>
          </a:p>
        </p:txBody>
      </p:sp>
    </p:spTree>
    <p:extLst>
      <p:ext uri="{BB962C8B-B14F-4D97-AF65-F5344CB8AC3E}">
        <p14:creationId xmlns:p14="http://schemas.microsoft.com/office/powerpoint/2010/main" val="1656793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CAB72-4FF6-E505-E951-DFAD5242E83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61E70F-B5D0-AAB6-1398-8BBCED5295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E651989-D286-50CE-2C9A-3E7B1B84099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58D5754-1902-15CC-C779-DB6355E1A7EF}"/>
              </a:ext>
            </a:extLst>
          </p:cNvPr>
          <p:cNvSpPr>
            <a:spLocks noGrp="1"/>
          </p:cNvSpPr>
          <p:nvPr>
            <p:ph type="sldNum" sz="quarter" idx="5"/>
          </p:nvPr>
        </p:nvSpPr>
        <p:spPr/>
        <p:txBody>
          <a:bodyPr/>
          <a:lstStyle/>
          <a:p>
            <a:fld id="{BC484C3B-1DE0-4716-9C40-656C83D4A94D}" type="slidenum">
              <a:rPr lang="da-DK" smtClean="0"/>
              <a:t>24</a:t>
            </a:fld>
            <a:endParaRPr lang="da-DK"/>
          </a:p>
        </p:txBody>
      </p:sp>
    </p:spTree>
    <p:extLst>
      <p:ext uri="{BB962C8B-B14F-4D97-AF65-F5344CB8AC3E}">
        <p14:creationId xmlns:p14="http://schemas.microsoft.com/office/powerpoint/2010/main" val="3008152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30A8F-5BA1-6707-A229-0A355E7BF3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5D91DD1-AB79-5275-FEEB-24E5458907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E6E8DC2-9890-83AE-0189-AFA8C20E733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5A69AEB-3968-899B-33A0-898D422EC493}"/>
              </a:ext>
            </a:extLst>
          </p:cNvPr>
          <p:cNvSpPr>
            <a:spLocks noGrp="1"/>
          </p:cNvSpPr>
          <p:nvPr>
            <p:ph type="sldNum" sz="quarter" idx="5"/>
          </p:nvPr>
        </p:nvSpPr>
        <p:spPr/>
        <p:txBody>
          <a:bodyPr/>
          <a:lstStyle/>
          <a:p>
            <a:fld id="{BC484C3B-1DE0-4716-9C40-656C83D4A94D}" type="slidenum">
              <a:rPr lang="da-DK" smtClean="0"/>
              <a:t>25</a:t>
            </a:fld>
            <a:endParaRPr lang="da-DK"/>
          </a:p>
        </p:txBody>
      </p:sp>
    </p:spTree>
    <p:extLst>
      <p:ext uri="{BB962C8B-B14F-4D97-AF65-F5344CB8AC3E}">
        <p14:creationId xmlns:p14="http://schemas.microsoft.com/office/powerpoint/2010/main" val="1296215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B025-9277-26D1-9120-AAB35C585F9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9220579-6551-AE06-9720-73759996134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32D92BE-1EA8-78F1-860E-423D623E5B26}"/>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Udvide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forståelsen</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iltsvind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gennem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matrixarbejde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systemforklaringer</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a:solidFill>
                  <a:srgbClr val="123044"/>
                </a:solidFill>
                <a:latin typeface="Arial" pitchFamily="34" charset="0"/>
                <a:ea typeface="Arial" pitchFamily="34" charset="-122"/>
                <a:cs typeface="Arial" pitchFamily="34" charset="-120"/>
              </a:rPr>
              <a:t>• Årsag-virknings-forklaringer.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Sørg</a:t>
            </a:r>
            <a:r>
              <a:rPr lang="en-US" dirty="0">
                <a:solidFill>
                  <a:srgbClr val="123044"/>
                </a:solidFill>
                <a:latin typeface="Arial" pitchFamily="34" charset="0"/>
                <a:ea typeface="Arial" pitchFamily="34" charset="-122"/>
                <a:cs typeface="Arial" pitchFamily="34" charset="-120"/>
              </a:rPr>
              <a:t> for </a:t>
            </a:r>
            <a:r>
              <a:rPr lang="en-US" err="1">
                <a:solidFill>
                  <a:srgbClr val="123044"/>
                </a:solidFill>
                <a:latin typeface="Arial" pitchFamily="34" charset="0"/>
                <a:ea typeface="Arial" pitchFamily="34" charset="-122"/>
                <a:cs typeface="Arial" pitchFamily="34" charset="-120"/>
              </a:rPr>
              <a:t>tydelige</a:t>
            </a:r>
            <a:r>
              <a:rPr lang="en-US">
                <a:solidFill>
                  <a:srgbClr val="123044"/>
                </a:solidFill>
                <a:latin typeface="Arial" pitchFamily="34" charset="0"/>
                <a:ea typeface="Arial" pitchFamily="34" charset="-122"/>
                <a:cs typeface="Arial" pitchFamily="34" charset="-120"/>
              </a:rPr>
              <a:t> ekspertroller.</a:t>
            </a:r>
            <a:endParaRPr lang="en-US" dirty="0"/>
          </a:p>
          <a:p>
            <a:r>
              <a:rPr lang="en-US">
                <a:solidFill>
                  <a:srgbClr val="123044"/>
                </a:solidFill>
                <a:latin typeface="Arial" pitchFamily="34" charset="0"/>
                <a:ea typeface="Arial" pitchFamily="34" charset="-122"/>
                <a:cs typeface="Arial" pitchFamily="34" charset="-120"/>
              </a:rPr>
              <a:t>• Fokuser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sammenhænge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frem</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for facit.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Støt</a:t>
            </a:r>
            <a:r>
              <a:rPr lang="en-US" dirty="0">
                <a:solidFill>
                  <a:srgbClr val="123044"/>
                </a:solidFill>
                <a:latin typeface="Arial" pitchFamily="34" charset="0"/>
                <a:ea typeface="Arial" pitchFamily="34" charset="-122"/>
                <a:cs typeface="Arial" pitchFamily="34" charset="-120"/>
              </a:rPr>
              <a:t> med </a:t>
            </a:r>
            <a:r>
              <a:rPr lang="en-US" err="1">
                <a:solidFill>
                  <a:srgbClr val="123044"/>
                </a:solidFill>
                <a:latin typeface="Arial" pitchFamily="34" charset="0"/>
                <a:ea typeface="Arial" pitchFamily="34" charset="-122"/>
                <a:cs typeface="Arial" pitchFamily="34" charset="-120"/>
              </a:rPr>
              <a:t>åbne</a:t>
            </a:r>
            <a:r>
              <a:rPr lang="en-US">
                <a:solidFill>
                  <a:srgbClr val="123044"/>
                </a:solidFill>
                <a:latin typeface="Arial" pitchFamily="34" charset="0"/>
                <a:ea typeface="Arial" pitchFamily="34" charset="-122"/>
                <a:cs typeface="Arial" pitchFamily="34" charset="-120"/>
              </a:rPr>
              <a:t> spørgsmål.</a:t>
            </a:r>
            <a:endParaRPr lang="en-US" dirty="0"/>
          </a:p>
          <a:p>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Systemforståelse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Caseforståelse</a:t>
            </a:r>
            <a:endParaRPr lang="en-US" dirty="0"/>
          </a:p>
          <a:p>
            <a:r>
              <a:rPr lang="en-US">
                <a:solidFill>
                  <a:srgbClr val="123044"/>
                </a:solidFill>
                <a:latin typeface="Arial" pitchFamily="34" charset="0"/>
                <a:ea typeface="Arial" pitchFamily="34" charset="-122"/>
                <a:cs typeface="Arial" pitchFamily="34" charset="-120"/>
              </a:rPr>
              <a:t>• Refleksionslogbog.</a:t>
            </a: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48E0E213-843D-E944-08A5-921B695D1AA7}"/>
              </a:ext>
            </a:extLst>
          </p:cNvPr>
          <p:cNvSpPr>
            <a:spLocks noGrp="1"/>
          </p:cNvSpPr>
          <p:nvPr>
            <p:ph type="sldNum" sz="quarter" idx="5"/>
          </p:nvPr>
        </p:nvSpPr>
        <p:spPr/>
        <p:txBody>
          <a:bodyPr/>
          <a:lstStyle/>
          <a:p>
            <a:fld id="{BC484C3B-1DE0-4716-9C40-656C83D4A94D}" type="slidenum">
              <a:rPr lang="da-DK" smtClean="0"/>
              <a:t>26</a:t>
            </a:fld>
            <a:endParaRPr lang="da-DK"/>
          </a:p>
        </p:txBody>
      </p:sp>
    </p:spTree>
    <p:extLst>
      <p:ext uri="{BB962C8B-B14F-4D97-AF65-F5344CB8AC3E}">
        <p14:creationId xmlns:p14="http://schemas.microsoft.com/office/powerpoint/2010/main" val="1402923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1F6CA-0772-C925-42D2-E9A40832A07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3AD778-4C0F-F5B2-2636-FA25E48F208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C225E5E-3879-E1C6-00E4-D2C9352E2D6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7FDECBB-1D47-0950-8213-B6F3A3B7B832}"/>
              </a:ext>
            </a:extLst>
          </p:cNvPr>
          <p:cNvSpPr>
            <a:spLocks noGrp="1"/>
          </p:cNvSpPr>
          <p:nvPr>
            <p:ph type="sldNum" sz="quarter" idx="5"/>
          </p:nvPr>
        </p:nvSpPr>
        <p:spPr/>
        <p:txBody>
          <a:bodyPr/>
          <a:lstStyle/>
          <a:p>
            <a:fld id="{BC484C3B-1DE0-4716-9C40-656C83D4A94D}" type="slidenum">
              <a:rPr lang="da-DK" smtClean="0"/>
              <a:t>27</a:t>
            </a:fld>
            <a:endParaRPr lang="da-DK"/>
          </a:p>
        </p:txBody>
      </p:sp>
    </p:spTree>
    <p:extLst>
      <p:ext uri="{BB962C8B-B14F-4D97-AF65-F5344CB8AC3E}">
        <p14:creationId xmlns:p14="http://schemas.microsoft.com/office/powerpoint/2010/main" val="2872352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B1A4C-1360-8701-BA16-FBE4268C745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0611E56-9F2D-647A-A716-A8AF4D73F4C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4965131-371F-A546-5C23-437C27D9BF4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F64F80C-479D-DC3B-C1C3-9691D7978007}"/>
              </a:ext>
            </a:extLst>
          </p:cNvPr>
          <p:cNvSpPr>
            <a:spLocks noGrp="1"/>
          </p:cNvSpPr>
          <p:nvPr>
            <p:ph type="sldNum" sz="quarter" idx="5"/>
          </p:nvPr>
        </p:nvSpPr>
        <p:spPr/>
        <p:txBody>
          <a:bodyPr/>
          <a:lstStyle/>
          <a:p>
            <a:fld id="{BC484C3B-1DE0-4716-9C40-656C83D4A94D}" type="slidenum">
              <a:rPr lang="da-DK" smtClean="0"/>
              <a:t>28</a:t>
            </a:fld>
            <a:endParaRPr lang="da-DK"/>
          </a:p>
        </p:txBody>
      </p:sp>
    </p:spTree>
    <p:extLst>
      <p:ext uri="{BB962C8B-B14F-4D97-AF65-F5344CB8AC3E}">
        <p14:creationId xmlns:p14="http://schemas.microsoft.com/office/powerpoint/2010/main" val="3195806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5B809-5072-41CE-AA76-053EE1C09C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87B24-5E8B-20B5-A290-96A8C04977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DCC18D3-CDE1-A83C-983E-97EEDE8B6BD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684F9E6-8007-FAC7-9C37-D00367C72C73}"/>
              </a:ext>
            </a:extLst>
          </p:cNvPr>
          <p:cNvSpPr>
            <a:spLocks noGrp="1"/>
          </p:cNvSpPr>
          <p:nvPr>
            <p:ph type="sldNum" sz="quarter" idx="5"/>
          </p:nvPr>
        </p:nvSpPr>
        <p:spPr/>
        <p:txBody>
          <a:bodyPr/>
          <a:lstStyle/>
          <a:p>
            <a:fld id="{BC484C3B-1DE0-4716-9C40-656C83D4A94D}" type="slidenum">
              <a:rPr lang="da-DK" smtClean="0"/>
              <a:t>29</a:t>
            </a:fld>
            <a:endParaRPr lang="da-DK"/>
          </a:p>
        </p:txBody>
      </p:sp>
    </p:spTree>
    <p:extLst>
      <p:ext uri="{BB962C8B-B14F-4D97-AF65-F5344CB8AC3E}">
        <p14:creationId xmlns:p14="http://schemas.microsoft.com/office/powerpoint/2010/main" val="281712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DF5E7-B509-D9E6-32DF-BAFA2E553A2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9D481B1-B6D3-AC0E-0493-562C0438187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0CB4321-0022-E88B-CB44-DEFE9327874C}"/>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Give </a:t>
            </a:r>
            <a:r>
              <a:rPr lang="en-US" dirty="0" err="1">
                <a:solidFill>
                  <a:srgbClr val="123044"/>
                </a:solidFill>
                <a:latin typeface="Arial" pitchFamily="34" charset="0"/>
                <a:ea typeface="Arial" pitchFamily="34" charset="-122"/>
                <a:cs typeface="Arial" pitchFamily="34" charset="-120"/>
              </a:rPr>
              <a:t>første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erfaring</a:t>
            </a:r>
            <a:r>
              <a:rPr lang="en-US" dirty="0">
                <a:solidFill>
                  <a:srgbClr val="123044"/>
                </a:solidFill>
                <a:latin typeface="Arial" pitchFamily="34" charset="0"/>
                <a:ea typeface="Arial" pitchFamily="34" charset="-122"/>
                <a:cs typeface="Arial" pitchFamily="34" charset="-120"/>
              </a:rPr>
              <a:t> med </a:t>
            </a:r>
            <a:r>
              <a:rPr lang="en-US" dirty="0" err="1">
                <a:solidFill>
                  <a:srgbClr val="123044"/>
                </a:solidFill>
                <a:latin typeface="Arial" pitchFamily="34" charset="0"/>
                <a:ea typeface="Arial" pitchFamily="34" charset="-122"/>
                <a:cs typeface="Arial" pitchFamily="34" charset="-120"/>
              </a:rPr>
              <a:t>naturvidenskabelig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gennem</a:t>
            </a:r>
            <a:r>
              <a:rPr lang="en-US" dirty="0">
                <a:solidFill>
                  <a:srgbClr val="123044"/>
                </a:solidFill>
                <a:latin typeface="Arial" pitchFamily="34" charset="0"/>
                <a:ea typeface="Arial" pitchFamily="34" charset="-122"/>
                <a:cs typeface="Arial" pitchFamily="34" charset="-120"/>
              </a:rPr>
              <a:t> simple </a:t>
            </a:r>
            <a:r>
              <a:rPr lang="en-US" dirty="0" err="1">
                <a:solidFill>
                  <a:srgbClr val="123044"/>
                </a:solidFill>
                <a:latin typeface="Arial" pitchFamily="34" charset="0"/>
                <a:ea typeface="Arial" pitchFamily="34" charset="-122"/>
                <a:cs typeface="Arial" pitchFamily="34" charset="-120"/>
              </a:rPr>
              <a:t>vandmålinger</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Foreløbige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hypoteser</a:t>
            </a:r>
            <a:endParaRPr lang="en-US" dirty="0"/>
          </a:p>
          <a:p>
            <a:r>
              <a:rPr lang="en-US" dirty="0">
                <a:solidFill>
                  <a:srgbClr val="123044"/>
                </a:solidFill>
                <a:latin typeface="Arial" pitchFamily="34" charset="0"/>
                <a:ea typeface="Arial" pitchFamily="34" charset="-122"/>
                <a:cs typeface="Arial" pitchFamily="34" charset="-120"/>
              </a:rPr>
              <a:t>• Observations-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måleskemaer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Refleksioner</a:t>
            </a:r>
            <a:r>
              <a:rPr lang="en-US" dirty="0">
                <a:solidFill>
                  <a:srgbClr val="123044"/>
                </a:solidFill>
                <a:latin typeface="Arial" pitchFamily="34" charset="0"/>
                <a:ea typeface="Arial" pitchFamily="34" charset="-122"/>
                <a:cs typeface="Arial" pitchFamily="34" charset="-120"/>
              </a:rPr>
              <a:t> over </a:t>
            </a:r>
            <a:r>
              <a:rPr lang="en-US" dirty="0" err="1">
                <a:solidFill>
                  <a:srgbClr val="123044"/>
                </a:solidFill>
                <a:latin typeface="Arial" pitchFamily="34" charset="0"/>
                <a:ea typeface="Arial" pitchFamily="34" charset="-122"/>
                <a:cs typeface="Arial" pitchFamily="34" charset="-120"/>
              </a:rPr>
              <a:t>usikkerheder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Forståelse</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for metode.</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Skelne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mellem</a:t>
            </a:r>
            <a:r>
              <a:rPr lang="en-US" dirty="0">
                <a:solidFill>
                  <a:srgbClr val="123044"/>
                </a:solidFill>
                <a:latin typeface="Arial" pitchFamily="34" charset="0"/>
                <a:ea typeface="Arial" pitchFamily="34" charset="-122"/>
                <a:cs typeface="Arial" pitchFamily="34" charset="-120"/>
              </a:rPr>
              <a:t> observation, </a:t>
            </a:r>
            <a:r>
              <a:rPr lang="en-US" dirty="0" err="1">
                <a:solidFill>
                  <a:srgbClr val="123044"/>
                </a:solidFill>
                <a:latin typeface="Arial" pitchFamily="34" charset="0"/>
                <a:ea typeface="Arial" pitchFamily="34" charset="-122"/>
                <a:cs typeface="Arial" pitchFamily="34" charset="-120"/>
              </a:rPr>
              <a:t>tolkning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antagelse.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Målet</a:t>
            </a:r>
            <a:r>
              <a:rPr lang="en-US" dirty="0">
                <a:solidFill>
                  <a:srgbClr val="123044"/>
                </a:solidFill>
                <a:latin typeface="Arial" pitchFamily="34" charset="0"/>
                <a:ea typeface="Arial" pitchFamily="34" charset="-122"/>
                <a:cs typeface="Arial" pitchFamily="34" charset="-120"/>
              </a:rPr>
              <a:t> er </a:t>
            </a:r>
            <a:r>
              <a:rPr lang="en-US" dirty="0" err="1">
                <a:solidFill>
                  <a:srgbClr val="123044"/>
                </a:solidFill>
                <a:latin typeface="Arial" pitchFamily="34" charset="0"/>
                <a:ea typeface="Arial" pitchFamily="34" charset="-122"/>
                <a:cs typeface="Arial" pitchFamily="34" charset="-120"/>
              </a:rPr>
              <a:t>systematik</a:t>
            </a:r>
            <a:r>
              <a:rPr lang="en-US" dirty="0">
                <a:solidFill>
                  <a:srgbClr val="123044"/>
                </a:solidFill>
                <a:latin typeface="Arial" pitchFamily="34" charset="0"/>
                <a:ea typeface="Arial" pitchFamily="34" charset="-122"/>
                <a:cs typeface="Arial" pitchFamily="34" charset="-120"/>
              </a:rPr>
              <a:t> – </a:t>
            </a:r>
            <a:r>
              <a:rPr lang="en-US" dirty="0" err="1">
                <a:solidFill>
                  <a:srgbClr val="123044"/>
                </a:solidFill>
                <a:latin typeface="Arial" pitchFamily="34" charset="0"/>
                <a:ea typeface="Arial" pitchFamily="34" charset="-122"/>
                <a:cs typeface="Arial" pitchFamily="34" charset="-120"/>
              </a:rPr>
              <a:t>ikke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perfekte</a:t>
            </a:r>
            <a:r>
              <a:rPr lang="en-US">
                <a:solidFill>
                  <a:srgbClr val="123044"/>
                </a:solidFill>
                <a:latin typeface="Arial" pitchFamily="34" charset="0"/>
                <a:ea typeface="Arial" pitchFamily="34" charset="-122"/>
                <a:cs typeface="Arial" pitchFamily="34" charset="-120"/>
              </a:rPr>
              <a:t> resultater.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kan</a:t>
            </a:r>
            <a:r>
              <a:rPr lang="en-US" dirty="0">
                <a:solidFill>
                  <a:srgbClr val="123044"/>
                </a:solidFill>
                <a:latin typeface="Arial" pitchFamily="34" charset="0"/>
                <a:ea typeface="Arial" pitchFamily="34" charset="-122"/>
                <a:cs typeface="Arial" pitchFamily="34" charset="-120"/>
              </a:rPr>
              <a:t> data </a:t>
            </a:r>
            <a:r>
              <a:rPr lang="en-US" dirty="0" err="1">
                <a:solidFill>
                  <a:srgbClr val="123044"/>
                </a:solidFill>
                <a:latin typeface="Arial" pitchFamily="34" charset="0"/>
                <a:ea typeface="Arial" pitchFamily="34" charset="-122"/>
                <a:cs typeface="Arial" pitchFamily="34" charset="-120"/>
              </a:rPr>
              <a:t>faktisk</a:t>
            </a:r>
            <a:r>
              <a:rPr lang="en-US" dirty="0">
                <a:solidFill>
                  <a:srgbClr val="123044"/>
                </a:solidFill>
                <a:latin typeface="Arial" pitchFamily="34" charset="0"/>
                <a:ea typeface="Arial" pitchFamily="34" charset="-122"/>
                <a:cs typeface="Arial" pitchFamily="34" charset="-120"/>
              </a:rPr>
              <a:t> vise?</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2CB583B7-6B2A-7C54-9380-89A0E2296D32}"/>
              </a:ext>
            </a:extLst>
          </p:cNvPr>
          <p:cNvSpPr>
            <a:spLocks noGrp="1"/>
          </p:cNvSpPr>
          <p:nvPr>
            <p:ph type="sldNum" sz="quarter" idx="5"/>
          </p:nvPr>
        </p:nvSpPr>
        <p:spPr/>
        <p:txBody>
          <a:bodyPr/>
          <a:lstStyle/>
          <a:p>
            <a:fld id="{BC484C3B-1DE0-4716-9C40-656C83D4A94D}" type="slidenum">
              <a:rPr lang="da-DK" smtClean="0"/>
              <a:t>30</a:t>
            </a:fld>
            <a:endParaRPr lang="da-DK"/>
          </a:p>
        </p:txBody>
      </p:sp>
    </p:spTree>
    <p:extLst>
      <p:ext uri="{BB962C8B-B14F-4D97-AF65-F5344CB8AC3E}">
        <p14:creationId xmlns:p14="http://schemas.microsoft.com/office/powerpoint/2010/main" val="1745261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770DF-3B36-0A51-CE67-4892632792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5D596F7-067A-F5F7-EC14-B94D749858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85D8DD1-17A8-9EF0-79F7-11B80339174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63003CD-377F-8155-1D15-670C56E8A053}"/>
              </a:ext>
            </a:extLst>
          </p:cNvPr>
          <p:cNvSpPr>
            <a:spLocks noGrp="1"/>
          </p:cNvSpPr>
          <p:nvPr>
            <p:ph type="sldNum" sz="quarter" idx="5"/>
          </p:nvPr>
        </p:nvSpPr>
        <p:spPr/>
        <p:txBody>
          <a:bodyPr/>
          <a:lstStyle/>
          <a:p>
            <a:fld id="{BC484C3B-1DE0-4716-9C40-656C83D4A94D}" type="slidenum">
              <a:rPr lang="da-DK" smtClean="0"/>
              <a:t>31</a:t>
            </a:fld>
            <a:endParaRPr lang="da-DK"/>
          </a:p>
        </p:txBody>
      </p:sp>
    </p:spTree>
    <p:extLst>
      <p:ext uri="{BB962C8B-B14F-4D97-AF65-F5344CB8AC3E}">
        <p14:creationId xmlns:p14="http://schemas.microsoft.com/office/powerpoint/2010/main" val="10516014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E4E1-2831-E4B4-A333-FFE1385368E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60E3D97-78F0-5434-5F2E-66CEC3FA928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1348B2D-3C88-48E1-FB86-6CD32C1B2C3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9512549F-8F10-7845-9C6D-1D609736E32A}"/>
              </a:ext>
            </a:extLst>
          </p:cNvPr>
          <p:cNvSpPr>
            <a:spLocks noGrp="1"/>
          </p:cNvSpPr>
          <p:nvPr>
            <p:ph type="sldNum" sz="quarter" idx="5"/>
          </p:nvPr>
        </p:nvSpPr>
        <p:spPr/>
        <p:txBody>
          <a:bodyPr/>
          <a:lstStyle/>
          <a:p>
            <a:fld id="{BC484C3B-1DE0-4716-9C40-656C83D4A94D}" type="slidenum">
              <a:rPr lang="da-DK" smtClean="0"/>
              <a:t>32</a:t>
            </a:fld>
            <a:endParaRPr lang="da-DK"/>
          </a:p>
        </p:txBody>
      </p:sp>
    </p:spTree>
    <p:extLst>
      <p:ext uri="{BB962C8B-B14F-4D97-AF65-F5344CB8AC3E}">
        <p14:creationId xmlns:p14="http://schemas.microsoft.com/office/powerpoint/2010/main" val="400665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B5CBA-27EC-520F-4ABE-8FE794292ED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1347539-8C9B-A510-08DF-DCB70263162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091F2A7-E310-D92B-3E15-2AAE0D9D633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BD6DD48-77EA-33C8-DEA9-D7E6A1D7C6FA}"/>
              </a:ext>
            </a:extLst>
          </p:cNvPr>
          <p:cNvSpPr>
            <a:spLocks noGrp="1"/>
          </p:cNvSpPr>
          <p:nvPr>
            <p:ph type="sldNum" sz="quarter" idx="5"/>
          </p:nvPr>
        </p:nvSpPr>
        <p:spPr/>
        <p:txBody>
          <a:bodyPr/>
          <a:lstStyle/>
          <a:p>
            <a:fld id="{BC484C3B-1DE0-4716-9C40-656C83D4A94D}" type="slidenum">
              <a:rPr lang="da-DK" smtClean="0"/>
              <a:t>33</a:t>
            </a:fld>
            <a:endParaRPr lang="da-DK"/>
          </a:p>
        </p:txBody>
      </p:sp>
    </p:spTree>
    <p:extLst>
      <p:ext uri="{BB962C8B-B14F-4D97-AF65-F5344CB8AC3E}">
        <p14:creationId xmlns:p14="http://schemas.microsoft.com/office/powerpoint/2010/main" val="13176849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B0632-6343-8C56-E8F6-97D1A040079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B933C79-7527-A3A0-1079-720DCCDA13A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DEB5A0E-C2D9-AE4E-BD31-E8A0A56DA62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8E2ABCC-621E-361A-06FC-A5730C1A16F7}"/>
              </a:ext>
            </a:extLst>
          </p:cNvPr>
          <p:cNvSpPr>
            <a:spLocks noGrp="1"/>
          </p:cNvSpPr>
          <p:nvPr>
            <p:ph type="sldNum" sz="quarter" idx="5"/>
          </p:nvPr>
        </p:nvSpPr>
        <p:spPr/>
        <p:txBody>
          <a:bodyPr/>
          <a:lstStyle/>
          <a:p>
            <a:fld id="{BC484C3B-1DE0-4716-9C40-656C83D4A94D}" type="slidenum">
              <a:rPr lang="da-DK" smtClean="0"/>
              <a:t>34</a:t>
            </a:fld>
            <a:endParaRPr lang="da-DK"/>
          </a:p>
        </p:txBody>
      </p:sp>
    </p:spTree>
    <p:extLst>
      <p:ext uri="{BB962C8B-B14F-4D97-AF65-F5344CB8AC3E}">
        <p14:creationId xmlns:p14="http://schemas.microsoft.com/office/powerpoint/2010/main" val="1321371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58629-95F6-F89D-FD39-FD75C7FC6D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3028B9D-E31B-84B7-2D83-D7E34E203E7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C43280-FF8E-23D6-3EFF-2F5E9363E76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F2F4036-90DF-B161-F869-F872793717BB}"/>
              </a:ext>
            </a:extLst>
          </p:cNvPr>
          <p:cNvSpPr>
            <a:spLocks noGrp="1"/>
          </p:cNvSpPr>
          <p:nvPr>
            <p:ph type="sldNum" sz="quarter" idx="5"/>
          </p:nvPr>
        </p:nvSpPr>
        <p:spPr/>
        <p:txBody>
          <a:bodyPr/>
          <a:lstStyle/>
          <a:p>
            <a:fld id="{BC484C3B-1DE0-4716-9C40-656C83D4A94D}" type="slidenum">
              <a:rPr lang="da-DK" smtClean="0"/>
              <a:t>35</a:t>
            </a:fld>
            <a:endParaRPr lang="da-DK"/>
          </a:p>
        </p:txBody>
      </p:sp>
    </p:spTree>
    <p:extLst>
      <p:ext uri="{BB962C8B-B14F-4D97-AF65-F5344CB8AC3E}">
        <p14:creationId xmlns:p14="http://schemas.microsoft.com/office/powerpoint/2010/main" val="36564167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C9C7-D1D7-9F62-62C8-8FEA65DA1A0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871891-1900-AD59-4C64-0707EC6094B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9B86BE5-1AE3-5D9F-4608-D0E90CF01D4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99B136B-C156-4F04-1EF5-47538522193F}"/>
              </a:ext>
            </a:extLst>
          </p:cNvPr>
          <p:cNvSpPr>
            <a:spLocks noGrp="1"/>
          </p:cNvSpPr>
          <p:nvPr>
            <p:ph type="sldNum" sz="quarter" idx="5"/>
          </p:nvPr>
        </p:nvSpPr>
        <p:spPr/>
        <p:txBody>
          <a:bodyPr/>
          <a:lstStyle/>
          <a:p>
            <a:fld id="{BC484C3B-1DE0-4716-9C40-656C83D4A94D}" type="slidenum">
              <a:rPr lang="da-DK" smtClean="0"/>
              <a:t>36</a:t>
            </a:fld>
            <a:endParaRPr lang="da-DK"/>
          </a:p>
        </p:txBody>
      </p:sp>
    </p:spTree>
    <p:extLst>
      <p:ext uri="{BB962C8B-B14F-4D97-AF65-F5344CB8AC3E}">
        <p14:creationId xmlns:p14="http://schemas.microsoft.com/office/powerpoint/2010/main" val="3975262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345FC-EED3-F095-98F0-2883B7A0855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3428907-4ECF-96A7-29F0-03BC421D547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E3B1AD9-FDDC-B730-5E90-63E561B4F347}"/>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Styrke </a:t>
            </a:r>
            <a:r>
              <a:rPr lang="en-US" dirty="0" err="1">
                <a:solidFill>
                  <a:srgbClr val="123044"/>
                </a:solidFill>
                <a:latin typeface="Arial" pitchFamily="34" charset="0"/>
                <a:ea typeface="Arial" pitchFamily="34" charset="-122"/>
                <a:cs typeface="Arial" pitchFamily="34" charset="-120"/>
              </a:rPr>
              <a:t>elevernes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blik</a:t>
            </a:r>
            <a:r>
              <a:rPr lang="en-US" dirty="0">
                <a:solidFill>
                  <a:srgbClr val="123044"/>
                </a:solidFill>
                <a:latin typeface="Arial" pitchFamily="34" charset="0"/>
                <a:ea typeface="Arial" pitchFamily="34" charset="-122"/>
                <a:cs typeface="Arial" pitchFamily="34" charset="-120"/>
              </a:rPr>
              <a:t> for </a:t>
            </a:r>
            <a:r>
              <a:rPr lang="en-US" dirty="0" err="1">
                <a:solidFill>
                  <a:srgbClr val="123044"/>
                </a:solidFill>
                <a:latin typeface="Arial" pitchFamily="34" charset="0"/>
                <a:ea typeface="Arial" pitchFamily="34" charset="-122"/>
                <a:cs typeface="Arial" pitchFamily="34" charset="-120"/>
              </a:rPr>
              <a:t>systematik</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variabler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sammenlignelige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undersøgelser</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err="1">
                <a:solidFill>
                  <a:srgbClr val="123044"/>
                </a:solidFill>
                <a:latin typeface="Arial" pitchFamily="34" charset="0"/>
                <a:ea typeface="Arial" pitchFamily="34" charset="-122"/>
                <a:cs typeface="Arial" pitchFamily="34" charset="-120"/>
              </a:rPr>
              <a:t>Overblik</a:t>
            </a:r>
            <a:r>
              <a:rPr lang="en-US" dirty="0">
                <a:solidFill>
                  <a:srgbClr val="123044"/>
                </a:solidFill>
                <a:latin typeface="Arial" pitchFamily="34" charset="0"/>
                <a:ea typeface="Arial" pitchFamily="34" charset="-122"/>
                <a:cs typeface="Arial" pitchFamily="34" charset="-120"/>
              </a:rPr>
              <a:t> over </a:t>
            </a:r>
            <a:r>
              <a:rPr lang="en-US" err="1">
                <a:solidFill>
                  <a:srgbClr val="123044"/>
                </a:solidFill>
                <a:latin typeface="Arial" pitchFamily="34" charset="0"/>
                <a:ea typeface="Arial" pitchFamily="34" charset="-122"/>
                <a:cs typeface="Arial" pitchFamily="34" charset="-120"/>
              </a:rPr>
              <a:t>påvirkende</a:t>
            </a:r>
            <a:r>
              <a:rPr lang="en-US">
                <a:solidFill>
                  <a:srgbClr val="123044"/>
                </a:solidFill>
                <a:latin typeface="Arial" pitchFamily="34" charset="0"/>
                <a:ea typeface="Arial" pitchFamily="34" charset="-122"/>
                <a:cs typeface="Arial" pitchFamily="34" charset="-120"/>
              </a:rPr>
              <a:t> faktorer.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Lærerfokus</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usikre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vurderinger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blive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en</a:t>
            </a:r>
            <a:r>
              <a:rPr lang="en-US">
                <a:solidFill>
                  <a:srgbClr val="123044"/>
                </a:solidFill>
                <a:latin typeface="Arial" pitchFamily="34" charset="0"/>
                <a:ea typeface="Arial" pitchFamily="34" charset="-122"/>
                <a:cs typeface="Arial" pitchFamily="34" charset="-120"/>
              </a:rPr>
              <a:t> pointe.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holder I </a:t>
            </a:r>
            <a:r>
              <a:rPr lang="en-US" dirty="0" err="1">
                <a:solidFill>
                  <a:srgbClr val="123044"/>
                </a:solidFill>
                <a:latin typeface="Arial" pitchFamily="34" charset="0"/>
                <a:ea typeface="Arial" pitchFamily="34" charset="-122"/>
                <a:cs typeface="Arial" pitchFamily="34" charset="-120"/>
              </a:rPr>
              <a:t>ens</a:t>
            </a:r>
            <a:r>
              <a:rPr lang="en-US" dirty="0">
                <a:solidFill>
                  <a:srgbClr val="123044"/>
                </a:solidFill>
                <a:latin typeface="Arial" pitchFamily="34" charset="0"/>
                <a:ea typeface="Arial" pitchFamily="34" charset="-122"/>
                <a:cs typeface="Arial" pitchFamily="34" charset="-120"/>
              </a:rPr>
              <a:t>?</a:t>
            </a:r>
            <a:endParaRPr lang="en-US" dirty="0"/>
          </a:p>
          <a:p>
            <a:r>
              <a:rPr lang="en-US" dirty="0">
                <a:solidFill>
                  <a:srgbClr val="123044"/>
                </a:solidFill>
                <a:latin typeface="Arial" pitchFamily="34" charset="0"/>
                <a:ea typeface="Arial" pitchFamily="34" charset="-122"/>
                <a:cs typeface="Arial" pitchFamily="34" charset="-120"/>
              </a:rPr>
              <a:t>• Peg </a:t>
            </a:r>
            <a:r>
              <a:rPr lang="en-US" dirty="0" err="1">
                <a:solidFill>
                  <a:srgbClr val="123044"/>
                </a:solidFill>
                <a:latin typeface="Arial" pitchFamily="34" charset="0"/>
                <a:ea typeface="Arial" pitchFamily="34" charset="-122"/>
                <a:cs typeface="Arial" pitchFamily="34" charset="-120"/>
              </a:rPr>
              <a:t>frem</a:t>
            </a:r>
            <a:r>
              <a:rPr lang="en-US" dirty="0">
                <a:solidFill>
                  <a:srgbClr val="123044"/>
                </a:solidFill>
                <a:latin typeface="Arial" pitchFamily="34" charset="0"/>
                <a:ea typeface="Arial" pitchFamily="34" charset="-122"/>
                <a:cs typeface="Arial" pitchFamily="34" charset="-120"/>
              </a:rPr>
              <a:t> mod </a:t>
            </a:r>
            <a:r>
              <a:rPr lang="en-US" err="1">
                <a:solidFill>
                  <a:srgbClr val="123044"/>
                </a:solidFill>
                <a:latin typeface="Arial" pitchFamily="34" charset="0"/>
                <a:ea typeface="Arial" pitchFamily="34" charset="-122"/>
                <a:cs typeface="Arial" pitchFamily="34" charset="-120"/>
              </a:rPr>
              <a:t>kvantitative</a:t>
            </a:r>
            <a:r>
              <a:rPr lang="en-US">
                <a:solidFill>
                  <a:srgbClr val="123044"/>
                </a:solidFill>
                <a:latin typeface="Arial" pitchFamily="34" charset="0"/>
                <a:ea typeface="Arial" pitchFamily="34" charset="-122"/>
                <a:cs typeface="Arial" pitchFamily="34" charset="-120"/>
              </a:rPr>
              <a:t> målinger.</a:t>
            </a:r>
            <a:endParaRPr lang="en-US" dirty="0"/>
          </a:p>
          <a:p>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Erfaring</a:t>
            </a:r>
            <a:r>
              <a:rPr lang="en-US" dirty="0">
                <a:solidFill>
                  <a:srgbClr val="123044"/>
                </a:solidFill>
                <a:latin typeface="Arial" pitchFamily="34" charset="0"/>
                <a:ea typeface="Arial" pitchFamily="34" charset="-122"/>
                <a:cs typeface="Arial" pitchFamily="34" charset="-120"/>
              </a:rPr>
              <a:t> med </a:t>
            </a:r>
            <a:r>
              <a:rPr lang="en-US" dirty="0" err="1">
                <a:solidFill>
                  <a:srgbClr val="123044"/>
                </a:solidFill>
                <a:latin typeface="Arial" pitchFamily="34" charset="0"/>
                <a:ea typeface="Arial" pitchFamily="34" charset="-122"/>
                <a:cs typeface="Arial" pitchFamily="34" charset="-120"/>
              </a:rPr>
              <a:t>kvalitative</a:t>
            </a:r>
            <a:r>
              <a:rPr lang="en-US" dirty="0">
                <a:solidFill>
                  <a:srgbClr val="123044"/>
                </a:solidFill>
                <a:latin typeface="Arial" pitchFamily="34" charset="0"/>
                <a:ea typeface="Arial" pitchFamily="34" charset="-122"/>
                <a:cs typeface="Arial" pitchFamily="34" charset="-120"/>
              </a:rPr>
              <a:t> 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a:t>
            </a:r>
            <a:r>
              <a:rPr lang="en-US" dirty="0" err="1">
                <a:solidFill>
                  <a:srgbClr val="123044"/>
                </a:solidFill>
                <a:latin typeface="Arial" pitchFamily="34" charset="0"/>
                <a:ea typeface="Arial" pitchFamily="34" charset="-122"/>
                <a:cs typeface="Arial" pitchFamily="34" charset="-120"/>
              </a:rPr>
              <a:t>metode</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i praksis.</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32F4C6C2-78DE-09DC-0B04-7B8EF34BE583}"/>
              </a:ext>
            </a:extLst>
          </p:cNvPr>
          <p:cNvSpPr>
            <a:spLocks noGrp="1"/>
          </p:cNvSpPr>
          <p:nvPr>
            <p:ph type="sldNum" sz="quarter" idx="5"/>
          </p:nvPr>
        </p:nvSpPr>
        <p:spPr/>
        <p:txBody>
          <a:bodyPr/>
          <a:lstStyle/>
          <a:p>
            <a:fld id="{BC484C3B-1DE0-4716-9C40-656C83D4A94D}" type="slidenum">
              <a:rPr lang="da-DK" smtClean="0"/>
              <a:t>37</a:t>
            </a:fld>
            <a:endParaRPr lang="da-DK"/>
          </a:p>
        </p:txBody>
      </p:sp>
    </p:spTree>
    <p:extLst>
      <p:ext uri="{BB962C8B-B14F-4D97-AF65-F5344CB8AC3E}">
        <p14:creationId xmlns:p14="http://schemas.microsoft.com/office/powerpoint/2010/main" val="600320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30085-661E-7BDE-376B-34058806C0C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9809297-06AA-F0BC-2718-C7BA8837B4F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C02ECE3-ABFD-E9AE-D1BD-FCC3229AFE1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5D52302-FC92-AB9E-B5A4-DFDB80A59475}"/>
              </a:ext>
            </a:extLst>
          </p:cNvPr>
          <p:cNvSpPr>
            <a:spLocks noGrp="1"/>
          </p:cNvSpPr>
          <p:nvPr>
            <p:ph type="sldNum" sz="quarter" idx="5"/>
          </p:nvPr>
        </p:nvSpPr>
        <p:spPr/>
        <p:txBody>
          <a:bodyPr/>
          <a:lstStyle/>
          <a:p>
            <a:fld id="{BC484C3B-1DE0-4716-9C40-656C83D4A94D}" type="slidenum">
              <a:rPr lang="da-DK" smtClean="0"/>
              <a:t>38</a:t>
            </a:fld>
            <a:endParaRPr lang="da-DK"/>
          </a:p>
        </p:txBody>
      </p:sp>
    </p:spTree>
    <p:extLst>
      <p:ext uri="{BB962C8B-B14F-4D97-AF65-F5344CB8AC3E}">
        <p14:creationId xmlns:p14="http://schemas.microsoft.com/office/powerpoint/2010/main" val="4235518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BAE6-0C14-6DA9-BF0D-8E6E5E85BF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EA47F39-63E4-A3E6-E832-5C43827605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3D27253-B345-CCD4-5FA0-F5E212197F1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511781D-622F-0856-A51F-885BAEFE7378}"/>
              </a:ext>
            </a:extLst>
          </p:cNvPr>
          <p:cNvSpPr>
            <a:spLocks noGrp="1"/>
          </p:cNvSpPr>
          <p:nvPr>
            <p:ph type="sldNum" sz="quarter" idx="5"/>
          </p:nvPr>
        </p:nvSpPr>
        <p:spPr/>
        <p:txBody>
          <a:bodyPr/>
          <a:lstStyle/>
          <a:p>
            <a:fld id="{BC484C3B-1DE0-4716-9C40-656C83D4A94D}" type="slidenum">
              <a:rPr lang="da-DK" smtClean="0"/>
              <a:t>39</a:t>
            </a:fld>
            <a:endParaRPr lang="da-DK"/>
          </a:p>
        </p:txBody>
      </p:sp>
    </p:spTree>
    <p:extLst>
      <p:ext uri="{BB962C8B-B14F-4D97-AF65-F5344CB8AC3E}">
        <p14:creationId xmlns:p14="http://schemas.microsoft.com/office/powerpoint/2010/main" val="3132914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3AAF-D591-1815-6D5C-3BE6D191F5D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C67F9E1-8020-0AC5-B6A3-17485734FC6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A28B631-63FE-DBBA-4CA3-42EB6FE1BD29}"/>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845517A-704F-7D46-C4B9-781DD34F50BA}"/>
              </a:ext>
            </a:extLst>
          </p:cNvPr>
          <p:cNvSpPr>
            <a:spLocks noGrp="1"/>
          </p:cNvSpPr>
          <p:nvPr>
            <p:ph type="sldNum" sz="quarter" idx="5"/>
          </p:nvPr>
        </p:nvSpPr>
        <p:spPr/>
        <p:txBody>
          <a:bodyPr/>
          <a:lstStyle/>
          <a:p>
            <a:fld id="{BC484C3B-1DE0-4716-9C40-656C83D4A94D}" type="slidenum">
              <a:rPr lang="da-DK" smtClean="0"/>
              <a:t>40</a:t>
            </a:fld>
            <a:endParaRPr lang="da-DK"/>
          </a:p>
        </p:txBody>
      </p:sp>
    </p:spTree>
    <p:extLst>
      <p:ext uri="{BB962C8B-B14F-4D97-AF65-F5344CB8AC3E}">
        <p14:creationId xmlns:p14="http://schemas.microsoft.com/office/powerpoint/2010/main" val="3253457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A3E2E-14A5-A2B0-EC2B-0B056420AA7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1D89F87-1E50-193A-C73C-A0F1ACE8E62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5E6208-6A95-E7CC-CF88-C292DA4C834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699F2CBB-2154-044E-5C9B-C086600F3175}"/>
              </a:ext>
            </a:extLst>
          </p:cNvPr>
          <p:cNvSpPr>
            <a:spLocks noGrp="1"/>
          </p:cNvSpPr>
          <p:nvPr>
            <p:ph type="sldNum" sz="quarter" idx="5"/>
          </p:nvPr>
        </p:nvSpPr>
        <p:spPr/>
        <p:txBody>
          <a:bodyPr/>
          <a:lstStyle/>
          <a:p>
            <a:fld id="{BC484C3B-1DE0-4716-9C40-656C83D4A94D}" type="slidenum">
              <a:rPr lang="da-DK" smtClean="0"/>
              <a:t>41</a:t>
            </a:fld>
            <a:endParaRPr lang="da-DK"/>
          </a:p>
        </p:txBody>
      </p:sp>
    </p:spTree>
    <p:extLst>
      <p:ext uri="{BB962C8B-B14F-4D97-AF65-F5344CB8AC3E}">
        <p14:creationId xmlns:p14="http://schemas.microsoft.com/office/powerpoint/2010/main" val="2118430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EAC0-CC46-A82B-3883-09F164A2B9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BA3614D-563A-1C3E-252E-B9616A21C5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6E4D85F-5E9C-EB93-409E-ABBBEB0ED0D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CF14E10-D977-3654-6E37-95EAC8F96E22}"/>
              </a:ext>
            </a:extLst>
          </p:cNvPr>
          <p:cNvSpPr>
            <a:spLocks noGrp="1"/>
          </p:cNvSpPr>
          <p:nvPr>
            <p:ph type="sldNum" sz="quarter" idx="5"/>
          </p:nvPr>
        </p:nvSpPr>
        <p:spPr/>
        <p:txBody>
          <a:bodyPr/>
          <a:lstStyle/>
          <a:p>
            <a:fld id="{BC484C3B-1DE0-4716-9C40-656C83D4A94D}" type="slidenum">
              <a:rPr lang="da-DK" smtClean="0"/>
              <a:t>42</a:t>
            </a:fld>
            <a:endParaRPr lang="da-DK"/>
          </a:p>
        </p:txBody>
      </p:sp>
    </p:spTree>
    <p:extLst>
      <p:ext uri="{BB962C8B-B14F-4D97-AF65-F5344CB8AC3E}">
        <p14:creationId xmlns:p14="http://schemas.microsoft.com/office/powerpoint/2010/main" val="3206720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96713-D03D-4351-800C-1C4A945481B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E3DF9A7-5310-3D61-F963-E5D9CE227A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2064396-ACAB-70B4-031B-ACE9874EDBDB}"/>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Give </a:t>
            </a:r>
            <a:r>
              <a:rPr lang="en-US" dirty="0" err="1">
                <a:solidFill>
                  <a:srgbClr val="123044"/>
                </a:solidFill>
                <a:latin typeface="Arial" pitchFamily="34" charset="0"/>
                <a:ea typeface="Arial" pitchFamily="34" charset="-122"/>
                <a:cs typeface="Arial" pitchFamily="34" charset="-120"/>
              </a:rPr>
              <a:t>fysisk</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grundlag</a:t>
            </a:r>
            <a:r>
              <a:rPr lang="en-US" dirty="0">
                <a:solidFill>
                  <a:srgbClr val="123044"/>
                </a:solidFill>
                <a:latin typeface="Arial" pitchFamily="34" charset="0"/>
                <a:ea typeface="Arial" pitchFamily="34" charset="-122"/>
                <a:cs typeface="Arial" pitchFamily="34" charset="-120"/>
              </a:rPr>
              <a:t> for </a:t>
            </a:r>
            <a:r>
              <a:rPr lang="en-US" dirty="0" err="1">
                <a:solidFill>
                  <a:srgbClr val="123044"/>
                </a:solidFill>
                <a:latin typeface="Arial" pitchFamily="34" charset="0"/>
                <a:ea typeface="Arial" pitchFamily="34" charset="-122"/>
                <a:cs typeface="Arial" pitchFamily="34" charset="-120"/>
              </a:rPr>
              <a:t>lysbaserede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målinger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af</a:t>
            </a:r>
            <a:r>
              <a:rPr lang="en-US">
                <a:solidFill>
                  <a:srgbClr val="123044"/>
                </a:solidFill>
                <a:latin typeface="Arial" pitchFamily="34" charset="0"/>
                <a:ea typeface="Arial" pitchFamily="34" charset="-122"/>
                <a:cs typeface="Arial" pitchFamily="34" charset="-120"/>
              </a:rPr>
              <a:t> vandkvalitet.</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Noter om </a:t>
            </a:r>
            <a:r>
              <a:rPr lang="en-US" dirty="0" err="1">
                <a:solidFill>
                  <a:srgbClr val="123044"/>
                </a:solidFill>
                <a:latin typeface="Arial" pitchFamily="34" charset="0"/>
                <a:ea typeface="Arial" pitchFamily="34" charset="-122"/>
                <a:cs typeface="Arial" pitchFamily="34" charset="-120"/>
              </a:rPr>
              <a:t>lys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intensitet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lys</a:t>
            </a:r>
            <a:r>
              <a:rPr lang="en-US" dirty="0">
                <a:solidFill>
                  <a:srgbClr val="123044"/>
                </a:solidFill>
                <a:latin typeface="Arial" pitchFamily="34" charset="0"/>
                <a:ea typeface="Arial" pitchFamily="34" charset="-122"/>
                <a:cs typeface="Arial" pitchFamily="34" charset="-120"/>
              </a:rPr>
              <a:t> i </a:t>
            </a:r>
            <a:r>
              <a:rPr lang="en-US" dirty="0" err="1">
                <a:solidFill>
                  <a:srgbClr val="123044"/>
                </a:solidFill>
                <a:latin typeface="Arial" pitchFamily="34" charset="0"/>
                <a:ea typeface="Arial" pitchFamily="34" charset="-122"/>
                <a:cs typeface="Arial" pitchFamily="34" charset="-120"/>
              </a:rPr>
              <a:t>vand</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Problemskitse</a:t>
            </a:r>
            <a:r>
              <a:rPr lang="en-US" dirty="0">
                <a:solidFill>
                  <a:srgbClr val="123044"/>
                </a:solidFill>
                <a:latin typeface="Arial" pitchFamily="34" charset="0"/>
                <a:ea typeface="Arial" pitchFamily="34" charset="-122"/>
                <a:cs typeface="Arial" pitchFamily="34" charset="-120"/>
              </a:rPr>
              <a:t> om </a:t>
            </a:r>
            <a:r>
              <a:rPr lang="en-US" dirty="0" err="1">
                <a:solidFill>
                  <a:srgbClr val="123044"/>
                </a:solidFill>
                <a:latin typeface="Arial" pitchFamily="34" charset="0"/>
                <a:ea typeface="Arial" pitchFamily="34" charset="-122"/>
                <a:cs typeface="Arial" pitchFamily="34" charset="-120"/>
              </a:rPr>
              <a:t>teori</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projekt.</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Hold </a:t>
            </a:r>
            <a:r>
              <a:rPr lang="en-US" err="1">
                <a:solidFill>
                  <a:srgbClr val="123044"/>
                </a:solidFill>
                <a:latin typeface="Arial" pitchFamily="34" charset="0"/>
                <a:ea typeface="Arial" pitchFamily="34" charset="-122"/>
                <a:cs typeface="Arial" pitchFamily="34" charset="-120"/>
              </a:rPr>
              <a:t>teorien</a:t>
            </a:r>
            <a:r>
              <a:rPr lang="en-US">
                <a:solidFill>
                  <a:srgbClr val="123044"/>
                </a:solidFill>
                <a:latin typeface="Arial" pitchFamily="34" charset="0"/>
                <a:ea typeface="Arial" pitchFamily="34" charset="-122"/>
                <a:cs typeface="Arial" pitchFamily="34" charset="-120"/>
              </a:rPr>
              <a:t> anvendelsesorienteret.</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observationer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begreber.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Forbered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på</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eget</a:t>
            </a:r>
            <a:r>
              <a:rPr lang="en-US">
                <a:solidFill>
                  <a:srgbClr val="123044"/>
                </a:solidFill>
                <a:latin typeface="Arial" pitchFamily="34" charset="0"/>
                <a:ea typeface="Arial" pitchFamily="34" charset="-122"/>
                <a:cs typeface="Arial" pitchFamily="34" charset="-120"/>
              </a:rPr>
              <a:t> måleudstyr.</a:t>
            </a: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FC6CCF37-84D8-C43F-42C7-009AF2CD3F85}"/>
              </a:ext>
            </a:extLst>
          </p:cNvPr>
          <p:cNvSpPr>
            <a:spLocks noGrp="1"/>
          </p:cNvSpPr>
          <p:nvPr>
            <p:ph type="sldNum" sz="quarter" idx="5"/>
          </p:nvPr>
        </p:nvSpPr>
        <p:spPr/>
        <p:txBody>
          <a:bodyPr/>
          <a:lstStyle/>
          <a:p>
            <a:fld id="{BC484C3B-1DE0-4716-9C40-656C83D4A94D}" type="slidenum">
              <a:rPr lang="da-DK" smtClean="0"/>
              <a:t>43</a:t>
            </a:fld>
            <a:endParaRPr lang="da-DK"/>
          </a:p>
        </p:txBody>
      </p:sp>
    </p:spTree>
    <p:extLst>
      <p:ext uri="{BB962C8B-B14F-4D97-AF65-F5344CB8AC3E}">
        <p14:creationId xmlns:p14="http://schemas.microsoft.com/office/powerpoint/2010/main" val="39921405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78EC8-07DD-AC2B-78D9-06BA0C7E8A0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320D3BC-4C07-AB36-AAD9-E23BCB9F1E0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BC1E5A6-A46A-2529-C949-86A9749ECC9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6B1D9944-3FAF-E173-A79A-D36BA36C518D}"/>
              </a:ext>
            </a:extLst>
          </p:cNvPr>
          <p:cNvSpPr>
            <a:spLocks noGrp="1"/>
          </p:cNvSpPr>
          <p:nvPr>
            <p:ph type="sldNum" sz="quarter" idx="5"/>
          </p:nvPr>
        </p:nvSpPr>
        <p:spPr/>
        <p:txBody>
          <a:bodyPr/>
          <a:lstStyle/>
          <a:p>
            <a:fld id="{BC484C3B-1DE0-4716-9C40-656C83D4A94D}" type="slidenum">
              <a:rPr lang="da-DK" smtClean="0"/>
              <a:t>44</a:t>
            </a:fld>
            <a:endParaRPr lang="da-DK"/>
          </a:p>
        </p:txBody>
      </p:sp>
    </p:spTree>
    <p:extLst>
      <p:ext uri="{BB962C8B-B14F-4D97-AF65-F5344CB8AC3E}">
        <p14:creationId xmlns:p14="http://schemas.microsoft.com/office/powerpoint/2010/main" val="42019704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1A72-29A9-0495-4424-4D5304F021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202E58-7A50-6310-6D9C-26BC8A3110E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B39E1E7-DF13-AC81-218D-4A1770179DD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1CAB224-3D52-9D01-84B0-B76C82BBB32E}"/>
              </a:ext>
            </a:extLst>
          </p:cNvPr>
          <p:cNvSpPr>
            <a:spLocks noGrp="1"/>
          </p:cNvSpPr>
          <p:nvPr>
            <p:ph type="sldNum" sz="quarter" idx="5"/>
          </p:nvPr>
        </p:nvSpPr>
        <p:spPr/>
        <p:txBody>
          <a:bodyPr/>
          <a:lstStyle/>
          <a:p>
            <a:fld id="{BC484C3B-1DE0-4716-9C40-656C83D4A94D}" type="slidenum">
              <a:rPr lang="da-DK" smtClean="0"/>
              <a:t>45</a:t>
            </a:fld>
            <a:endParaRPr lang="da-DK"/>
          </a:p>
        </p:txBody>
      </p:sp>
    </p:spTree>
    <p:extLst>
      <p:ext uri="{BB962C8B-B14F-4D97-AF65-F5344CB8AC3E}">
        <p14:creationId xmlns:p14="http://schemas.microsoft.com/office/powerpoint/2010/main" val="24606688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87741-2AC5-7A93-E1EC-CD7BCBC12B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447274F-AD1F-6EB7-E851-4D602BE5BF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99A8A70-8705-AC05-72F3-1BDC39BD821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39F6A6B-174D-9F35-FC44-03F9429D59AD}"/>
              </a:ext>
            </a:extLst>
          </p:cNvPr>
          <p:cNvSpPr>
            <a:spLocks noGrp="1"/>
          </p:cNvSpPr>
          <p:nvPr>
            <p:ph type="sldNum" sz="quarter" idx="5"/>
          </p:nvPr>
        </p:nvSpPr>
        <p:spPr/>
        <p:txBody>
          <a:bodyPr/>
          <a:lstStyle/>
          <a:p>
            <a:fld id="{BC484C3B-1DE0-4716-9C40-656C83D4A94D}" type="slidenum">
              <a:rPr lang="da-DK" smtClean="0"/>
              <a:t>46</a:t>
            </a:fld>
            <a:endParaRPr lang="da-DK"/>
          </a:p>
        </p:txBody>
      </p:sp>
    </p:spTree>
    <p:extLst>
      <p:ext uri="{BB962C8B-B14F-4D97-AF65-F5344CB8AC3E}">
        <p14:creationId xmlns:p14="http://schemas.microsoft.com/office/powerpoint/2010/main" val="1862277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01EE5-4C29-91C9-C981-E70DD529CDA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B6BB528-7A73-B02E-714C-348BB425E9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D493B9-C4A6-54AB-5B79-1B49A47F690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A98D06B-9141-C00D-4992-A4AE3F432514}"/>
              </a:ext>
            </a:extLst>
          </p:cNvPr>
          <p:cNvSpPr>
            <a:spLocks noGrp="1"/>
          </p:cNvSpPr>
          <p:nvPr>
            <p:ph type="sldNum" sz="quarter" idx="5"/>
          </p:nvPr>
        </p:nvSpPr>
        <p:spPr/>
        <p:txBody>
          <a:bodyPr/>
          <a:lstStyle/>
          <a:p>
            <a:fld id="{BC484C3B-1DE0-4716-9C40-656C83D4A94D}" type="slidenum">
              <a:rPr lang="da-DK" smtClean="0"/>
              <a:t>47</a:t>
            </a:fld>
            <a:endParaRPr lang="da-DK"/>
          </a:p>
        </p:txBody>
      </p:sp>
    </p:spTree>
    <p:extLst>
      <p:ext uri="{BB962C8B-B14F-4D97-AF65-F5344CB8AC3E}">
        <p14:creationId xmlns:p14="http://schemas.microsoft.com/office/powerpoint/2010/main" val="1157018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4ABCE-7A3A-235D-5EFA-E35CE15AE9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C70DA7-25F7-03A6-5D0F-56D75B15811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71AD87-E1B2-7977-8C2D-E23EE45BD9CC}"/>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64D6AFD-4E28-4E59-1245-EA9171331E99}"/>
              </a:ext>
            </a:extLst>
          </p:cNvPr>
          <p:cNvSpPr>
            <a:spLocks noGrp="1"/>
          </p:cNvSpPr>
          <p:nvPr>
            <p:ph type="sldNum" sz="quarter" idx="5"/>
          </p:nvPr>
        </p:nvSpPr>
        <p:spPr/>
        <p:txBody>
          <a:bodyPr/>
          <a:lstStyle/>
          <a:p>
            <a:fld id="{BC484C3B-1DE0-4716-9C40-656C83D4A94D}" type="slidenum">
              <a:rPr lang="da-DK" smtClean="0"/>
              <a:t>48</a:t>
            </a:fld>
            <a:endParaRPr lang="da-DK"/>
          </a:p>
        </p:txBody>
      </p:sp>
    </p:spTree>
    <p:extLst>
      <p:ext uri="{BB962C8B-B14F-4D97-AF65-F5344CB8AC3E}">
        <p14:creationId xmlns:p14="http://schemas.microsoft.com/office/powerpoint/2010/main" val="9953123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21976-AD2A-8295-DDD4-366673A4B80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B00C83-F9BD-0F9D-2E25-284B948158D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615D4B-C502-DE73-4B16-E6AF2B67F6E4}"/>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Uddybe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samspillet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mellem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lys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partikler</a:t>
            </a:r>
            <a:r>
              <a:rPr lang="en-US" dirty="0">
                <a:solidFill>
                  <a:srgbClr val="123044"/>
                </a:solidFill>
                <a:latin typeface="Arial" pitchFamily="34" charset="0"/>
                <a:ea typeface="Arial" pitchFamily="34" charset="-122"/>
                <a:cs typeface="Arial" pitchFamily="34" charset="-120"/>
              </a:rPr>
              <a:t>, absorption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spredning</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Sammenhæng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mellem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uklarhed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lys</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Forklaringsskitser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Forventninger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måleopstilling.</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Fasthold</a:t>
            </a:r>
            <a:r>
              <a:rPr lang="en-US">
                <a:solidFill>
                  <a:srgbClr val="123044"/>
                </a:solidFill>
                <a:latin typeface="Arial" pitchFamily="34" charset="0"/>
                <a:ea typeface="Arial" pitchFamily="34" charset="-122"/>
                <a:cs typeface="Arial" pitchFamily="34" charset="-120"/>
              </a:rPr>
              <a:t> årsag-virkning.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Spørg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Hvad</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betyder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uklarhed</a:t>
            </a:r>
            <a:r>
              <a:rPr lang="en-US" dirty="0">
                <a:solidFill>
                  <a:srgbClr val="123044"/>
                </a:solidFill>
                <a:latin typeface="Arial" pitchFamily="34" charset="0"/>
                <a:ea typeface="Arial" pitchFamily="34" charset="-122"/>
                <a:cs typeface="Arial" pitchFamily="34" charset="-120"/>
              </a:rPr>
              <a:t> for </a:t>
            </a:r>
            <a:r>
              <a:rPr lang="en-US" dirty="0" err="1">
                <a:solidFill>
                  <a:srgbClr val="123044"/>
                </a:solidFill>
                <a:latin typeface="Arial" pitchFamily="34" charset="0"/>
                <a:ea typeface="Arial" pitchFamily="34" charset="-122"/>
                <a:cs typeface="Arial" pitchFamily="34" charset="-120"/>
              </a:rPr>
              <a:t>målingen</a:t>
            </a:r>
            <a:r>
              <a:rPr lang="en-US" dirty="0">
                <a:solidFill>
                  <a:srgbClr val="123044"/>
                </a:solidFill>
                <a:latin typeface="Arial" pitchFamily="34" charset="0"/>
                <a:ea typeface="Arial" pitchFamily="34" charset="-122"/>
                <a:cs typeface="Arial" pitchFamily="34" charset="-120"/>
              </a:rPr>
              <a:t>?</a:t>
            </a:r>
            <a:endParaRPr lang="en-US" dirty="0"/>
          </a:p>
          <a:p>
            <a:r>
              <a:rPr lang="en-US" dirty="0">
                <a:solidFill>
                  <a:srgbClr val="123044"/>
                </a:solidFill>
                <a:latin typeface="Arial" pitchFamily="34" charset="0"/>
                <a:ea typeface="Arial" pitchFamily="34" charset="-122"/>
                <a:cs typeface="Arial" pitchFamily="34" charset="-120"/>
              </a:rPr>
              <a:t>• Peg </a:t>
            </a:r>
            <a:r>
              <a:rPr lang="en-US" dirty="0" err="1">
                <a:solidFill>
                  <a:srgbClr val="123044"/>
                </a:solidFill>
                <a:latin typeface="Arial" pitchFamily="34" charset="0"/>
                <a:ea typeface="Arial" pitchFamily="34" charset="-122"/>
                <a:cs typeface="Arial" pitchFamily="34" charset="-120"/>
              </a:rPr>
              <a:t>frem</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mod konstruktion.</a:t>
            </a: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B080E741-12C5-EF66-E338-601A8DE08E1D}"/>
              </a:ext>
            </a:extLst>
          </p:cNvPr>
          <p:cNvSpPr>
            <a:spLocks noGrp="1"/>
          </p:cNvSpPr>
          <p:nvPr>
            <p:ph type="sldNum" sz="quarter" idx="5"/>
          </p:nvPr>
        </p:nvSpPr>
        <p:spPr/>
        <p:txBody>
          <a:bodyPr/>
          <a:lstStyle/>
          <a:p>
            <a:fld id="{BC484C3B-1DE0-4716-9C40-656C83D4A94D}" type="slidenum">
              <a:rPr lang="da-DK" smtClean="0"/>
              <a:t>49</a:t>
            </a:fld>
            <a:endParaRPr lang="da-DK"/>
          </a:p>
        </p:txBody>
      </p:sp>
    </p:spTree>
    <p:extLst>
      <p:ext uri="{BB962C8B-B14F-4D97-AF65-F5344CB8AC3E}">
        <p14:creationId xmlns:p14="http://schemas.microsoft.com/office/powerpoint/2010/main" val="28828328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242A8-5336-EE9B-5528-45B6DABC37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8A7F9AF-CF12-00C2-3F0A-01A8C6FC92D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4ECED37-BA8B-3811-1A1C-272D141E4C5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4664756-4BC0-2C72-934E-D214AD4B0027}"/>
              </a:ext>
            </a:extLst>
          </p:cNvPr>
          <p:cNvSpPr>
            <a:spLocks noGrp="1"/>
          </p:cNvSpPr>
          <p:nvPr>
            <p:ph type="sldNum" sz="quarter" idx="5"/>
          </p:nvPr>
        </p:nvSpPr>
        <p:spPr/>
        <p:txBody>
          <a:bodyPr/>
          <a:lstStyle/>
          <a:p>
            <a:fld id="{BC484C3B-1DE0-4716-9C40-656C83D4A94D}" type="slidenum">
              <a:rPr lang="da-DK" smtClean="0"/>
              <a:t>50</a:t>
            </a:fld>
            <a:endParaRPr lang="da-DK"/>
          </a:p>
        </p:txBody>
      </p:sp>
    </p:spTree>
    <p:extLst>
      <p:ext uri="{BB962C8B-B14F-4D97-AF65-F5344CB8AC3E}">
        <p14:creationId xmlns:p14="http://schemas.microsoft.com/office/powerpoint/2010/main" val="3767888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F1FA-15D0-45B4-01D4-27651D4AB7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1E1BE0-3AEF-3EB0-3700-0F7367973C0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15AB136-EE63-6059-62C2-E51959BCE11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623A539-BDD4-BDFD-679C-CE185EC9A512}"/>
              </a:ext>
            </a:extLst>
          </p:cNvPr>
          <p:cNvSpPr>
            <a:spLocks noGrp="1"/>
          </p:cNvSpPr>
          <p:nvPr>
            <p:ph type="sldNum" sz="quarter" idx="5"/>
          </p:nvPr>
        </p:nvSpPr>
        <p:spPr/>
        <p:txBody>
          <a:bodyPr/>
          <a:lstStyle/>
          <a:p>
            <a:fld id="{BC484C3B-1DE0-4716-9C40-656C83D4A94D}" type="slidenum">
              <a:rPr lang="da-DK" smtClean="0"/>
              <a:t>51</a:t>
            </a:fld>
            <a:endParaRPr lang="da-DK"/>
          </a:p>
        </p:txBody>
      </p:sp>
    </p:spTree>
    <p:extLst>
      <p:ext uri="{BB962C8B-B14F-4D97-AF65-F5344CB8AC3E}">
        <p14:creationId xmlns:p14="http://schemas.microsoft.com/office/powerpoint/2010/main" val="2424382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EC455-B4FE-7280-5FA8-11BD0F6DAC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812579B-BD2F-E731-D29B-C52693DB3E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10D66B-C626-62B1-2D67-575AC3DB57B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0B3B242-B23F-62CC-A494-66288D86E561}"/>
              </a:ext>
            </a:extLst>
          </p:cNvPr>
          <p:cNvSpPr>
            <a:spLocks noGrp="1"/>
          </p:cNvSpPr>
          <p:nvPr>
            <p:ph type="sldNum" sz="quarter" idx="5"/>
          </p:nvPr>
        </p:nvSpPr>
        <p:spPr/>
        <p:txBody>
          <a:bodyPr/>
          <a:lstStyle/>
          <a:p>
            <a:fld id="{BC484C3B-1DE0-4716-9C40-656C83D4A94D}" type="slidenum">
              <a:rPr lang="da-DK" smtClean="0"/>
              <a:t>52</a:t>
            </a:fld>
            <a:endParaRPr lang="da-DK"/>
          </a:p>
        </p:txBody>
      </p:sp>
    </p:spTree>
    <p:extLst>
      <p:ext uri="{BB962C8B-B14F-4D97-AF65-F5344CB8AC3E}">
        <p14:creationId xmlns:p14="http://schemas.microsoft.com/office/powerpoint/2010/main" val="39006434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D4A92-B680-4679-909B-A1FF1F5E090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745EBB0-428E-B5FF-F625-0FDD1435606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6290544-EF84-7A87-A6EE-E5FBC501FBC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9B7BBC5A-4AE8-1CE9-6D3D-76A994A5C6C3}"/>
              </a:ext>
            </a:extLst>
          </p:cNvPr>
          <p:cNvSpPr>
            <a:spLocks noGrp="1"/>
          </p:cNvSpPr>
          <p:nvPr>
            <p:ph type="sldNum" sz="quarter" idx="5"/>
          </p:nvPr>
        </p:nvSpPr>
        <p:spPr/>
        <p:txBody>
          <a:bodyPr/>
          <a:lstStyle/>
          <a:p>
            <a:fld id="{BC484C3B-1DE0-4716-9C40-656C83D4A94D}" type="slidenum">
              <a:rPr lang="da-DK" smtClean="0"/>
              <a:t>53</a:t>
            </a:fld>
            <a:endParaRPr lang="da-DK"/>
          </a:p>
        </p:txBody>
      </p:sp>
    </p:spTree>
    <p:extLst>
      <p:ext uri="{BB962C8B-B14F-4D97-AF65-F5344CB8AC3E}">
        <p14:creationId xmlns:p14="http://schemas.microsoft.com/office/powerpoint/2010/main" val="30302617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A35C2-A730-CD1A-8A0A-A2C9D149510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8EA7B88-A53B-158F-B970-FAA0E9AF1D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21A1C67-0CB8-E915-E104-B3B9CE514DAD}"/>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Omsætte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viden</a:t>
            </a:r>
            <a:r>
              <a:rPr lang="en-US" dirty="0">
                <a:solidFill>
                  <a:srgbClr val="123044"/>
                </a:solidFill>
                <a:latin typeface="Arial" pitchFamily="34" charset="0"/>
                <a:ea typeface="Arial" pitchFamily="34" charset="-122"/>
                <a:cs typeface="Arial" pitchFamily="34" charset="-120"/>
              </a:rPr>
              <a:t> om </a:t>
            </a:r>
            <a:r>
              <a:rPr lang="en-US" dirty="0" err="1">
                <a:solidFill>
                  <a:srgbClr val="123044"/>
                </a:solidFill>
                <a:latin typeface="Arial" pitchFamily="34" charset="0"/>
                <a:ea typeface="Arial" pitchFamily="34" charset="-122"/>
                <a:cs typeface="Arial" pitchFamily="34" charset="-120"/>
              </a:rPr>
              <a:t>lys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stof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et </a:t>
            </a:r>
            <a:r>
              <a:rPr lang="en-US" err="1">
                <a:solidFill>
                  <a:srgbClr val="123044"/>
                </a:solidFill>
                <a:latin typeface="Arial" pitchFamily="34" charset="0"/>
                <a:ea typeface="Arial" pitchFamily="34" charset="-122"/>
                <a:cs typeface="Arial" pitchFamily="34" charset="-120"/>
              </a:rPr>
              <a:t>simpelt</a:t>
            </a:r>
            <a:r>
              <a:rPr lang="en-US">
                <a:solidFill>
                  <a:srgbClr val="123044"/>
                </a:solidFill>
                <a:latin typeface="Arial" pitchFamily="34" charset="0"/>
                <a:ea typeface="Arial" pitchFamily="34" charset="-122"/>
                <a:cs typeface="Arial" pitchFamily="34" charset="-120"/>
              </a:rPr>
              <a:t> målesystem.</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Beskrivelse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opstilling</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Måledata</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Usikkerheder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fejlkilder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Refleksion</a:t>
            </a:r>
            <a:r>
              <a:rPr lang="en-US" dirty="0">
                <a:solidFill>
                  <a:srgbClr val="123044"/>
                </a:solidFill>
                <a:latin typeface="Arial" pitchFamily="34" charset="0"/>
                <a:ea typeface="Arial" pitchFamily="34" charset="-122"/>
                <a:cs typeface="Arial" pitchFamily="34" charset="-120"/>
              </a:rPr>
              <a:t> over AI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designvalg.</a:t>
            </a:r>
            <a:endParaRPr lang="en-US" dirty="0"/>
          </a:p>
          <a:p>
            <a:endParaRPr lang="en-US" dirty="0"/>
          </a:p>
          <a:p>
            <a:r>
              <a:rPr lang="en-US" err="1"/>
              <a:t>Lærerfokus</a:t>
            </a:r>
            <a:r>
              <a:rPr lang="en-US"/>
              <a:t>:</a:t>
            </a:r>
            <a:endParaRPr lang="en-US" dirty="0"/>
          </a:p>
          <a:p>
            <a:pPr marL="0" indent="0">
              <a:buFontTx/>
              <a:buNone/>
            </a:pPr>
            <a:r>
              <a:rPr lang="en-US">
                <a:solidFill>
                  <a:srgbClr val="123044"/>
                </a:solidFill>
                <a:latin typeface="Arial" pitchFamily="34" charset="0"/>
                <a:ea typeface="Arial" pitchFamily="34" charset="-122"/>
                <a:cs typeface="Arial" pitchFamily="34" charset="-120"/>
              </a:rPr>
              <a:t>• Henvis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arbejdstegningen.</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afprøve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egne</a:t>
            </a:r>
            <a:r>
              <a:rPr lang="en-US">
                <a:solidFill>
                  <a:srgbClr val="123044"/>
                </a:solidFill>
                <a:latin typeface="Arial" pitchFamily="34" charset="0"/>
                <a:ea typeface="Arial" pitchFamily="34" charset="-122"/>
                <a:cs typeface="Arial" pitchFamily="34" charset="-120"/>
              </a:rPr>
              <a:t> løsninger.</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Gør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designvalg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datakvalitet</a:t>
            </a:r>
            <a:r>
              <a:rPr lang="en-US">
                <a:solidFill>
                  <a:srgbClr val="123044"/>
                </a:solidFill>
                <a:latin typeface="Arial" pitchFamily="34" charset="0"/>
                <a:ea typeface="Arial" pitchFamily="34" charset="-122"/>
                <a:cs typeface="Arial" pitchFamily="34" charset="-120"/>
              </a:rPr>
              <a:t> tydelige.</a:t>
            </a: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015BB07B-9ABA-7E0B-9711-03C36D703C6D}"/>
              </a:ext>
            </a:extLst>
          </p:cNvPr>
          <p:cNvSpPr>
            <a:spLocks noGrp="1"/>
          </p:cNvSpPr>
          <p:nvPr>
            <p:ph type="sldNum" sz="quarter" idx="5"/>
          </p:nvPr>
        </p:nvSpPr>
        <p:spPr/>
        <p:txBody>
          <a:bodyPr/>
          <a:lstStyle/>
          <a:p>
            <a:fld id="{BC484C3B-1DE0-4716-9C40-656C83D4A94D}" type="slidenum">
              <a:rPr lang="da-DK" smtClean="0"/>
              <a:t>54</a:t>
            </a:fld>
            <a:endParaRPr lang="da-DK"/>
          </a:p>
        </p:txBody>
      </p:sp>
    </p:spTree>
    <p:extLst>
      <p:ext uri="{BB962C8B-B14F-4D97-AF65-F5344CB8AC3E}">
        <p14:creationId xmlns:p14="http://schemas.microsoft.com/office/powerpoint/2010/main" val="11830751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FCF0-B61B-5C08-98E3-5CE87A795E4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03D702-C70B-7ECB-A06B-3B1DE36EDF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402FE6C-18F9-4B42-18C0-2BCF8C184648}"/>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97771E6-E20E-E0D1-308A-49F0699E84EB}"/>
              </a:ext>
            </a:extLst>
          </p:cNvPr>
          <p:cNvSpPr>
            <a:spLocks noGrp="1"/>
          </p:cNvSpPr>
          <p:nvPr>
            <p:ph type="sldNum" sz="quarter" idx="5"/>
          </p:nvPr>
        </p:nvSpPr>
        <p:spPr/>
        <p:txBody>
          <a:bodyPr/>
          <a:lstStyle/>
          <a:p>
            <a:fld id="{BC484C3B-1DE0-4716-9C40-656C83D4A94D}" type="slidenum">
              <a:rPr lang="da-DK" smtClean="0"/>
              <a:t>55</a:t>
            </a:fld>
            <a:endParaRPr lang="da-DK"/>
          </a:p>
        </p:txBody>
      </p:sp>
    </p:spTree>
    <p:extLst>
      <p:ext uri="{BB962C8B-B14F-4D97-AF65-F5344CB8AC3E}">
        <p14:creationId xmlns:p14="http://schemas.microsoft.com/office/powerpoint/2010/main" val="11683402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56</a:t>
            </a:fld>
            <a:endParaRPr lang="da-DK"/>
          </a:p>
        </p:txBody>
      </p:sp>
    </p:spTree>
    <p:extLst>
      <p:ext uri="{BB962C8B-B14F-4D97-AF65-F5344CB8AC3E}">
        <p14:creationId xmlns:p14="http://schemas.microsoft.com/office/powerpoint/2010/main" val="32388070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A575F-5CC4-FBC4-DB19-A58D07CB075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80288FD-16B4-5839-DAA0-F67B5357D01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86B179-8C3B-B104-5342-0D611FF7306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8C15947-CE9D-3687-E494-1411A95158AB}"/>
              </a:ext>
            </a:extLst>
          </p:cNvPr>
          <p:cNvSpPr>
            <a:spLocks noGrp="1"/>
          </p:cNvSpPr>
          <p:nvPr>
            <p:ph type="sldNum" sz="quarter" idx="5"/>
          </p:nvPr>
        </p:nvSpPr>
        <p:spPr/>
        <p:txBody>
          <a:bodyPr/>
          <a:lstStyle/>
          <a:p>
            <a:fld id="{BC484C3B-1DE0-4716-9C40-656C83D4A94D}" type="slidenum">
              <a:rPr lang="da-DK" smtClean="0"/>
              <a:t>57</a:t>
            </a:fld>
            <a:endParaRPr lang="da-DK"/>
          </a:p>
        </p:txBody>
      </p:sp>
    </p:spTree>
    <p:extLst>
      <p:ext uri="{BB962C8B-B14F-4D97-AF65-F5344CB8AC3E}">
        <p14:creationId xmlns:p14="http://schemas.microsoft.com/office/powerpoint/2010/main" val="19436516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F415-7D6C-7211-9950-77D7B5A1FB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CEF9BD9-ADBA-0CDF-19A1-A920D556944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EC79346-A297-905C-8F70-2A6B34EFF97C}"/>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E3D2B43-D1B6-0294-5426-69E1C707438D}"/>
              </a:ext>
            </a:extLst>
          </p:cNvPr>
          <p:cNvSpPr>
            <a:spLocks noGrp="1"/>
          </p:cNvSpPr>
          <p:nvPr>
            <p:ph type="sldNum" sz="quarter" idx="5"/>
          </p:nvPr>
        </p:nvSpPr>
        <p:spPr/>
        <p:txBody>
          <a:bodyPr/>
          <a:lstStyle/>
          <a:p>
            <a:fld id="{BC484C3B-1DE0-4716-9C40-656C83D4A94D}" type="slidenum">
              <a:rPr lang="da-DK" smtClean="0"/>
              <a:t>58</a:t>
            </a:fld>
            <a:endParaRPr lang="da-DK"/>
          </a:p>
        </p:txBody>
      </p:sp>
    </p:spTree>
    <p:extLst>
      <p:ext uri="{BB962C8B-B14F-4D97-AF65-F5344CB8AC3E}">
        <p14:creationId xmlns:p14="http://schemas.microsoft.com/office/powerpoint/2010/main" val="35586103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6BEAF-0709-1A13-734A-3A423BBB059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FE242F2-5ABC-44F4-37CD-CE9A515A993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1C88568-2E87-F48E-5273-59C752C3DD82}"/>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F3F4FB3F-FDB2-3CB5-C368-36196894267C}"/>
              </a:ext>
            </a:extLst>
          </p:cNvPr>
          <p:cNvSpPr>
            <a:spLocks noGrp="1"/>
          </p:cNvSpPr>
          <p:nvPr>
            <p:ph type="sldNum" sz="quarter" idx="5"/>
          </p:nvPr>
        </p:nvSpPr>
        <p:spPr/>
        <p:txBody>
          <a:bodyPr/>
          <a:lstStyle/>
          <a:p>
            <a:fld id="{BC484C3B-1DE0-4716-9C40-656C83D4A94D}" type="slidenum">
              <a:rPr lang="da-DK" smtClean="0"/>
              <a:t>59</a:t>
            </a:fld>
            <a:endParaRPr lang="da-DK"/>
          </a:p>
        </p:txBody>
      </p:sp>
    </p:spTree>
    <p:extLst>
      <p:ext uri="{BB962C8B-B14F-4D97-AF65-F5344CB8AC3E}">
        <p14:creationId xmlns:p14="http://schemas.microsoft.com/office/powerpoint/2010/main" val="30078316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17DC-FAA0-69EA-897E-1A12104F640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E3E5E22-ABCB-7BC1-5F18-51FAD86DB18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ABC8CD9-41BB-FBC6-2530-50452DE1F44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4AA19B7-2BA6-DCE9-82BD-C533C79EBDFA}"/>
              </a:ext>
            </a:extLst>
          </p:cNvPr>
          <p:cNvSpPr>
            <a:spLocks noGrp="1"/>
          </p:cNvSpPr>
          <p:nvPr>
            <p:ph type="sldNum" sz="quarter" idx="5"/>
          </p:nvPr>
        </p:nvSpPr>
        <p:spPr/>
        <p:txBody>
          <a:bodyPr/>
          <a:lstStyle/>
          <a:p>
            <a:fld id="{BC484C3B-1DE0-4716-9C40-656C83D4A94D}" type="slidenum">
              <a:rPr lang="da-DK" smtClean="0"/>
              <a:t>60</a:t>
            </a:fld>
            <a:endParaRPr lang="da-DK"/>
          </a:p>
        </p:txBody>
      </p:sp>
    </p:spTree>
    <p:extLst>
      <p:ext uri="{BB962C8B-B14F-4D97-AF65-F5344CB8AC3E}">
        <p14:creationId xmlns:p14="http://schemas.microsoft.com/office/powerpoint/2010/main" val="388239005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7DE92-BF96-CA87-C0A7-8361749F695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4CAEE9-22DA-3B2C-37AE-3C58CA77937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7D54849-70EE-BF6D-21B7-4BB3F795EEEC}"/>
              </a:ext>
            </a:extLst>
          </p:cNvPr>
          <p:cNvSpPr>
            <a:spLocks noGrp="1"/>
          </p:cNvSpPr>
          <p:nvPr>
            <p:ph type="body" idx="1"/>
          </p:nvPr>
        </p:nvSpPr>
        <p:spPr/>
        <p:txBody>
          <a:bodyPr/>
          <a:lstStyle/>
          <a:p>
            <a:pPr defTabSz="881116">
              <a:defRPr/>
            </a:pPr>
            <a:r>
              <a:rPr lang="en-US"/>
              <a:t>Formål</a:t>
            </a:r>
            <a:r>
              <a:rPr lang="en-US" dirty="0"/>
              <a:t>: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Omdanne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måledata</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grafer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modeller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beregninger.</a:t>
            </a:r>
            <a:endParaRPr lang="en-US" dirty="0">
              <a:solidFill>
                <a:srgbClr val="123044"/>
              </a:solidFill>
              <a:latin typeface="Arial" pitchFamily="34" charset="0"/>
              <a:ea typeface="Arial" pitchFamily="34" charset="-122"/>
              <a:cs typeface="Arial" pitchFamily="34" charset="-120"/>
            </a:endParaRP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Standardkurve</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Tendenslinjens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ligning</a:t>
            </a:r>
            <a:endParaRPr lang="en-US" dirty="0"/>
          </a:p>
          <a:p>
            <a:r>
              <a:rPr lang="en-US">
                <a:solidFill>
                  <a:srgbClr val="123044"/>
                </a:solidFill>
                <a:latin typeface="Arial" pitchFamily="34" charset="0"/>
                <a:ea typeface="Arial" pitchFamily="34" charset="-122"/>
                <a:cs typeface="Arial" pitchFamily="34" charset="-120"/>
              </a:rPr>
              <a:t>• R²-værdi.</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Grafen</a:t>
            </a:r>
            <a:r>
              <a:rPr lang="en-US" dirty="0">
                <a:solidFill>
                  <a:srgbClr val="123044"/>
                </a:solidFill>
                <a:latin typeface="Arial" pitchFamily="34" charset="0"/>
                <a:ea typeface="Arial" pitchFamily="34" charset="-122"/>
                <a:cs typeface="Arial" pitchFamily="34" charset="-120"/>
              </a:rPr>
              <a:t> er </a:t>
            </a:r>
            <a:r>
              <a:rPr lang="en-US" dirty="0" err="1">
                <a:solidFill>
                  <a:srgbClr val="123044"/>
                </a:solidFill>
                <a:latin typeface="Arial" pitchFamily="34" charset="0"/>
                <a:ea typeface="Arial" pitchFamily="34" charset="-122"/>
                <a:cs typeface="Arial" pitchFamily="34" charset="-120"/>
              </a:rPr>
              <a:t>en</a:t>
            </a:r>
            <a:r>
              <a:rPr lang="en-US" dirty="0">
                <a:solidFill>
                  <a:srgbClr val="123044"/>
                </a:solidFill>
                <a:latin typeface="Arial" pitchFamily="34" charset="0"/>
                <a:ea typeface="Arial" pitchFamily="34" charset="-122"/>
                <a:cs typeface="Arial" pitchFamily="34" charset="-120"/>
              </a:rPr>
              <a:t> model – </a:t>
            </a:r>
            <a:r>
              <a:rPr lang="en-US" dirty="0" err="1">
                <a:solidFill>
                  <a:srgbClr val="123044"/>
                </a:solidFill>
                <a:latin typeface="Arial" pitchFamily="34" charset="0"/>
                <a:ea typeface="Arial" pitchFamily="34" charset="-122"/>
                <a:cs typeface="Arial" pitchFamily="34" charset="-120"/>
              </a:rPr>
              <a:t>ikke</a:t>
            </a:r>
            <a:r>
              <a:rPr lang="en-US" dirty="0">
                <a:solidFill>
                  <a:srgbClr val="123044"/>
                </a:solidFill>
                <a:latin typeface="Arial" pitchFamily="34" charset="0"/>
                <a:ea typeface="Arial" pitchFamily="34" charset="-122"/>
                <a:cs typeface="Arial" pitchFamily="34" charset="-120"/>
              </a:rPr>
              <a:t> </a:t>
            </a:r>
            <a:r>
              <a:rPr lang="en-US">
                <a:solidFill>
                  <a:srgbClr val="123044"/>
                </a:solidFill>
                <a:latin typeface="Arial" pitchFamily="34" charset="0"/>
                <a:ea typeface="Arial" pitchFamily="34" charset="-122"/>
                <a:cs typeface="Arial" pitchFamily="34" charset="-120"/>
              </a:rPr>
              <a:t>bare pynt.</a:t>
            </a:r>
            <a:endParaRPr lang="en-US" dirty="0"/>
          </a:p>
          <a:p>
            <a:r>
              <a:rPr lang="en-US" dirty="0">
                <a:solidFill>
                  <a:srgbClr val="123044"/>
                </a:solidFill>
                <a:latin typeface="Arial" pitchFamily="34" charset="0"/>
                <a:ea typeface="Arial" pitchFamily="34" charset="-122"/>
                <a:cs typeface="Arial" pitchFamily="34" charset="-120"/>
              </a:rPr>
              <a:t>• Tal om </a:t>
            </a:r>
            <a:r>
              <a:rPr lang="en-US" dirty="0" err="1">
                <a:solidFill>
                  <a:srgbClr val="123044"/>
                </a:solidFill>
                <a:latin typeface="Arial" pitchFamily="34" charset="0"/>
                <a:ea typeface="Arial" pitchFamily="34" charset="-122"/>
                <a:cs typeface="Arial" pitchFamily="34" charset="-120"/>
              </a:rPr>
              <a:t>usikkerheder</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afvigelser.</a:t>
            </a:r>
            <a:endParaRPr lang="en-US" dirty="0"/>
          </a:p>
          <a:p>
            <a:r>
              <a:rPr lang="en-US" dirty="0">
                <a:solidFill>
                  <a:srgbClr val="123044"/>
                </a:solidFill>
                <a:latin typeface="Arial" pitchFamily="34" charset="0"/>
                <a:ea typeface="Arial" pitchFamily="34" charset="-122"/>
                <a:cs typeface="Arial" pitchFamily="34" charset="-120"/>
              </a:rPr>
              <a:t>• Lad </a:t>
            </a:r>
            <a:r>
              <a:rPr lang="en-US" dirty="0" err="1">
                <a:solidFill>
                  <a:srgbClr val="123044"/>
                </a:solidFill>
                <a:latin typeface="Arial" pitchFamily="34" charset="0"/>
                <a:ea typeface="Arial" pitchFamily="34" charset="-122"/>
                <a:cs typeface="Arial" pitchFamily="34" charset="-120"/>
              </a:rPr>
              <a:t>eleverne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forklare</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sammenhængen</a:t>
            </a:r>
            <a:r>
              <a:rPr lang="en-US">
                <a:solidFill>
                  <a:srgbClr val="123044"/>
                </a:solidFill>
                <a:latin typeface="Arial" pitchFamily="34" charset="0"/>
                <a:ea typeface="Arial" pitchFamily="34" charset="-122"/>
                <a:cs typeface="Arial" pitchFamily="34" charset="-120"/>
              </a:rPr>
              <a:t> fagligt.</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C31EF7A6-685C-C22F-466D-C98F9CB92DB2}"/>
              </a:ext>
            </a:extLst>
          </p:cNvPr>
          <p:cNvSpPr>
            <a:spLocks noGrp="1"/>
          </p:cNvSpPr>
          <p:nvPr>
            <p:ph type="sldNum" sz="quarter" idx="5"/>
          </p:nvPr>
        </p:nvSpPr>
        <p:spPr/>
        <p:txBody>
          <a:bodyPr/>
          <a:lstStyle/>
          <a:p>
            <a:fld id="{BC484C3B-1DE0-4716-9C40-656C83D4A94D}" type="slidenum">
              <a:rPr lang="da-DK" smtClean="0"/>
              <a:t>61</a:t>
            </a:fld>
            <a:endParaRPr lang="da-DK"/>
          </a:p>
        </p:txBody>
      </p:sp>
    </p:spTree>
    <p:extLst>
      <p:ext uri="{BB962C8B-B14F-4D97-AF65-F5344CB8AC3E}">
        <p14:creationId xmlns:p14="http://schemas.microsoft.com/office/powerpoint/2010/main" val="24646794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C85AA-F168-428B-6FF6-4D0FB6085B1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B756FE0-DD56-B72D-53F9-9972C41251B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1AB9848-8362-A589-A8CC-FE058783F62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D5B3235-8319-DAB7-DAE8-587589C4B91C}"/>
              </a:ext>
            </a:extLst>
          </p:cNvPr>
          <p:cNvSpPr>
            <a:spLocks noGrp="1"/>
          </p:cNvSpPr>
          <p:nvPr>
            <p:ph type="sldNum" sz="quarter" idx="5"/>
          </p:nvPr>
        </p:nvSpPr>
        <p:spPr/>
        <p:txBody>
          <a:bodyPr/>
          <a:lstStyle/>
          <a:p>
            <a:fld id="{BC484C3B-1DE0-4716-9C40-656C83D4A94D}" type="slidenum">
              <a:rPr lang="da-DK" smtClean="0"/>
              <a:t>62</a:t>
            </a:fld>
            <a:endParaRPr lang="da-DK"/>
          </a:p>
        </p:txBody>
      </p:sp>
    </p:spTree>
    <p:extLst>
      <p:ext uri="{BB962C8B-B14F-4D97-AF65-F5344CB8AC3E}">
        <p14:creationId xmlns:p14="http://schemas.microsoft.com/office/powerpoint/2010/main" val="38368033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BA369-8AF6-F186-1B30-96C5F2056D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AA5A7E3-86A8-3ECE-D07B-02A7E07CD2A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056FF75-1138-D7BF-C7B1-4486B638539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3C5C628F-1BC2-4F65-5326-AFF3CDC2DAD3}"/>
              </a:ext>
            </a:extLst>
          </p:cNvPr>
          <p:cNvSpPr>
            <a:spLocks noGrp="1"/>
          </p:cNvSpPr>
          <p:nvPr>
            <p:ph type="sldNum" sz="quarter" idx="5"/>
          </p:nvPr>
        </p:nvSpPr>
        <p:spPr/>
        <p:txBody>
          <a:bodyPr/>
          <a:lstStyle/>
          <a:p>
            <a:fld id="{BC484C3B-1DE0-4716-9C40-656C83D4A94D}" type="slidenum">
              <a:rPr lang="da-DK" smtClean="0"/>
              <a:t>63</a:t>
            </a:fld>
            <a:endParaRPr lang="da-DK" dirty="0"/>
          </a:p>
        </p:txBody>
      </p:sp>
    </p:spTree>
    <p:extLst>
      <p:ext uri="{BB962C8B-B14F-4D97-AF65-F5344CB8AC3E}">
        <p14:creationId xmlns:p14="http://schemas.microsoft.com/office/powerpoint/2010/main" val="37585950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5022C-300F-7D4E-FD72-132ED2CEB4D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57E6FE8-9385-5923-0E57-79CB88C8EF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7B7726-9BCF-A8DA-B533-0109778F2C8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AC957F2C-FE6D-4F97-FC83-9CE9670ABD5F}"/>
              </a:ext>
            </a:extLst>
          </p:cNvPr>
          <p:cNvSpPr>
            <a:spLocks noGrp="1"/>
          </p:cNvSpPr>
          <p:nvPr>
            <p:ph type="sldNum" sz="quarter" idx="5"/>
          </p:nvPr>
        </p:nvSpPr>
        <p:spPr/>
        <p:txBody>
          <a:bodyPr/>
          <a:lstStyle/>
          <a:p>
            <a:fld id="{BC484C3B-1DE0-4716-9C40-656C83D4A94D}" type="slidenum">
              <a:rPr lang="da-DK" smtClean="0"/>
              <a:t>64</a:t>
            </a:fld>
            <a:endParaRPr lang="da-DK" dirty="0"/>
          </a:p>
        </p:txBody>
      </p:sp>
    </p:spTree>
    <p:extLst>
      <p:ext uri="{BB962C8B-B14F-4D97-AF65-F5344CB8AC3E}">
        <p14:creationId xmlns:p14="http://schemas.microsoft.com/office/powerpoint/2010/main" val="25893104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EDE5-F0C0-4133-332E-5A20285A94D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123A4EA-4D53-22E9-93D7-A2B10D8FD2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035C2F9-E183-DF3C-03E5-90C6DEB5BDF6}"/>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70F62FAD-5B84-2CDC-3D74-B8362CCA1A9E}"/>
              </a:ext>
            </a:extLst>
          </p:cNvPr>
          <p:cNvSpPr>
            <a:spLocks noGrp="1"/>
          </p:cNvSpPr>
          <p:nvPr>
            <p:ph type="sldNum" sz="quarter" idx="5"/>
          </p:nvPr>
        </p:nvSpPr>
        <p:spPr/>
        <p:txBody>
          <a:bodyPr/>
          <a:lstStyle/>
          <a:p>
            <a:fld id="{BC484C3B-1DE0-4716-9C40-656C83D4A94D}" type="slidenum">
              <a:rPr lang="da-DK" smtClean="0"/>
              <a:t>65</a:t>
            </a:fld>
            <a:endParaRPr lang="da-DK" dirty="0"/>
          </a:p>
        </p:txBody>
      </p:sp>
    </p:spTree>
    <p:extLst>
      <p:ext uri="{BB962C8B-B14F-4D97-AF65-F5344CB8AC3E}">
        <p14:creationId xmlns:p14="http://schemas.microsoft.com/office/powerpoint/2010/main" val="42875523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13C66-324E-D066-027D-EF9022DDC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791BD12-76C0-428B-F546-8A4B844D3B3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ED3B424-2472-DF91-DF7D-A9448EC5FB61}"/>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469FC59-923D-875D-BBEC-DF9E8D00140A}"/>
              </a:ext>
            </a:extLst>
          </p:cNvPr>
          <p:cNvSpPr>
            <a:spLocks noGrp="1"/>
          </p:cNvSpPr>
          <p:nvPr>
            <p:ph type="sldNum" sz="quarter" idx="5"/>
          </p:nvPr>
        </p:nvSpPr>
        <p:spPr/>
        <p:txBody>
          <a:bodyPr/>
          <a:lstStyle/>
          <a:p>
            <a:fld id="{BC484C3B-1DE0-4716-9C40-656C83D4A94D}" type="slidenum">
              <a:rPr lang="da-DK" smtClean="0"/>
              <a:t>66</a:t>
            </a:fld>
            <a:endParaRPr lang="da-DK" dirty="0"/>
          </a:p>
        </p:txBody>
      </p:sp>
    </p:spTree>
    <p:extLst>
      <p:ext uri="{BB962C8B-B14F-4D97-AF65-F5344CB8AC3E}">
        <p14:creationId xmlns:p14="http://schemas.microsoft.com/office/powerpoint/2010/main" val="34829484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39DCF-DBA5-82DE-911A-8CA61689948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A8EC34E-CDAA-4095-85A9-B1A042C98F7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7BF1DF-61F9-DD78-4939-FB8B328866E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B7FD142-A63D-26FE-92E3-16477CB846FC}"/>
              </a:ext>
            </a:extLst>
          </p:cNvPr>
          <p:cNvSpPr>
            <a:spLocks noGrp="1"/>
          </p:cNvSpPr>
          <p:nvPr>
            <p:ph type="sldNum" sz="quarter" idx="5"/>
          </p:nvPr>
        </p:nvSpPr>
        <p:spPr/>
        <p:txBody>
          <a:bodyPr/>
          <a:lstStyle/>
          <a:p>
            <a:fld id="{BC484C3B-1DE0-4716-9C40-656C83D4A94D}" type="slidenum">
              <a:rPr lang="da-DK" smtClean="0"/>
              <a:t>67</a:t>
            </a:fld>
            <a:endParaRPr lang="da-DK" dirty="0"/>
          </a:p>
        </p:txBody>
      </p:sp>
    </p:spTree>
    <p:extLst>
      <p:ext uri="{BB962C8B-B14F-4D97-AF65-F5344CB8AC3E}">
        <p14:creationId xmlns:p14="http://schemas.microsoft.com/office/powerpoint/2010/main" val="29540788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91429-1948-F0C0-19A7-607AE5FD86C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1A262D2-8D24-D481-8521-5E2F75F550F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BC51A6-5E46-26AC-7B3B-496598034BD4}"/>
              </a:ext>
            </a:extLst>
          </p:cNvPr>
          <p:cNvSpPr>
            <a:spLocks noGrp="1"/>
          </p:cNvSpPr>
          <p:nvPr>
            <p:ph type="body" idx="1"/>
          </p:nvPr>
        </p:nvSpPr>
        <p:spPr/>
        <p:txBody>
          <a:bodyPr/>
          <a:lstStyle/>
          <a:p>
            <a:pPr defTabSz="881116">
              <a:defRPr/>
            </a:pPr>
            <a:r>
              <a:rPr lang="en-US" dirty="0"/>
              <a:t>Formål: </a:t>
            </a:r>
          </a:p>
          <a:p>
            <a:pPr defTabSz="881116">
              <a:defRPr/>
            </a:pP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Perspektivere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elevernes</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egne</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lysmålinger</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til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professionel</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laboratoriepraksis</a:t>
            </a:r>
            <a:r>
              <a:rPr lang="en-US" dirty="0">
                <a:solidFill>
                  <a:srgbClr val="123044"/>
                </a:solidFill>
                <a:latin typeface="Arial" pitchFamily="34" charset="0"/>
                <a:ea typeface="Arial" pitchFamily="34" charset="-122"/>
                <a:cs typeface="Arial" pitchFamily="34" charset="-120"/>
              </a:rPr>
              <a:t>.</a:t>
            </a:r>
          </a:p>
          <a:p>
            <a:endParaRPr lang="en-US" dirty="0">
              <a:solidFill>
                <a:srgbClr val="123044"/>
              </a:solidFill>
              <a:latin typeface="Arial" pitchFamily="34" charset="0"/>
              <a:cs typeface="Arial" pitchFamily="34" charset="-120"/>
            </a:endParaRPr>
          </a:p>
          <a:p>
            <a:r>
              <a:rPr lang="en-US" dirty="0" err="1">
                <a:solidFill>
                  <a:srgbClr val="123044"/>
                </a:solidFill>
                <a:latin typeface="Arial" pitchFamily="34" charset="0"/>
                <a:cs typeface="Arial" pitchFamily="34" charset="-120"/>
              </a:rPr>
              <a:t>Elevoutput</a:t>
            </a:r>
            <a:r>
              <a:rPr lang="en-US" dirty="0">
                <a:solidFill>
                  <a:srgbClr val="123044"/>
                </a:solidFill>
                <a:latin typeface="Arial" pitchFamily="34" charset="0"/>
                <a:cs typeface="Arial" pitchFamily="34" charset="-120"/>
              </a:rPr>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Teknologiperspektiv</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Videnskortlægning</a:t>
            </a:r>
            <a:endParaRPr lang="en-US" dirty="0"/>
          </a:p>
          <a:p>
            <a:r>
              <a:rPr lang="en-US">
                <a:solidFill>
                  <a:srgbClr val="123044"/>
                </a:solidFill>
                <a:latin typeface="Arial" pitchFamily="34" charset="0"/>
                <a:ea typeface="Arial" pitchFamily="34" charset="-122"/>
                <a:cs typeface="Arial" pitchFamily="34" charset="-120"/>
              </a:rPr>
              <a:t>• Forklaringsskitser.</a:t>
            </a:r>
            <a:endParaRPr lang="en-US" dirty="0"/>
          </a:p>
          <a:p>
            <a:endParaRPr lang="en-US" dirty="0"/>
          </a:p>
          <a:p>
            <a:r>
              <a:rPr lang="en-US" dirty="0" err="1"/>
              <a:t>Lærerfokus</a:t>
            </a:r>
            <a:r>
              <a:rPr lang="en-US" dirty="0"/>
              <a:t>: </a:t>
            </a:r>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Understreg</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kontinuitet</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mellem</a:t>
            </a:r>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elevopstilling</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laboratorieinstrument.</a:t>
            </a:r>
            <a:endParaRPr lang="en-US" dirty="0"/>
          </a:p>
          <a:p>
            <a:r>
              <a:rPr lang="en-US" dirty="0">
                <a:solidFill>
                  <a:srgbClr val="123044"/>
                </a:solidFill>
                <a:latin typeface="Arial" pitchFamily="34" charset="0"/>
                <a:ea typeface="Arial" pitchFamily="34" charset="-122"/>
                <a:cs typeface="Arial" pitchFamily="34" charset="-120"/>
              </a:rPr>
              <a:t>• Tal om </a:t>
            </a:r>
            <a:r>
              <a:rPr lang="en-US" dirty="0" err="1">
                <a:solidFill>
                  <a:srgbClr val="123044"/>
                </a:solidFill>
                <a:latin typeface="Arial" pitchFamily="34" charset="0"/>
                <a:ea typeface="Arial" pitchFamily="34" charset="-122"/>
                <a:cs typeface="Arial" pitchFamily="34" charset="-120"/>
              </a:rPr>
              <a:t>præcision</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og</a:t>
            </a:r>
            <a:r>
              <a:rPr lang="en-US">
                <a:solidFill>
                  <a:srgbClr val="123044"/>
                </a:solidFill>
                <a:latin typeface="Arial" pitchFamily="34" charset="0"/>
                <a:ea typeface="Arial" pitchFamily="34" charset="-122"/>
                <a:cs typeface="Arial" pitchFamily="34" charset="-120"/>
              </a:rPr>
              <a:t> reproducerbarhed.</a:t>
            </a:r>
            <a:endParaRPr lang="en-US" dirty="0"/>
          </a:p>
          <a:p>
            <a:r>
              <a:rPr lang="en-US" dirty="0">
                <a:solidFill>
                  <a:srgbClr val="123044"/>
                </a:solidFill>
                <a:latin typeface="Arial" pitchFamily="34" charset="0"/>
                <a:ea typeface="Arial" pitchFamily="34" charset="-122"/>
                <a:cs typeface="Arial" pitchFamily="34" charset="-120"/>
              </a:rPr>
              <a:t>• </a:t>
            </a:r>
            <a:r>
              <a:rPr lang="en-US" dirty="0" err="1">
                <a:solidFill>
                  <a:srgbClr val="123044"/>
                </a:solidFill>
                <a:latin typeface="Arial" pitchFamily="34" charset="0"/>
                <a:ea typeface="Arial" pitchFamily="34" charset="-122"/>
                <a:cs typeface="Arial" pitchFamily="34" charset="-120"/>
              </a:rPr>
              <a:t>Kobl</a:t>
            </a:r>
            <a:r>
              <a:rPr lang="en-US" dirty="0">
                <a:solidFill>
                  <a:srgbClr val="123044"/>
                </a:solidFill>
                <a:latin typeface="Arial" pitchFamily="34" charset="0"/>
                <a:ea typeface="Arial" pitchFamily="34" charset="-122"/>
                <a:cs typeface="Arial" pitchFamily="34" charset="-120"/>
              </a:rPr>
              <a:t> </a:t>
            </a:r>
            <a:r>
              <a:rPr lang="en-US" err="1">
                <a:solidFill>
                  <a:srgbClr val="123044"/>
                </a:solidFill>
                <a:latin typeface="Arial" pitchFamily="34" charset="0"/>
                <a:ea typeface="Arial" pitchFamily="34" charset="-122"/>
                <a:cs typeface="Arial" pitchFamily="34" charset="-120"/>
              </a:rPr>
              <a:t>til</a:t>
            </a:r>
            <a:r>
              <a:rPr lang="en-US">
                <a:solidFill>
                  <a:srgbClr val="123044"/>
                </a:solidFill>
                <a:latin typeface="Arial" pitchFamily="34" charset="0"/>
                <a:ea typeface="Arial" pitchFamily="34" charset="-122"/>
                <a:cs typeface="Arial" pitchFamily="34" charset="-120"/>
              </a:rPr>
              <a:t> miljøovervågning.</a:t>
            </a: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pPr defTabSz="881116">
              <a:defRPr/>
            </a:pPr>
            <a:endParaRPr lang="en-US" dirty="0"/>
          </a:p>
          <a:p>
            <a:endParaRPr lang="en-US" dirty="0"/>
          </a:p>
          <a:p>
            <a:endParaRPr lang="da-DK" dirty="0"/>
          </a:p>
        </p:txBody>
      </p:sp>
      <p:sp>
        <p:nvSpPr>
          <p:cNvPr id="4" name="Pladsholder til slidenummer 3">
            <a:extLst>
              <a:ext uri="{FF2B5EF4-FFF2-40B4-BE49-F238E27FC236}">
                <a16:creationId xmlns:a16="http://schemas.microsoft.com/office/drawing/2014/main" id="{E5653DE8-97F5-C24F-81A3-474B7141BFE4}"/>
              </a:ext>
            </a:extLst>
          </p:cNvPr>
          <p:cNvSpPr>
            <a:spLocks noGrp="1"/>
          </p:cNvSpPr>
          <p:nvPr>
            <p:ph type="sldNum" sz="quarter" idx="5"/>
          </p:nvPr>
        </p:nvSpPr>
        <p:spPr/>
        <p:txBody>
          <a:bodyPr/>
          <a:lstStyle/>
          <a:p>
            <a:fld id="{BC484C3B-1DE0-4716-9C40-656C83D4A94D}" type="slidenum">
              <a:rPr lang="da-DK" smtClean="0"/>
              <a:t>68</a:t>
            </a:fld>
            <a:endParaRPr lang="da-DK"/>
          </a:p>
        </p:txBody>
      </p:sp>
    </p:spTree>
    <p:extLst>
      <p:ext uri="{BB962C8B-B14F-4D97-AF65-F5344CB8AC3E}">
        <p14:creationId xmlns:p14="http://schemas.microsoft.com/office/powerpoint/2010/main" val="284845815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E058-7B79-737F-25F2-9C405BD1E70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D8B09F4-E323-0652-5E05-4E7E2C2EBE0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1E276DB-739B-9685-9E67-EB33FB965175}"/>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B2D94B42-C4B0-23A2-3791-CA03A21FE497}"/>
              </a:ext>
            </a:extLst>
          </p:cNvPr>
          <p:cNvSpPr>
            <a:spLocks noGrp="1"/>
          </p:cNvSpPr>
          <p:nvPr>
            <p:ph type="sldNum" sz="quarter" idx="5"/>
          </p:nvPr>
        </p:nvSpPr>
        <p:spPr/>
        <p:txBody>
          <a:bodyPr/>
          <a:lstStyle/>
          <a:p>
            <a:fld id="{BC484C3B-1DE0-4716-9C40-656C83D4A94D}" type="slidenum">
              <a:rPr lang="da-DK" smtClean="0"/>
              <a:t>69</a:t>
            </a:fld>
            <a:endParaRPr lang="da-DK"/>
          </a:p>
        </p:txBody>
      </p:sp>
    </p:spTree>
    <p:extLst>
      <p:ext uri="{BB962C8B-B14F-4D97-AF65-F5344CB8AC3E}">
        <p14:creationId xmlns:p14="http://schemas.microsoft.com/office/powerpoint/2010/main" val="42595770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BAA3-7618-7136-F43D-E8EC205866A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EA2CD8-536C-5F91-8B5B-21BB2B1F075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A15EA2D-14C3-389A-952C-454027022751}"/>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9DDA097E-8A7F-9F66-1B1F-2231896D2A1C}"/>
              </a:ext>
            </a:extLst>
          </p:cNvPr>
          <p:cNvSpPr>
            <a:spLocks noGrp="1"/>
          </p:cNvSpPr>
          <p:nvPr>
            <p:ph type="sldNum" sz="quarter" idx="5"/>
          </p:nvPr>
        </p:nvSpPr>
        <p:spPr/>
        <p:txBody>
          <a:bodyPr/>
          <a:lstStyle/>
          <a:p>
            <a:fld id="{BC484C3B-1DE0-4716-9C40-656C83D4A94D}" type="slidenum">
              <a:rPr lang="da-DK" smtClean="0"/>
              <a:t>70</a:t>
            </a:fld>
            <a:endParaRPr lang="da-DK"/>
          </a:p>
        </p:txBody>
      </p:sp>
    </p:spTree>
    <p:extLst>
      <p:ext uri="{BB962C8B-B14F-4D97-AF65-F5344CB8AC3E}">
        <p14:creationId xmlns:p14="http://schemas.microsoft.com/office/powerpoint/2010/main" val="42255423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EB88-5B7A-F005-88B1-8CBD96261C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07BFBA-0A17-6AFB-FAE2-975AE78969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F7F250-173C-8358-4537-ADAE6C14CD6E}"/>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DB77607-1823-EC42-836B-6E588F4444A6}"/>
              </a:ext>
            </a:extLst>
          </p:cNvPr>
          <p:cNvSpPr>
            <a:spLocks noGrp="1"/>
          </p:cNvSpPr>
          <p:nvPr>
            <p:ph type="sldNum" sz="quarter" idx="5"/>
          </p:nvPr>
        </p:nvSpPr>
        <p:spPr/>
        <p:txBody>
          <a:bodyPr/>
          <a:lstStyle/>
          <a:p>
            <a:fld id="{BC484C3B-1DE0-4716-9C40-656C83D4A94D}" type="slidenum">
              <a:rPr lang="da-DK" smtClean="0"/>
              <a:t>71</a:t>
            </a:fld>
            <a:endParaRPr lang="da-DK"/>
          </a:p>
        </p:txBody>
      </p:sp>
    </p:spTree>
    <p:extLst>
      <p:ext uri="{BB962C8B-B14F-4D97-AF65-F5344CB8AC3E}">
        <p14:creationId xmlns:p14="http://schemas.microsoft.com/office/powerpoint/2010/main" val="370822060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8417-2704-8C1D-FFA2-82CEBE7FA6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9F4F129-5CBF-BC5E-D649-C5DF76CA4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F6CEDCB-8580-8D32-0DB2-49CEA02C1073}"/>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F6FD023-0AD3-5BB3-EB27-B1B0A9E81323}"/>
              </a:ext>
            </a:extLst>
          </p:cNvPr>
          <p:cNvSpPr>
            <a:spLocks noGrp="1"/>
          </p:cNvSpPr>
          <p:nvPr>
            <p:ph type="sldNum" sz="quarter" idx="5"/>
          </p:nvPr>
        </p:nvSpPr>
        <p:spPr/>
        <p:txBody>
          <a:bodyPr/>
          <a:lstStyle/>
          <a:p>
            <a:fld id="{BC484C3B-1DE0-4716-9C40-656C83D4A94D}" type="slidenum">
              <a:rPr lang="da-DK" smtClean="0"/>
              <a:t>72</a:t>
            </a:fld>
            <a:endParaRPr lang="da-DK"/>
          </a:p>
        </p:txBody>
      </p:sp>
    </p:spTree>
    <p:extLst>
      <p:ext uri="{BB962C8B-B14F-4D97-AF65-F5344CB8AC3E}">
        <p14:creationId xmlns:p14="http://schemas.microsoft.com/office/powerpoint/2010/main" val="14381655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192BA-9073-8A88-FDBF-865D7CC6233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033E986-B08F-4308-DF1E-A95F59E8052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5DB0960-77F4-E5AB-E9EC-685742104A99}"/>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8801711-B0B1-5369-DC03-4EB04E47AA26}"/>
              </a:ext>
            </a:extLst>
          </p:cNvPr>
          <p:cNvSpPr>
            <a:spLocks noGrp="1"/>
          </p:cNvSpPr>
          <p:nvPr>
            <p:ph type="sldNum" sz="quarter" idx="5"/>
          </p:nvPr>
        </p:nvSpPr>
        <p:spPr/>
        <p:txBody>
          <a:bodyPr/>
          <a:lstStyle/>
          <a:p>
            <a:fld id="{BC484C3B-1DE0-4716-9C40-656C83D4A94D}" type="slidenum">
              <a:rPr lang="da-DK" smtClean="0"/>
              <a:t>73</a:t>
            </a:fld>
            <a:endParaRPr lang="da-DK"/>
          </a:p>
        </p:txBody>
      </p:sp>
    </p:spTree>
    <p:extLst>
      <p:ext uri="{BB962C8B-B14F-4D97-AF65-F5344CB8AC3E}">
        <p14:creationId xmlns:p14="http://schemas.microsoft.com/office/powerpoint/2010/main" val="43718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B723657-D5E2-EA62-132E-0A12B8E4B493}"/>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B743F85A-370B-39C9-E2D1-1E51623301C5}"/>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7" name="Tekstfelt 6">
            <a:extLst>
              <a:ext uri="{FF2B5EF4-FFF2-40B4-BE49-F238E27FC236}">
                <a16:creationId xmlns:a16="http://schemas.microsoft.com/office/drawing/2014/main" id="{985AF0A6-3756-C128-C241-DB12CCA91262}"/>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2755465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95325" y="294791"/>
            <a:ext cx="8265795" cy="923183"/>
          </a:xfrm>
        </p:spPr>
        <p:txBody>
          <a:bodyPr anchor="t" anchorCtr="0"/>
          <a:lstStyle>
            <a:lvl1pPr>
              <a:defRPr>
                <a:solidFill>
                  <a:srgbClr val="224B5A"/>
                </a:solidFill>
              </a:defRPr>
            </a:lvl1pPr>
          </a:lstStyle>
          <a:p>
            <a:r>
              <a:rPr lang="da-DK" dirty="0"/>
              <a:t>Klik for at redigere i master</a:t>
            </a:r>
          </a:p>
        </p:txBody>
      </p:sp>
      <p:sp>
        <p:nvSpPr>
          <p:cNvPr id="3" name="Pladsholder til indhold 2"/>
          <p:cNvSpPr>
            <a:spLocks noGrp="1"/>
          </p:cNvSpPr>
          <p:nvPr>
            <p:ph idx="1"/>
          </p:nvPr>
        </p:nvSpPr>
        <p:spPr/>
        <p:txBody>
          <a:bodyPr/>
          <a:lstStyle>
            <a:lvl1pPr>
              <a:defRPr sz="1700">
                <a:latin typeface="Work Sans" pitchFamily="2" charset="0"/>
              </a:defRPr>
            </a:lvl1pPr>
            <a:lvl2pPr>
              <a:defRPr sz="1700">
                <a:latin typeface="Work Sans" pitchFamily="2" charset="0"/>
              </a:defRPr>
            </a:lvl2pPr>
            <a:lvl3pPr>
              <a:defRPr sz="1700">
                <a:latin typeface="Work Sans" pitchFamily="2" charset="0"/>
              </a:defRPr>
            </a:lvl3pPr>
            <a:lvl4pPr>
              <a:defRPr sz="1700">
                <a:latin typeface="Work Sans" pitchFamily="2" charset="0"/>
              </a:defRPr>
            </a:lvl4pPr>
            <a:lvl5pPr>
              <a:defRPr sz="1700">
                <a:latin typeface="Work Sans" pitchFamily="2" charset="0"/>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0954751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36107225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6D9A9-2478-0346-E9DB-16BA4712F09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8F58E5F-9283-DF99-3C2B-51318695255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2C95B25-528A-AAEA-2B11-103A8D1756C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FEF20094-D28C-7C45-0E05-25B6B9818222}"/>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D1963A2A-8242-1385-F285-EC6F04E4E63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70382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A3B2D-3085-C3BF-299A-E565590815F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CAD51B-F216-8D00-954F-1190326A4BD3}"/>
              </a:ext>
            </a:extLst>
          </p:cNvPr>
          <p:cNvSpPr>
            <a:spLocks noGrp="1"/>
          </p:cNvSpPr>
          <p:nvPr>
            <p:ph idx="1"/>
          </p:nvPr>
        </p:nvSpPr>
        <p:spPr>
          <a:xfrm>
            <a:off x="838200" y="1825625"/>
            <a:ext cx="10515600" cy="4351338"/>
          </a:xfrm>
          <a:prstGeom prst="rect">
            <a:avLst/>
          </a:prstGeo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5A64EA82-05CF-52E9-F167-4E672301AA9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6126D3E9-6083-1660-F81A-59E134FFCBC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9D3754D7-840C-CE10-D9DE-5DF3FDFEC68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20607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7B24C-3843-31C6-A82D-0542B5B857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882683B-3C61-2FBD-4FEA-13CFC1540C3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5D4F9AC-E621-28A4-BE2D-4ED7C17A2CE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40BC4482-6F31-0342-5D7B-856C319000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7E5C3957-FFD4-46A0-1D6C-4C44A23F26C9}"/>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237697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EBD3E7-D607-2D75-A186-88BAD6B9FF0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30924A-55A9-2AFE-5B2D-CADFBDB4E52A}"/>
              </a:ext>
            </a:extLst>
          </p:cNvPr>
          <p:cNvSpPr>
            <a:spLocks noGrp="1"/>
          </p:cNvSpPr>
          <p:nvPr>
            <p:ph sz="half" idx="1"/>
          </p:nvPr>
        </p:nvSpPr>
        <p:spPr>
          <a:xfrm>
            <a:off x="838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1910CC9-8D3D-82F7-30F9-9E4DE53EC23A}"/>
              </a:ext>
            </a:extLst>
          </p:cNvPr>
          <p:cNvSpPr>
            <a:spLocks noGrp="1"/>
          </p:cNvSpPr>
          <p:nvPr>
            <p:ph sz="half" idx="2"/>
          </p:nvPr>
        </p:nvSpPr>
        <p:spPr>
          <a:xfrm>
            <a:off x="6172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7709D7E-7D51-C30B-04E2-266B23E91101}"/>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999B59BD-32C1-1196-3FF2-E44FB33319A7}"/>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705676A2-2301-8B5A-BF84-15F765B6891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407850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CFD562-4E11-F934-00CC-2499C148AA9E}"/>
              </a:ext>
            </a:extLst>
          </p:cNvPr>
          <p:cNvSpPr>
            <a:spLocks noGrp="1"/>
          </p:cNvSpPr>
          <p:nvPr>
            <p:ph type="title"/>
          </p:nvPr>
        </p:nvSpPr>
        <p:spPr>
          <a:xfrm>
            <a:off x="839788" y="365125"/>
            <a:ext cx="10515600" cy="1325563"/>
          </a:xfrm>
          <a:prstGeom prst="rect">
            <a:avLst/>
          </a:prstGeo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E0DE134-8EED-3C90-658E-F4A19F7D3D7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5D4877A-09B4-E0B0-A4FE-F416A6BBD1FB}"/>
              </a:ext>
            </a:extLst>
          </p:cNvPr>
          <p:cNvSpPr>
            <a:spLocks noGrp="1"/>
          </p:cNvSpPr>
          <p:nvPr>
            <p:ph sz="half" idx="2"/>
          </p:nvPr>
        </p:nvSpPr>
        <p:spPr>
          <a:xfrm>
            <a:off x="839788" y="2505075"/>
            <a:ext cx="5157787"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D985DC3-07F9-7475-E081-9A67848E267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D6EE08E-8729-2E4C-70A0-0A9F6CEFE9AA}"/>
              </a:ext>
            </a:extLst>
          </p:cNvPr>
          <p:cNvSpPr>
            <a:spLocks noGrp="1"/>
          </p:cNvSpPr>
          <p:nvPr>
            <p:ph sz="quarter" idx="4"/>
          </p:nvPr>
        </p:nvSpPr>
        <p:spPr>
          <a:xfrm>
            <a:off x="6172200" y="2505075"/>
            <a:ext cx="5183188"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3450F13-D61E-CB21-E193-73C9A21F6B8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8" name="Pladsholder til sidefod 7">
            <a:extLst>
              <a:ext uri="{FF2B5EF4-FFF2-40B4-BE49-F238E27FC236}">
                <a16:creationId xmlns:a16="http://schemas.microsoft.com/office/drawing/2014/main" id="{48B453DB-2472-0A95-4477-7C71672870E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9" name="Pladsholder til slidenummer 8">
            <a:extLst>
              <a:ext uri="{FF2B5EF4-FFF2-40B4-BE49-F238E27FC236}">
                <a16:creationId xmlns:a16="http://schemas.microsoft.com/office/drawing/2014/main" id="{7F7A2ECE-EFA7-EF1B-C606-52CEA63521E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48496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226E0-82D7-A53C-4889-8C4ED3406F03}"/>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CEB01DC-D4D7-E86E-77C4-E230F9308A0A}"/>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4" name="Pladsholder til sidefod 3">
            <a:extLst>
              <a:ext uri="{FF2B5EF4-FFF2-40B4-BE49-F238E27FC236}">
                <a16:creationId xmlns:a16="http://schemas.microsoft.com/office/drawing/2014/main" id="{806234F6-C373-5F27-9E8F-E28D26C0C28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5" name="Pladsholder til slidenummer 4">
            <a:extLst>
              <a:ext uri="{FF2B5EF4-FFF2-40B4-BE49-F238E27FC236}">
                <a16:creationId xmlns:a16="http://schemas.microsoft.com/office/drawing/2014/main" id="{937C949D-6398-DBA6-89F4-1A1517D4D58B}"/>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631626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5FC584F-D275-256D-4620-476239D2460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3" name="Pladsholder til sidefod 2">
            <a:extLst>
              <a:ext uri="{FF2B5EF4-FFF2-40B4-BE49-F238E27FC236}">
                <a16:creationId xmlns:a16="http://schemas.microsoft.com/office/drawing/2014/main" id="{EA49C971-5718-ABAC-0DD2-9B3BCE2ED184}"/>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4" name="Pladsholder til slidenummer 3">
            <a:extLst>
              <a:ext uri="{FF2B5EF4-FFF2-40B4-BE49-F238E27FC236}">
                <a16:creationId xmlns:a16="http://schemas.microsoft.com/office/drawing/2014/main" id="{EEABE769-E4BC-A8E8-356F-BC91034B31D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88928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FB5A0F-B451-8480-1169-92F4D9CC514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0FC75EC-5A27-1F18-449C-E65CBD9BE78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ABDEB18-10A6-A553-FE5E-14E8798C8A3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87B816D-6B77-5755-25B7-B0F87CFF32F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687F0733-D9B1-42A8-1B10-A19CAEEEAA5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DB77AB7D-737B-7839-94E8-49540AD2813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61436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27F72-73C2-49C3-7DF6-003E218F91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8B16253-DACF-38C2-CDCE-5ACBDD4DA92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D597942-F000-81E6-61D5-1F3581F2A3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D544B83-C954-AABA-8D23-CF006A50492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6" name="Pladsholder til sidefod 5">
            <a:extLst>
              <a:ext uri="{FF2B5EF4-FFF2-40B4-BE49-F238E27FC236}">
                <a16:creationId xmlns:a16="http://schemas.microsoft.com/office/drawing/2014/main" id="{57743EEA-2531-CF26-75F5-4159A128F7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66A60EE9-278E-69E1-40AE-67534863CB1F}"/>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168200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68C272-C1B9-7FC7-F682-D9D1CD5F37FF}"/>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E4F044-172F-76B9-72E1-3C114F55C208}"/>
              </a:ext>
            </a:extLst>
          </p:cNvPr>
          <p:cNvSpPr>
            <a:spLocks noGrp="1"/>
          </p:cNvSpPr>
          <p:nvPr>
            <p:ph type="body" orient="vert" idx="1"/>
          </p:nvPr>
        </p:nvSpPr>
        <p:spPr>
          <a:xfrm>
            <a:off x="838200" y="1825625"/>
            <a:ext cx="10515600" cy="43513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F1FE038-9FFA-A552-2FBF-B0A4DD59012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E4632C6B-EA3E-4A57-BD09-48978F69848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A8238BEE-1244-BBAE-5160-884EABA724AA}"/>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1771406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F912191-B94C-D2C4-40E8-4B860C776408}"/>
              </a:ext>
            </a:extLst>
          </p:cNvPr>
          <p:cNvSpPr>
            <a:spLocks noGrp="1"/>
          </p:cNvSpPr>
          <p:nvPr>
            <p:ph type="title" orient="vert"/>
          </p:nvPr>
        </p:nvSpPr>
        <p:spPr>
          <a:xfrm>
            <a:off x="8724900" y="365125"/>
            <a:ext cx="2628900" cy="5811838"/>
          </a:xfrm>
          <a:prstGeom prst="rect">
            <a:avLst/>
          </a:prstGeo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68C3B32-E932-6B02-0BCA-886A3423F55B}"/>
              </a:ext>
            </a:extLst>
          </p:cNvPr>
          <p:cNvSpPr>
            <a:spLocks noGrp="1"/>
          </p:cNvSpPr>
          <p:nvPr>
            <p:ph type="body" orient="vert" idx="1"/>
          </p:nvPr>
        </p:nvSpPr>
        <p:spPr>
          <a:xfrm>
            <a:off x="838200" y="365125"/>
            <a:ext cx="7734300" cy="58118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546BDB8-E71A-3EF1-4620-63F6EB2559BF}"/>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22-09-2026</a:t>
            </a:fld>
            <a:endParaRPr lang="da-DK"/>
          </a:p>
        </p:txBody>
      </p:sp>
      <p:sp>
        <p:nvSpPr>
          <p:cNvPr id="5" name="Pladsholder til sidefod 4">
            <a:extLst>
              <a:ext uri="{FF2B5EF4-FFF2-40B4-BE49-F238E27FC236}">
                <a16:creationId xmlns:a16="http://schemas.microsoft.com/office/drawing/2014/main" id="{D221B96E-D8E3-7326-7241-CEC76C4B7EB8}"/>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4A6CB550-788C-302E-1FD2-5BD75F155703}"/>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a:t>
            </a:fld>
            <a:endParaRPr lang="da-DK"/>
          </a:p>
        </p:txBody>
      </p:sp>
    </p:spTree>
    <p:extLst>
      <p:ext uri="{BB962C8B-B14F-4D97-AF65-F5344CB8AC3E}">
        <p14:creationId xmlns:p14="http://schemas.microsoft.com/office/powerpoint/2010/main" val="3782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95325" y="176035"/>
            <a:ext cx="10801350" cy="923183"/>
          </a:xfrm>
          <a:prstGeom prst="rect">
            <a:avLst/>
          </a:prstGeom>
        </p:spPr>
        <p:txBody>
          <a:bodyPr vert="horz" lIns="0" tIns="108000" rIns="91440" bIns="45720" rtlCol="0" anchor="ctr">
            <a:noAutofit/>
          </a:bodyPr>
          <a:lstStyle/>
          <a:p>
            <a:r>
              <a:rPr lang="da-DK" dirty="0"/>
              <a:t>Klik for at redigere i master</a:t>
            </a:r>
          </a:p>
        </p:txBody>
      </p:sp>
      <p:sp>
        <p:nvSpPr>
          <p:cNvPr id="3" name="Pladsholder til tekst 2"/>
          <p:cNvSpPr>
            <a:spLocks noGrp="1"/>
          </p:cNvSpPr>
          <p:nvPr>
            <p:ph type="body" idx="1"/>
          </p:nvPr>
        </p:nvSpPr>
        <p:spPr>
          <a:xfrm>
            <a:off x="695325" y="1332000"/>
            <a:ext cx="8101013" cy="4248000"/>
          </a:xfrm>
          <a:prstGeom prst="rect">
            <a:avLst/>
          </a:prstGeom>
        </p:spPr>
        <p:txBody>
          <a:bodyPr vert="horz" lIns="0" tIns="45720" rIns="91440" bIns="4572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Rektangel 3">
            <a:extLst>
              <a:ext uri="{FF2B5EF4-FFF2-40B4-BE49-F238E27FC236}">
                <a16:creationId xmlns:a16="http://schemas.microsoft.com/office/drawing/2014/main" id="{2631930D-6E52-99ED-0EB5-A2032B27A027}"/>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4D4A2916-8282-3C33-C5D2-2263BA4E3C6B}"/>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6" name="Tekstfelt 5">
            <a:extLst>
              <a:ext uri="{FF2B5EF4-FFF2-40B4-BE49-F238E27FC236}">
                <a16:creationId xmlns:a16="http://schemas.microsoft.com/office/drawing/2014/main" id="{B9B4740B-8C55-DE43-AA64-60BB8E7184D9}"/>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1651560119"/>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4" r:id="rId3"/>
  </p:sldLayoutIdLst>
  <p:transition>
    <p:fade/>
  </p:transition>
  <p:hf hdr="0"/>
  <p:txStyles>
    <p:title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p:titleStyle>
    <p:body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42">
          <p15:clr>
            <a:srgbClr val="F26B43"/>
          </p15:clr>
        </p15:guide>
        <p15:guide id="6" pos="438">
          <p15:clr>
            <a:srgbClr val="F26B43"/>
          </p15:clr>
        </p15:guide>
        <p15:guide id="7" orient="horz" pos="835">
          <p15:clr>
            <a:srgbClr val="F26B43"/>
          </p15:clr>
        </p15:guide>
        <p15:guide id="8" orient="horz" pos="3521">
          <p15:clr>
            <a:srgbClr val="F26B43"/>
          </p15:clr>
        </p15:guide>
        <p15:guide id="10" pos="5541">
          <p15:clr>
            <a:srgbClr val="F26B43"/>
          </p15:clr>
        </p15:guide>
        <p15:guide id="11" orient="horz" pos="37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8987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video" Target="https://www.youtube.com/embed/7xAt1E3Pvm0?feature=oembed" TargetMode="External"/><Relationship Id="rId5" Type="http://schemas.openxmlformats.org/officeDocument/2006/relationships/hyperlink" Target="https://www.youtube.com/watch?v=7xAt1E3Pvm0" TargetMode="Externa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nye.dk/miljoe-og-genanvendelse-af-vand/"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ngineerthefuture.dk/undervisning/engineering-i-gymnasiet/undervisningsmaterialer/engineering-forloeb/engineering-introdukt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6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6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70.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71.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7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76F2D9D3-E5B4-A922-C2E6-6A2BAF5C8E69}"/>
              </a:ext>
            </a:extLst>
          </p:cNvPr>
          <p:cNvPicPr>
            <a:picLocks noChangeAspect="1"/>
          </p:cNvPicPr>
          <p:nvPr/>
        </p:nvPicPr>
        <p:blipFill>
          <a:blip r:embed="rId3">
            <a:extLst>
              <a:ext uri="{28A0092B-C50C-407E-A947-70E740481C1C}">
                <a14:useLocalDpi xmlns:a14="http://schemas.microsoft.com/office/drawing/2010/main" val="0"/>
              </a:ext>
            </a:extLst>
          </a:blip>
          <a:srcRect t="5360" b="19954"/>
          <a:stretch>
            <a:fillRect/>
          </a:stretch>
        </p:blipFill>
        <p:spPr>
          <a:xfrm>
            <a:off x="0" y="-33557"/>
            <a:ext cx="12192000" cy="6478962"/>
          </a:xfrm>
          <a:prstGeom prst="rect">
            <a:avLst/>
          </a:prstGeom>
        </p:spPr>
      </p:pic>
      <p:sp>
        <p:nvSpPr>
          <p:cNvPr id="2" name="Titel 1">
            <a:extLst>
              <a:ext uri="{FF2B5EF4-FFF2-40B4-BE49-F238E27FC236}">
                <a16:creationId xmlns:a16="http://schemas.microsoft.com/office/drawing/2014/main" id="{649BB1E1-ED61-1CDD-B40F-DF7AE0BE7376}"/>
              </a:ext>
            </a:extLst>
          </p:cNvPr>
          <p:cNvSpPr txBox="1">
            <a:spLocks/>
          </p:cNvSpPr>
          <p:nvPr/>
        </p:nvSpPr>
        <p:spPr>
          <a:xfrm>
            <a:off x="996176" y="2694682"/>
            <a:ext cx="10199648" cy="1805424"/>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5400" dirty="0">
                <a:solidFill>
                  <a:schemeClr val="bg1"/>
                </a:solidFill>
                <a:latin typeface="BetonEF" pitchFamily="50" charset="0"/>
              </a:rPr>
              <a:t>Rens vandet</a:t>
            </a:r>
          </a:p>
          <a:p>
            <a:pPr algn="ctr"/>
            <a:r>
              <a:rPr lang="da-DK" dirty="0">
                <a:solidFill>
                  <a:schemeClr val="bg1"/>
                </a:solidFill>
                <a:latin typeface="BetonEF"/>
              </a:rPr>
              <a:t>Forløb 1: Design et spektrofotometer</a:t>
            </a:r>
            <a:endParaRPr lang="da-DK" cap="all" dirty="0">
              <a:solidFill>
                <a:schemeClr val="bg1"/>
              </a:solidFill>
              <a:latin typeface="BetonEF"/>
            </a:endParaRPr>
          </a:p>
        </p:txBody>
      </p:sp>
      <p:sp>
        <p:nvSpPr>
          <p:cNvPr id="3" name="Pladsholder til indhold 2">
            <a:extLst>
              <a:ext uri="{FF2B5EF4-FFF2-40B4-BE49-F238E27FC236}">
                <a16:creationId xmlns:a16="http://schemas.microsoft.com/office/drawing/2014/main" id="{C67F1898-7240-B7AE-D978-EC8BACCD07C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1FD3820C-B4C9-DC6F-502C-95EA40D58B83}"/>
              </a:ext>
            </a:extLst>
          </p:cNvPr>
          <p:cNvSpPr txBox="1"/>
          <p:nvPr/>
        </p:nvSpPr>
        <p:spPr>
          <a:xfrm>
            <a:off x="2718398" y="4886555"/>
            <a:ext cx="6544310" cy="525886"/>
          </a:xfrm>
          <a:prstGeom prst="rect">
            <a:avLst/>
          </a:prstGeom>
          <a:solidFill>
            <a:srgbClr val="37AFB5"/>
          </a:solidFill>
        </p:spPr>
        <p:txBody>
          <a:bodyPr wrap="square" tIns="108000" bIns="108000" rtlCol="0">
            <a:spAutoFit/>
          </a:bodyPr>
          <a:lstStyle/>
          <a:p>
            <a:pPr algn="ctr"/>
            <a:r>
              <a:rPr lang="da-DK" sz="2000" b="1" dirty="0">
                <a:solidFill>
                  <a:schemeClr val="bg1"/>
                </a:solidFill>
                <a:latin typeface="Work Sans" pitchFamily="2" charset="0"/>
              </a:rPr>
              <a:t>Et engineering-forløb til NV </a:t>
            </a:r>
          </a:p>
        </p:txBody>
      </p:sp>
    </p:spTree>
    <p:extLst>
      <p:ext uri="{BB962C8B-B14F-4D97-AF65-F5344CB8AC3E}">
        <p14:creationId xmlns:p14="http://schemas.microsoft.com/office/powerpoint/2010/main" val="8053155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23342B-22E2-3442-DA19-C0DD9BBCDE83}"/>
              </a:ext>
            </a:extLst>
          </p:cNvPr>
          <p:cNvSpPr>
            <a:spLocks noGrp="1"/>
          </p:cNvSpPr>
          <p:nvPr>
            <p:ph type="title"/>
          </p:nvPr>
        </p:nvSpPr>
        <p:spPr>
          <a:xfrm>
            <a:off x="695325" y="294791"/>
            <a:ext cx="10887075" cy="923183"/>
          </a:xfrm>
        </p:spPr>
        <p:txBody>
          <a:bodyPr/>
          <a:lstStyle/>
          <a:p>
            <a:r>
              <a:rPr lang="da-DK" dirty="0"/>
              <a:t>Sådan kan præsentationerne bruges </a:t>
            </a:r>
            <a:r>
              <a:rPr lang="da-DK" sz="2800" i="1" dirty="0">
                <a:highlight>
                  <a:srgbClr val="FFFF00"/>
                </a:highlight>
              </a:rPr>
              <a:t>(til læreren)</a:t>
            </a:r>
            <a:br>
              <a:rPr lang="da-DK" i="1" dirty="0"/>
            </a:br>
            <a:endParaRPr lang="da-DK" i="1" dirty="0"/>
          </a:p>
        </p:txBody>
      </p:sp>
      <p:sp>
        <p:nvSpPr>
          <p:cNvPr id="3" name="Pladsholder til indhold 2">
            <a:extLst>
              <a:ext uri="{FF2B5EF4-FFF2-40B4-BE49-F238E27FC236}">
                <a16:creationId xmlns:a16="http://schemas.microsoft.com/office/drawing/2014/main" id="{942EAE82-FC33-83AE-8FD5-8D8607FB8AA3}"/>
              </a:ext>
            </a:extLst>
          </p:cNvPr>
          <p:cNvSpPr>
            <a:spLocks noGrp="1"/>
          </p:cNvSpPr>
          <p:nvPr>
            <p:ph idx="1"/>
          </p:nvPr>
        </p:nvSpPr>
        <p:spPr>
          <a:xfrm>
            <a:off x="695325" y="1332000"/>
            <a:ext cx="10782997" cy="4248000"/>
          </a:xfrm>
        </p:spPr>
        <p:txBody>
          <a:bodyPr vert="horz" lIns="0" tIns="45720" rIns="91440" bIns="45720" rtlCol="0" anchor="t">
            <a:noAutofit/>
          </a:bodyPr>
          <a:lstStyle/>
          <a:p>
            <a:pPr marL="0" indent="0">
              <a:buNone/>
            </a:pPr>
            <a:r>
              <a:rPr lang="en-US" sz="1800" dirty="0" err="1">
                <a:highlight>
                  <a:srgbClr val="FFFFFF"/>
                </a:highlight>
                <a:latin typeface="Segoe UI"/>
                <a:ea typeface="Arial" pitchFamily="34" charset="-122"/>
                <a:cs typeface="Segoe UI"/>
              </a:rPr>
              <a:t>Lektionsbank</a:t>
            </a:r>
            <a:r>
              <a:rPr lang="en-US" sz="1800" dirty="0">
                <a:highlight>
                  <a:srgbClr val="FFFFFF"/>
                </a:highlight>
                <a:latin typeface="Segoe UI"/>
                <a:ea typeface="Arial" pitchFamily="34" charset="-122"/>
                <a:cs typeface="Segoe UI"/>
              </a:rPr>
              <a:t>: Brug slides </a:t>
            </a:r>
            <a:r>
              <a:rPr lang="en-US" sz="1800" dirty="0" err="1">
                <a:highlight>
                  <a:srgbClr val="FFFFFF"/>
                </a:highlight>
                <a:latin typeface="Segoe UI"/>
                <a:ea typeface="Arial" pitchFamily="34" charset="-122"/>
                <a:cs typeface="Segoe UI"/>
              </a:rPr>
              <a:t>i</a:t>
            </a:r>
            <a:r>
              <a:rPr lang="en-US" sz="1800" dirty="0">
                <a:highlight>
                  <a:srgbClr val="FFFFFF"/>
                </a:highlight>
                <a:latin typeface="Segoe UI"/>
                <a:ea typeface="Arial" pitchFamily="34" charset="-122"/>
                <a:cs typeface="Segoe UI"/>
              </a:rPr>
              <a:t> </a:t>
            </a:r>
            <a:r>
              <a:rPr lang="en-US" sz="1800" dirty="0" err="1">
                <a:highlight>
                  <a:srgbClr val="FFFFFF"/>
                </a:highlight>
                <a:latin typeface="Segoe UI"/>
                <a:ea typeface="Arial" pitchFamily="34" charset="-122"/>
                <a:cs typeface="Segoe UI"/>
              </a:rPr>
              <a:t>rækkefølge</a:t>
            </a:r>
            <a:r>
              <a:rPr lang="en-US" sz="1800" dirty="0">
                <a:highlight>
                  <a:srgbClr val="FFFFFF"/>
                </a:highlight>
                <a:latin typeface="Segoe UI"/>
                <a:ea typeface="Arial" pitchFamily="34" charset="-122"/>
                <a:cs typeface="Segoe UI"/>
              </a:rPr>
              <a:t> </a:t>
            </a:r>
            <a:r>
              <a:rPr lang="en-US" sz="1800" dirty="0" err="1">
                <a:highlight>
                  <a:srgbClr val="FFFFFF"/>
                </a:highlight>
                <a:latin typeface="Segoe UI"/>
                <a:ea typeface="Arial" pitchFamily="34" charset="-122"/>
                <a:cs typeface="Segoe UI"/>
              </a:rPr>
              <a:t>eller</a:t>
            </a:r>
            <a:r>
              <a:rPr lang="en-US" sz="1800" dirty="0">
                <a:highlight>
                  <a:srgbClr val="FFFFFF"/>
                </a:highlight>
                <a:latin typeface="Segoe UI"/>
                <a:ea typeface="Arial" pitchFamily="34" charset="-122"/>
                <a:cs typeface="Segoe UI"/>
              </a:rPr>
              <a:t> hop </a:t>
            </a:r>
            <a:r>
              <a:rPr lang="en-US" sz="1800" dirty="0" err="1">
                <a:highlight>
                  <a:srgbClr val="FFFFFF"/>
                </a:highlight>
                <a:latin typeface="Segoe UI"/>
                <a:ea typeface="Arial" pitchFamily="34" charset="-122"/>
                <a:cs typeface="Segoe UI"/>
              </a:rPr>
              <a:t>direkte</a:t>
            </a:r>
            <a:r>
              <a:rPr lang="en-US" sz="1800" dirty="0">
                <a:highlight>
                  <a:srgbClr val="FFFFFF"/>
                </a:highlight>
                <a:latin typeface="Segoe UI"/>
                <a:ea typeface="Arial" pitchFamily="34" charset="-122"/>
                <a:cs typeface="Segoe UI"/>
              </a:rPr>
              <a:t> </a:t>
            </a:r>
            <a:r>
              <a:rPr lang="en-US" sz="1800" dirty="0" err="1">
                <a:highlight>
                  <a:srgbClr val="FFFFFF"/>
                </a:highlight>
                <a:latin typeface="Segoe UI"/>
                <a:ea typeface="Arial" pitchFamily="34" charset="-122"/>
                <a:cs typeface="Segoe UI"/>
              </a:rPr>
              <a:t>til</a:t>
            </a:r>
            <a:r>
              <a:rPr lang="en-US" sz="1800" dirty="0">
                <a:highlight>
                  <a:srgbClr val="FFFFFF"/>
                </a:highlight>
                <a:latin typeface="Segoe UI"/>
                <a:ea typeface="Arial" pitchFamily="34" charset="-122"/>
                <a:cs typeface="Segoe UI"/>
              </a:rPr>
              <a:t> den </a:t>
            </a:r>
            <a:r>
              <a:rPr lang="en-US" sz="1800" dirty="0" err="1">
                <a:highlight>
                  <a:srgbClr val="FFFFFF"/>
                </a:highlight>
                <a:latin typeface="Segoe UI"/>
                <a:ea typeface="Arial" pitchFamily="34" charset="-122"/>
                <a:cs typeface="Segoe UI"/>
              </a:rPr>
              <a:t>lektion</a:t>
            </a:r>
            <a:r>
              <a:rPr lang="en-US" sz="1800" dirty="0">
                <a:highlight>
                  <a:srgbClr val="FFFFFF"/>
                </a:highlight>
                <a:latin typeface="Segoe UI"/>
                <a:ea typeface="Arial" pitchFamily="34" charset="-122"/>
                <a:cs typeface="Segoe UI"/>
              </a:rPr>
              <a:t>, du </a:t>
            </a:r>
            <a:r>
              <a:rPr lang="en-US" sz="1800" dirty="0" err="1">
                <a:highlight>
                  <a:srgbClr val="FFFFFF"/>
                </a:highlight>
                <a:latin typeface="Segoe UI"/>
                <a:ea typeface="Arial" pitchFamily="34" charset="-122"/>
                <a:cs typeface="Segoe UI"/>
              </a:rPr>
              <a:t>skal</a:t>
            </a:r>
            <a:r>
              <a:rPr lang="en-US" sz="1800" dirty="0">
                <a:highlight>
                  <a:srgbClr val="FFFFFF"/>
                </a:highlight>
                <a:latin typeface="Segoe UI"/>
                <a:ea typeface="Arial" pitchFamily="34" charset="-122"/>
                <a:cs typeface="Segoe UI"/>
              </a:rPr>
              <a:t> </a:t>
            </a:r>
            <a:r>
              <a:rPr lang="en-US" sz="1800" dirty="0" err="1">
                <a:highlight>
                  <a:srgbClr val="FFFFFF"/>
                </a:highlight>
                <a:latin typeface="Segoe UI"/>
                <a:ea typeface="Arial" pitchFamily="34" charset="-122"/>
                <a:cs typeface="Segoe UI"/>
              </a:rPr>
              <a:t>bruge</a:t>
            </a:r>
            <a:r>
              <a:rPr lang="en-US" sz="1800" dirty="0">
                <a:highlight>
                  <a:srgbClr val="FFFFFF"/>
                </a:highlight>
                <a:latin typeface="Segoe UI"/>
                <a:ea typeface="Arial" pitchFamily="34" charset="-122"/>
                <a:cs typeface="Segoe UI"/>
              </a:rPr>
              <a:t>.</a:t>
            </a:r>
            <a:endParaRPr lang="en-US" sz="1800" dirty="0">
              <a:highlight>
                <a:srgbClr val="FFFFFF"/>
              </a:highlight>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
        <p:nvSpPr>
          <p:cNvPr id="5" name="Shape 7">
            <a:extLst>
              <a:ext uri="{FF2B5EF4-FFF2-40B4-BE49-F238E27FC236}">
                <a16:creationId xmlns:a16="http://schemas.microsoft.com/office/drawing/2014/main" id="{E3F199F1-8A8B-A0CE-F829-2592B52447B9}"/>
              </a:ext>
            </a:extLst>
          </p:cNvPr>
          <p:cNvSpPr/>
          <p:nvPr/>
        </p:nvSpPr>
        <p:spPr>
          <a:xfrm>
            <a:off x="695325" y="1930276"/>
            <a:ext cx="5303520" cy="1920240"/>
          </a:xfrm>
          <a:prstGeom prst="roundRect">
            <a:avLst>
              <a:gd name="adj" fmla="val 2857"/>
            </a:avLst>
          </a:prstGeom>
          <a:solidFill>
            <a:srgbClr val="37AFB5">
              <a:alpha val="10000"/>
            </a:srgbClr>
          </a:solidFill>
          <a:ln w="12700">
            <a:solidFill>
              <a:srgbClr val="37AFB5"/>
            </a:solidFill>
            <a:prstDash val="solid"/>
          </a:ln>
        </p:spPr>
        <p:txBody>
          <a:bodyPr/>
          <a:lstStyle/>
          <a:p>
            <a:endParaRPr lang="da-DK"/>
          </a:p>
        </p:txBody>
      </p:sp>
      <p:sp>
        <p:nvSpPr>
          <p:cNvPr id="7" name="Text 8">
            <a:extLst>
              <a:ext uri="{FF2B5EF4-FFF2-40B4-BE49-F238E27FC236}">
                <a16:creationId xmlns:a16="http://schemas.microsoft.com/office/drawing/2014/main" id="{B9D67667-9882-2F27-6193-E671F0164AFD}"/>
              </a:ext>
            </a:extLst>
          </p:cNvPr>
          <p:cNvSpPr/>
          <p:nvPr/>
        </p:nvSpPr>
        <p:spPr>
          <a:xfrm>
            <a:off x="859917" y="2076580"/>
            <a:ext cx="49743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For læreren</a:t>
            </a:r>
            <a:endParaRPr lang="en-US" sz="1300" dirty="0">
              <a:latin typeface="Segoe UI" panose="020B0502040204020203" pitchFamily="34" charset="0"/>
              <a:cs typeface="Segoe UI" panose="020B0502040204020203" pitchFamily="34" charset="0"/>
            </a:endParaRPr>
          </a:p>
        </p:txBody>
      </p:sp>
      <p:sp>
        <p:nvSpPr>
          <p:cNvPr id="9" name="Shape 9">
            <a:extLst>
              <a:ext uri="{FF2B5EF4-FFF2-40B4-BE49-F238E27FC236}">
                <a16:creationId xmlns:a16="http://schemas.microsoft.com/office/drawing/2014/main" id="{875FCA6A-DAA5-A166-5088-8B83D2D7CF77}"/>
              </a:ext>
            </a:extLst>
          </p:cNvPr>
          <p:cNvSpPr/>
          <p:nvPr/>
        </p:nvSpPr>
        <p:spPr>
          <a:xfrm>
            <a:off x="859917" y="2414908"/>
            <a:ext cx="4974336" cy="0"/>
          </a:xfrm>
          <a:prstGeom prst="line">
            <a:avLst/>
          </a:prstGeom>
          <a:noFill/>
          <a:ln w="16510">
            <a:solidFill>
              <a:srgbClr val="37AFB5"/>
            </a:solidFill>
            <a:prstDash val="solid"/>
          </a:ln>
        </p:spPr>
        <p:txBody>
          <a:bodyPr/>
          <a:lstStyle/>
          <a:p>
            <a:endParaRPr lang="da-DK"/>
          </a:p>
        </p:txBody>
      </p:sp>
      <p:sp>
        <p:nvSpPr>
          <p:cNvPr id="11" name="Text 10">
            <a:extLst>
              <a:ext uri="{FF2B5EF4-FFF2-40B4-BE49-F238E27FC236}">
                <a16:creationId xmlns:a16="http://schemas.microsoft.com/office/drawing/2014/main" id="{822B5D99-504B-FC77-9460-1ADC44898F83}"/>
              </a:ext>
            </a:extLst>
          </p:cNvPr>
          <p:cNvSpPr/>
          <p:nvPr/>
        </p:nvSpPr>
        <p:spPr>
          <a:xfrm>
            <a:off x="896493" y="2561212"/>
            <a:ext cx="4901184" cy="118872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Start med oversigten og vælg den lektion, der passer </a:t>
            </a:r>
            <a:r>
              <a:rPr lang="en-US" sz="1140">
                <a:solidFill>
                  <a:srgbClr val="123044"/>
                </a:solidFill>
                <a:latin typeface="Segoe UI" panose="020B0502040204020203" pitchFamily="34" charset="0"/>
                <a:ea typeface="Arial" pitchFamily="34" charset="-122"/>
                <a:cs typeface="Segoe UI" panose="020B0502040204020203" pitchFamily="34" charset="0"/>
              </a:rPr>
              <a:t>til skemaet.</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Brug hver lektionsslide som kort rammesætning </a:t>
            </a:r>
            <a:r>
              <a:rPr lang="en-US" sz="1140">
                <a:solidFill>
                  <a:srgbClr val="123044"/>
                </a:solidFill>
                <a:latin typeface="Segoe UI" panose="020B0502040204020203" pitchFamily="34" charset="0"/>
                <a:ea typeface="Arial" pitchFamily="34" charset="-122"/>
                <a:cs typeface="Segoe UI" panose="020B0502040204020203" pitchFamily="34" charset="0"/>
              </a:rPr>
              <a:t>før elevaktiviteten.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Kopier enkelte slides ud, hvis kun dele af </a:t>
            </a:r>
            <a:r>
              <a:rPr lang="en-US" sz="1140" err="1">
                <a:solidFill>
                  <a:srgbClr val="123044"/>
                </a:solidFill>
                <a:latin typeface="Segoe UI" panose="020B0502040204020203" pitchFamily="34" charset="0"/>
                <a:ea typeface="Arial" pitchFamily="34" charset="-122"/>
                <a:cs typeface="Segoe UI" panose="020B0502040204020203" pitchFamily="34" charset="0"/>
              </a:rPr>
              <a:t>forløbet</a:t>
            </a:r>
            <a:r>
              <a:rPr lang="en-US" sz="1140">
                <a:solidFill>
                  <a:srgbClr val="123044"/>
                </a:solidFill>
                <a:latin typeface="Segoe UI" panose="020B0502040204020203" pitchFamily="34" charset="0"/>
                <a:ea typeface="Arial" pitchFamily="34" charset="-122"/>
                <a:cs typeface="Segoe UI" panose="020B0502040204020203" pitchFamily="34" charset="0"/>
              </a:rPr>
              <a:t> gennemføres.</a:t>
            </a:r>
            <a:endParaRPr lang="en-US" sz="1140" dirty="0">
              <a:solidFill>
                <a:srgbClr val="123044"/>
              </a:solidFill>
              <a:latin typeface="Segoe UI" panose="020B0502040204020203" pitchFamily="34" charset="0"/>
              <a:ea typeface="Arial" pitchFamily="34" charset="-122"/>
              <a:cs typeface="Segoe UI" panose="020B0502040204020203" pitchFamily="34" charset="0"/>
            </a:endParaRPr>
          </a:p>
        </p:txBody>
      </p:sp>
      <p:sp>
        <p:nvSpPr>
          <p:cNvPr id="13" name="Shape 11">
            <a:extLst>
              <a:ext uri="{FF2B5EF4-FFF2-40B4-BE49-F238E27FC236}">
                <a16:creationId xmlns:a16="http://schemas.microsoft.com/office/drawing/2014/main" id="{6C98762F-F1A0-1BF8-649A-07E8305E80B3}"/>
              </a:ext>
            </a:extLst>
          </p:cNvPr>
          <p:cNvSpPr/>
          <p:nvPr/>
        </p:nvSpPr>
        <p:spPr>
          <a:xfrm>
            <a:off x="695325" y="4170556"/>
            <a:ext cx="5303520" cy="2057400"/>
          </a:xfrm>
          <a:prstGeom prst="roundRect">
            <a:avLst>
              <a:gd name="adj" fmla="val 2667"/>
            </a:avLst>
          </a:prstGeom>
          <a:solidFill>
            <a:srgbClr val="BCCF00">
              <a:alpha val="10000"/>
            </a:srgbClr>
          </a:solidFill>
          <a:ln w="12700">
            <a:solidFill>
              <a:srgbClr val="BCCF00"/>
            </a:solidFill>
            <a:prstDash val="solid"/>
          </a:ln>
        </p:spPr>
        <p:txBody>
          <a:bodyPr/>
          <a:lstStyle/>
          <a:p>
            <a:endParaRPr lang="da-DK"/>
          </a:p>
        </p:txBody>
      </p:sp>
      <p:sp>
        <p:nvSpPr>
          <p:cNvPr id="15" name="Text 12">
            <a:extLst>
              <a:ext uri="{FF2B5EF4-FFF2-40B4-BE49-F238E27FC236}">
                <a16:creationId xmlns:a16="http://schemas.microsoft.com/office/drawing/2014/main" id="{773B2FEC-E88D-7208-DA21-072C8A33B4A5}"/>
              </a:ext>
            </a:extLst>
          </p:cNvPr>
          <p:cNvSpPr/>
          <p:nvPr/>
        </p:nvSpPr>
        <p:spPr>
          <a:xfrm>
            <a:off x="859917" y="4316860"/>
            <a:ext cx="49743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Fast rytme i hver lektion</a:t>
            </a:r>
            <a:endParaRPr lang="en-US" sz="1300" dirty="0">
              <a:latin typeface="Segoe UI" panose="020B0502040204020203" pitchFamily="34" charset="0"/>
              <a:cs typeface="Segoe UI" panose="020B0502040204020203" pitchFamily="34" charset="0"/>
            </a:endParaRPr>
          </a:p>
        </p:txBody>
      </p:sp>
      <p:sp>
        <p:nvSpPr>
          <p:cNvPr id="17" name="Shape 13">
            <a:extLst>
              <a:ext uri="{FF2B5EF4-FFF2-40B4-BE49-F238E27FC236}">
                <a16:creationId xmlns:a16="http://schemas.microsoft.com/office/drawing/2014/main" id="{74681108-CA68-AFBF-D1A3-32AC547496A0}"/>
              </a:ext>
            </a:extLst>
          </p:cNvPr>
          <p:cNvSpPr/>
          <p:nvPr/>
        </p:nvSpPr>
        <p:spPr>
          <a:xfrm>
            <a:off x="859917" y="4655188"/>
            <a:ext cx="4974336" cy="0"/>
          </a:xfrm>
          <a:prstGeom prst="line">
            <a:avLst/>
          </a:prstGeom>
          <a:noFill/>
          <a:ln w="16510">
            <a:solidFill>
              <a:srgbClr val="BCCF00"/>
            </a:solidFill>
            <a:prstDash val="solid"/>
          </a:ln>
        </p:spPr>
        <p:txBody>
          <a:bodyPr/>
          <a:lstStyle/>
          <a:p>
            <a:endParaRPr lang="da-DK"/>
          </a:p>
        </p:txBody>
      </p:sp>
      <p:sp>
        <p:nvSpPr>
          <p:cNvPr id="19" name="Text 14">
            <a:extLst>
              <a:ext uri="{FF2B5EF4-FFF2-40B4-BE49-F238E27FC236}">
                <a16:creationId xmlns:a16="http://schemas.microsoft.com/office/drawing/2014/main" id="{90FD1F12-F7B9-D137-97ED-576A10409D41}"/>
              </a:ext>
            </a:extLst>
          </p:cNvPr>
          <p:cNvSpPr/>
          <p:nvPr/>
        </p:nvSpPr>
        <p:spPr>
          <a:xfrm>
            <a:off x="896493" y="4801492"/>
            <a:ext cx="4901184" cy="13258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Logbog ved start: Hvad gjorde vi sidst? Hvad er målet? Hvem gør hvad?</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Fagligt eller </a:t>
            </a:r>
            <a:r>
              <a:rPr lang="en-US" sz="1140">
                <a:solidFill>
                  <a:srgbClr val="123044"/>
                </a:solidFill>
                <a:latin typeface="Segoe UI" panose="020B0502040204020203" pitchFamily="34" charset="0"/>
                <a:ea typeface="Arial" pitchFamily="34" charset="-122"/>
                <a:cs typeface="Segoe UI" panose="020B0502040204020203" pitchFamily="34" charset="0"/>
              </a:rPr>
              <a:t>praktisk arbejde.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Logbog ved afslutning: Hvad lærte vi? Hvad er næste skridt?</a:t>
            </a:r>
            <a:endParaRPr lang="en-US" sz="1140" dirty="0">
              <a:latin typeface="Segoe UI" panose="020B0502040204020203" pitchFamily="34" charset="0"/>
              <a:cs typeface="Segoe UI" panose="020B0502040204020203" pitchFamily="34" charset="0"/>
            </a:endParaRPr>
          </a:p>
        </p:txBody>
      </p:sp>
      <p:sp>
        <p:nvSpPr>
          <p:cNvPr id="21" name="Shape 15">
            <a:extLst>
              <a:ext uri="{FF2B5EF4-FFF2-40B4-BE49-F238E27FC236}">
                <a16:creationId xmlns:a16="http://schemas.microsoft.com/office/drawing/2014/main" id="{51F9E91D-DADB-16EE-4C33-E33C9F6D8DD5}"/>
              </a:ext>
            </a:extLst>
          </p:cNvPr>
          <p:cNvSpPr/>
          <p:nvPr/>
        </p:nvSpPr>
        <p:spPr>
          <a:xfrm>
            <a:off x="6501765" y="1930276"/>
            <a:ext cx="4389120" cy="1920240"/>
          </a:xfrm>
          <a:prstGeom prst="roundRect">
            <a:avLst>
              <a:gd name="adj" fmla="val 2857"/>
            </a:avLst>
          </a:prstGeom>
          <a:solidFill>
            <a:srgbClr val="224B5A">
              <a:alpha val="10000"/>
            </a:srgbClr>
          </a:solidFill>
          <a:ln w="12700">
            <a:solidFill>
              <a:srgbClr val="224B5A"/>
            </a:solidFill>
            <a:prstDash val="solid"/>
          </a:ln>
        </p:spPr>
        <p:txBody>
          <a:bodyPr/>
          <a:lstStyle/>
          <a:p>
            <a:endParaRPr lang="da-DK"/>
          </a:p>
        </p:txBody>
      </p:sp>
      <p:sp>
        <p:nvSpPr>
          <p:cNvPr id="23" name="Text 16">
            <a:extLst>
              <a:ext uri="{FF2B5EF4-FFF2-40B4-BE49-F238E27FC236}">
                <a16:creationId xmlns:a16="http://schemas.microsoft.com/office/drawing/2014/main" id="{9ABCB236-7B8D-5107-96A9-5AAD2D9FC50C}"/>
              </a:ext>
            </a:extLst>
          </p:cNvPr>
          <p:cNvSpPr/>
          <p:nvPr/>
        </p:nvSpPr>
        <p:spPr>
          <a:xfrm>
            <a:off x="6666357" y="2076580"/>
            <a:ext cx="40599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cs typeface="Segoe UI" panose="020B0502040204020203" pitchFamily="34" charset="0"/>
              </a:rPr>
              <a:t>Ved </a:t>
            </a:r>
            <a:r>
              <a:rPr lang="en-US" sz="1300" b="1" dirty="0" err="1">
                <a:solidFill>
                  <a:srgbClr val="173B57"/>
                </a:solidFill>
                <a:latin typeface="Segoe UI" panose="020B0502040204020203" pitchFamily="34" charset="0"/>
                <a:cs typeface="Segoe UI" panose="020B0502040204020203" pitchFamily="34" charset="0"/>
              </a:rPr>
              <a:t>hver</a:t>
            </a:r>
            <a:r>
              <a:rPr lang="en-US" sz="1300" b="1" dirty="0">
                <a:solidFill>
                  <a:srgbClr val="173B57"/>
                </a:solidFill>
                <a:latin typeface="Segoe UI" panose="020B0502040204020203" pitchFamily="34" charset="0"/>
                <a:cs typeface="Segoe UI" panose="020B0502040204020203" pitchFamily="34" charset="0"/>
              </a:rPr>
              <a:t> </a:t>
            </a:r>
            <a:r>
              <a:rPr lang="en-US" sz="1300" b="1" dirty="0" err="1">
                <a:solidFill>
                  <a:srgbClr val="173B57"/>
                </a:solidFill>
                <a:latin typeface="Segoe UI" panose="020B0502040204020203" pitchFamily="34" charset="0"/>
                <a:cs typeface="Segoe UI" panose="020B0502040204020203" pitchFamily="34" charset="0"/>
              </a:rPr>
              <a:t>lektionsstart</a:t>
            </a:r>
            <a:r>
              <a:rPr lang="en-US" sz="1300" b="1" dirty="0">
                <a:solidFill>
                  <a:srgbClr val="173B57"/>
                </a:solidFill>
                <a:latin typeface="Segoe UI" panose="020B0502040204020203" pitchFamily="34" charset="0"/>
                <a:cs typeface="Segoe UI" panose="020B0502040204020203" pitchFamily="34" charset="0"/>
              </a:rPr>
              <a:t> </a:t>
            </a:r>
            <a:r>
              <a:rPr lang="en-US" sz="1300" b="1">
                <a:solidFill>
                  <a:srgbClr val="173B57"/>
                </a:solidFill>
                <a:latin typeface="Segoe UI" panose="020B0502040204020203" pitchFamily="34" charset="0"/>
                <a:cs typeface="Segoe UI" panose="020B0502040204020203" pitchFamily="34" charset="0"/>
              </a:rPr>
              <a:t>er der en </a:t>
            </a:r>
            <a:r>
              <a:rPr lang="en-US" sz="1300" b="1" dirty="0">
                <a:solidFill>
                  <a:srgbClr val="173B57"/>
                </a:solidFill>
                <a:latin typeface="Segoe UI" panose="020B0502040204020203" pitchFamily="34" charset="0"/>
                <a:cs typeface="Segoe UI" panose="020B0502040204020203" pitchFamily="34" charset="0"/>
              </a:rPr>
              <a:t>slide med:</a:t>
            </a:r>
            <a:endParaRPr lang="en-US" sz="1300" dirty="0">
              <a:latin typeface="Segoe UI" panose="020B0502040204020203" pitchFamily="34" charset="0"/>
              <a:cs typeface="Segoe UI" panose="020B0502040204020203" pitchFamily="34" charset="0"/>
            </a:endParaRPr>
          </a:p>
        </p:txBody>
      </p:sp>
      <p:sp>
        <p:nvSpPr>
          <p:cNvPr id="25" name="Shape 17">
            <a:extLst>
              <a:ext uri="{FF2B5EF4-FFF2-40B4-BE49-F238E27FC236}">
                <a16:creationId xmlns:a16="http://schemas.microsoft.com/office/drawing/2014/main" id="{A44D66A5-B809-A137-D21A-8A838C210F7A}"/>
              </a:ext>
            </a:extLst>
          </p:cNvPr>
          <p:cNvSpPr/>
          <p:nvPr/>
        </p:nvSpPr>
        <p:spPr>
          <a:xfrm>
            <a:off x="6666357" y="2414908"/>
            <a:ext cx="4059936" cy="0"/>
          </a:xfrm>
          <a:prstGeom prst="line">
            <a:avLst/>
          </a:prstGeom>
          <a:noFill/>
          <a:ln w="16510">
            <a:solidFill>
              <a:srgbClr val="224B5A"/>
            </a:solidFill>
            <a:prstDash val="solid"/>
          </a:ln>
        </p:spPr>
        <p:txBody>
          <a:bodyPr/>
          <a:lstStyle/>
          <a:p>
            <a:endParaRPr lang="da-DK"/>
          </a:p>
        </p:txBody>
      </p:sp>
      <p:sp>
        <p:nvSpPr>
          <p:cNvPr id="27" name="Text 18">
            <a:extLst>
              <a:ext uri="{FF2B5EF4-FFF2-40B4-BE49-F238E27FC236}">
                <a16:creationId xmlns:a16="http://schemas.microsoft.com/office/drawing/2014/main" id="{4252B5E4-D392-6560-36B3-1CA0C031EE44}"/>
              </a:ext>
            </a:extLst>
          </p:cNvPr>
          <p:cNvSpPr/>
          <p:nvPr/>
        </p:nvSpPr>
        <p:spPr>
          <a:xfrm>
            <a:off x="6702933" y="2561212"/>
            <a:ext cx="3986784" cy="118872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dirty="0" err="1">
                <a:solidFill>
                  <a:srgbClr val="123044"/>
                </a:solidFill>
                <a:latin typeface="Segoe UI" panose="020B0502040204020203" pitchFamily="34" charset="0"/>
                <a:ea typeface="Arial" pitchFamily="34" charset="-122"/>
                <a:cs typeface="Segoe UI" panose="020B0502040204020203" pitchFamily="34" charset="0"/>
              </a:rPr>
              <a:t>Aktivitetsoversigt</a:t>
            </a:r>
            <a:r>
              <a:rPr lang="en-US" sz="1140" dirty="0">
                <a:solidFill>
                  <a:srgbClr val="123044"/>
                </a:solidFill>
                <a:latin typeface="Segoe UI" panose="020B0502040204020203" pitchFamily="34" charset="0"/>
                <a:ea typeface="Arial" pitchFamily="34" charset="-122"/>
                <a:cs typeface="Segoe UI" panose="020B0502040204020203" pitchFamily="34" charset="0"/>
              </a:rPr>
              <a:t>  </a:t>
            </a:r>
          </a:p>
          <a:p>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a:solidFill>
                  <a:srgbClr val="123044"/>
                </a:solidFill>
                <a:latin typeface="Segoe UI" panose="020B0502040204020203" pitchFamily="34" charset="0"/>
                <a:ea typeface="Arial" pitchFamily="34" charset="-122"/>
                <a:cs typeface="Segoe UI" panose="020B0502040204020203" pitchFamily="34" charset="0"/>
              </a:rPr>
              <a:t>Formål</a:t>
            </a:r>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dirty="0" err="1">
                <a:solidFill>
                  <a:srgbClr val="123044"/>
                </a:solidFill>
                <a:latin typeface="Segoe UI" panose="020B0502040204020203" pitchFamily="34" charset="0"/>
                <a:ea typeface="Arial" pitchFamily="34" charset="-122"/>
                <a:cs typeface="Segoe UI" panose="020B0502040204020203" pitchFamily="34" charset="0"/>
              </a:rPr>
              <a:t>i</a:t>
            </a:r>
            <a:r>
              <a:rPr lang="en-US" sz="1140" dirty="0">
                <a:solidFill>
                  <a:srgbClr val="123044"/>
                </a:solidFill>
                <a:latin typeface="Segoe UI" panose="020B0502040204020203" pitchFamily="34" charset="0"/>
                <a:ea typeface="Arial" pitchFamily="34" charset="-122"/>
                <a:cs typeface="Segoe UI" panose="020B0502040204020203" pitchFamily="34" charset="0"/>
              </a:rPr>
              <a:t> noter)</a:t>
            </a:r>
            <a:endParaRPr lang="en-US" sz="1140" dirty="0">
              <a:latin typeface="Segoe UI" panose="020B0502040204020203" pitchFamily="34" charset="0"/>
              <a:cs typeface="Segoe UI" panose="020B0502040204020203" pitchFamily="34" charset="0"/>
            </a:endParaRPr>
          </a:p>
          <a:p>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err="1">
                <a:solidFill>
                  <a:srgbClr val="123044"/>
                </a:solidFill>
                <a:latin typeface="Segoe UI" panose="020B0502040204020203" pitchFamily="34" charset="0"/>
                <a:ea typeface="Arial" pitchFamily="34" charset="-122"/>
                <a:cs typeface="Segoe UI" panose="020B0502040204020203" pitchFamily="34" charset="0"/>
              </a:rPr>
              <a:t>Elevoutput</a:t>
            </a:r>
            <a:r>
              <a:rPr lang="en-US" sz="1140">
                <a:solidFill>
                  <a:srgbClr val="123044"/>
                </a:solidFill>
                <a:latin typeface="Segoe UI" panose="020B0502040204020203" pitchFamily="34" charset="0"/>
                <a:ea typeface="Arial" pitchFamily="34" charset="-122"/>
                <a:cs typeface="Segoe UI" panose="020B0502040204020203" pitchFamily="34" charset="0"/>
              </a:rPr>
              <a:t> (i </a:t>
            </a:r>
            <a:r>
              <a:rPr lang="en-US" sz="1140" dirty="0">
                <a:solidFill>
                  <a:srgbClr val="123044"/>
                </a:solidFill>
                <a:latin typeface="Segoe UI" panose="020B0502040204020203" pitchFamily="34" charset="0"/>
                <a:ea typeface="Arial" pitchFamily="34" charset="-122"/>
                <a:cs typeface="Segoe UI" panose="020B0502040204020203" pitchFamily="34" charset="0"/>
              </a:rPr>
              <a:t>noter)</a:t>
            </a:r>
            <a:endParaRPr lang="en-US" sz="1140" dirty="0">
              <a:latin typeface="Segoe UI" panose="020B0502040204020203" pitchFamily="34" charset="0"/>
              <a:cs typeface="Segoe UI" panose="020B0502040204020203" pitchFamily="34" charset="0"/>
            </a:endParaRPr>
          </a:p>
          <a:p>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err="1">
                <a:solidFill>
                  <a:srgbClr val="123044"/>
                </a:solidFill>
                <a:latin typeface="Segoe UI" panose="020B0502040204020203" pitchFamily="34" charset="0"/>
                <a:ea typeface="Arial" pitchFamily="34" charset="-122"/>
                <a:cs typeface="Segoe UI" panose="020B0502040204020203" pitchFamily="34" charset="0"/>
              </a:rPr>
              <a:t>Lærerfokus</a:t>
            </a:r>
            <a:r>
              <a:rPr lang="en-US" sz="1140">
                <a:solidFill>
                  <a:srgbClr val="123044"/>
                </a:solidFill>
                <a:latin typeface="Segoe UI" panose="020B0502040204020203" pitchFamily="34" charset="0"/>
                <a:ea typeface="Arial" pitchFamily="34" charset="-122"/>
                <a:cs typeface="Segoe UI" panose="020B0502040204020203" pitchFamily="34" charset="0"/>
              </a:rPr>
              <a:t> (i noter).</a:t>
            </a:r>
            <a:endParaRPr lang="en-US" sz="1140" dirty="0">
              <a:latin typeface="Segoe UI" panose="020B0502040204020203" pitchFamily="34" charset="0"/>
              <a:cs typeface="Segoe UI" panose="020B0502040204020203" pitchFamily="34" charset="0"/>
            </a:endParaRPr>
          </a:p>
          <a:p>
            <a:pPr marL="0" indent="0">
              <a:buNone/>
            </a:pPr>
            <a:endParaRPr lang="en-US" sz="1140" dirty="0">
              <a:latin typeface="Segoe UI" panose="020B0502040204020203" pitchFamily="34" charset="0"/>
              <a:cs typeface="Segoe UI" panose="020B0502040204020203" pitchFamily="34" charset="0"/>
            </a:endParaRPr>
          </a:p>
        </p:txBody>
      </p:sp>
      <p:sp>
        <p:nvSpPr>
          <p:cNvPr id="29" name="Shape 19">
            <a:extLst>
              <a:ext uri="{FF2B5EF4-FFF2-40B4-BE49-F238E27FC236}">
                <a16:creationId xmlns:a16="http://schemas.microsoft.com/office/drawing/2014/main" id="{165F8D4E-14AB-E9A0-3451-2B5734D84E95}"/>
              </a:ext>
            </a:extLst>
          </p:cNvPr>
          <p:cNvSpPr/>
          <p:nvPr/>
        </p:nvSpPr>
        <p:spPr>
          <a:xfrm>
            <a:off x="6501765" y="4170556"/>
            <a:ext cx="4389120" cy="2057400"/>
          </a:xfrm>
          <a:prstGeom prst="roundRect">
            <a:avLst>
              <a:gd name="adj" fmla="val 2667"/>
            </a:avLst>
          </a:prstGeom>
          <a:solidFill>
            <a:srgbClr val="FFE600">
              <a:alpha val="10000"/>
            </a:srgbClr>
          </a:solidFill>
          <a:ln w="12700">
            <a:solidFill>
              <a:srgbClr val="FFE600"/>
            </a:solidFill>
            <a:prstDash val="solid"/>
          </a:ln>
        </p:spPr>
        <p:txBody>
          <a:bodyPr/>
          <a:lstStyle/>
          <a:p>
            <a:endParaRPr lang="da-DK"/>
          </a:p>
        </p:txBody>
      </p:sp>
      <p:sp>
        <p:nvSpPr>
          <p:cNvPr id="31" name="Text 20">
            <a:extLst>
              <a:ext uri="{FF2B5EF4-FFF2-40B4-BE49-F238E27FC236}">
                <a16:creationId xmlns:a16="http://schemas.microsoft.com/office/drawing/2014/main" id="{700CE953-CBC8-B499-FB42-DC1102BB65B5}"/>
              </a:ext>
            </a:extLst>
          </p:cNvPr>
          <p:cNvSpPr/>
          <p:nvPr/>
        </p:nvSpPr>
        <p:spPr>
          <a:xfrm>
            <a:off x="6666357" y="4316860"/>
            <a:ext cx="40599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Bemærk</a:t>
            </a:r>
            <a:endParaRPr lang="en-US" sz="1300" dirty="0">
              <a:latin typeface="Segoe UI" panose="020B0502040204020203" pitchFamily="34" charset="0"/>
              <a:cs typeface="Segoe UI" panose="020B0502040204020203" pitchFamily="34" charset="0"/>
            </a:endParaRPr>
          </a:p>
        </p:txBody>
      </p:sp>
      <p:sp>
        <p:nvSpPr>
          <p:cNvPr id="33" name="Shape 21">
            <a:extLst>
              <a:ext uri="{FF2B5EF4-FFF2-40B4-BE49-F238E27FC236}">
                <a16:creationId xmlns:a16="http://schemas.microsoft.com/office/drawing/2014/main" id="{2D1B5419-6302-09FF-0FDC-53D532AF60DE}"/>
              </a:ext>
            </a:extLst>
          </p:cNvPr>
          <p:cNvSpPr/>
          <p:nvPr/>
        </p:nvSpPr>
        <p:spPr>
          <a:xfrm>
            <a:off x="6666357" y="4655188"/>
            <a:ext cx="4059936" cy="0"/>
          </a:xfrm>
          <a:prstGeom prst="line">
            <a:avLst/>
          </a:prstGeom>
          <a:noFill/>
          <a:ln w="16510">
            <a:solidFill>
              <a:srgbClr val="FFE600"/>
            </a:solidFill>
            <a:prstDash val="solid"/>
          </a:ln>
        </p:spPr>
        <p:txBody>
          <a:bodyPr/>
          <a:lstStyle/>
          <a:p>
            <a:endParaRPr lang="da-DK"/>
          </a:p>
        </p:txBody>
      </p:sp>
      <p:sp>
        <p:nvSpPr>
          <p:cNvPr id="35" name="Text 22">
            <a:extLst>
              <a:ext uri="{FF2B5EF4-FFF2-40B4-BE49-F238E27FC236}">
                <a16:creationId xmlns:a16="http://schemas.microsoft.com/office/drawing/2014/main" id="{22FC4D49-DD7E-502E-18B8-400B5F3FCA74}"/>
              </a:ext>
            </a:extLst>
          </p:cNvPr>
          <p:cNvSpPr/>
          <p:nvPr/>
        </p:nvSpPr>
        <p:spPr>
          <a:xfrm>
            <a:off x="6702933" y="4801492"/>
            <a:ext cx="4059936" cy="13258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Detaljer, arbejdsark og metodekort findes </a:t>
            </a:r>
            <a:r>
              <a:rPr lang="en-US" sz="1140">
                <a:solidFill>
                  <a:srgbClr val="123044"/>
                </a:solidFill>
                <a:latin typeface="Segoe UI" panose="020B0502040204020203" pitchFamily="34" charset="0"/>
                <a:ea typeface="Arial" pitchFamily="34" charset="-122"/>
                <a:cs typeface="Segoe UI" panose="020B0502040204020203" pitchFamily="34" charset="0"/>
              </a:rPr>
              <a:t>i lærervejledningen.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Tekst kan let </a:t>
            </a:r>
            <a:r>
              <a:rPr lang="en-US" sz="1140">
                <a:solidFill>
                  <a:srgbClr val="123044"/>
                </a:solidFill>
                <a:latin typeface="Segoe UI" panose="020B0502040204020203" pitchFamily="34" charset="0"/>
                <a:ea typeface="Arial" pitchFamily="34" charset="-122"/>
                <a:cs typeface="Segoe UI" panose="020B0502040204020203" pitchFamily="34" charset="0"/>
              </a:rPr>
              <a:t>justeres lokalt.</a:t>
            </a:r>
            <a:endParaRPr lang="en-US" sz="114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7589967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259DB8-0567-8DF9-EF6A-7FD5385125E4}"/>
            </a:ext>
          </a:extLst>
        </p:cNvPr>
        <p:cNvGrpSpPr/>
        <p:nvPr/>
      </p:nvGrpSpPr>
      <p:grpSpPr>
        <a:xfrm>
          <a:off x="0" y="0"/>
          <a:ext cx="0" cy="0"/>
          <a:chOff x="0" y="0"/>
          <a:chExt cx="0" cy="0"/>
        </a:xfrm>
      </p:grpSpPr>
      <p:sp>
        <p:nvSpPr>
          <p:cNvPr id="14" name="Shape 15">
            <a:extLst>
              <a:ext uri="{FF2B5EF4-FFF2-40B4-BE49-F238E27FC236}">
                <a16:creationId xmlns:a16="http://schemas.microsoft.com/office/drawing/2014/main" id="{46664B89-DA1A-E053-C419-E012DDBE2D5B}"/>
              </a:ext>
            </a:extLst>
          </p:cNvPr>
          <p:cNvSpPr/>
          <p:nvPr/>
        </p:nvSpPr>
        <p:spPr>
          <a:xfrm>
            <a:off x="695325" y="4208285"/>
            <a:ext cx="10782996" cy="1371600"/>
          </a:xfrm>
          <a:prstGeom prst="roundRect">
            <a:avLst>
              <a:gd name="adj" fmla="val 4000"/>
            </a:avLst>
          </a:prstGeom>
          <a:solidFill>
            <a:srgbClr val="BCCF00">
              <a:alpha val="10000"/>
            </a:srgbClr>
          </a:solidFill>
          <a:ln w="12700">
            <a:solidFill>
              <a:srgbClr val="BCCF00"/>
            </a:solidFill>
            <a:prstDash val="solid"/>
          </a:ln>
        </p:spPr>
        <p:txBody>
          <a:bodyPr/>
          <a:lstStyle/>
          <a:p>
            <a:endParaRPr lang="da-DK"/>
          </a:p>
        </p:txBody>
      </p:sp>
      <p:sp>
        <p:nvSpPr>
          <p:cNvPr id="18" name="Shape 17">
            <a:extLst>
              <a:ext uri="{FF2B5EF4-FFF2-40B4-BE49-F238E27FC236}">
                <a16:creationId xmlns:a16="http://schemas.microsoft.com/office/drawing/2014/main" id="{38DC82D5-4B25-A9C4-7B8F-9C040E205C93}"/>
              </a:ext>
            </a:extLst>
          </p:cNvPr>
          <p:cNvSpPr/>
          <p:nvPr/>
        </p:nvSpPr>
        <p:spPr>
          <a:xfrm>
            <a:off x="859916" y="4692917"/>
            <a:ext cx="10448351" cy="0"/>
          </a:xfrm>
          <a:prstGeom prst="line">
            <a:avLst/>
          </a:prstGeom>
          <a:noFill/>
          <a:ln w="16510">
            <a:solidFill>
              <a:srgbClr val="BCCF00"/>
            </a:solidFill>
            <a:prstDash val="solid"/>
          </a:ln>
        </p:spPr>
        <p:txBody>
          <a:bodyPr/>
          <a:lstStyle/>
          <a:p>
            <a:endParaRPr lang="da-DK"/>
          </a:p>
        </p:txBody>
      </p:sp>
      <p:sp>
        <p:nvSpPr>
          <p:cNvPr id="8" name="Shape 11">
            <a:extLst>
              <a:ext uri="{FF2B5EF4-FFF2-40B4-BE49-F238E27FC236}">
                <a16:creationId xmlns:a16="http://schemas.microsoft.com/office/drawing/2014/main" id="{B0ECAC33-4A83-12BF-E3DC-D1C03BE466B4}"/>
              </a:ext>
            </a:extLst>
          </p:cNvPr>
          <p:cNvSpPr/>
          <p:nvPr/>
        </p:nvSpPr>
        <p:spPr>
          <a:xfrm>
            <a:off x="6266306" y="2051122"/>
            <a:ext cx="5212015" cy="1851806"/>
          </a:xfrm>
          <a:prstGeom prst="roundRect">
            <a:avLst>
              <a:gd name="adj" fmla="val 2000"/>
            </a:avLst>
          </a:prstGeom>
          <a:solidFill>
            <a:srgbClr val="224B5A">
              <a:alpha val="10000"/>
            </a:srgbClr>
          </a:solidFill>
          <a:ln w="12700">
            <a:solidFill>
              <a:srgbClr val="224B5A"/>
            </a:solidFill>
            <a:prstDash val="solid"/>
          </a:ln>
        </p:spPr>
        <p:txBody>
          <a:bodyPr/>
          <a:lstStyle/>
          <a:p>
            <a:endParaRPr lang="da-DK"/>
          </a:p>
        </p:txBody>
      </p:sp>
      <p:sp>
        <p:nvSpPr>
          <p:cNvPr id="11" name="Shape 13">
            <a:extLst>
              <a:ext uri="{FF2B5EF4-FFF2-40B4-BE49-F238E27FC236}">
                <a16:creationId xmlns:a16="http://schemas.microsoft.com/office/drawing/2014/main" id="{7905FF93-EB1E-67F6-3BFF-4A327594C964}"/>
              </a:ext>
            </a:extLst>
          </p:cNvPr>
          <p:cNvSpPr/>
          <p:nvPr/>
        </p:nvSpPr>
        <p:spPr>
          <a:xfrm>
            <a:off x="6430898" y="2535753"/>
            <a:ext cx="4870865" cy="0"/>
          </a:xfrm>
          <a:prstGeom prst="line">
            <a:avLst/>
          </a:prstGeom>
          <a:noFill/>
          <a:ln w="16510">
            <a:solidFill>
              <a:srgbClr val="224B5A"/>
            </a:solidFill>
            <a:prstDash val="solid"/>
          </a:ln>
        </p:spPr>
        <p:txBody>
          <a:bodyPr/>
          <a:lstStyle/>
          <a:p>
            <a:endParaRPr lang="da-DK"/>
          </a:p>
        </p:txBody>
      </p:sp>
      <p:sp>
        <p:nvSpPr>
          <p:cNvPr id="4" name="Shape 7">
            <a:extLst>
              <a:ext uri="{FF2B5EF4-FFF2-40B4-BE49-F238E27FC236}">
                <a16:creationId xmlns:a16="http://schemas.microsoft.com/office/drawing/2014/main" id="{14391C2E-66E3-C63F-F82C-45372389126C}"/>
              </a:ext>
            </a:extLst>
          </p:cNvPr>
          <p:cNvSpPr/>
          <p:nvPr/>
        </p:nvSpPr>
        <p:spPr>
          <a:xfrm>
            <a:off x="695325" y="2059664"/>
            <a:ext cx="5212080" cy="1843263"/>
          </a:xfrm>
          <a:prstGeom prst="roundRect">
            <a:avLst>
              <a:gd name="adj" fmla="val 2000"/>
            </a:avLst>
          </a:prstGeom>
          <a:solidFill>
            <a:srgbClr val="37AFB5">
              <a:alpha val="10000"/>
            </a:srgbClr>
          </a:solidFill>
          <a:ln w="12700">
            <a:solidFill>
              <a:srgbClr val="37AFB5"/>
            </a:solidFill>
            <a:prstDash val="solid"/>
          </a:ln>
        </p:spPr>
        <p:txBody>
          <a:bodyPr/>
          <a:lstStyle/>
          <a:p>
            <a:endParaRPr lang="da-DK"/>
          </a:p>
        </p:txBody>
      </p:sp>
      <p:sp>
        <p:nvSpPr>
          <p:cNvPr id="6" name="Shape 9">
            <a:extLst>
              <a:ext uri="{FF2B5EF4-FFF2-40B4-BE49-F238E27FC236}">
                <a16:creationId xmlns:a16="http://schemas.microsoft.com/office/drawing/2014/main" id="{7653C8F0-7D8F-48E9-203D-833C719F1C59}"/>
              </a:ext>
            </a:extLst>
          </p:cNvPr>
          <p:cNvSpPr/>
          <p:nvPr/>
        </p:nvSpPr>
        <p:spPr>
          <a:xfrm>
            <a:off x="859917" y="2544222"/>
            <a:ext cx="4846320" cy="0"/>
          </a:xfrm>
          <a:prstGeom prst="line">
            <a:avLst/>
          </a:prstGeom>
          <a:noFill/>
          <a:ln w="16510">
            <a:solidFill>
              <a:srgbClr val="37AFB5"/>
            </a:solidFill>
            <a:prstDash val="solid"/>
          </a:ln>
        </p:spPr>
        <p:txBody>
          <a:bodyPr/>
          <a:lstStyle/>
          <a:p>
            <a:endParaRPr lang="da-DK"/>
          </a:p>
        </p:txBody>
      </p:sp>
      <p:sp>
        <p:nvSpPr>
          <p:cNvPr id="44" name="Pladsholder til indhold 2">
            <a:extLst>
              <a:ext uri="{FF2B5EF4-FFF2-40B4-BE49-F238E27FC236}">
                <a16:creationId xmlns:a16="http://schemas.microsoft.com/office/drawing/2014/main" id="{DF28B286-FDC2-2935-B323-A5081875B0B1}"/>
              </a:ext>
            </a:extLst>
          </p:cNvPr>
          <p:cNvSpPr txBox="1">
            <a:spLocks/>
          </p:cNvSpPr>
          <p:nvPr/>
        </p:nvSpPr>
        <p:spPr>
          <a:xfrm>
            <a:off x="695325" y="1332000"/>
            <a:ext cx="10782997" cy="1046927"/>
          </a:xfrm>
          <a:prstGeom prst="rect">
            <a:avLst/>
          </a:prstGeom>
        </p:spPr>
        <p:txBody>
          <a:bodyPr vert="horz" lIns="0" tIns="45720" rIns="91440" bIns="45720" rtlCol="0">
            <a:noAutofit/>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700" kern="1200">
                <a:solidFill>
                  <a:schemeClr val="tx1"/>
                </a:solidFill>
                <a:latin typeface="Work Sans" pitchFamily="2" charset="0"/>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err="1">
                <a:latin typeface="Segoe UI" panose="020B0502040204020203" pitchFamily="34" charset="0"/>
                <a:ea typeface="Arial" pitchFamily="34" charset="-122"/>
                <a:cs typeface="Segoe UI" panose="020B0502040204020203" pitchFamily="34" charset="0"/>
              </a:rPr>
              <a:t>Materialer</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som</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læreren</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kan</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koble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til</a:t>
            </a:r>
            <a:r>
              <a:rPr lang="en-US" sz="1800" dirty="0">
                <a:latin typeface="Segoe UI" panose="020B0502040204020203" pitchFamily="34" charset="0"/>
                <a:ea typeface="Arial" pitchFamily="34" charset="-122"/>
                <a:cs typeface="Segoe UI" panose="020B0502040204020203" pitchFamily="34" charset="0"/>
              </a:rPr>
              <a:t> de </a:t>
            </a:r>
            <a:r>
              <a:rPr lang="en-US" sz="1800" dirty="0" err="1">
                <a:latin typeface="Segoe UI" panose="020B0502040204020203" pitchFamily="34" charset="0"/>
                <a:ea typeface="Arial" pitchFamily="34" charset="-122"/>
                <a:cs typeface="Segoe UI" panose="020B0502040204020203" pitchFamily="34" charset="0"/>
              </a:rPr>
              <a:t>enkelte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lektionsslides</a:t>
            </a:r>
            <a:r>
              <a:rPr lang="da-DK" sz="1800" dirty="0">
                <a:latin typeface="Segoe UI" panose="020B0502040204020203" pitchFamily="34" charset="0"/>
                <a:ea typeface="Arial" pitchFamily="34" charset="-122"/>
                <a:cs typeface="Segoe UI" panose="020B0502040204020203" pitchFamily="34" charset="0"/>
              </a:rPr>
              <a:t>.</a:t>
            </a:r>
            <a:endParaRPr lang="en-US" sz="1800" dirty="0">
              <a:latin typeface="Segoe UI" panose="020B0502040204020203" pitchFamily="34" charset="0"/>
              <a:cs typeface="Segoe UI" panose="020B0502040204020203" pitchFamily="34" charset="0"/>
            </a:endParaRPr>
          </a:p>
        </p:txBody>
      </p:sp>
      <p:sp>
        <p:nvSpPr>
          <p:cNvPr id="2" name="Titel 1">
            <a:extLst>
              <a:ext uri="{FF2B5EF4-FFF2-40B4-BE49-F238E27FC236}">
                <a16:creationId xmlns:a16="http://schemas.microsoft.com/office/drawing/2014/main" id="{8134B61E-87CF-3DD0-6056-5A2DB6813BE1}"/>
              </a:ext>
            </a:extLst>
          </p:cNvPr>
          <p:cNvSpPr>
            <a:spLocks noGrp="1"/>
          </p:cNvSpPr>
          <p:nvPr>
            <p:ph type="title"/>
          </p:nvPr>
        </p:nvSpPr>
        <p:spPr>
          <a:xfrm>
            <a:off x="695325" y="294792"/>
            <a:ext cx="10887075" cy="768292"/>
          </a:xfrm>
        </p:spPr>
        <p:txBody>
          <a:bodyPr/>
          <a:lstStyle/>
          <a:p>
            <a:r>
              <a:rPr lang="da-DK" dirty="0"/>
              <a:t>Ressourcer og </a:t>
            </a:r>
            <a:r>
              <a:rPr lang="da-DK" dirty="0" err="1"/>
              <a:t>portfolio</a:t>
            </a:r>
            <a:br>
              <a:rPr lang="da-DK" dirty="0"/>
            </a:br>
            <a:endParaRPr lang="da-DK" dirty="0"/>
          </a:p>
        </p:txBody>
      </p:sp>
      <p:sp>
        <p:nvSpPr>
          <p:cNvPr id="12" name="Text 8">
            <a:extLst>
              <a:ext uri="{FF2B5EF4-FFF2-40B4-BE49-F238E27FC236}">
                <a16:creationId xmlns:a16="http://schemas.microsoft.com/office/drawing/2014/main" id="{FA56400B-1E51-A31E-EE09-2D33E08A5310}"/>
              </a:ext>
            </a:extLst>
          </p:cNvPr>
          <p:cNvSpPr/>
          <p:nvPr/>
        </p:nvSpPr>
        <p:spPr>
          <a:xfrm>
            <a:off x="859917" y="2205969"/>
            <a:ext cx="488289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Ressourcerum</a:t>
            </a:r>
            <a:endParaRPr lang="en-US" sz="1300" dirty="0">
              <a:latin typeface="Segoe UI" panose="020B0502040204020203" pitchFamily="34" charset="0"/>
              <a:cs typeface="Segoe UI" panose="020B0502040204020203" pitchFamily="34" charset="0"/>
            </a:endParaRPr>
          </a:p>
        </p:txBody>
      </p:sp>
      <p:sp>
        <p:nvSpPr>
          <p:cNvPr id="17" name="Text 10">
            <a:extLst>
              <a:ext uri="{FF2B5EF4-FFF2-40B4-BE49-F238E27FC236}">
                <a16:creationId xmlns:a16="http://schemas.microsoft.com/office/drawing/2014/main" id="{6174E876-7F21-22FB-D224-0C693613914D}"/>
              </a:ext>
            </a:extLst>
          </p:cNvPr>
          <p:cNvSpPr/>
          <p:nvPr/>
        </p:nvSpPr>
        <p:spPr>
          <a:xfrm>
            <a:off x="896493" y="2741714"/>
            <a:ext cx="4809744" cy="173736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Arial" pitchFamily="34" charset="0"/>
                <a:ea typeface="Arial" pitchFamily="34" charset="-122"/>
                <a:cs typeface="Arial" pitchFamily="34" charset="-120"/>
              </a:rPr>
              <a:t>• COWI-casefilm og introduktionsmaterialer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Metodekort til engineering designprocessen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Arbejdsark til undersøgelser, dataanalyse og refleksion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Fagtekster om vandmiljø, iltsvind, fosfat </a:t>
            </a:r>
            <a:r>
              <a:rPr lang="en-US" sz="1140">
                <a:solidFill>
                  <a:srgbClr val="123044"/>
                </a:solidFill>
                <a:latin typeface="Arial" pitchFamily="34" charset="0"/>
                <a:ea typeface="Arial" pitchFamily="34" charset="-122"/>
                <a:cs typeface="Arial" pitchFamily="34" charset="-120"/>
              </a:rPr>
              <a:t>og vandrensning.</a:t>
            </a:r>
            <a:endParaRPr lang="en-US" sz="1140" dirty="0"/>
          </a:p>
        </p:txBody>
      </p:sp>
      <p:sp>
        <p:nvSpPr>
          <p:cNvPr id="23" name="Text 12">
            <a:extLst>
              <a:ext uri="{FF2B5EF4-FFF2-40B4-BE49-F238E27FC236}">
                <a16:creationId xmlns:a16="http://schemas.microsoft.com/office/drawing/2014/main" id="{013251E1-9B81-1EB7-095D-452C8A9D0032}"/>
              </a:ext>
            </a:extLst>
          </p:cNvPr>
          <p:cNvSpPr/>
          <p:nvPr/>
        </p:nvSpPr>
        <p:spPr>
          <a:xfrm>
            <a:off x="6430834" y="2205969"/>
            <a:ext cx="488289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Udstyrsspor</a:t>
            </a:r>
            <a:endParaRPr lang="en-US" sz="1300" dirty="0">
              <a:latin typeface="Segoe UI" panose="020B0502040204020203" pitchFamily="34" charset="0"/>
              <a:cs typeface="Segoe UI" panose="020B0502040204020203" pitchFamily="34" charset="0"/>
            </a:endParaRPr>
          </a:p>
        </p:txBody>
      </p:sp>
      <p:sp>
        <p:nvSpPr>
          <p:cNvPr id="28" name="Text 14">
            <a:extLst>
              <a:ext uri="{FF2B5EF4-FFF2-40B4-BE49-F238E27FC236}">
                <a16:creationId xmlns:a16="http://schemas.microsoft.com/office/drawing/2014/main" id="{DBD96659-2731-6A39-CE82-72379128F6B7}"/>
              </a:ext>
            </a:extLst>
          </p:cNvPr>
          <p:cNvSpPr/>
          <p:nvPr/>
        </p:nvSpPr>
        <p:spPr>
          <a:xfrm>
            <a:off x="6467410" y="2741714"/>
            <a:ext cx="4809744" cy="173736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Arial" pitchFamily="34" charset="0"/>
                <a:ea typeface="Arial" pitchFamily="34" charset="-122"/>
                <a:cs typeface="Arial" pitchFamily="34" charset="-120"/>
              </a:rPr>
              <a:t>• </a:t>
            </a:r>
            <a:r>
              <a:rPr lang="en-US" sz="1140" dirty="0">
                <a:solidFill>
                  <a:srgbClr val="123044"/>
                </a:solidFill>
                <a:latin typeface="Segoe UI" panose="020B0502040204020203" pitchFamily="34" charset="0"/>
                <a:ea typeface="Arial" pitchFamily="34" charset="-122"/>
                <a:cs typeface="Segoe UI" panose="020B0502040204020203" pitchFamily="34" charset="0"/>
              </a:rPr>
              <a:t>Laboratorieudstyr</a:t>
            </a:r>
            <a:r>
              <a:rPr lang="en-US" sz="1140" dirty="0">
                <a:solidFill>
                  <a:srgbClr val="123044"/>
                </a:solidFill>
                <a:latin typeface="Arial" pitchFamily="34" charset="0"/>
                <a:ea typeface="Arial" pitchFamily="34" charset="-122"/>
                <a:cs typeface="Arial" pitchFamily="34" charset="-120"/>
              </a:rPr>
              <a:t> og modelspildevand</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pH-papir/pH-meter og evt. fosfat-testsæt</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Mobil/lux-app, lyskilde, papkasse/paprør </a:t>
            </a:r>
            <a:r>
              <a:rPr lang="en-US" sz="1140">
                <a:solidFill>
                  <a:srgbClr val="123044"/>
                </a:solidFill>
                <a:latin typeface="Arial" pitchFamily="34" charset="0"/>
                <a:ea typeface="Arial" pitchFamily="34" charset="-122"/>
                <a:cs typeface="Arial" pitchFamily="34" charset="-120"/>
              </a:rPr>
              <a:t>og cd/dvd</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Filtermaterialer: sand, grus, aktivt kul, vat, stof, kalk m.m.</a:t>
            </a:r>
            <a:endParaRPr lang="en-US" sz="1140" dirty="0"/>
          </a:p>
        </p:txBody>
      </p:sp>
      <p:sp>
        <p:nvSpPr>
          <p:cNvPr id="33" name="Text 16">
            <a:extLst>
              <a:ext uri="{FF2B5EF4-FFF2-40B4-BE49-F238E27FC236}">
                <a16:creationId xmlns:a16="http://schemas.microsoft.com/office/drawing/2014/main" id="{EA151468-B7D4-5C24-CFF6-DE6156E022D7}"/>
              </a:ext>
            </a:extLst>
          </p:cNvPr>
          <p:cNvSpPr/>
          <p:nvPr/>
        </p:nvSpPr>
        <p:spPr>
          <a:xfrm>
            <a:off x="859917" y="4354704"/>
            <a:ext cx="1046073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Portfolio/logbog</a:t>
            </a:r>
            <a:endParaRPr lang="en-US" sz="1300" dirty="0">
              <a:latin typeface="Segoe UI" panose="020B0502040204020203" pitchFamily="34" charset="0"/>
              <a:cs typeface="Segoe UI" panose="020B0502040204020203" pitchFamily="34" charset="0"/>
            </a:endParaRPr>
          </a:p>
        </p:txBody>
      </p:sp>
      <p:sp>
        <p:nvSpPr>
          <p:cNvPr id="40" name="Text 18">
            <a:extLst>
              <a:ext uri="{FF2B5EF4-FFF2-40B4-BE49-F238E27FC236}">
                <a16:creationId xmlns:a16="http://schemas.microsoft.com/office/drawing/2014/main" id="{C8F7743C-A936-D70A-DC31-1CE5B07B668B}"/>
              </a:ext>
            </a:extLst>
          </p:cNvPr>
          <p:cNvSpPr/>
          <p:nvPr/>
        </p:nvSpPr>
        <p:spPr>
          <a:xfrm>
            <a:off x="896493" y="4839336"/>
            <a:ext cx="10387584" cy="640080"/>
          </a:xfrm>
          <a:prstGeom prst="rect">
            <a:avLst/>
          </a:prstGeom>
          <a:noFill/>
          <a:ln/>
        </p:spPr>
        <p:txBody>
          <a:bodyPr wrap="square" lIns="254" tIns="254" rIns="254" bIns="254" rtlCol="0" anchor="t">
            <a:normAutofit lnSpcReduction="10000"/>
          </a:bodyPr>
          <a:lstStyle/>
          <a:p>
            <a:pPr marL="0" indent="0">
              <a:buNone/>
            </a:pPr>
            <a:r>
              <a:rPr lang="en-US" sz="1140" dirty="0">
                <a:solidFill>
                  <a:srgbClr val="123044"/>
                </a:solidFill>
                <a:latin typeface="Arial" pitchFamily="34" charset="0"/>
                <a:ea typeface="Arial" pitchFamily="34" charset="-122"/>
                <a:cs typeface="Arial" pitchFamily="34" charset="-120"/>
              </a:rPr>
              <a:t>• Procesdokumentation</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Data, grafer, modeller og fejlkilder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Prototypebeskrivelser og arbejdstegninger</a:t>
            </a:r>
            <a:endParaRPr lang="en-US" sz="1140" dirty="0"/>
          </a:p>
          <a:p>
            <a:pPr marL="0" indent="0">
              <a:buNone/>
            </a:pPr>
            <a:r>
              <a:rPr lang="en-US" sz="1140" dirty="0">
                <a:solidFill>
                  <a:srgbClr val="123044"/>
                </a:solidFill>
                <a:latin typeface="Arial" pitchFamily="34" charset="0"/>
                <a:ea typeface="Arial" pitchFamily="34" charset="-122"/>
                <a:cs typeface="Arial" pitchFamily="34" charset="-120"/>
              </a:rPr>
              <a:t>• Refleksion over iteration, feedback </a:t>
            </a:r>
            <a:r>
              <a:rPr lang="en-US" sz="1140">
                <a:solidFill>
                  <a:srgbClr val="123044"/>
                </a:solidFill>
                <a:latin typeface="Arial" pitchFamily="34" charset="0"/>
                <a:ea typeface="Arial" pitchFamily="34" charset="-122"/>
                <a:cs typeface="Arial" pitchFamily="34" charset="-120"/>
              </a:rPr>
              <a:t>og formidling.</a:t>
            </a:r>
            <a:endParaRPr lang="en-US" sz="1140" dirty="0"/>
          </a:p>
        </p:txBody>
      </p:sp>
    </p:spTree>
    <p:extLst>
      <p:ext uri="{BB962C8B-B14F-4D97-AF65-F5344CB8AC3E}">
        <p14:creationId xmlns:p14="http://schemas.microsoft.com/office/powerpoint/2010/main" val="79433711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60A2-ED86-0AE4-F570-F7BF17FBF77B}"/>
            </a:ext>
          </a:extLst>
        </p:cNvPr>
        <p:cNvGrpSpPr/>
        <p:nvPr/>
      </p:nvGrpSpPr>
      <p:grpSpPr>
        <a:xfrm>
          <a:off x="0" y="0"/>
          <a:ext cx="0" cy="0"/>
          <a:chOff x="0" y="0"/>
          <a:chExt cx="0" cy="0"/>
        </a:xfrm>
      </p:grpSpPr>
      <p:sp>
        <p:nvSpPr>
          <p:cNvPr id="6" name="Shape 7">
            <a:extLst>
              <a:ext uri="{FF2B5EF4-FFF2-40B4-BE49-F238E27FC236}">
                <a16:creationId xmlns:a16="http://schemas.microsoft.com/office/drawing/2014/main" id="{3F8305AE-20FD-2996-940A-ED73067A51FC}"/>
              </a:ext>
            </a:extLst>
          </p:cNvPr>
          <p:cNvSpPr/>
          <p:nvPr/>
        </p:nvSpPr>
        <p:spPr>
          <a:xfrm>
            <a:off x="695325" y="1849615"/>
            <a:ext cx="5029200" cy="2102415"/>
          </a:xfrm>
          <a:prstGeom prst="roundRect">
            <a:avLst>
              <a:gd name="adj" fmla="val 2000"/>
            </a:avLst>
          </a:prstGeom>
          <a:solidFill>
            <a:srgbClr val="37AFB5">
              <a:alpha val="10000"/>
            </a:srgbClr>
          </a:solidFill>
          <a:ln w="12700">
            <a:solidFill>
              <a:srgbClr val="37AFB5"/>
            </a:solidFill>
            <a:prstDash val="solid"/>
          </a:ln>
        </p:spPr>
        <p:txBody>
          <a:bodyPr/>
          <a:lstStyle/>
          <a:p>
            <a:endParaRPr lang="da-DK"/>
          </a:p>
        </p:txBody>
      </p:sp>
      <p:sp>
        <p:nvSpPr>
          <p:cNvPr id="2" name="Titel 1">
            <a:extLst>
              <a:ext uri="{FF2B5EF4-FFF2-40B4-BE49-F238E27FC236}">
                <a16:creationId xmlns:a16="http://schemas.microsoft.com/office/drawing/2014/main" id="{95008192-46F7-0620-54DD-9EF27128C4AD}"/>
              </a:ext>
            </a:extLst>
          </p:cNvPr>
          <p:cNvSpPr>
            <a:spLocks noGrp="1"/>
          </p:cNvSpPr>
          <p:nvPr>
            <p:ph type="title"/>
          </p:nvPr>
        </p:nvSpPr>
        <p:spPr>
          <a:xfrm>
            <a:off x="695325" y="294791"/>
            <a:ext cx="10887075" cy="923183"/>
          </a:xfrm>
        </p:spPr>
        <p:txBody>
          <a:bodyPr/>
          <a:lstStyle/>
          <a:p>
            <a:r>
              <a:rPr lang="da-DK" dirty="0"/>
              <a:t>Forløbsoverblik: Rens vandet</a:t>
            </a:r>
          </a:p>
        </p:txBody>
      </p:sp>
      <p:sp>
        <p:nvSpPr>
          <p:cNvPr id="3" name="Pladsholder til indhold 2">
            <a:extLst>
              <a:ext uri="{FF2B5EF4-FFF2-40B4-BE49-F238E27FC236}">
                <a16:creationId xmlns:a16="http://schemas.microsoft.com/office/drawing/2014/main" id="{98B4D051-3711-107A-E7A4-A81FDA1AA61B}"/>
              </a:ext>
            </a:extLst>
          </p:cNvPr>
          <p:cNvSpPr>
            <a:spLocks noGrp="1"/>
          </p:cNvSpPr>
          <p:nvPr>
            <p:ph idx="1"/>
          </p:nvPr>
        </p:nvSpPr>
        <p:spPr>
          <a:xfrm>
            <a:off x="695325" y="1332000"/>
            <a:ext cx="10782997" cy="4248000"/>
          </a:xfrm>
        </p:spPr>
        <p:txBody>
          <a:bodyPr/>
          <a:lstStyle/>
          <a:p>
            <a:pPr marL="0" indent="0">
              <a:buNone/>
            </a:pPr>
            <a:r>
              <a:rPr lang="en-US" sz="1800" dirty="0">
                <a:latin typeface="Segoe UI" panose="020B0502040204020203" pitchFamily="34" charset="0"/>
                <a:ea typeface="Arial" pitchFamily="34" charset="-122"/>
                <a:cs typeface="Segoe UI" panose="020B0502040204020203" pitchFamily="34" charset="0"/>
              </a:rPr>
              <a:t>30 </a:t>
            </a:r>
            <a:r>
              <a:rPr lang="en-US" sz="1800" dirty="0" err="1">
                <a:latin typeface="Segoe UI" panose="020B0502040204020203" pitchFamily="34" charset="0"/>
                <a:ea typeface="Arial" pitchFamily="34" charset="-122"/>
                <a:cs typeface="Segoe UI" panose="020B0502040204020203" pitchFamily="34" charset="0"/>
              </a:rPr>
              <a:t>lektioner</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fordelt</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på</a:t>
            </a:r>
            <a:r>
              <a:rPr lang="en-US" sz="1800" dirty="0">
                <a:latin typeface="Segoe UI" panose="020B0502040204020203" pitchFamily="34" charset="0"/>
                <a:ea typeface="Arial" pitchFamily="34" charset="-122"/>
                <a:cs typeface="Segoe UI" panose="020B0502040204020203" pitchFamily="34" charset="0"/>
              </a:rPr>
              <a:t> to </a:t>
            </a:r>
            <a:r>
              <a:rPr lang="en-US" sz="1800" dirty="0" err="1">
                <a:latin typeface="Segoe UI" panose="020B0502040204020203" pitchFamily="34" charset="0"/>
                <a:ea typeface="Arial" pitchFamily="34" charset="-122"/>
                <a:cs typeface="Segoe UI" panose="020B0502040204020203" pitchFamily="34" charset="0"/>
              </a:rPr>
              <a:t>sammenhængende</a:t>
            </a:r>
            <a:r>
              <a:rPr lang="en-US" sz="1800" dirty="0">
                <a:latin typeface="Segoe UI" panose="020B0502040204020203" pitchFamily="34" charset="0"/>
                <a:ea typeface="Arial" pitchFamily="34" charset="-122"/>
                <a:cs typeface="Segoe UI" panose="020B0502040204020203" pitchFamily="34" charset="0"/>
              </a:rPr>
              <a:t> </a:t>
            </a:r>
            <a:r>
              <a:rPr lang="en-US" sz="1800" dirty="0" err="1">
                <a:latin typeface="Segoe UI" panose="020B0502040204020203" pitchFamily="34" charset="0"/>
                <a:ea typeface="Arial" pitchFamily="34" charset="-122"/>
                <a:cs typeface="Segoe UI" panose="020B0502040204020203" pitchFamily="34" charset="0"/>
              </a:rPr>
              <a:t>forløb</a:t>
            </a:r>
            <a:endParaRPr lang="en-US"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
        <p:nvSpPr>
          <p:cNvPr id="10" name="Text 8">
            <a:extLst>
              <a:ext uri="{FF2B5EF4-FFF2-40B4-BE49-F238E27FC236}">
                <a16:creationId xmlns:a16="http://schemas.microsoft.com/office/drawing/2014/main" id="{5292DC64-C1B6-FAE0-3431-485724C4A9AF}"/>
              </a:ext>
            </a:extLst>
          </p:cNvPr>
          <p:cNvSpPr/>
          <p:nvPr/>
        </p:nvSpPr>
        <p:spPr>
          <a:xfrm>
            <a:off x="859916" y="1995919"/>
            <a:ext cx="5677241" cy="228591"/>
          </a:xfrm>
          <a:prstGeom prst="rect">
            <a:avLst/>
          </a:prstGeom>
          <a:noFill/>
          <a:ln/>
        </p:spPr>
        <p:txBody>
          <a:bodyPr wrap="square" lIns="0" tIns="0" rIns="0" bIns="0" rtlCol="0" anchor="ctr"/>
          <a:lstStyle/>
          <a:p>
            <a:r>
              <a:rPr lang="en-US" sz="1300" b="1" dirty="0" err="1">
                <a:solidFill>
                  <a:srgbClr val="224B5A"/>
                </a:solidFill>
                <a:latin typeface="Segoe UI" panose="020B0502040204020203" pitchFamily="34" charset="0"/>
                <a:ea typeface="Arial" pitchFamily="34" charset="-122"/>
                <a:cs typeface="Segoe UI" panose="020B0502040204020203" pitchFamily="34" charset="0"/>
              </a:rPr>
              <a:t>Forløb</a:t>
            </a:r>
            <a:r>
              <a:rPr lang="en-US" sz="1300" b="1" dirty="0">
                <a:solidFill>
                  <a:srgbClr val="224B5A"/>
                </a:solidFill>
                <a:latin typeface="Segoe UI" panose="020B0502040204020203" pitchFamily="34" charset="0"/>
                <a:ea typeface="Arial" pitchFamily="34" charset="-122"/>
                <a:cs typeface="Segoe UI" panose="020B0502040204020203" pitchFamily="34" charset="0"/>
              </a:rPr>
              <a:t> 1: </a:t>
            </a:r>
            <a:r>
              <a:rPr lang="da-DK" sz="1300" b="1" dirty="0">
                <a:solidFill>
                  <a:srgbClr val="224B5A"/>
                </a:solidFill>
                <a:latin typeface="Segoe UI" panose="020B0502040204020203" pitchFamily="34" charset="0"/>
                <a:cs typeface="Segoe UI" panose="020B0502040204020203" pitchFamily="34" charset="0"/>
              </a:rPr>
              <a:t>Design </a:t>
            </a:r>
            <a:r>
              <a:rPr lang="da-DK" sz="1300" b="1">
                <a:solidFill>
                  <a:srgbClr val="224B5A"/>
                </a:solidFill>
                <a:latin typeface="Segoe UI" panose="020B0502040204020203" pitchFamily="34" charset="0"/>
                <a:cs typeface="Segoe UI" panose="020B0502040204020203" pitchFamily="34" charset="0"/>
              </a:rPr>
              <a:t>et spektrofotometer</a:t>
            </a:r>
            <a:r>
              <a:rPr lang="en-US" sz="1300" b="1">
                <a:solidFill>
                  <a:srgbClr val="224B5A"/>
                </a:solidFill>
                <a:latin typeface="Segoe UI" panose="020B0502040204020203" pitchFamily="34" charset="0"/>
                <a:ea typeface="Arial" pitchFamily="34" charset="-122"/>
                <a:cs typeface="Segoe UI" panose="020B0502040204020203" pitchFamily="34" charset="0"/>
              </a:rPr>
              <a:t> </a:t>
            </a:r>
            <a:r>
              <a:rPr lang="en-US" sz="1300" b="1" dirty="0">
                <a:solidFill>
                  <a:srgbClr val="224B5A"/>
                </a:solidFill>
                <a:latin typeface="Segoe UI" panose="020B0502040204020203" pitchFamily="34" charset="0"/>
                <a:ea typeface="Arial" pitchFamily="34" charset="-122"/>
                <a:cs typeface="Segoe UI" panose="020B0502040204020203" pitchFamily="34" charset="0"/>
              </a:rPr>
              <a:t>· </a:t>
            </a:r>
            <a:r>
              <a:rPr lang="en-US" sz="1300" b="1" err="1">
                <a:solidFill>
                  <a:srgbClr val="224B5A"/>
                </a:solidFill>
                <a:latin typeface="Segoe UI" panose="020B0502040204020203" pitchFamily="34" charset="0"/>
                <a:ea typeface="Arial" pitchFamily="34" charset="-122"/>
                <a:cs typeface="Segoe UI" panose="020B0502040204020203" pitchFamily="34" charset="0"/>
              </a:rPr>
              <a:t>Lektion</a:t>
            </a:r>
            <a:r>
              <a:rPr lang="en-US" sz="1300" b="1">
                <a:solidFill>
                  <a:srgbClr val="224B5A"/>
                </a:solidFill>
                <a:latin typeface="Segoe UI" panose="020B0502040204020203" pitchFamily="34" charset="0"/>
                <a:ea typeface="Arial" pitchFamily="34" charset="-122"/>
                <a:cs typeface="Segoe UI" panose="020B0502040204020203" pitchFamily="34" charset="0"/>
              </a:rPr>
              <a:t> 1-10</a:t>
            </a:r>
            <a:endParaRPr lang="da-DK" sz="1400" cap="all" dirty="0">
              <a:solidFill>
                <a:srgbClr val="224B5A"/>
              </a:solidFill>
              <a:latin typeface="BetonEF"/>
            </a:endParaRPr>
          </a:p>
          <a:p>
            <a:pPr marL="0" indent="0">
              <a:buNone/>
            </a:pPr>
            <a:endParaRPr lang="en-US" sz="1300" dirty="0">
              <a:solidFill>
                <a:srgbClr val="224B5A"/>
              </a:solidFill>
              <a:latin typeface="Segoe UI" panose="020B0502040204020203" pitchFamily="34" charset="0"/>
              <a:cs typeface="Segoe UI" panose="020B0502040204020203" pitchFamily="34" charset="0"/>
            </a:endParaRPr>
          </a:p>
        </p:txBody>
      </p:sp>
      <p:sp>
        <p:nvSpPr>
          <p:cNvPr id="14" name="Shape 9">
            <a:extLst>
              <a:ext uri="{FF2B5EF4-FFF2-40B4-BE49-F238E27FC236}">
                <a16:creationId xmlns:a16="http://schemas.microsoft.com/office/drawing/2014/main" id="{DA1713D4-2A68-F1B9-7DDA-A5FF2FF877EA}"/>
              </a:ext>
            </a:extLst>
          </p:cNvPr>
          <p:cNvSpPr/>
          <p:nvPr/>
        </p:nvSpPr>
        <p:spPr>
          <a:xfrm>
            <a:off x="859917" y="2334247"/>
            <a:ext cx="4700016" cy="0"/>
          </a:xfrm>
          <a:prstGeom prst="line">
            <a:avLst/>
          </a:prstGeom>
          <a:noFill/>
          <a:ln w="16510">
            <a:solidFill>
              <a:srgbClr val="37AFB5"/>
            </a:solidFill>
            <a:prstDash val="solid"/>
          </a:ln>
        </p:spPr>
        <p:txBody>
          <a:bodyPr/>
          <a:lstStyle/>
          <a:p>
            <a:endParaRPr lang="da-DK"/>
          </a:p>
        </p:txBody>
      </p:sp>
      <p:sp>
        <p:nvSpPr>
          <p:cNvPr id="18" name="Text 10">
            <a:extLst>
              <a:ext uri="{FF2B5EF4-FFF2-40B4-BE49-F238E27FC236}">
                <a16:creationId xmlns:a16="http://schemas.microsoft.com/office/drawing/2014/main" id="{A529E125-D7CC-D715-BA37-ED60298A454E}"/>
              </a:ext>
            </a:extLst>
          </p:cNvPr>
          <p:cNvSpPr/>
          <p:nvPr/>
        </p:nvSpPr>
        <p:spPr>
          <a:xfrm>
            <a:off x="896493" y="2480551"/>
            <a:ext cx="4626864" cy="20116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Fælles problemforståelse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Vandkemi, biologi og iltsvind</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Naturvidenskabelig metode</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Lys, spektrofotometri </a:t>
            </a:r>
            <a:r>
              <a:rPr lang="en-US" sz="1140">
                <a:solidFill>
                  <a:srgbClr val="123044"/>
                </a:solidFill>
                <a:latin typeface="Segoe UI" panose="020B0502040204020203" pitchFamily="34" charset="0"/>
                <a:ea typeface="Arial" pitchFamily="34" charset="-122"/>
                <a:cs typeface="Segoe UI" panose="020B0502040204020203" pitchFamily="34" charset="0"/>
              </a:rPr>
              <a:t>og dataanalyse.</a:t>
            </a:r>
            <a:endParaRPr lang="en-US" sz="1140" dirty="0">
              <a:latin typeface="Segoe UI" panose="020B0502040204020203" pitchFamily="34" charset="0"/>
              <a:cs typeface="Segoe UI" panose="020B0502040204020203" pitchFamily="34" charset="0"/>
            </a:endParaRPr>
          </a:p>
        </p:txBody>
      </p:sp>
      <p:sp>
        <p:nvSpPr>
          <p:cNvPr id="22" name="Shape 11">
            <a:extLst>
              <a:ext uri="{FF2B5EF4-FFF2-40B4-BE49-F238E27FC236}">
                <a16:creationId xmlns:a16="http://schemas.microsoft.com/office/drawing/2014/main" id="{6A44AE2A-1CAC-076F-4971-E8442E74A922}"/>
              </a:ext>
            </a:extLst>
          </p:cNvPr>
          <p:cNvSpPr/>
          <p:nvPr/>
        </p:nvSpPr>
        <p:spPr>
          <a:xfrm>
            <a:off x="6273165" y="1849615"/>
            <a:ext cx="5029200" cy="2102415"/>
          </a:xfrm>
          <a:prstGeom prst="roundRect">
            <a:avLst>
              <a:gd name="adj" fmla="val 2000"/>
            </a:avLst>
          </a:prstGeom>
          <a:solidFill>
            <a:srgbClr val="224B5A">
              <a:alpha val="10000"/>
            </a:srgbClr>
          </a:solidFill>
          <a:ln w="12700">
            <a:solidFill>
              <a:srgbClr val="224B5A"/>
            </a:solidFill>
            <a:prstDash val="solid"/>
          </a:ln>
        </p:spPr>
        <p:txBody>
          <a:bodyPr/>
          <a:lstStyle/>
          <a:p>
            <a:endParaRPr lang="da-DK"/>
          </a:p>
        </p:txBody>
      </p:sp>
      <p:sp>
        <p:nvSpPr>
          <p:cNvPr id="26" name="Text 12">
            <a:extLst>
              <a:ext uri="{FF2B5EF4-FFF2-40B4-BE49-F238E27FC236}">
                <a16:creationId xmlns:a16="http://schemas.microsoft.com/office/drawing/2014/main" id="{AE10FD25-6C05-D997-3255-95149F3774D4}"/>
              </a:ext>
            </a:extLst>
          </p:cNvPr>
          <p:cNvSpPr/>
          <p:nvPr/>
        </p:nvSpPr>
        <p:spPr>
          <a:xfrm>
            <a:off x="6437757" y="1995919"/>
            <a:ext cx="4700016" cy="228600"/>
          </a:xfrm>
          <a:prstGeom prst="rect">
            <a:avLst/>
          </a:prstGeom>
          <a:noFill/>
          <a:ln/>
        </p:spPr>
        <p:txBody>
          <a:bodyPr wrap="square" lIns="0" tIns="0" rIns="0" bIns="0" rtlCol="0" anchor="ctr"/>
          <a:lstStyle/>
          <a:p>
            <a:pPr marL="0" indent="0">
              <a:buNone/>
            </a:pPr>
            <a:r>
              <a:rPr lang="en-US" sz="1300" b="1" dirty="0" err="1">
                <a:solidFill>
                  <a:srgbClr val="173B57"/>
                </a:solidFill>
                <a:latin typeface="Segoe UI" panose="020B0502040204020203" pitchFamily="34" charset="0"/>
                <a:ea typeface="Arial" pitchFamily="34" charset="-122"/>
                <a:cs typeface="Segoe UI" panose="020B0502040204020203" pitchFamily="34" charset="0"/>
              </a:rPr>
              <a:t>Forløb</a:t>
            </a:r>
            <a:r>
              <a:rPr lang="en-US" sz="1300" b="1" dirty="0">
                <a:solidFill>
                  <a:srgbClr val="173B57"/>
                </a:solidFill>
                <a:latin typeface="Segoe UI" panose="020B0502040204020203" pitchFamily="34" charset="0"/>
                <a:ea typeface="Arial" pitchFamily="34" charset="-122"/>
                <a:cs typeface="Segoe UI" panose="020B0502040204020203" pitchFamily="34" charset="0"/>
              </a:rPr>
              <a:t> 2: Design et </a:t>
            </a:r>
            <a:r>
              <a:rPr lang="en-US" sz="1300" b="1" dirty="0" err="1">
                <a:solidFill>
                  <a:srgbClr val="173B57"/>
                </a:solidFill>
                <a:latin typeface="Segoe UI" panose="020B0502040204020203" pitchFamily="34" charset="0"/>
                <a:ea typeface="Arial" pitchFamily="34" charset="-122"/>
                <a:cs typeface="Segoe UI" panose="020B0502040204020203" pitchFamily="34" charset="0"/>
              </a:rPr>
              <a:t>vandfilter</a:t>
            </a:r>
            <a:r>
              <a:rPr lang="en-US" sz="1300" b="1" dirty="0">
                <a:solidFill>
                  <a:srgbClr val="173B57"/>
                </a:solidFill>
                <a:latin typeface="Segoe UI" panose="020B0502040204020203" pitchFamily="34" charset="0"/>
                <a:ea typeface="Arial" pitchFamily="34" charset="-122"/>
                <a:cs typeface="Segoe UI" panose="020B0502040204020203" pitchFamily="34" charset="0"/>
              </a:rPr>
              <a:t> · </a:t>
            </a:r>
            <a:r>
              <a:rPr lang="en-US" sz="1300" b="1">
                <a:solidFill>
                  <a:srgbClr val="173B57"/>
                </a:solidFill>
                <a:latin typeface="Segoe UI" panose="020B0502040204020203" pitchFamily="34" charset="0"/>
                <a:ea typeface="Arial" pitchFamily="34" charset="-122"/>
                <a:cs typeface="Segoe UI" panose="020B0502040204020203" pitchFamily="34" charset="0"/>
              </a:rPr>
              <a:t>Lektion 11-30</a:t>
            </a:r>
            <a:endParaRPr lang="en-US" sz="1300" dirty="0">
              <a:latin typeface="Segoe UI" panose="020B0502040204020203" pitchFamily="34" charset="0"/>
              <a:cs typeface="Segoe UI" panose="020B0502040204020203" pitchFamily="34" charset="0"/>
            </a:endParaRPr>
          </a:p>
        </p:txBody>
      </p:sp>
      <p:sp>
        <p:nvSpPr>
          <p:cNvPr id="30" name="Shape 13">
            <a:extLst>
              <a:ext uri="{FF2B5EF4-FFF2-40B4-BE49-F238E27FC236}">
                <a16:creationId xmlns:a16="http://schemas.microsoft.com/office/drawing/2014/main" id="{801E5FB9-2F8E-1F66-7553-9BC291858B6E}"/>
              </a:ext>
            </a:extLst>
          </p:cNvPr>
          <p:cNvSpPr/>
          <p:nvPr/>
        </p:nvSpPr>
        <p:spPr>
          <a:xfrm>
            <a:off x="6437757" y="2334247"/>
            <a:ext cx="4700016" cy="0"/>
          </a:xfrm>
          <a:prstGeom prst="line">
            <a:avLst/>
          </a:prstGeom>
          <a:noFill/>
          <a:ln w="16510">
            <a:solidFill>
              <a:srgbClr val="224B5A"/>
            </a:solidFill>
            <a:prstDash val="solid"/>
          </a:ln>
        </p:spPr>
        <p:txBody>
          <a:bodyPr/>
          <a:lstStyle/>
          <a:p>
            <a:endParaRPr lang="da-DK"/>
          </a:p>
        </p:txBody>
      </p:sp>
      <p:sp>
        <p:nvSpPr>
          <p:cNvPr id="34" name="Text 14">
            <a:extLst>
              <a:ext uri="{FF2B5EF4-FFF2-40B4-BE49-F238E27FC236}">
                <a16:creationId xmlns:a16="http://schemas.microsoft.com/office/drawing/2014/main" id="{3FA370DB-D7BF-CCC4-14DC-04B49CC29E7A}"/>
              </a:ext>
            </a:extLst>
          </p:cNvPr>
          <p:cNvSpPr/>
          <p:nvPr/>
        </p:nvSpPr>
        <p:spPr>
          <a:xfrm>
            <a:off x="6474333" y="2480551"/>
            <a:ext cx="4626864" cy="2011680"/>
          </a:xfrm>
          <a:prstGeom prst="rect">
            <a:avLst/>
          </a:prstGeom>
          <a:noFill/>
          <a:ln/>
        </p:spPr>
        <p:txBody>
          <a:bodyPr wrap="square" lIns="254" tIns="254" rIns="254" bIns="254" rtlCol="0" anchor="t">
            <a:normAutofit/>
          </a:bodyPr>
          <a:lstStyle/>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Materialer og filterdesign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a:t>
            </a:r>
            <a:r>
              <a:rPr lang="en-US" sz="1140">
                <a:solidFill>
                  <a:srgbClr val="123044"/>
                </a:solidFill>
                <a:latin typeface="Segoe UI" panose="020B0502040204020203" pitchFamily="34" charset="0"/>
                <a:ea typeface="Arial" pitchFamily="34" charset="-122"/>
                <a:cs typeface="Segoe UI" panose="020B0502040204020203" pitchFamily="34" charset="0"/>
              </a:rPr>
              <a:t>Prototype 1-3 </a:t>
            </a:r>
            <a:r>
              <a:rPr lang="en-US" sz="1140" dirty="0">
                <a:solidFill>
                  <a:srgbClr val="123044"/>
                </a:solidFill>
                <a:latin typeface="Segoe UI" panose="020B0502040204020203" pitchFamily="34" charset="0"/>
                <a:ea typeface="Arial" pitchFamily="34" charset="-122"/>
                <a:cs typeface="Segoe UI" panose="020B0502040204020203" pitchFamily="34" charset="0"/>
              </a:rPr>
              <a:t>med test og iteration</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Fosfat, feltarbejde og modeller</a:t>
            </a:r>
            <a:endParaRPr lang="en-US" sz="1140" dirty="0">
              <a:latin typeface="Segoe UI" panose="020B0502040204020203" pitchFamily="34" charset="0"/>
              <a:cs typeface="Segoe UI" panose="020B0502040204020203" pitchFamily="34" charset="0"/>
            </a:endParaRPr>
          </a:p>
          <a:p>
            <a:pPr marL="0" indent="0">
              <a:buNone/>
            </a:pPr>
            <a:r>
              <a:rPr lang="en-US" sz="1140" dirty="0">
                <a:solidFill>
                  <a:srgbClr val="123044"/>
                </a:solidFill>
                <a:latin typeface="Segoe UI" panose="020B0502040204020203" pitchFamily="34" charset="0"/>
                <a:ea typeface="Arial" pitchFamily="34" charset="-122"/>
                <a:cs typeface="Segoe UI" panose="020B0502040204020203" pitchFamily="34" charset="0"/>
              </a:rPr>
              <a:t>• Formidling, rapportering </a:t>
            </a:r>
            <a:r>
              <a:rPr lang="en-US" sz="1140">
                <a:solidFill>
                  <a:srgbClr val="123044"/>
                </a:solidFill>
                <a:latin typeface="Segoe UI" panose="020B0502040204020203" pitchFamily="34" charset="0"/>
                <a:ea typeface="Arial" pitchFamily="34" charset="-122"/>
                <a:cs typeface="Segoe UI" panose="020B0502040204020203" pitchFamily="34" charset="0"/>
              </a:rPr>
              <a:t>og NV-eksamenstræning.</a:t>
            </a:r>
            <a:endParaRPr lang="en-US" sz="1140" dirty="0">
              <a:latin typeface="Segoe UI" panose="020B0502040204020203" pitchFamily="34" charset="0"/>
              <a:cs typeface="Segoe UI" panose="020B0502040204020203" pitchFamily="34" charset="0"/>
            </a:endParaRPr>
          </a:p>
        </p:txBody>
      </p:sp>
      <p:sp>
        <p:nvSpPr>
          <p:cNvPr id="37" name="Shape 15">
            <a:extLst>
              <a:ext uri="{FF2B5EF4-FFF2-40B4-BE49-F238E27FC236}">
                <a16:creationId xmlns:a16="http://schemas.microsoft.com/office/drawing/2014/main" id="{82A3BC97-1C16-EA49-5682-8A8AF4958BEE}"/>
              </a:ext>
            </a:extLst>
          </p:cNvPr>
          <p:cNvSpPr/>
          <p:nvPr/>
        </p:nvSpPr>
        <p:spPr>
          <a:xfrm>
            <a:off x="695325" y="4281552"/>
            <a:ext cx="10607040" cy="1371600"/>
          </a:xfrm>
          <a:prstGeom prst="roundRect">
            <a:avLst>
              <a:gd name="adj" fmla="val 4000"/>
            </a:avLst>
          </a:prstGeom>
          <a:solidFill>
            <a:srgbClr val="BCCF00">
              <a:alpha val="10000"/>
            </a:srgbClr>
          </a:solidFill>
          <a:ln w="12700">
            <a:solidFill>
              <a:srgbClr val="BCCF00"/>
            </a:solidFill>
            <a:prstDash val="solid"/>
          </a:ln>
        </p:spPr>
        <p:txBody>
          <a:bodyPr/>
          <a:lstStyle/>
          <a:p>
            <a:endParaRPr lang="da-DK"/>
          </a:p>
        </p:txBody>
      </p:sp>
      <p:sp>
        <p:nvSpPr>
          <p:cNvPr id="39" name="Text 16">
            <a:extLst>
              <a:ext uri="{FF2B5EF4-FFF2-40B4-BE49-F238E27FC236}">
                <a16:creationId xmlns:a16="http://schemas.microsoft.com/office/drawing/2014/main" id="{E9DE2A49-A63C-5392-B369-1E9DC953F8A2}"/>
              </a:ext>
            </a:extLst>
          </p:cNvPr>
          <p:cNvSpPr/>
          <p:nvPr/>
        </p:nvSpPr>
        <p:spPr>
          <a:xfrm>
            <a:off x="859917" y="4427856"/>
            <a:ext cx="10277856" cy="228600"/>
          </a:xfrm>
          <a:prstGeom prst="rect">
            <a:avLst/>
          </a:prstGeom>
          <a:noFill/>
          <a:ln/>
        </p:spPr>
        <p:txBody>
          <a:bodyPr wrap="square" lIns="0" tIns="0" rIns="0" bIns="0" rtlCol="0" anchor="ctr"/>
          <a:lstStyle/>
          <a:p>
            <a:pPr marL="0" indent="0">
              <a:buNone/>
            </a:pPr>
            <a:r>
              <a:rPr lang="en-US" sz="1300" b="1" dirty="0">
                <a:solidFill>
                  <a:srgbClr val="173B57"/>
                </a:solidFill>
                <a:latin typeface="Segoe UI" panose="020B0502040204020203" pitchFamily="34" charset="0"/>
                <a:ea typeface="Arial" pitchFamily="34" charset="-122"/>
                <a:cs typeface="Segoe UI" panose="020B0502040204020203" pitchFamily="34" charset="0"/>
              </a:rPr>
              <a:t>Fagligt spor</a:t>
            </a:r>
            <a:endParaRPr lang="en-US" sz="1300" dirty="0">
              <a:latin typeface="Segoe UI" panose="020B0502040204020203" pitchFamily="34" charset="0"/>
              <a:cs typeface="Segoe UI" panose="020B0502040204020203" pitchFamily="34" charset="0"/>
            </a:endParaRPr>
          </a:p>
        </p:txBody>
      </p:sp>
      <p:sp>
        <p:nvSpPr>
          <p:cNvPr id="41" name="Shape 17">
            <a:extLst>
              <a:ext uri="{FF2B5EF4-FFF2-40B4-BE49-F238E27FC236}">
                <a16:creationId xmlns:a16="http://schemas.microsoft.com/office/drawing/2014/main" id="{5F823A91-41C6-3744-0153-773A2E6EC6E8}"/>
              </a:ext>
            </a:extLst>
          </p:cNvPr>
          <p:cNvSpPr/>
          <p:nvPr/>
        </p:nvSpPr>
        <p:spPr>
          <a:xfrm>
            <a:off x="859917" y="4766184"/>
            <a:ext cx="10277856" cy="0"/>
          </a:xfrm>
          <a:prstGeom prst="line">
            <a:avLst/>
          </a:prstGeom>
          <a:noFill/>
          <a:ln w="16510">
            <a:solidFill>
              <a:srgbClr val="BCCF00"/>
            </a:solidFill>
            <a:prstDash val="solid"/>
          </a:ln>
        </p:spPr>
        <p:txBody>
          <a:bodyPr/>
          <a:lstStyle/>
          <a:p>
            <a:endParaRPr lang="da-DK"/>
          </a:p>
        </p:txBody>
      </p:sp>
      <p:sp>
        <p:nvSpPr>
          <p:cNvPr id="43" name="Text 18">
            <a:extLst>
              <a:ext uri="{FF2B5EF4-FFF2-40B4-BE49-F238E27FC236}">
                <a16:creationId xmlns:a16="http://schemas.microsoft.com/office/drawing/2014/main" id="{384D4CD1-EF0D-B112-64A2-66C6CE75E436}"/>
              </a:ext>
            </a:extLst>
          </p:cNvPr>
          <p:cNvSpPr/>
          <p:nvPr/>
        </p:nvSpPr>
        <p:spPr>
          <a:xfrm>
            <a:off x="896493" y="4912488"/>
            <a:ext cx="10204704" cy="640080"/>
          </a:xfrm>
          <a:prstGeom prst="rect">
            <a:avLst/>
          </a:prstGeom>
          <a:noFill/>
          <a:ln/>
        </p:spPr>
        <p:txBody>
          <a:bodyPr wrap="square" lIns="254" tIns="254" rIns="254" bIns="254" rtlCol="0" anchor="t">
            <a:normAutofit fontScale="85000" lnSpcReduction="20000"/>
          </a:bodyPr>
          <a:lstStyle/>
          <a:p>
            <a:pPr marL="0" indent="0"/>
            <a:r>
              <a:rPr lang="en-US" sz="1140" dirty="0">
                <a:solidFill>
                  <a:srgbClr val="123044"/>
                </a:solidFill>
                <a:latin typeface="Segoe UI" panose="020B0502040204020203" pitchFamily="34" charset="0"/>
                <a:ea typeface="Arial" pitchFamily="34" charset="-122"/>
                <a:cs typeface="Segoe UI" panose="020B0502040204020203" pitchFamily="34" charset="0"/>
              </a:rPr>
              <a:t>• Kemi: pH, ioner, fosfat, udfældning</a:t>
            </a:r>
            <a:endParaRPr lang="en-US" sz="1140" dirty="0">
              <a:latin typeface="Segoe UI" panose="020B0502040204020203" pitchFamily="34" charset="0"/>
              <a:cs typeface="Segoe UI" panose="020B0502040204020203" pitchFamily="34" charset="0"/>
            </a:endParaRPr>
          </a:p>
          <a:p>
            <a:pPr marL="0" indent="0"/>
            <a:r>
              <a:rPr lang="en-US" sz="1140" dirty="0">
                <a:solidFill>
                  <a:srgbClr val="123044"/>
                </a:solidFill>
                <a:latin typeface="Segoe UI" panose="020B0502040204020203" pitchFamily="34" charset="0"/>
                <a:ea typeface="Arial" pitchFamily="34" charset="-122"/>
                <a:cs typeface="Segoe UI" panose="020B0502040204020203" pitchFamily="34" charset="0"/>
              </a:rPr>
              <a:t>• Biologi: </a:t>
            </a:r>
            <a:r>
              <a:rPr lang="en-US" sz="1140" dirty="0" err="1">
                <a:solidFill>
                  <a:srgbClr val="123044"/>
                </a:solidFill>
                <a:latin typeface="Segoe UI" panose="020B0502040204020203" pitchFamily="34" charset="0"/>
                <a:ea typeface="Arial" pitchFamily="34" charset="-122"/>
                <a:cs typeface="Segoe UI" panose="020B0502040204020203" pitchFamily="34" charset="0"/>
              </a:rPr>
              <a:t>Eutrofiering</a:t>
            </a:r>
            <a:r>
              <a:rPr lang="en-US" sz="1140" dirty="0">
                <a:solidFill>
                  <a:srgbClr val="123044"/>
                </a:solidFill>
                <a:latin typeface="Segoe UI" panose="020B0502040204020203" pitchFamily="34" charset="0"/>
                <a:ea typeface="Arial" pitchFamily="34" charset="-122"/>
                <a:cs typeface="Segoe UI" panose="020B0502040204020203" pitchFamily="34" charset="0"/>
              </a:rPr>
              <a:t>, iltsvind, økosystemer</a:t>
            </a:r>
            <a:endParaRPr lang="en-US" sz="1140" dirty="0">
              <a:latin typeface="Segoe UI" panose="020B0502040204020203" pitchFamily="34" charset="0"/>
              <a:cs typeface="Segoe UI" panose="020B0502040204020203" pitchFamily="34" charset="0"/>
            </a:endParaRPr>
          </a:p>
          <a:p>
            <a:pPr marL="0" indent="0"/>
            <a:r>
              <a:rPr lang="en-US" sz="1140" dirty="0">
                <a:solidFill>
                  <a:srgbClr val="123044"/>
                </a:solidFill>
                <a:latin typeface="Segoe UI" panose="020B0502040204020203" pitchFamily="34" charset="0"/>
                <a:ea typeface="Arial" pitchFamily="34" charset="-122"/>
                <a:cs typeface="Segoe UI" panose="020B0502040204020203" pitchFamily="34" charset="0"/>
              </a:rPr>
              <a:t>• Fysik: Lys, absorption, spredning</a:t>
            </a:r>
            <a:endParaRPr lang="en-US" sz="1140" dirty="0">
              <a:latin typeface="Segoe UI" panose="020B0502040204020203" pitchFamily="34" charset="0"/>
              <a:cs typeface="Segoe UI" panose="020B0502040204020203" pitchFamily="34" charset="0"/>
            </a:endParaRPr>
          </a:p>
          <a:p>
            <a:pPr marL="0" indent="0"/>
            <a:r>
              <a:rPr lang="en-US" sz="1140" dirty="0">
                <a:solidFill>
                  <a:srgbClr val="123044"/>
                </a:solidFill>
                <a:latin typeface="Segoe UI" panose="020B0502040204020203" pitchFamily="34" charset="0"/>
                <a:ea typeface="Arial" pitchFamily="34" charset="-122"/>
                <a:cs typeface="Segoe UI" panose="020B0502040204020203" pitchFamily="34" charset="0"/>
              </a:rPr>
              <a:t>• Matematik: Grafer, regression, </a:t>
            </a:r>
            <a:r>
              <a:rPr lang="en-US" sz="1140" dirty="0" err="1">
                <a:solidFill>
                  <a:srgbClr val="123044"/>
                </a:solidFill>
                <a:latin typeface="Segoe UI" panose="020B0502040204020203" pitchFamily="34" charset="0"/>
                <a:ea typeface="Arial" pitchFamily="34" charset="-122"/>
                <a:cs typeface="Segoe UI" panose="020B0502040204020203" pitchFamily="34" charset="0"/>
              </a:rPr>
              <a:t>standardkurve</a:t>
            </a:r>
            <a:r>
              <a:rPr lang="en-US" sz="1200" dirty="0" err="1">
                <a:solidFill>
                  <a:srgbClr val="123044"/>
                </a:solidFill>
                <a:latin typeface="Segoe UI" panose="020B0502040204020203" pitchFamily="34" charset="0"/>
                <a:ea typeface="Arial" pitchFamily="34" charset="-122"/>
                <a:cs typeface="Segoe UI" panose="020B0502040204020203" pitchFamily="34" charset="0"/>
              </a:rPr>
              <a:t>r</a:t>
            </a:r>
            <a:endParaRPr lang="en-US" sz="1200" dirty="0">
              <a:solidFill>
                <a:srgbClr val="123044"/>
              </a:solidFill>
              <a:latin typeface="Segoe UI" panose="020B0502040204020203" pitchFamily="34" charset="0"/>
              <a:ea typeface="Arial" pitchFamily="34" charset="-122"/>
              <a:cs typeface="Segoe UI" panose="020B0502040204020203" pitchFamily="34" charset="0"/>
            </a:endParaRPr>
          </a:p>
          <a:p>
            <a:r>
              <a:rPr lang="en-US" sz="1200" dirty="0">
                <a:solidFill>
                  <a:srgbClr val="123044"/>
                </a:solidFill>
                <a:latin typeface="Segoe UI" panose="020B0502040204020203" pitchFamily="34" charset="0"/>
                <a:ea typeface="Arial" pitchFamily="34" charset="-122"/>
                <a:cs typeface="Segoe UI" panose="020B0502040204020203" pitchFamily="34" charset="0"/>
              </a:rPr>
              <a:t>• </a:t>
            </a:r>
            <a:r>
              <a:rPr lang="da-DK" sz="1200" dirty="0">
                <a:solidFill>
                  <a:srgbClr val="224B5A"/>
                </a:solidFill>
                <a:latin typeface="Segoe UI" panose="020B0502040204020203" pitchFamily="34" charset="0"/>
                <a:ea typeface="Arial" pitchFamily="34" charset="-122"/>
                <a:cs typeface="Segoe UI" panose="020B0502040204020203" pitchFamily="34" charset="0"/>
              </a:rPr>
              <a:t>Natur</a:t>
            </a:r>
            <a:r>
              <a:rPr lang="da-DK" sz="1200" dirty="0">
                <a:solidFill>
                  <a:srgbClr val="224B5A"/>
                </a:solidFill>
                <a:latin typeface="Segoe UI" panose="020B0502040204020203" pitchFamily="34" charset="0"/>
                <a:cs typeface="Segoe UI" panose="020B0502040204020203" pitchFamily="34" charset="0"/>
              </a:rPr>
              <a:t>geografi: Opland, afstrømning, springlag, feltundersøgelser.</a:t>
            </a:r>
            <a:endParaRPr lang="en-US" sz="1200" dirty="0">
              <a:solidFill>
                <a:srgbClr val="224B5A"/>
              </a:solidFill>
              <a:latin typeface="Segoe UI" panose="020B0502040204020203" pitchFamily="34" charset="0"/>
              <a:cs typeface="Segoe UI" panose="020B0502040204020203" pitchFamily="34" charset="0"/>
            </a:endParaRPr>
          </a:p>
        </p:txBody>
      </p:sp>
      <p:sp>
        <p:nvSpPr>
          <p:cNvPr id="4" name="Flowchart: Connector 3">
            <a:extLst>
              <a:ext uri="{FF2B5EF4-FFF2-40B4-BE49-F238E27FC236}">
                <a16:creationId xmlns:a16="http://schemas.microsoft.com/office/drawing/2014/main" id="{5A49C943-DDCA-D7A4-2C2F-01D09F8E45EB}"/>
              </a:ext>
            </a:extLst>
          </p:cNvPr>
          <p:cNvSpPr/>
          <p:nvPr/>
        </p:nvSpPr>
        <p:spPr>
          <a:xfrm>
            <a:off x="399892" y="1219208"/>
            <a:ext cx="4700016" cy="2522686"/>
          </a:xfrm>
          <a:prstGeom prst="flowChartConnector">
            <a:avLst/>
          </a:prstGeom>
          <a:noFill/>
          <a:ln w="41275" cap="sq">
            <a:solidFill>
              <a:srgbClr val="C00000">
                <a:alpha val="3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351798843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8174BD1E-C66E-9A03-6927-0C0C8BDE8E03}"/>
              </a:ext>
            </a:extLst>
          </p:cNvPr>
          <p:cNvSpPr txBox="1">
            <a:spLocks/>
          </p:cNvSpPr>
          <p:nvPr/>
        </p:nvSpPr>
        <p:spPr>
          <a:xfrm>
            <a:off x="2208264" y="1570219"/>
            <a:ext cx="8315357" cy="713823"/>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endParaRPr lang="da-DK" sz="6000" dirty="0">
              <a:solidFill>
                <a:schemeClr val="bg1"/>
              </a:solidFill>
              <a:latin typeface="BetonEF" pitchFamily="50" charset="0"/>
            </a:endParaRPr>
          </a:p>
        </p:txBody>
      </p:sp>
      <p:sp>
        <p:nvSpPr>
          <p:cNvPr id="5" name="Titel 1">
            <a:extLst>
              <a:ext uri="{FF2B5EF4-FFF2-40B4-BE49-F238E27FC236}">
                <a16:creationId xmlns:a16="http://schemas.microsoft.com/office/drawing/2014/main" id="{53E9C2B9-0604-F920-7AC9-C613DA323599}"/>
              </a:ext>
            </a:extLst>
          </p:cNvPr>
          <p:cNvSpPr txBox="1">
            <a:spLocks/>
          </p:cNvSpPr>
          <p:nvPr/>
        </p:nvSpPr>
        <p:spPr>
          <a:xfrm>
            <a:off x="839117" y="1644578"/>
            <a:ext cx="10879641" cy="1422497"/>
          </a:xfrm>
          <a:prstGeom prst="rect">
            <a:avLst/>
          </a:prstGeom>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224B5A"/>
                </a:solidFill>
                <a:latin typeface="BetonEF-Bold" panose="02000503040000020003"/>
                <a:ea typeface="+mj-ea"/>
                <a:cs typeface="+mj-cs"/>
              </a:defRPr>
            </a:lvl1pPr>
          </a:lstStyle>
          <a:p>
            <a:pPr algn="ctr">
              <a:lnSpc>
                <a:spcPct val="100000"/>
              </a:lnSpc>
              <a:spcBef>
                <a:spcPts val="10800"/>
              </a:spcBef>
            </a:pPr>
            <a:r>
              <a:rPr lang="da-DK" sz="2400" dirty="0">
                <a:solidFill>
                  <a:schemeClr val="bg1"/>
                </a:solidFill>
              </a:rPr>
              <a:t>FORLØB 1: DESIGN </a:t>
            </a:r>
            <a:r>
              <a:rPr lang="da-DK" sz="2400">
                <a:solidFill>
                  <a:schemeClr val="bg1"/>
                </a:solidFill>
              </a:rPr>
              <a:t>ET SPEKTROFOTOMETER </a:t>
            </a:r>
            <a:r>
              <a:rPr lang="da-DK" sz="2400" dirty="0">
                <a:solidFill>
                  <a:schemeClr val="bg1"/>
                </a:solidFill>
              </a:rPr>
              <a:t>· </a:t>
            </a:r>
            <a:r>
              <a:rPr lang="da-DK" sz="2400">
                <a:solidFill>
                  <a:schemeClr val="bg1"/>
                </a:solidFill>
              </a:rPr>
              <a:t>LEKTION 1-10</a:t>
            </a:r>
            <a:br>
              <a:rPr lang="da-DK" sz="2400" dirty="0">
                <a:solidFill>
                  <a:schemeClr val="bg1"/>
                </a:solidFill>
              </a:rPr>
            </a:br>
            <a:r>
              <a:rPr lang="da-DK" sz="2400" dirty="0">
                <a:solidFill>
                  <a:schemeClr val="bg1"/>
                </a:solidFill>
              </a:rPr>
              <a:t> </a:t>
            </a:r>
            <a:br>
              <a:rPr lang="da-DK" sz="2800" dirty="0"/>
            </a:br>
            <a:r>
              <a:rPr lang="da-DK" dirty="0"/>
              <a:t>Fra problemforståelse til målemetoder</a:t>
            </a:r>
            <a:br>
              <a:rPr lang="da-DK" dirty="0"/>
            </a:br>
            <a:br>
              <a:rPr lang="da-DK" sz="2800" dirty="0"/>
            </a:br>
            <a:br>
              <a:rPr lang="da-DK" dirty="0"/>
            </a:br>
            <a:endParaRPr lang="da-DK" dirty="0"/>
          </a:p>
        </p:txBody>
      </p:sp>
      <p:sp>
        <p:nvSpPr>
          <p:cNvPr id="6" name="Pladsholder til indhold 3">
            <a:extLst>
              <a:ext uri="{FF2B5EF4-FFF2-40B4-BE49-F238E27FC236}">
                <a16:creationId xmlns:a16="http://schemas.microsoft.com/office/drawing/2014/main" id="{653441DB-553F-788F-7C80-82D4526DF513}"/>
              </a:ext>
            </a:extLst>
          </p:cNvPr>
          <p:cNvSpPr txBox="1">
            <a:spLocks/>
          </p:cNvSpPr>
          <p:nvPr/>
        </p:nvSpPr>
        <p:spPr>
          <a:xfrm>
            <a:off x="695325" y="3285892"/>
            <a:ext cx="10879641" cy="1686366"/>
          </a:xfrm>
          <a:prstGeom prst="rect">
            <a:avLst/>
          </a:prstGeom>
        </p:spPr>
        <p:txBody>
          <a:bodyPr vert="horz" lIns="0" tIns="45720" rIns="91440" bIns="45720" rtlCol="0">
            <a:noAutofit/>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700" kern="1200">
                <a:solidFill>
                  <a:schemeClr val="tx1"/>
                </a:solidFill>
                <a:latin typeface="Work Sans" pitchFamily="2" charset="0"/>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da-DK" sz="1800" dirty="0">
                <a:latin typeface="Segoe UI" panose="020B0502040204020203" pitchFamily="34" charset="0"/>
                <a:cs typeface="Segoe UI" panose="020B0502040204020203" pitchFamily="34" charset="0"/>
              </a:rPr>
              <a:t>I dette forløb bygger I det faglige og metodiske fundament for vandrensningsprojektet (forløb 2)</a:t>
            </a: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7189242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4AD4-2541-F444-333F-879E561952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5B9F14-EDDD-B3FC-5C3E-A172B114201B}"/>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1</a:t>
            </a:r>
          </a:p>
          <a:p>
            <a:pPr algn="ctr"/>
            <a:r>
              <a:rPr lang="da-DK" sz="2400" dirty="0">
                <a:solidFill>
                  <a:schemeClr val="bg1"/>
                </a:solidFill>
                <a:latin typeface="BetonEF" pitchFamily="50" charset="0"/>
              </a:rPr>
              <a:t>COWI-case kickoff: Hvorfor skal vi rense vandet?</a:t>
            </a:r>
          </a:p>
          <a:p>
            <a:pPr algn="ct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3DD54B90-B9B0-C01D-D23B-3FE23F33508C}"/>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772665A8-08C9-28E3-FD1F-CB220EC81267}"/>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F663D2AF-8187-483E-604F-5BE30CE992C2}"/>
              </a:ext>
            </a:extLst>
          </p:cNvPr>
          <p:cNvSpPr txBox="1"/>
          <p:nvPr/>
        </p:nvSpPr>
        <p:spPr>
          <a:xfrm>
            <a:off x="3560957" y="2530067"/>
            <a:ext cx="5070086" cy="2246769"/>
          </a:xfrm>
          <a:prstGeom prst="rect">
            <a:avLst/>
          </a:prstGeom>
          <a:noFill/>
        </p:spPr>
        <p:txBody>
          <a:bodyPr wrap="square" lIns="91440" tIns="45720" rIns="91440" bIns="45720" rtlCol="0" anchor="t">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Logbog og individuelle forventninger</a:t>
            </a:r>
          </a:p>
          <a:p>
            <a:pPr marL="215900" marR="0" lvl="0" indent="-2159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a:cs typeface="Segoe UI"/>
              </a:rPr>
              <a:t>COWI-</a:t>
            </a:r>
            <a:r>
              <a:rPr kumimoji="0" lang="da-DK" sz="2000" b="0" i="0" u="none" strike="noStrike" kern="1200" cap="none" spc="0" normalizeH="0" baseline="0" noProof="0">
                <a:ln>
                  <a:noFill/>
                </a:ln>
                <a:solidFill>
                  <a:prstClr val="black"/>
                </a:solidFill>
                <a:effectLst/>
                <a:uLnTx/>
                <a:uFillTx/>
                <a:latin typeface="Segoe UI"/>
                <a:cs typeface="Segoe UI"/>
              </a:rPr>
              <a:t>casefilm</a:t>
            </a:r>
            <a:r>
              <a:rPr kumimoji="0" lang="da-DK" sz="2000" b="0" i="0" u="none" strike="noStrike" kern="1200" cap="none" spc="0" normalizeH="0" baseline="0" noProof="0" dirty="0">
                <a:ln>
                  <a:noFill/>
                </a:ln>
                <a:solidFill>
                  <a:prstClr val="black"/>
                </a:solidFill>
                <a:effectLst/>
                <a:uLnTx/>
                <a:uFillTx/>
                <a:latin typeface="Segoe UI"/>
                <a:cs typeface="Segoe UI"/>
              </a:rPr>
              <a:t> og plenumdialog</a:t>
            </a:r>
            <a:endParaRPr lang="da-DK" sz="2000" b="0" i="0" u="none" strike="noStrike" kern="1200" cap="none" spc="0" normalizeH="0" baseline="0" noProof="0" dirty="0">
              <a:ln>
                <a:noFill/>
              </a:ln>
              <a:solidFill>
                <a:prstClr val="black"/>
              </a:solidFill>
              <a:effectLst/>
              <a:uLnTx/>
              <a:uFillTx/>
              <a:latin typeface="Segoe UI"/>
              <a:cs typeface="Segoe UI"/>
            </a:endParaRP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Gruppedannelse, gruppekontrakt og problemskitse</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Miniundersøgelse: pH og uklarhed</a:t>
            </a:r>
          </a:p>
          <a:p>
            <a:pPr marL="215900" indent="-215900">
              <a:spcAft>
                <a:spcPts val="600"/>
              </a:spcAft>
              <a:buFont typeface="Arial" panose="020B0604020202020204" pitchFamily="34" charset="0"/>
              <a:buChar char="•"/>
              <a:defRPr/>
            </a:pPr>
            <a:r>
              <a:rPr lang="da-DK" sz="2000">
                <a:solidFill>
                  <a:prstClr val="black"/>
                </a:solidFill>
                <a:latin typeface="Segoe UI" panose="020B0502040204020203" pitchFamily="34" charset="0"/>
                <a:cs typeface="Segoe UI" panose="020B0502040204020203" pitchFamily="34" charset="0"/>
              </a:rPr>
              <a:t>Logbog.</a:t>
            </a:r>
            <a:endParaRPr lang="da-DK" sz="2000" dirty="0">
              <a:solidFill>
                <a:prstClr val="black"/>
              </a:solidFill>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438A4818-CBB0-F584-A6AA-8A5F2F6680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Tree>
    <p:extLst>
      <p:ext uri="{BB962C8B-B14F-4D97-AF65-F5344CB8AC3E}">
        <p14:creationId xmlns:p14="http://schemas.microsoft.com/office/powerpoint/2010/main" val="317464147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0DA9FF-6080-4372-ED6C-A388207A79E7}"/>
              </a:ext>
            </a:extLst>
          </p:cNvPr>
          <p:cNvSpPr>
            <a:spLocks noGrp="1"/>
          </p:cNvSpPr>
          <p:nvPr>
            <p:ph type="title"/>
          </p:nvPr>
        </p:nvSpPr>
        <p:spPr/>
        <p:txBody>
          <a:bodyPr/>
          <a:lstStyle/>
          <a:p>
            <a:endParaRPr lang="da-DK"/>
          </a:p>
        </p:txBody>
      </p:sp>
      <p:pic>
        <p:nvPicPr>
          <p:cNvPr id="3" name="Onlinemedier 2" title="Rens vandet - Design et vandfilter - En engineering-case til gymnasiet">
            <a:hlinkClick r:id="" action="ppaction://media"/>
            <a:extLst>
              <a:ext uri="{FF2B5EF4-FFF2-40B4-BE49-F238E27FC236}">
                <a16:creationId xmlns:a16="http://schemas.microsoft.com/office/drawing/2014/main" id="{C2D771BF-BBCF-DDC2-4A55-8268A8F6DF90}"/>
              </a:ext>
            </a:extLst>
          </p:cNvPr>
          <p:cNvPicPr>
            <a:picLocks noRot="1" noChangeAspect="1"/>
          </p:cNvPicPr>
          <p:nvPr>
            <a:videoFile r:link="rId1"/>
          </p:nvPr>
        </p:nvPicPr>
        <p:blipFill>
          <a:blip r:embed="rId4"/>
          <a:stretch>
            <a:fillRect/>
          </a:stretch>
        </p:blipFill>
        <p:spPr>
          <a:xfrm>
            <a:off x="695325" y="367777"/>
            <a:ext cx="9358425" cy="5287510"/>
          </a:xfrm>
          <a:prstGeom prst="rect">
            <a:avLst/>
          </a:prstGeom>
        </p:spPr>
      </p:pic>
      <p:sp>
        <p:nvSpPr>
          <p:cNvPr id="4" name="Tekstfelt 3">
            <a:extLst>
              <a:ext uri="{FF2B5EF4-FFF2-40B4-BE49-F238E27FC236}">
                <a16:creationId xmlns:a16="http://schemas.microsoft.com/office/drawing/2014/main" id="{D7B3FC6F-E5E4-CC10-3DA3-40D021FDD366}"/>
              </a:ext>
            </a:extLst>
          </p:cNvPr>
          <p:cNvSpPr txBox="1"/>
          <p:nvPr/>
        </p:nvSpPr>
        <p:spPr>
          <a:xfrm>
            <a:off x="695325" y="5776332"/>
            <a:ext cx="10329514" cy="584775"/>
          </a:xfrm>
          <a:prstGeom prst="rect">
            <a:avLst/>
          </a:prstGeom>
          <a:noFill/>
        </p:spPr>
        <p:txBody>
          <a:bodyPr wrap="square" rtlCol="0">
            <a:spAutoFit/>
          </a:bodyPr>
          <a:lstStyle/>
          <a:p>
            <a:r>
              <a:rPr lang="da-DK" sz="1400" dirty="0">
                <a:latin typeface="Work Sans" pitchFamily="2" charset="0"/>
              </a:rPr>
              <a:t>COWI </a:t>
            </a:r>
            <a:r>
              <a:rPr lang="da-DK" sz="1400" dirty="0" err="1">
                <a:latin typeface="Work Sans" pitchFamily="2" charset="0"/>
              </a:rPr>
              <a:t>casefilm</a:t>
            </a:r>
            <a:r>
              <a:rPr lang="da-DK" sz="1400" dirty="0">
                <a:latin typeface="Work Sans" pitchFamily="2" charset="0"/>
              </a:rPr>
              <a:t>: </a:t>
            </a:r>
            <a:r>
              <a:rPr lang="da-DK" sz="1400" dirty="0">
                <a:solidFill>
                  <a:srgbClr val="37AFB5"/>
                </a:solidFill>
                <a:latin typeface="Work Sans" pitchFamily="2" charset="0"/>
                <a:hlinkClick r:id="rId5">
                  <a:extLst>
                    <a:ext uri="{A12FA001-AC4F-418D-AE19-62706E023703}">
                      <ahyp:hlinkClr xmlns:ahyp="http://schemas.microsoft.com/office/drawing/2018/hyperlinkcolor" val="tx"/>
                    </a:ext>
                  </a:extLst>
                </a:hlinkClick>
              </a:rPr>
              <a:t>Rens vandet - Design et vandfilter - En engineering-case til gymnasiet</a:t>
            </a:r>
            <a:endParaRPr lang="da-DK" sz="1400" dirty="0">
              <a:solidFill>
                <a:srgbClr val="37AFB5"/>
              </a:solidFill>
              <a:latin typeface="Work Sans" pitchFamily="2" charset="0"/>
            </a:endParaRPr>
          </a:p>
          <a:p>
            <a:endParaRPr lang="da-DK" dirty="0"/>
          </a:p>
        </p:txBody>
      </p:sp>
    </p:spTree>
    <p:extLst>
      <p:ext uri="{BB962C8B-B14F-4D97-AF65-F5344CB8AC3E}">
        <p14:creationId xmlns:p14="http://schemas.microsoft.com/office/powerpoint/2010/main" val="3534462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6CB6-C6BD-2536-E7B0-46DAC5F65C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B04DDD-DADA-1914-27C1-5806D7F5FEFD}"/>
              </a:ext>
            </a:extLst>
          </p:cNvPr>
          <p:cNvSpPr>
            <a:spLocks noGrp="1"/>
          </p:cNvSpPr>
          <p:nvPr>
            <p:ph type="title"/>
          </p:nvPr>
        </p:nvSpPr>
        <p:spPr>
          <a:xfrm>
            <a:off x="695325" y="294791"/>
            <a:ext cx="11028290" cy="983209"/>
          </a:xfrm>
        </p:spPr>
        <p:txBody>
          <a:bodyPr/>
          <a:lstStyle/>
          <a:p>
            <a:r>
              <a:rPr lang="da-DK" dirty="0"/>
              <a:t>Problemet</a:t>
            </a:r>
          </a:p>
        </p:txBody>
      </p:sp>
      <p:sp>
        <p:nvSpPr>
          <p:cNvPr id="7" name="Pladsholder til indhold 6">
            <a:extLst>
              <a:ext uri="{FF2B5EF4-FFF2-40B4-BE49-F238E27FC236}">
                <a16:creationId xmlns:a16="http://schemas.microsoft.com/office/drawing/2014/main" id="{052CB848-3B68-BF81-A135-EA275E69A71A}"/>
              </a:ext>
            </a:extLst>
          </p:cNvPr>
          <p:cNvSpPr>
            <a:spLocks noGrp="1"/>
          </p:cNvSpPr>
          <p:nvPr>
            <p:ph idx="1"/>
          </p:nvPr>
        </p:nvSpPr>
        <p:spPr>
          <a:xfrm>
            <a:off x="695325" y="1278000"/>
            <a:ext cx="7705260" cy="4248000"/>
          </a:xfrm>
        </p:spPr>
        <p:txBody>
          <a:bodyPr/>
          <a:lstStyle/>
          <a:p>
            <a:pPr marL="0" indent="0">
              <a:buNone/>
            </a:pPr>
            <a:r>
              <a:rPr lang="da-DK" sz="1800" dirty="0">
                <a:latin typeface="Segoe UI" panose="020B0502040204020203" pitchFamily="34" charset="0"/>
                <a:cs typeface="Segoe UI" panose="020B0502040204020203" pitchFamily="34" charset="0"/>
              </a:rPr>
              <a:t>Forurening af vandløb, søer og indre farvande er en væsentlig miljøudfordring i Danmark. Næringsstoffer som fosfor og kvælstof samt partikler og andre stoffer fra byer og landbrug belaster vandmiljøet og kan føre til eutrofiering og iltsvind.</a:t>
            </a:r>
          </a:p>
          <a:p>
            <a:pPr marL="0" indent="0">
              <a:buNone/>
            </a:pPr>
            <a:r>
              <a:rPr lang="da-DK" sz="1800" dirty="0">
                <a:latin typeface="Segoe UI" panose="020B0502040204020203" pitchFamily="34" charset="0"/>
                <a:cs typeface="Segoe UI" panose="020B0502040204020203" pitchFamily="34" charset="0"/>
              </a:rPr>
              <a:t>Samtidig bruges rent drikkevand til formål, hvor drikkevandskvalitet ikke er nødvendig, fx toiletskyl, tøjvask og tekniske installationer. Det rejser et centralt spørgsmål: Kan vi betragte renset vand som en ressource og genbruge det, så vi både reducerer belastningen af vandmiljøet og forbruget af drikkevand?</a:t>
            </a:r>
          </a:p>
          <a:p>
            <a:pPr marL="0" indent="0">
              <a:buNone/>
            </a:pPr>
            <a:r>
              <a:rPr lang="da-DK" sz="1800" dirty="0">
                <a:latin typeface="Segoe UI" panose="020B0502040204020203" pitchFamily="34" charset="0"/>
                <a:cs typeface="Segoe UI" panose="020B0502040204020203" pitchFamily="34" charset="0"/>
              </a:rPr>
              <a:t>Vandkvalitet vurderes ud fra forskellige parametre – fra synlige tegn som farve og uklarhed til fx næringsstoffer, pH og mikroorganismer. Kravene afhænger af, hvad vandet skal bruges til. En central udfordring er derfor at udvikle løsninger, der både beskytter vandmiljøet, udnytter renset vand som ressource og forholder sig til, hvornår vand er ”rent nok” til en given anvendelse.</a:t>
            </a:r>
          </a:p>
          <a:p>
            <a:endParaRPr lang="da-DK" sz="1800" dirty="0">
              <a:latin typeface="Segoe UI" panose="020B0502040204020203" pitchFamily="34" charset="0"/>
              <a:cs typeface="Segoe UI" panose="020B0502040204020203" pitchFamily="34" charset="0"/>
            </a:endParaRPr>
          </a:p>
        </p:txBody>
      </p:sp>
      <p:pic>
        <p:nvPicPr>
          <p:cNvPr id="6" name="Billede 5">
            <a:extLst>
              <a:ext uri="{FF2B5EF4-FFF2-40B4-BE49-F238E27FC236}">
                <a16:creationId xmlns:a16="http://schemas.microsoft.com/office/drawing/2014/main" id="{7209DDD6-AABA-F601-C8EB-6EA86CB82DEF}"/>
              </a:ext>
            </a:extLst>
          </p:cNvPr>
          <p:cNvPicPr>
            <a:picLocks noChangeAspect="1"/>
          </p:cNvPicPr>
          <p:nvPr/>
        </p:nvPicPr>
        <p:blipFill>
          <a:blip r:embed="rId3"/>
          <a:srcRect l="9380" r="43985"/>
          <a:stretch>
            <a:fillRect/>
          </a:stretch>
        </p:blipFill>
        <p:spPr>
          <a:xfrm>
            <a:off x="8431922" y="1332000"/>
            <a:ext cx="3064753" cy="4381111"/>
          </a:xfrm>
          <a:prstGeom prst="rect">
            <a:avLst/>
          </a:prstGeom>
        </p:spPr>
      </p:pic>
    </p:spTree>
    <p:extLst>
      <p:ext uri="{BB962C8B-B14F-4D97-AF65-F5344CB8AC3E}">
        <p14:creationId xmlns:p14="http://schemas.microsoft.com/office/powerpoint/2010/main" val="405927849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4F94-7E83-BD90-BF39-2D85B521A5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BAE16A-86CF-B9CC-8A1A-86361B87D7D9}"/>
              </a:ext>
            </a:extLst>
          </p:cNvPr>
          <p:cNvSpPr>
            <a:spLocks noGrp="1"/>
          </p:cNvSpPr>
          <p:nvPr>
            <p:ph type="title"/>
          </p:nvPr>
        </p:nvSpPr>
        <p:spPr>
          <a:xfrm>
            <a:off x="695325" y="294791"/>
            <a:ext cx="11028290" cy="983209"/>
          </a:xfrm>
        </p:spPr>
        <p:txBody>
          <a:bodyPr/>
          <a:lstStyle/>
          <a:p>
            <a:r>
              <a:rPr lang="da-DK" dirty="0"/>
              <a:t>Narrativ</a:t>
            </a:r>
          </a:p>
        </p:txBody>
      </p:sp>
      <p:sp>
        <p:nvSpPr>
          <p:cNvPr id="3" name="Pladsholder til indhold 2">
            <a:extLst>
              <a:ext uri="{FF2B5EF4-FFF2-40B4-BE49-F238E27FC236}">
                <a16:creationId xmlns:a16="http://schemas.microsoft.com/office/drawing/2014/main" id="{5892A5A7-96A1-75AF-1A93-E6B386DF99F6}"/>
              </a:ext>
            </a:extLst>
          </p:cNvPr>
          <p:cNvSpPr>
            <a:spLocks noGrp="1"/>
          </p:cNvSpPr>
          <p:nvPr>
            <p:ph idx="1"/>
          </p:nvPr>
        </p:nvSpPr>
        <p:spPr>
          <a:xfrm>
            <a:off x="695326" y="1331999"/>
            <a:ext cx="10801348" cy="4808605"/>
          </a:xfrm>
        </p:spPr>
        <p:txBody>
          <a:bodyPr/>
          <a:lstStyle/>
          <a:p>
            <a:pPr marL="288000" marR="0" lvl="0" indent="-2160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 boligområdet Nye nord for Aarhus arbejdes der med bæredygtig byudvikling og cirkulær brug af vand. Regnvand og spildevand opsamles, renses lokalt og genanvendes blandt andet til toiletskyl og tøjvask. Det reducerer behovet for drikkevand og belastningen af kloaksystem og vandmiljø.</a:t>
            </a:r>
          </a:p>
          <a:p>
            <a:pPr marL="288000" marR="0" lvl="0" indent="-21600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Genanvendelse af vand stiller samtidig krav til effektiv og sikker rensning. Vandet behøver ikke nødvendigvis have drikkevandskvalitet, men skal være rent nok til den konkrete anvendelse.</a:t>
            </a:r>
          </a:p>
          <a:p>
            <a:pPr marL="288000" marR="0" lvl="0" indent="-216000" algn="l" defTabSz="914400" rtl="0" eaLnBrk="1" fontAlgn="auto" latinLnBrk="0" hangingPunct="1">
              <a:lnSpc>
                <a:spcPct val="100000"/>
              </a:lnSpc>
              <a:spcBef>
                <a:spcPts val="600"/>
              </a:spcBef>
              <a:spcAft>
                <a:spcPts val="0"/>
              </a:spcAft>
              <a:buClrTx/>
              <a:buSzTx/>
              <a:buFont typeface="Arial" pitchFamily="34" charset="0"/>
              <a:buChar char="•"/>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I skal arbejde som et team af unge naturvidenskabelige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rådgivere og udvikle og teste en renseløsning, der forbedrer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vandkvaliteten med fokus på miljø, bæredygtighed og </a:t>
            </a:r>
          </a:p>
          <a:p>
            <a:pPr marL="288000" marR="0" lvl="0" indent="-216000" algn="l" defTabSz="914400" rtl="0" eaLnBrk="1" fontAlgn="auto" latinLnBrk="0" hangingPunct="1">
              <a:lnSpc>
                <a:spcPct val="100000"/>
              </a:lnSpc>
              <a:spcAft>
                <a:spcPts val="0"/>
              </a:spcAft>
              <a:buClrTx/>
              <a:buSzTx/>
              <a:buNone/>
              <a:tabLst/>
              <a:defRPr/>
            </a:pPr>
            <a:r>
              <a:rPr kumimoji="0" lang="da-DK" sz="18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	anvendelse i et byområde som Nye.</a:t>
            </a:r>
          </a:p>
          <a:p>
            <a:pPr marL="0" marR="0" lvl="0" indent="0" algn="l" defTabSz="914400" rtl="0" eaLnBrk="1" fontAlgn="auto" latinLnBrk="0" hangingPunct="1">
              <a:lnSpc>
                <a:spcPct val="100000"/>
              </a:lnSpc>
              <a:spcBef>
                <a:spcPts val="1200"/>
              </a:spcBef>
              <a:spcAft>
                <a:spcPts val="0"/>
              </a:spcAft>
              <a:buClrTx/>
              <a:buSzTx/>
              <a:buNone/>
              <a:tabLst/>
              <a:defRPr/>
            </a:pPr>
            <a:r>
              <a:rPr kumimoji="0" lang="da-DK" sz="1800" b="0" i="0" u="sng" strike="noStrike" kern="1200" cap="none" spc="0" normalizeH="0" baseline="0" noProof="0" dirty="0">
                <a:ln>
                  <a:noFill/>
                </a:ln>
                <a:solidFill>
                  <a:srgbClr val="37AFB5"/>
                </a:solidFill>
                <a:effectLst/>
                <a:uLnTx/>
                <a:uFillTx/>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Kilde: Nye – miljø og genanvendelse af vand</a:t>
            </a:r>
            <a:endParaRPr kumimoji="0" lang="da-DK" sz="1800" b="0" i="0" u="none" strike="noStrike" kern="1200" cap="none" spc="0" normalizeH="0" baseline="0" noProof="0" dirty="0">
              <a:ln>
                <a:noFill/>
              </a:ln>
              <a:solidFill>
                <a:srgbClr val="37AFB5"/>
              </a:solidFill>
              <a:effectLst/>
              <a:uLnTx/>
              <a:uFillTx/>
              <a:latin typeface="Segoe UI" panose="020B0502040204020203" pitchFamily="34" charset="0"/>
              <a:cs typeface="Segoe UI" panose="020B0502040204020203" pitchFamily="34" charset="0"/>
            </a:endParaRPr>
          </a:p>
          <a:p>
            <a:pPr marL="0" indent="0">
              <a:buNone/>
            </a:pPr>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C9B3E3CC-37E3-C69A-8266-78C1B786B135}"/>
              </a:ext>
            </a:extLst>
          </p:cNvPr>
          <p:cNvPicPr>
            <a:picLocks noChangeAspect="1"/>
          </p:cNvPicPr>
          <p:nvPr/>
        </p:nvPicPr>
        <p:blipFill>
          <a:blip r:embed="rId4"/>
          <a:srcRect l="20042" t="15217" r="14721" b="727"/>
          <a:stretch>
            <a:fillRect/>
          </a:stretch>
        </p:blipFill>
        <p:spPr>
          <a:xfrm>
            <a:off x="7429449" y="3166946"/>
            <a:ext cx="4175220" cy="2906800"/>
          </a:xfrm>
          <a:prstGeom prst="rect">
            <a:avLst/>
          </a:prstGeom>
        </p:spPr>
      </p:pic>
    </p:spTree>
    <p:extLst>
      <p:ext uri="{BB962C8B-B14F-4D97-AF65-F5344CB8AC3E}">
        <p14:creationId xmlns:p14="http://schemas.microsoft.com/office/powerpoint/2010/main" val="1474385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A7551-DA74-DF0C-D4EF-C26DA3DB9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5AFD11-F13E-E881-7471-A7568BA6DFB1}"/>
              </a:ext>
            </a:extLst>
          </p:cNvPr>
          <p:cNvSpPr>
            <a:spLocks noGrp="1"/>
          </p:cNvSpPr>
          <p:nvPr>
            <p:ph type="title"/>
          </p:nvPr>
        </p:nvSpPr>
        <p:spPr>
          <a:xfrm>
            <a:off x="695325" y="294791"/>
            <a:ext cx="11028290" cy="983209"/>
          </a:xfrm>
        </p:spPr>
        <p:txBody>
          <a:bodyPr/>
          <a:lstStyle/>
          <a:p>
            <a:r>
              <a:rPr lang="da-DK" dirty="0"/>
              <a:t>Udfordringen</a:t>
            </a:r>
          </a:p>
        </p:txBody>
      </p:sp>
      <p:sp>
        <p:nvSpPr>
          <p:cNvPr id="3" name="Pladsholder til indhold 2">
            <a:extLst>
              <a:ext uri="{FF2B5EF4-FFF2-40B4-BE49-F238E27FC236}">
                <a16:creationId xmlns:a16="http://schemas.microsoft.com/office/drawing/2014/main" id="{70FC3FD4-3A53-F456-C60C-EAAF99FFDB64}"/>
              </a:ext>
            </a:extLst>
          </p:cNvPr>
          <p:cNvSpPr>
            <a:spLocks noGrp="1"/>
          </p:cNvSpPr>
          <p:nvPr>
            <p:ph idx="1"/>
          </p:nvPr>
        </p:nvSpPr>
        <p:spPr>
          <a:xfrm>
            <a:off x="695325" y="1106342"/>
            <a:ext cx="11080363" cy="4248000"/>
          </a:xfrm>
        </p:spPr>
        <p:txBody>
          <a:bodyPr/>
          <a:lstStyle/>
          <a:p>
            <a:pPr marL="0" indent="0">
              <a:spcAft>
                <a:spcPts val="0"/>
              </a:spcAft>
              <a:buNone/>
            </a:pPr>
            <a:r>
              <a:rPr lang="da-DK" sz="1800" dirty="0">
                <a:latin typeface="Segoe UI" panose="020B0502040204020203" pitchFamily="34" charset="0"/>
                <a:cs typeface="Segoe UI" panose="020B0502040204020203" pitchFamily="34" charset="0"/>
              </a:rPr>
              <a:t>I skal designe, teste og forbedre en løsning til vandrensning, der kan øge </a:t>
            </a:r>
          </a:p>
          <a:p>
            <a:pPr marL="0" indent="0">
              <a:spcAft>
                <a:spcPts val="0"/>
              </a:spcAft>
              <a:buNone/>
            </a:pPr>
            <a:r>
              <a:rPr lang="da-DK" sz="1800" dirty="0">
                <a:latin typeface="Segoe UI" panose="020B0502040204020203" pitchFamily="34" charset="0"/>
                <a:cs typeface="Segoe UI" panose="020B0502040204020203" pitchFamily="34" charset="0"/>
              </a:rPr>
              <a:t>kvaliteten af regn- eller spildevand, så vandet potentielt kan genbruges </a:t>
            </a:r>
          </a:p>
          <a:p>
            <a:pPr marL="0" indent="0">
              <a:spcAft>
                <a:spcPts val="0"/>
              </a:spcAft>
              <a:buNone/>
            </a:pPr>
            <a:r>
              <a:rPr lang="da-DK" sz="1800" dirty="0">
                <a:latin typeface="Segoe UI" panose="020B0502040204020203" pitchFamily="34" charset="0"/>
                <a:cs typeface="Segoe UI" panose="020B0502040204020203" pitchFamily="34" charset="0"/>
              </a:rPr>
              <a:t>til formål som toiletskyl og tøjvask.</a:t>
            </a:r>
          </a:p>
          <a:p>
            <a:pPr>
              <a:lnSpc>
                <a:spcPct val="114000"/>
              </a:lnSpc>
            </a:pPr>
            <a:endParaRPr lang="da-DK" dirty="0">
              <a:latin typeface="Segoe UI" panose="020B0502040204020203" pitchFamily="34" charset="0"/>
              <a:cs typeface="Segoe UI" panose="020B0502040204020203" pitchFamily="34" charset="0"/>
            </a:endParaRPr>
          </a:p>
        </p:txBody>
      </p:sp>
      <p:sp>
        <p:nvSpPr>
          <p:cNvPr id="5" name="Pladsholder til indhold 2">
            <a:extLst>
              <a:ext uri="{FF2B5EF4-FFF2-40B4-BE49-F238E27FC236}">
                <a16:creationId xmlns:a16="http://schemas.microsoft.com/office/drawing/2014/main" id="{B64FA5F1-2E5C-426B-7BD6-8C42D05D197F}"/>
              </a:ext>
            </a:extLst>
          </p:cNvPr>
          <p:cNvSpPr txBox="1">
            <a:spLocks/>
          </p:cNvSpPr>
          <p:nvPr/>
        </p:nvSpPr>
        <p:spPr>
          <a:xfrm>
            <a:off x="669288" y="2251984"/>
            <a:ext cx="11005839" cy="3892448"/>
          </a:xfrm>
          <a:prstGeom prst="rect">
            <a:avLst/>
          </a:prstGeom>
        </p:spPr>
        <p:txBody>
          <a:bodyPr vert="horz" lIns="0" tIns="45720" rIns="91440" bIns="45720" rtlCol="0">
            <a:noAutofit/>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700" kern="1200">
                <a:solidFill>
                  <a:schemeClr val="tx1"/>
                </a:solidFill>
                <a:latin typeface="Work Sans" pitchFamily="2" charset="0"/>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700" kern="1200">
                <a:solidFill>
                  <a:schemeClr val="tx1"/>
                </a:solidFill>
                <a:latin typeface="Work Sans"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800" b="1" dirty="0">
                <a:latin typeface="Segoe UI" panose="020B0502040204020203" pitchFamily="34" charset="0"/>
                <a:cs typeface="Segoe UI" panose="020B0502040204020203" pitchFamily="34" charset="0"/>
              </a:rPr>
              <a:t>Prototypekriterier</a:t>
            </a:r>
            <a:endParaRPr lang="da-DK" sz="1800" dirty="0">
              <a:latin typeface="Segoe UI" panose="020B0502040204020203" pitchFamily="34" charset="0"/>
              <a:cs typeface="Segoe UI" panose="020B0502040204020203" pitchFamily="34" charset="0"/>
            </a:endParaRPr>
          </a:p>
          <a:p>
            <a:pPr marL="0" indent="0">
              <a:buNone/>
            </a:pPr>
            <a:r>
              <a:rPr lang="da-DK" sz="1800" dirty="0">
                <a:latin typeface="Segoe UI" panose="020B0502040204020203" pitchFamily="34" charset="0"/>
                <a:cs typeface="Segoe UI" panose="020B0502040204020203" pitchFamily="34" charset="0"/>
              </a:rPr>
              <a:t>Jeres vandrensningsløsning skal:</a:t>
            </a:r>
          </a:p>
          <a:p>
            <a:pPr lvl="0"/>
            <a:r>
              <a:rPr lang="da-DK" sz="1800" dirty="0">
                <a:latin typeface="Segoe UI" panose="020B0502040204020203" pitchFamily="34" charset="0"/>
                <a:cs typeface="Segoe UI" panose="020B0502040204020203" pitchFamily="34" charset="0"/>
              </a:rPr>
              <a:t>Forbedre vandkvaliteten: Mindst én udvalgt vandkvalitetsparameter, fx uklarhed, </a:t>
            </a:r>
            <a:r>
              <a:rPr lang="da-DK" sz="1800" dirty="0" err="1">
                <a:latin typeface="Segoe UI" panose="020B0502040204020203" pitchFamily="34" charset="0"/>
                <a:cs typeface="Segoe UI" panose="020B0502040204020203" pitchFamily="34" charset="0"/>
              </a:rPr>
              <a:t>lysabsorbans</a:t>
            </a:r>
            <a:r>
              <a:rPr lang="da-DK" sz="1800" dirty="0">
                <a:latin typeface="Segoe UI" panose="020B0502040204020203" pitchFamily="34" charset="0"/>
                <a:cs typeface="Segoe UI" panose="020B0502040204020203" pitchFamily="34" charset="0"/>
              </a:rPr>
              <a:t> eller fosfatindhold, skal forbedres med minimum 20 % sammenlignet med det </a:t>
            </a:r>
            <a:r>
              <a:rPr lang="da-DK" sz="1800" dirty="0" err="1">
                <a:latin typeface="Segoe UI" panose="020B0502040204020203" pitchFamily="34" charset="0"/>
                <a:cs typeface="Segoe UI" panose="020B0502040204020203" pitchFamily="34" charset="0"/>
              </a:rPr>
              <a:t>urensede</a:t>
            </a:r>
            <a:r>
              <a:rPr lang="da-DK" sz="1800" dirty="0">
                <a:latin typeface="Segoe UI" panose="020B0502040204020203" pitchFamily="34" charset="0"/>
                <a:cs typeface="Segoe UI" panose="020B0502040204020203" pitchFamily="34" charset="0"/>
              </a:rPr>
              <a:t> vand.</a:t>
            </a:r>
          </a:p>
          <a:p>
            <a:pPr lvl="0"/>
            <a:r>
              <a:rPr lang="da-DK" sz="1800" dirty="0">
                <a:latin typeface="Segoe UI" panose="020B0502040204020203" pitchFamily="34" charset="0"/>
                <a:cs typeface="Segoe UI" panose="020B0502040204020203" pitchFamily="34" charset="0"/>
              </a:rPr>
              <a:t>Kunne dokumenteres: Effekten skal kunne påvises ved observationer og mindst to kvantitative målinger før og efter rensning, fx pH, </a:t>
            </a:r>
            <a:r>
              <a:rPr lang="da-DK" sz="1800" dirty="0" err="1">
                <a:latin typeface="Segoe UI" panose="020B0502040204020203" pitchFamily="34" charset="0"/>
                <a:cs typeface="Segoe UI" panose="020B0502040204020203" pitchFamily="34" charset="0"/>
              </a:rPr>
              <a:t>lysabsorbans</a:t>
            </a:r>
            <a:r>
              <a:rPr lang="da-DK" sz="1800" dirty="0">
                <a:latin typeface="Segoe UI" panose="020B0502040204020203" pitchFamily="34" charset="0"/>
                <a:cs typeface="Segoe UI" panose="020B0502040204020203" pitchFamily="34" charset="0"/>
              </a:rPr>
              <a:t> eller fosfatindhold.</a:t>
            </a:r>
          </a:p>
          <a:p>
            <a:pPr lvl="0"/>
            <a:r>
              <a:rPr lang="da-DK" sz="1800" dirty="0">
                <a:latin typeface="Segoe UI" panose="020B0502040204020203" pitchFamily="34" charset="0"/>
                <a:cs typeface="Segoe UI" panose="020B0502040204020203" pitchFamily="34" charset="0"/>
              </a:rPr>
              <a:t>Kunne forbedres: I skal udvikle og teste mindst to versioner af løsningen og bruge jeres resultater til at begrunde ændringerne.</a:t>
            </a:r>
          </a:p>
          <a:p>
            <a:pPr lvl="0"/>
            <a:r>
              <a:rPr lang="da-DK" sz="1800" dirty="0">
                <a:latin typeface="Segoe UI" panose="020B0502040204020203" pitchFamily="34" charset="0"/>
                <a:cs typeface="Segoe UI" panose="020B0502040204020203" pitchFamily="34" charset="0"/>
              </a:rPr>
              <a:t>Vurderes i forhold til anvendelsen: På baggrund af jeres data og relevante kriterier skal I vurdere, om vandet er ”rent nok” til den valgte anvendelse, og hvad der eventuelt skal undersøges yderligere.</a:t>
            </a:r>
          </a:p>
          <a:p>
            <a:pPr>
              <a:lnSpc>
                <a:spcPct val="114000"/>
              </a:lnSpc>
            </a:pPr>
            <a:endParaRPr lang="da-DK"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E87DE8FD-2302-5426-D1EB-74B2DF2307FF}"/>
              </a:ext>
            </a:extLst>
          </p:cNvPr>
          <p:cNvPicPr>
            <a:picLocks noChangeAspect="1"/>
          </p:cNvPicPr>
          <p:nvPr/>
        </p:nvPicPr>
        <p:blipFill>
          <a:blip r:embed="rId3">
            <a:extLst>
              <a:ext uri="{28A0092B-C50C-407E-A947-70E740481C1C}">
                <a14:useLocalDpi xmlns:a14="http://schemas.microsoft.com/office/drawing/2010/main" val="0"/>
              </a:ext>
            </a:extLst>
          </a:blip>
          <a:srcRect l="23513" t="2821" r="24154" b="12700"/>
          <a:stretch>
            <a:fillRect/>
          </a:stretch>
        </p:blipFill>
        <p:spPr>
          <a:xfrm>
            <a:off x="9121698" y="353833"/>
            <a:ext cx="2297151" cy="2638425"/>
          </a:xfrm>
          <a:prstGeom prst="rect">
            <a:avLst/>
          </a:prstGeom>
        </p:spPr>
      </p:pic>
    </p:spTree>
    <p:extLst>
      <p:ext uri="{BB962C8B-B14F-4D97-AF65-F5344CB8AC3E}">
        <p14:creationId xmlns:p14="http://schemas.microsoft.com/office/powerpoint/2010/main" val="161366328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7BBC2-10A0-F6E0-D979-BD41E0F454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A8CB66-1C4B-06EB-6D98-0272D9AAAC20}"/>
              </a:ext>
            </a:extLst>
          </p:cNvPr>
          <p:cNvSpPr>
            <a:spLocks noGrp="1"/>
          </p:cNvSpPr>
          <p:nvPr>
            <p:ph type="title"/>
          </p:nvPr>
        </p:nvSpPr>
        <p:spPr>
          <a:xfrm>
            <a:off x="695325" y="294791"/>
            <a:ext cx="11028290" cy="983209"/>
          </a:xfrm>
        </p:spPr>
        <p:txBody>
          <a:bodyPr/>
          <a:lstStyle/>
          <a:p>
            <a:r>
              <a:rPr lang="da-DK" dirty="0"/>
              <a:t>Rammer for jeres arbejde</a:t>
            </a:r>
          </a:p>
        </p:txBody>
      </p:sp>
      <p:sp>
        <p:nvSpPr>
          <p:cNvPr id="3" name="Pladsholder til indhold 2">
            <a:extLst>
              <a:ext uri="{FF2B5EF4-FFF2-40B4-BE49-F238E27FC236}">
                <a16:creationId xmlns:a16="http://schemas.microsoft.com/office/drawing/2014/main" id="{2DD149B3-CE16-13D9-0EC7-4DF9125FC68D}"/>
              </a:ext>
            </a:extLst>
          </p:cNvPr>
          <p:cNvSpPr>
            <a:spLocks noGrp="1"/>
          </p:cNvSpPr>
          <p:nvPr>
            <p:ph idx="1"/>
          </p:nvPr>
        </p:nvSpPr>
        <p:spPr>
          <a:xfrm>
            <a:off x="695326" y="1331999"/>
            <a:ext cx="10801348" cy="4808605"/>
          </a:xfrm>
        </p:spPr>
        <p:txBody>
          <a:bodyPr/>
          <a:lstStyle/>
          <a:p>
            <a:pPr marL="0" indent="0">
              <a:buNone/>
            </a:pPr>
            <a:r>
              <a:rPr lang="da-DK" sz="1800" dirty="0">
                <a:latin typeface="Segoe UI" panose="020B0502040204020203" pitchFamily="34" charset="0"/>
                <a:cs typeface="Segoe UI" panose="020B0502040204020203" pitchFamily="34" charset="0"/>
              </a:rPr>
              <a:t>I skal:</a:t>
            </a:r>
          </a:p>
          <a:p>
            <a:pPr lvl="0"/>
            <a:r>
              <a:rPr lang="da-DK" sz="1800" dirty="0">
                <a:latin typeface="Segoe UI" panose="020B0502040204020203" pitchFamily="34" charset="0"/>
                <a:cs typeface="Segoe UI" panose="020B0502040204020203" pitchFamily="34" charset="0"/>
              </a:rPr>
              <a:t>arbejde i faste grupper gennem hele forløbet</a:t>
            </a:r>
          </a:p>
          <a:p>
            <a:pPr lvl="0"/>
            <a:r>
              <a:rPr lang="da-DK" sz="1800" dirty="0">
                <a:latin typeface="Segoe UI" panose="020B0502040204020203" pitchFamily="34" charset="0"/>
                <a:cs typeface="Segoe UI" panose="020B0502040204020203" pitchFamily="34" charset="0"/>
              </a:rPr>
              <a:t>dokumentere jeres proces løbende i en logbog</a:t>
            </a:r>
          </a:p>
          <a:p>
            <a:pPr lvl="0"/>
            <a:r>
              <a:rPr lang="da-DK" sz="1800" dirty="0">
                <a:latin typeface="Segoe UI" panose="020B0502040204020203" pitchFamily="34" charset="0"/>
                <a:cs typeface="Segoe UI" panose="020B0502040204020203" pitchFamily="34" charset="0"/>
              </a:rPr>
              <a:t>arbejde eksperimentelt med både kvalitative og kvantitative undersøgelser</a:t>
            </a:r>
          </a:p>
          <a:p>
            <a:pPr lvl="0"/>
            <a:r>
              <a:rPr lang="da-DK" sz="1800" dirty="0">
                <a:latin typeface="Segoe UI" panose="020B0502040204020203" pitchFamily="34" charset="0"/>
                <a:cs typeface="Segoe UI" panose="020B0502040204020203" pitchFamily="34" charset="0"/>
              </a:rPr>
              <a:t>bruge målinger og data til at analysere resultater og begrunde jeres valg</a:t>
            </a:r>
          </a:p>
          <a:p>
            <a:pPr lvl="0"/>
            <a:r>
              <a:rPr lang="da-DK" sz="1800" dirty="0">
                <a:latin typeface="Segoe UI" panose="020B0502040204020203" pitchFamily="34" charset="0"/>
                <a:cs typeface="Segoe UI" panose="020B0502040204020203" pitchFamily="34" charset="0"/>
              </a:rPr>
              <a:t>sammenholde jeres resultater med relevante grænseværdier og anvendelseskriterier</a:t>
            </a:r>
          </a:p>
          <a:p>
            <a:r>
              <a:rPr lang="da-DK" sz="1800" dirty="0">
                <a:latin typeface="Segoe UI" panose="020B0502040204020203" pitchFamily="34" charset="0"/>
                <a:cs typeface="Segoe UI" panose="020B0502040204020203" pitchFamily="34" charset="0"/>
              </a:rPr>
              <a:t>præsentere og argumentere for jeres løsning mundtligt og skriftligt.</a:t>
            </a:r>
          </a:p>
          <a:p>
            <a:pPr marL="0" indent="0">
              <a:buNone/>
            </a:pP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0630342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A958F-F60B-B6B7-3E8C-AC1DD74397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9339EC-74B3-9B54-3AC6-F9541B607651}"/>
              </a:ext>
            </a:extLst>
          </p:cNvPr>
          <p:cNvSpPr>
            <a:spLocks noGrp="1"/>
          </p:cNvSpPr>
          <p:nvPr>
            <p:ph type="title"/>
          </p:nvPr>
        </p:nvSpPr>
        <p:spPr>
          <a:xfrm>
            <a:off x="695325" y="294791"/>
            <a:ext cx="11028290" cy="983209"/>
          </a:xfrm>
        </p:spPr>
        <p:txBody>
          <a:bodyPr/>
          <a:lstStyle/>
          <a:p>
            <a:r>
              <a:rPr lang="da-DK"/>
              <a:t>Logbog/portfolio</a:t>
            </a:r>
            <a:endParaRPr lang="da-DK" dirty="0"/>
          </a:p>
        </p:txBody>
      </p:sp>
      <p:sp>
        <p:nvSpPr>
          <p:cNvPr id="3" name="Pladsholder til indhold 2">
            <a:extLst>
              <a:ext uri="{FF2B5EF4-FFF2-40B4-BE49-F238E27FC236}">
                <a16:creationId xmlns:a16="http://schemas.microsoft.com/office/drawing/2014/main" id="{F21E34B4-0885-6076-2B52-4E98C9B6DC37}"/>
              </a:ext>
            </a:extLst>
          </p:cNvPr>
          <p:cNvSpPr>
            <a:spLocks noGrp="1"/>
          </p:cNvSpPr>
          <p:nvPr>
            <p:ph idx="1"/>
          </p:nvPr>
        </p:nvSpPr>
        <p:spPr>
          <a:xfrm>
            <a:off x="695326" y="1331999"/>
            <a:ext cx="10009845" cy="4808605"/>
          </a:xfrm>
        </p:spPr>
        <p:txBody>
          <a:bodyPr/>
          <a:lstStyle/>
          <a:p>
            <a:pPr>
              <a:spcAft>
                <a:spcPts val="600"/>
              </a:spcAft>
            </a:pPr>
            <a:r>
              <a:rPr lang="da-DK" sz="1800" dirty="0">
                <a:latin typeface="Segoe UI" panose="020B0502040204020203" pitchFamily="34" charset="0"/>
                <a:cs typeface="Segoe UI" panose="020B0502040204020203" pitchFamily="34" charset="0"/>
              </a:rPr>
              <a:t>I NV skal I opbygge en </a:t>
            </a:r>
            <a:r>
              <a:rPr lang="da-DK" sz="1800" b="1" dirty="0" err="1">
                <a:latin typeface="Segoe UI" panose="020B0502040204020203" pitchFamily="34" charset="0"/>
                <a:cs typeface="Segoe UI" panose="020B0502040204020203" pitchFamily="34" charset="0"/>
              </a:rPr>
              <a:t>portfolio</a:t>
            </a:r>
            <a:r>
              <a:rPr lang="da-DK" sz="1800" dirty="0">
                <a:latin typeface="Segoe UI" panose="020B0502040204020203" pitchFamily="34" charset="0"/>
                <a:cs typeface="Segoe UI" panose="020B0502040204020203" pitchFamily="34" charset="0"/>
              </a:rPr>
              <a:t>, som dokumenterer jeres arbejde og bruges som grundlag for den interne mundtlige prøve.</a:t>
            </a:r>
          </a:p>
          <a:p>
            <a:pPr>
              <a:spcAft>
                <a:spcPts val="600"/>
              </a:spcAft>
            </a:pPr>
            <a:r>
              <a:rPr lang="da-DK" sz="1800" dirty="0">
                <a:latin typeface="Segoe UI" panose="020B0502040204020203" pitchFamily="34" charset="0"/>
                <a:cs typeface="Segoe UI" panose="020B0502040204020203" pitchFamily="34" charset="0"/>
              </a:rPr>
              <a:t>I dette forløb fungerer </a:t>
            </a:r>
            <a:r>
              <a:rPr lang="da-DK" sz="1800" b="1" dirty="0">
                <a:latin typeface="Segoe UI" panose="020B0502040204020203" pitchFamily="34" charset="0"/>
                <a:cs typeface="Segoe UI" panose="020B0502040204020203" pitchFamily="34" charset="0"/>
              </a:rPr>
              <a:t>logbogen som jeres </a:t>
            </a:r>
            <a:r>
              <a:rPr lang="da-DK" sz="1800" b="1" dirty="0" err="1">
                <a:latin typeface="Segoe UI" panose="020B0502040204020203" pitchFamily="34" charset="0"/>
                <a:cs typeface="Segoe UI" panose="020B0502040204020203" pitchFamily="34" charset="0"/>
              </a:rPr>
              <a:t>portfolio</a:t>
            </a:r>
            <a:r>
              <a:rPr lang="da-DK" sz="1800" dirty="0">
                <a:latin typeface="Segoe UI" panose="020B0502040204020203" pitchFamily="34" charset="0"/>
                <a:cs typeface="Segoe UI" panose="020B0502040204020203" pitchFamily="34" charset="0"/>
              </a:rPr>
              <a:t>. Her samler I løbende:</a:t>
            </a:r>
          </a:p>
          <a:p>
            <a:pPr lvl="1">
              <a:spcAft>
                <a:spcPts val="300"/>
              </a:spcAft>
            </a:pPr>
            <a:r>
              <a:rPr lang="da-DK" sz="1800" dirty="0">
                <a:latin typeface="Segoe UI" panose="020B0502040204020203" pitchFamily="34" charset="0"/>
                <a:cs typeface="Segoe UI" panose="020B0502040204020203" pitchFamily="34" charset="0"/>
              </a:rPr>
              <a:t>arbejdsproces og beslutninger </a:t>
            </a:r>
          </a:p>
          <a:p>
            <a:pPr lvl="1">
              <a:spcAft>
                <a:spcPts val="300"/>
              </a:spcAft>
            </a:pPr>
            <a:r>
              <a:rPr lang="da-DK" sz="1800" dirty="0">
                <a:latin typeface="Segoe UI" panose="020B0502040204020203" pitchFamily="34" charset="0"/>
                <a:cs typeface="Segoe UI" panose="020B0502040204020203" pitchFamily="34" charset="0"/>
              </a:rPr>
              <a:t>målinger, data og forsøgsresultater </a:t>
            </a:r>
          </a:p>
          <a:p>
            <a:pPr lvl="1">
              <a:spcAft>
                <a:spcPts val="300"/>
              </a:spcAft>
            </a:pPr>
            <a:r>
              <a:rPr lang="da-DK" sz="1800" dirty="0">
                <a:latin typeface="Segoe UI" panose="020B0502040204020203" pitchFamily="34" charset="0"/>
                <a:cs typeface="Segoe UI" panose="020B0502040204020203" pitchFamily="34" charset="0"/>
              </a:rPr>
              <a:t>metodekort og arbejdsark </a:t>
            </a:r>
          </a:p>
          <a:p>
            <a:pPr lvl="1">
              <a:spcAft>
                <a:spcPts val="300"/>
              </a:spcAft>
            </a:pPr>
            <a:r>
              <a:rPr lang="da-DK" sz="1800" dirty="0">
                <a:latin typeface="Segoe UI" panose="020B0502040204020203" pitchFamily="34" charset="0"/>
                <a:cs typeface="Segoe UI" panose="020B0502040204020203" pitchFamily="34" charset="0"/>
              </a:rPr>
              <a:t>faglige refleksioner </a:t>
            </a:r>
          </a:p>
          <a:p>
            <a:pPr lvl="1">
              <a:spcAft>
                <a:spcPts val="300"/>
              </a:spcAft>
            </a:pPr>
            <a:r>
              <a:rPr lang="da-DK" sz="1800" dirty="0">
                <a:latin typeface="Segoe UI" panose="020B0502040204020203" pitchFamily="34" charset="0"/>
                <a:cs typeface="Segoe UI" panose="020B0502040204020203" pitchFamily="34" charset="0"/>
              </a:rPr>
              <a:t>materialer, der viser jeres arbejde med de </a:t>
            </a:r>
            <a:r>
              <a:rPr lang="da-DK" sz="1800">
                <a:latin typeface="Segoe UI" panose="020B0502040204020203" pitchFamily="34" charset="0"/>
                <a:cs typeface="Segoe UI" panose="020B0502040204020203" pitchFamily="34" charset="0"/>
              </a:rPr>
              <a:t>faglige mål.</a:t>
            </a:r>
            <a:endParaRPr lang="da-DK" sz="1800" dirty="0">
              <a:latin typeface="Segoe UI" panose="020B0502040204020203" pitchFamily="34" charset="0"/>
              <a:cs typeface="Segoe UI" panose="020B0502040204020203" pitchFamily="34" charset="0"/>
            </a:endParaRPr>
          </a:p>
          <a:p>
            <a:pPr marL="457200" lvl="1" indent="0">
              <a:spcAft>
                <a:spcPts val="600"/>
              </a:spcAft>
              <a:buNone/>
            </a:pPr>
            <a:endParaRPr lang="da-DK" sz="1800" dirty="0">
              <a:latin typeface="Segoe UI" panose="020B0502040204020203" pitchFamily="34" charset="0"/>
              <a:cs typeface="Segoe UI" panose="020B0502040204020203" pitchFamily="34" charset="0"/>
            </a:endParaRPr>
          </a:p>
          <a:p>
            <a:pPr marL="0" indent="0">
              <a:spcAft>
                <a:spcPts val="600"/>
              </a:spcAft>
              <a:buNone/>
            </a:pPr>
            <a:r>
              <a:rPr lang="da-DK" sz="1800" b="1" dirty="0">
                <a:latin typeface="Segoe UI" panose="020B0502040204020203" pitchFamily="34" charset="0"/>
                <a:cs typeface="Segoe UI" panose="020B0502040204020203" pitchFamily="34" charset="0"/>
              </a:rPr>
              <a:t>Ved hver lektion bruger I logbogen til:</a:t>
            </a:r>
            <a:endParaRPr lang="da-DK" sz="1800" dirty="0">
              <a:latin typeface="Segoe UI" panose="020B0502040204020203" pitchFamily="34" charset="0"/>
              <a:cs typeface="Segoe UI" panose="020B0502040204020203" pitchFamily="34" charset="0"/>
            </a:endParaRPr>
          </a:p>
          <a:p>
            <a:pPr lvl="1">
              <a:spcAft>
                <a:spcPts val="600"/>
              </a:spcAft>
            </a:pPr>
            <a:r>
              <a:rPr lang="da-DK" sz="1800" b="1" dirty="0">
                <a:latin typeface="Segoe UI" panose="020B0502040204020203" pitchFamily="34" charset="0"/>
                <a:cs typeface="Segoe UI" panose="020B0502040204020203" pitchFamily="34" charset="0"/>
              </a:rPr>
              <a:t>Start:</a:t>
            </a:r>
            <a:br>
              <a:rPr lang="da-DK" sz="1800" dirty="0">
                <a:latin typeface="Segoe UI" panose="020B0502040204020203" pitchFamily="34" charset="0"/>
                <a:cs typeface="Segoe UI" panose="020B0502040204020203" pitchFamily="34" charset="0"/>
              </a:rPr>
            </a:br>
            <a:r>
              <a:rPr lang="da-DK" sz="1800" dirty="0">
                <a:latin typeface="Segoe UI" panose="020B0502040204020203" pitchFamily="34" charset="0"/>
                <a:cs typeface="Segoe UI" panose="020B0502040204020203" pitchFamily="34" charset="0"/>
              </a:rPr>
              <a:t>Hvad lavede vi sidst? Hvad er målet i dag? Hvem gør hvad?</a:t>
            </a:r>
          </a:p>
          <a:p>
            <a:pPr lvl="1">
              <a:spcAft>
                <a:spcPts val="300"/>
              </a:spcAft>
            </a:pPr>
            <a:r>
              <a:rPr lang="da-DK" sz="1800" b="1" dirty="0">
                <a:latin typeface="Segoe UI" panose="020B0502040204020203" pitchFamily="34" charset="0"/>
                <a:cs typeface="Segoe UI" panose="020B0502040204020203" pitchFamily="34" charset="0"/>
              </a:rPr>
              <a:t>Afslutning:</a:t>
            </a:r>
            <a:br>
              <a:rPr lang="da-DK" sz="1800" dirty="0">
                <a:latin typeface="Segoe UI" panose="020B0502040204020203" pitchFamily="34" charset="0"/>
                <a:cs typeface="Segoe UI" panose="020B0502040204020203" pitchFamily="34" charset="0"/>
              </a:rPr>
            </a:br>
            <a:r>
              <a:rPr lang="da-DK" sz="1800" dirty="0">
                <a:latin typeface="Segoe UI" panose="020B0502040204020203" pitchFamily="34" charset="0"/>
                <a:cs typeface="Segoe UI" panose="020B0502040204020203" pitchFamily="34" charset="0"/>
              </a:rPr>
              <a:t>Hvad har vi lavet og lært? Hvad viser vores resultater? Hvad er næste skridt?</a:t>
            </a:r>
          </a:p>
          <a:p>
            <a:pPr lvl="1">
              <a:spcAft>
                <a:spcPts val="300"/>
              </a:spcAft>
            </a:pPr>
            <a:r>
              <a:rPr lang="da-DK" sz="1800" dirty="0">
                <a:latin typeface="Segoe UI" panose="020B0502040204020203" pitchFamily="34" charset="0"/>
                <a:cs typeface="Segoe UI" panose="020B0502040204020203" pitchFamily="34" charset="0"/>
              </a:rPr>
              <a:t>Til sidst udvælger hver elev dele af sin </a:t>
            </a:r>
            <a:r>
              <a:rPr lang="da-DK" sz="1800" dirty="0" err="1">
                <a:latin typeface="Segoe UI" panose="020B0502040204020203" pitchFamily="34" charset="0"/>
                <a:cs typeface="Segoe UI" panose="020B0502040204020203" pitchFamily="34" charset="0"/>
              </a:rPr>
              <a:t>portfolio</a:t>
            </a:r>
            <a:r>
              <a:rPr lang="da-DK" sz="1800" dirty="0">
                <a:latin typeface="Segoe UI" panose="020B0502040204020203" pitchFamily="34" charset="0"/>
                <a:cs typeface="Segoe UI" panose="020B0502040204020203" pitchFamily="34" charset="0"/>
              </a:rPr>
              <a:t> til den mundtlige NV-prøve.</a:t>
            </a:r>
          </a:p>
          <a:p>
            <a:pPr marL="0" indent="0">
              <a:buNone/>
            </a:pPr>
            <a:endParaRPr lang="da-DK" sz="1800"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770EB5A2-F13F-6BF9-BD8A-86D5C85E4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880555">
            <a:off x="9049075" y="1981226"/>
            <a:ext cx="2483577" cy="351015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3973689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D56E2-2FCB-EF7C-C4E8-E257E70814B5}"/>
            </a:ext>
          </a:extLst>
        </p:cNvPr>
        <p:cNvGrpSpPr/>
        <p:nvPr/>
      </p:nvGrpSpPr>
      <p:grpSpPr>
        <a:xfrm>
          <a:off x="0" y="0"/>
          <a:ext cx="0" cy="0"/>
          <a:chOff x="0" y="0"/>
          <a:chExt cx="0" cy="0"/>
        </a:xfrm>
      </p:grpSpPr>
      <p:pic>
        <p:nvPicPr>
          <p:cNvPr id="4" name="Billede 3" descr="Et billede, der indeholder tekst, cirkel, Font/skrifttype, logo&#10;&#10;AI-genereret indhold kan være ukorrekt.">
            <a:extLst>
              <a:ext uri="{FF2B5EF4-FFF2-40B4-BE49-F238E27FC236}">
                <a16:creationId xmlns:a16="http://schemas.microsoft.com/office/drawing/2014/main" id="{4E98261A-62C9-8FF5-CDBD-33937E0C83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7530" y="1225491"/>
            <a:ext cx="7440225" cy="4659780"/>
          </a:xfrm>
          <a:prstGeom prst="rect">
            <a:avLst/>
          </a:prstGeom>
        </p:spPr>
      </p:pic>
      <p:sp>
        <p:nvSpPr>
          <p:cNvPr id="2" name="Titel 1">
            <a:extLst>
              <a:ext uri="{FF2B5EF4-FFF2-40B4-BE49-F238E27FC236}">
                <a16:creationId xmlns:a16="http://schemas.microsoft.com/office/drawing/2014/main" id="{BE14A620-8CD7-4A8A-BBD2-8344D161630B}"/>
              </a:ext>
            </a:extLst>
          </p:cNvPr>
          <p:cNvSpPr>
            <a:spLocks noGrp="1"/>
          </p:cNvSpPr>
          <p:nvPr>
            <p:ph type="title"/>
          </p:nvPr>
        </p:nvSpPr>
        <p:spPr>
          <a:xfrm>
            <a:off x="695325" y="294791"/>
            <a:ext cx="11028290" cy="983209"/>
          </a:xfrm>
        </p:spPr>
        <p:txBody>
          <a:bodyPr/>
          <a:lstStyle/>
          <a:p>
            <a:r>
              <a:rPr lang="da-DK" dirty="0"/>
              <a:t>Engineering-metoden</a:t>
            </a:r>
          </a:p>
        </p:txBody>
      </p:sp>
      <p:sp>
        <p:nvSpPr>
          <p:cNvPr id="3" name="Pladsholder til indhold 2">
            <a:extLst>
              <a:ext uri="{FF2B5EF4-FFF2-40B4-BE49-F238E27FC236}">
                <a16:creationId xmlns:a16="http://schemas.microsoft.com/office/drawing/2014/main" id="{BFE1351C-B221-6847-4BD7-C2279FAD2565}"/>
              </a:ext>
            </a:extLst>
          </p:cNvPr>
          <p:cNvSpPr>
            <a:spLocks noGrp="1"/>
          </p:cNvSpPr>
          <p:nvPr>
            <p:ph idx="1"/>
          </p:nvPr>
        </p:nvSpPr>
        <p:spPr>
          <a:xfrm>
            <a:off x="695325" y="1332000"/>
            <a:ext cx="4716734" cy="4248000"/>
          </a:xfrm>
        </p:spPr>
        <p:txBody>
          <a:bodyPr/>
          <a:lstStyle/>
          <a:p>
            <a:pPr marL="0" indent="0">
              <a:buNone/>
            </a:pPr>
            <a:r>
              <a:rPr lang="da-DK" sz="1800" dirty="0">
                <a:latin typeface="Segoe UI" panose="020B0502040204020203" pitchFamily="34" charset="0"/>
                <a:cs typeface="Segoe UI" panose="020B0502040204020203" pitchFamily="34" charset="0"/>
              </a:rPr>
              <a:t>I skal arbejde med engineering-metoden i arbejdet med at </a:t>
            </a:r>
            <a:r>
              <a:rPr lang="da-DK" sz="1800">
                <a:latin typeface="Segoe UI" panose="020B0502040204020203" pitchFamily="34" charset="0"/>
                <a:cs typeface="Segoe UI" panose="020B0502040204020203" pitchFamily="34" charset="0"/>
              </a:rPr>
              <a:t>løse udfordringen.</a:t>
            </a: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811608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539FC-BC0F-4941-FB3B-34312FC5ED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176564-7DAA-8329-EBD2-1C2E547C552A}"/>
              </a:ext>
            </a:extLst>
          </p:cNvPr>
          <p:cNvSpPr>
            <a:spLocks noGrp="1"/>
          </p:cNvSpPr>
          <p:nvPr>
            <p:ph type="title"/>
          </p:nvPr>
        </p:nvSpPr>
        <p:spPr>
          <a:xfrm>
            <a:off x="695325" y="294791"/>
            <a:ext cx="11028290" cy="983209"/>
          </a:xfrm>
        </p:spPr>
        <p:txBody>
          <a:bodyPr/>
          <a:lstStyle/>
          <a:p>
            <a:r>
              <a:rPr lang="da-DK" dirty="0"/>
              <a:t>Introduktion til </a:t>
            </a:r>
            <a:r>
              <a:rPr lang="da-DK" dirty="0" err="1"/>
              <a:t>engineering</a:t>
            </a:r>
            <a:r>
              <a:rPr lang="da-DK" dirty="0"/>
              <a:t> designprocessen</a:t>
            </a:r>
          </a:p>
        </p:txBody>
      </p:sp>
      <p:sp>
        <p:nvSpPr>
          <p:cNvPr id="3" name="Pladsholder til indhold 2">
            <a:extLst>
              <a:ext uri="{FF2B5EF4-FFF2-40B4-BE49-F238E27FC236}">
                <a16:creationId xmlns:a16="http://schemas.microsoft.com/office/drawing/2014/main" id="{4B9ED336-56CF-FDAC-8299-E6B10823F768}"/>
              </a:ext>
            </a:extLst>
          </p:cNvPr>
          <p:cNvSpPr>
            <a:spLocks noGrp="1"/>
          </p:cNvSpPr>
          <p:nvPr>
            <p:ph idx="1"/>
          </p:nvPr>
        </p:nvSpPr>
        <p:spPr>
          <a:xfrm>
            <a:off x="695325" y="1332000"/>
            <a:ext cx="9244129" cy="4248000"/>
          </a:xfrm>
        </p:spPr>
        <p:txBody>
          <a:bodyPr vert="horz" lIns="0" tIns="45720" rIns="91440" bIns="45720" rtlCol="0" anchor="t">
            <a:noAutofit/>
          </a:bodyPr>
          <a:lstStyle/>
          <a:p>
            <a:pPr marL="0" indent="0">
              <a:buNone/>
            </a:pPr>
            <a:r>
              <a:rPr lang="da-DK" sz="1800" i="1" dirty="0">
                <a:solidFill>
                  <a:srgbClr val="224B5A"/>
                </a:solidFill>
                <a:highlight>
                  <a:srgbClr val="FFFF00"/>
                </a:highlight>
                <a:latin typeface="Segoe UI"/>
                <a:cs typeface="Segoe UI"/>
              </a:rPr>
              <a:t>Note til læreren: </a:t>
            </a:r>
          </a:p>
          <a:p>
            <a:pPr marL="0" indent="0">
              <a:buNone/>
            </a:pPr>
            <a:r>
              <a:rPr lang="da-DK" sz="1800" i="1" dirty="0">
                <a:solidFill>
                  <a:srgbClr val="224B5A"/>
                </a:solidFill>
                <a:highlight>
                  <a:srgbClr val="FFFF00"/>
                </a:highlight>
                <a:latin typeface="Segoe UI"/>
                <a:cs typeface="Segoe UI"/>
              </a:rPr>
              <a:t>Brug PowerPoint-præsentationen ”Introduktion til </a:t>
            </a:r>
            <a:r>
              <a:rPr lang="da-DK" sz="1800" i="1">
                <a:solidFill>
                  <a:srgbClr val="224B5A"/>
                </a:solidFill>
                <a:highlight>
                  <a:srgbClr val="FFFF00"/>
                </a:highlight>
                <a:latin typeface="Segoe UI"/>
                <a:cs typeface="Segoe UI"/>
              </a:rPr>
              <a:t>engineering</a:t>
            </a:r>
            <a:r>
              <a:rPr lang="da-DK" sz="1800" i="1" dirty="0">
                <a:solidFill>
                  <a:srgbClr val="224B5A"/>
                </a:solidFill>
                <a:highlight>
                  <a:srgbClr val="FFFF00"/>
                </a:highlight>
                <a:latin typeface="Segoe UI"/>
                <a:cs typeface="Segoe UI"/>
              </a:rPr>
              <a:t>”, eller indsæt slides i denne PPT. Præsentationen downloades her:</a:t>
            </a:r>
          </a:p>
          <a:p>
            <a:pPr marL="0" indent="0">
              <a:buNone/>
            </a:pPr>
            <a:r>
              <a:rPr lang="da-DK" sz="1800" i="1" dirty="0">
                <a:solidFill>
                  <a:srgbClr val="37AFB5"/>
                </a:solidFill>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https://engineerthefuture.dk/undervisning/</a:t>
            </a:r>
            <a:endParaRPr lang="da-DK" dirty="0">
              <a:solidFill>
                <a:srgbClr val="37AFB5"/>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70796337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55896-2D44-28FE-A6CA-7B9AAF29061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ABAED2C-2336-D6DD-062C-E744F9B1B5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0115"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3ECA7440-D5BE-443C-F8B0-B44666CC2E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6610"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4E678F33-2BD9-D242-9E6B-D65087CC60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1581"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D9E4C079-562B-B2B8-53C1-309BC907D7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23723"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A29DBD6-D5E3-2B7C-4899-C98333514269}"/>
              </a:ext>
            </a:extLst>
          </p:cNvPr>
          <p:cNvSpPr>
            <a:spLocks noGrp="1"/>
          </p:cNvSpPr>
          <p:nvPr>
            <p:ph type="title"/>
          </p:nvPr>
        </p:nvSpPr>
        <p:spPr>
          <a:xfrm>
            <a:off x="695325" y="294791"/>
            <a:ext cx="11028290" cy="983209"/>
          </a:xfrm>
        </p:spPr>
        <p:txBody>
          <a:bodyPr/>
          <a:lstStyle/>
          <a:p>
            <a:r>
              <a:rPr lang="da-DK" dirty="0"/>
              <a:t>Gruppedannelse</a:t>
            </a:r>
          </a:p>
        </p:txBody>
      </p:sp>
      <p:sp>
        <p:nvSpPr>
          <p:cNvPr id="3" name="Pladsholder til indhold 2">
            <a:extLst>
              <a:ext uri="{FF2B5EF4-FFF2-40B4-BE49-F238E27FC236}">
                <a16:creationId xmlns:a16="http://schemas.microsoft.com/office/drawing/2014/main" id="{2D9E7C17-5CBF-675E-0AD4-BBD90273BD12}"/>
              </a:ext>
            </a:extLst>
          </p:cNvPr>
          <p:cNvSpPr>
            <a:spLocks noGrp="1"/>
          </p:cNvSpPr>
          <p:nvPr>
            <p:ph idx="1"/>
          </p:nvPr>
        </p:nvSpPr>
        <p:spPr>
          <a:xfrm>
            <a:off x="695325" y="1332000"/>
            <a:ext cx="9861163" cy="4248000"/>
          </a:xfrm>
        </p:spPr>
        <p:txBody>
          <a:bodyPr vert="horz" lIns="0" tIns="45720" rIns="91440" bIns="45720" rtlCol="0" anchor="t">
            <a:noAutofit/>
          </a:bodyPr>
          <a:lstStyle/>
          <a:p>
            <a:pPr marL="0" indent="0">
              <a:buNone/>
            </a:pPr>
            <a:r>
              <a:rPr lang="da-DK" sz="1800" dirty="0">
                <a:latin typeface="Segoe UI"/>
                <a:cs typeface="Segoe UI"/>
              </a:rPr>
              <a:t>Gruppedannelse med udgangspunkt i </a:t>
            </a:r>
            <a:r>
              <a:rPr lang="da-DK" sz="1800" b="1" dirty="0">
                <a:latin typeface="Segoe UI"/>
                <a:cs typeface="Segoe UI"/>
              </a:rPr>
              <a:t>metodekortet</a:t>
            </a:r>
            <a:r>
              <a:rPr lang="da-DK" sz="1800" dirty="0">
                <a:latin typeface="Segoe UI"/>
                <a:cs typeface="Segoe UI"/>
              </a:rPr>
              <a:t> </a:t>
            </a:r>
            <a:r>
              <a:rPr lang="da-DK" sz="1800" b="1" i="1">
                <a:latin typeface="Segoe UI"/>
                <a:cs typeface="Segoe UI"/>
              </a:rPr>
              <a:t>Roller i gruppearbejdet</a:t>
            </a:r>
            <a:endParaRPr lang="da-DK" sz="1800" b="1">
              <a:latin typeface="Segoe UI"/>
              <a:cs typeface="Segoe UI"/>
            </a:endParaRPr>
          </a:p>
          <a:p>
            <a:pPr marL="0" indent="0">
              <a:buNone/>
            </a:pPr>
            <a:r>
              <a:rPr lang="da-DK" sz="1800" b="1" dirty="0">
                <a:latin typeface="Segoe UI"/>
                <a:cs typeface="Segoe UI"/>
              </a:rPr>
              <a:t>Metodekortet</a:t>
            </a:r>
            <a:r>
              <a:rPr lang="da-DK" sz="1800" dirty="0">
                <a:latin typeface="Segoe UI"/>
                <a:cs typeface="Segoe UI"/>
              </a:rPr>
              <a:t> </a:t>
            </a:r>
            <a:r>
              <a:rPr lang="da-DK" sz="1800" b="1" i="1">
                <a:latin typeface="Segoe UI"/>
                <a:cs typeface="Segoe UI"/>
              </a:rPr>
              <a:t>Gruppekontrakt</a:t>
            </a:r>
            <a:r>
              <a:rPr lang="da-DK" sz="1800" b="1">
                <a:latin typeface="Segoe UI"/>
                <a:cs typeface="Segoe UI"/>
              </a:rPr>
              <a:t> </a:t>
            </a:r>
            <a:r>
              <a:rPr lang="da-DK" sz="1800">
                <a:latin typeface="Segoe UI"/>
                <a:cs typeface="Segoe UI"/>
              </a:rPr>
              <a:t>udfyldes.</a:t>
            </a:r>
            <a:endParaRPr lang="da-DK" sz="1800" dirty="0">
              <a:latin typeface="Segoe UI"/>
              <a:cs typeface="Segoe UI"/>
            </a:endParaRPr>
          </a:p>
        </p:txBody>
      </p:sp>
      <p:pic>
        <p:nvPicPr>
          <p:cNvPr id="5" name="Billede 4">
            <a:extLst>
              <a:ext uri="{FF2B5EF4-FFF2-40B4-BE49-F238E27FC236}">
                <a16:creationId xmlns:a16="http://schemas.microsoft.com/office/drawing/2014/main" id="{7079A57B-3962-82FC-F27B-6A16F027539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5865"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35" name="Billede 34">
            <a:extLst>
              <a:ext uri="{FF2B5EF4-FFF2-40B4-BE49-F238E27FC236}">
                <a16:creationId xmlns:a16="http://schemas.microsoft.com/office/drawing/2014/main" id="{82E61B77-AA14-2F89-CC68-45E1430A962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4792"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37" name="Billede 36">
            <a:extLst>
              <a:ext uri="{FF2B5EF4-FFF2-40B4-BE49-F238E27FC236}">
                <a16:creationId xmlns:a16="http://schemas.microsoft.com/office/drawing/2014/main" id="{81CCD67A-A9A3-CA6A-72EC-B11F92C30B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96098"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39" name="Billede 38">
            <a:extLst>
              <a:ext uri="{FF2B5EF4-FFF2-40B4-BE49-F238E27FC236}">
                <a16:creationId xmlns:a16="http://schemas.microsoft.com/office/drawing/2014/main" id="{7C58C255-63F3-03D4-1A11-9464405F191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15284"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41" name="Billede 40">
            <a:extLst>
              <a:ext uri="{FF2B5EF4-FFF2-40B4-BE49-F238E27FC236}">
                <a16:creationId xmlns:a16="http://schemas.microsoft.com/office/drawing/2014/main" id="{E5238528-D344-0016-4B42-0F3B9DBA78E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86590"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pic>
        <p:nvPicPr>
          <p:cNvPr id="43" name="Billede 42">
            <a:extLst>
              <a:ext uri="{FF2B5EF4-FFF2-40B4-BE49-F238E27FC236}">
                <a16:creationId xmlns:a16="http://schemas.microsoft.com/office/drawing/2014/main" id="{74412096-43BA-D19E-8BAA-6390A20C6BE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9610" y="2304000"/>
            <a:ext cx="2620462" cy="370361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961235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2E86A-A24A-1289-E1FD-C0B886435E0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CDC8C1-D0F4-2A9A-F849-E5E5D1AF87D3}"/>
              </a:ext>
            </a:extLst>
          </p:cNvPr>
          <p:cNvSpPr>
            <a:spLocks noGrp="1"/>
          </p:cNvSpPr>
          <p:nvPr>
            <p:ph type="title"/>
          </p:nvPr>
        </p:nvSpPr>
        <p:spPr>
          <a:xfrm>
            <a:off x="695325" y="294791"/>
            <a:ext cx="11028290" cy="983209"/>
          </a:xfrm>
        </p:spPr>
        <p:txBody>
          <a:bodyPr/>
          <a:lstStyle/>
          <a:p>
            <a:r>
              <a:rPr lang="da-DK" dirty="0"/>
              <a:t>Miniundersøgelse: pH og uklarhed</a:t>
            </a:r>
          </a:p>
        </p:txBody>
      </p:sp>
      <p:sp>
        <p:nvSpPr>
          <p:cNvPr id="3" name="Pladsholder til indhold 2">
            <a:extLst>
              <a:ext uri="{FF2B5EF4-FFF2-40B4-BE49-F238E27FC236}">
                <a16:creationId xmlns:a16="http://schemas.microsoft.com/office/drawing/2014/main" id="{4D228596-134E-506E-BBE7-9B095E080A0B}"/>
              </a:ext>
            </a:extLst>
          </p:cNvPr>
          <p:cNvSpPr>
            <a:spLocks noGrp="1"/>
          </p:cNvSpPr>
          <p:nvPr>
            <p:ph idx="1"/>
          </p:nvPr>
        </p:nvSpPr>
        <p:spPr>
          <a:xfrm>
            <a:off x="695325" y="1332000"/>
            <a:ext cx="9861163" cy="4248000"/>
          </a:xfrm>
        </p:spPr>
        <p:txBody>
          <a:bodyPr/>
          <a:lstStyle/>
          <a:p>
            <a:r>
              <a:rPr lang="x-none" sz="1800" dirty="0"/>
              <a:t>I </a:t>
            </a:r>
            <a:r>
              <a:rPr lang="x-none" sz="1800" dirty="0" err="1"/>
              <a:t>skal</a:t>
            </a:r>
            <a:r>
              <a:rPr lang="x-none" sz="1800" dirty="0"/>
              <a:t> </a:t>
            </a:r>
            <a:r>
              <a:rPr lang="x-none" sz="1800" dirty="0" err="1"/>
              <a:t>undersøge</a:t>
            </a:r>
            <a:r>
              <a:rPr lang="x-none" sz="1800" dirty="0"/>
              <a:t> </a:t>
            </a:r>
            <a:r>
              <a:rPr lang="x-none" sz="1800" dirty="0" err="1"/>
              <a:t>forskellige</a:t>
            </a:r>
            <a:r>
              <a:rPr lang="x-none" sz="1800" dirty="0"/>
              <a:t> </a:t>
            </a:r>
            <a:r>
              <a:rPr lang="x-none" sz="1800" dirty="0" err="1"/>
              <a:t>opløsninger</a:t>
            </a:r>
            <a:r>
              <a:rPr lang="x-none" sz="1800" dirty="0"/>
              <a:t>, </a:t>
            </a:r>
            <a:r>
              <a:rPr lang="x-none" sz="1800" dirty="0" err="1"/>
              <a:t>som</a:t>
            </a:r>
            <a:r>
              <a:rPr lang="x-none" sz="1800" dirty="0"/>
              <a:t> </a:t>
            </a:r>
            <a:r>
              <a:rPr lang="x-none" sz="1800" dirty="0" err="1"/>
              <a:t>jeres</a:t>
            </a:r>
            <a:r>
              <a:rPr lang="x-none" sz="1800" dirty="0"/>
              <a:t> </a:t>
            </a:r>
            <a:r>
              <a:rPr lang="x-none" sz="1800" dirty="0" err="1"/>
              <a:t>lærer</a:t>
            </a:r>
            <a:r>
              <a:rPr lang="x-none" sz="1800" dirty="0"/>
              <a:t> </a:t>
            </a:r>
            <a:r>
              <a:rPr lang="x-none" sz="1800" dirty="0" err="1"/>
              <a:t>har</a:t>
            </a:r>
            <a:r>
              <a:rPr lang="x-none" sz="1800" dirty="0"/>
              <a:t> </a:t>
            </a:r>
            <a:r>
              <a:rPr lang="x-none" sz="1800" dirty="0" err="1"/>
              <a:t>forberedt</a:t>
            </a:r>
            <a:r>
              <a:rPr lang="x-none" sz="1800" dirty="0"/>
              <a:t>. Nogle </a:t>
            </a:r>
            <a:r>
              <a:rPr lang="x-none" sz="1800" dirty="0" err="1"/>
              <a:t>af</a:t>
            </a:r>
            <a:r>
              <a:rPr lang="x-none" sz="1800" dirty="0"/>
              <a:t> </a:t>
            </a:r>
            <a:r>
              <a:rPr lang="x-none" sz="1800" dirty="0" err="1"/>
              <a:t>opløsningerne</a:t>
            </a:r>
            <a:r>
              <a:rPr lang="x-none" sz="1800" dirty="0"/>
              <a:t> er </a:t>
            </a:r>
            <a:r>
              <a:rPr lang="x-none" sz="1800" dirty="0" err="1"/>
              <a:t>uklare</a:t>
            </a:r>
            <a:r>
              <a:rPr lang="x-none" sz="1800" dirty="0"/>
              <a:t>, </a:t>
            </a:r>
            <a:r>
              <a:rPr lang="x-none" sz="1800" dirty="0" err="1"/>
              <a:t>mens</a:t>
            </a:r>
            <a:r>
              <a:rPr lang="x-none" sz="1800" dirty="0"/>
              <a:t> </a:t>
            </a:r>
            <a:r>
              <a:rPr lang="x-none" sz="1800" dirty="0" err="1"/>
              <a:t>andre</a:t>
            </a:r>
            <a:r>
              <a:rPr lang="x-none" sz="1800" dirty="0"/>
              <a:t> ser </a:t>
            </a:r>
            <a:r>
              <a:rPr lang="x-none" sz="1800" dirty="0" err="1"/>
              <a:t>helt</a:t>
            </a:r>
            <a:r>
              <a:rPr lang="x-none" sz="1800" dirty="0"/>
              <a:t> </a:t>
            </a:r>
            <a:r>
              <a:rPr lang="x-none" sz="1800" dirty="0" err="1"/>
              <a:t>klare</a:t>
            </a:r>
            <a:r>
              <a:rPr lang="x-none" sz="1800" dirty="0"/>
              <a:t> </a:t>
            </a:r>
            <a:r>
              <a:rPr lang="x-none" sz="1800" dirty="0" err="1"/>
              <a:t>og</a:t>
            </a:r>
            <a:r>
              <a:rPr lang="x-none" sz="1800" dirty="0"/>
              <a:t> </a:t>
            </a:r>
            <a:r>
              <a:rPr lang="x-none" sz="1800" dirty="0" err="1"/>
              <a:t>rene</a:t>
            </a:r>
            <a:r>
              <a:rPr lang="x-none" sz="1800" dirty="0"/>
              <a:t> </a:t>
            </a:r>
            <a:r>
              <a:rPr lang="x-none" sz="1800" dirty="0" err="1"/>
              <a:t>ud</a:t>
            </a:r>
            <a:r>
              <a:rPr lang="x-none" sz="1800" dirty="0"/>
              <a:t>. Selvom de ser ens ud, kan de dog være forskellige – for eksempel kan de have forskellig pH-værdi.</a:t>
            </a:r>
          </a:p>
          <a:p>
            <a:r>
              <a:rPr lang="x-none" sz="1800" dirty="0"/>
              <a:t>I </a:t>
            </a:r>
            <a:r>
              <a:rPr lang="x-none" sz="1800" dirty="0" err="1"/>
              <a:t>jeres</a:t>
            </a:r>
            <a:r>
              <a:rPr lang="x-none" sz="1800" dirty="0"/>
              <a:t> </a:t>
            </a:r>
            <a:r>
              <a:rPr lang="x-none" sz="1800" dirty="0" err="1"/>
              <a:t>gruppe</a:t>
            </a:r>
            <a:r>
              <a:rPr lang="x-none" sz="1800" dirty="0"/>
              <a:t> </a:t>
            </a:r>
            <a:r>
              <a:rPr lang="x-none" sz="1800" dirty="0" err="1"/>
              <a:t>skal</a:t>
            </a:r>
            <a:r>
              <a:rPr lang="x-none" sz="1800" dirty="0"/>
              <a:t> I </a:t>
            </a:r>
            <a:r>
              <a:rPr lang="x-none" sz="1800" dirty="0" err="1"/>
              <a:t>komme</a:t>
            </a:r>
            <a:r>
              <a:rPr lang="x-none" sz="1800" dirty="0"/>
              <a:t> med </a:t>
            </a:r>
            <a:r>
              <a:rPr lang="x-none" sz="1800" dirty="0" err="1"/>
              <a:t>hypoteser</a:t>
            </a:r>
            <a:r>
              <a:rPr lang="x-none" sz="1800" dirty="0"/>
              <a:t> om, </a:t>
            </a:r>
            <a:r>
              <a:rPr lang="x-none" sz="1800" dirty="0" err="1"/>
              <a:t>hvad</a:t>
            </a:r>
            <a:r>
              <a:rPr lang="x-none" sz="1800" dirty="0"/>
              <a:t> der </a:t>
            </a:r>
            <a:r>
              <a:rPr lang="x-none" sz="1800" dirty="0" err="1"/>
              <a:t>kan</a:t>
            </a:r>
            <a:r>
              <a:rPr lang="x-none" sz="1800" dirty="0"/>
              <a:t> </a:t>
            </a:r>
            <a:r>
              <a:rPr lang="x-none" sz="1800" dirty="0" err="1"/>
              <a:t>være</a:t>
            </a:r>
            <a:r>
              <a:rPr lang="x-none" sz="1800" dirty="0"/>
              <a:t> </a:t>
            </a:r>
            <a:r>
              <a:rPr lang="x-none" sz="1800" dirty="0" err="1"/>
              <a:t>i</a:t>
            </a:r>
            <a:r>
              <a:rPr lang="x-none" sz="1800" dirty="0"/>
              <a:t> de </a:t>
            </a:r>
            <a:r>
              <a:rPr lang="x-none" sz="1800" dirty="0" err="1"/>
              <a:t>forskellige</a:t>
            </a:r>
            <a:r>
              <a:rPr lang="x-none" sz="1800" dirty="0"/>
              <a:t> </a:t>
            </a:r>
            <a:r>
              <a:rPr lang="x-none" sz="1800" dirty="0" err="1"/>
              <a:t>opløsninger</a:t>
            </a:r>
            <a:r>
              <a:rPr lang="x-none" sz="1800" dirty="0"/>
              <a:t>. Tænk over, hvordan I kan undersøge jeres hypoteser: Hvad kan I måle, og hvilke forsøg kan I lave for at teste </a:t>
            </a:r>
            <a:r>
              <a:rPr lang="x-none" sz="1800"/>
              <a:t>jeres id</a:t>
            </a:r>
            <a:r>
              <a:rPr lang="da-DK" sz="1800"/>
              <a:t>e</a:t>
            </a:r>
            <a:r>
              <a:rPr lang="x-none" sz="1800"/>
              <a:t>er</a:t>
            </a:r>
            <a:r>
              <a:rPr lang="x-none" sz="1800" dirty="0"/>
              <a:t>?</a:t>
            </a:r>
          </a:p>
          <a:p>
            <a:r>
              <a:rPr lang="x-none" sz="1800" b="1" dirty="0" err="1"/>
              <a:t>Formålet</a:t>
            </a:r>
            <a:r>
              <a:rPr lang="x-none" sz="1800" b="1" dirty="0"/>
              <a:t> med </a:t>
            </a:r>
            <a:r>
              <a:rPr lang="x-none" sz="1800" b="1" dirty="0" err="1"/>
              <a:t>undersøgelsen</a:t>
            </a:r>
            <a:r>
              <a:rPr lang="x-none" sz="1800" dirty="0"/>
              <a:t> er at </a:t>
            </a:r>
            <a:r>
              <a:rPr lang="x-none" sz="1800" dirty="0" err="1"/>
              <a:t>opdage</a:t>
            </a:r>
            <a:r>
              <a:rPr lang="x-none" sz="1800" dirty="0"/>
              <a:t>, at </a:t>
            </a:r>
            <a:r>
              <a:rPr lang="x-none" sz="1800" dirty="0" err="1"/>
              <a:t>vand</a:t>
            </a:r>
            <a:r>
              <a:rPr lang="x-none" sz="1800" dirty="0"/>
              <a:t> </a:t>
            </a:r>
            <a:r>
              <a:rPr lang="x-none" sz="1800" dirty="0" err="1"/>
              <a:t>godt</a:t>
            </a:r>
            <a:r>
              <a:rPr lang="x-none" sz="1800" dirty="0"/>
              <a:t> </a:t>
            </a:r>
            <a:r>
              <a:rPr lang="x-none" sz="1800" dirty="0" err="1"/>
              <a:t>kan</a:t>
            </a:r>
            <a:r>
              <a:rPr lang="x-none" sz="1800" dirty="0"/>
              <a:t> </a:t>
            </a:r>
            <a:r>
              <a:rPr lang="x-none" sz="1800" dirty="0" err="1"/>
              <a:t>være</a:t>
            </a:r>
            <a:r>
              <a:rPr lang="x-none" sz="1800" dirty="0"/>
              <a:t> </a:t>
            </a:r>
            <a:r>
              <a:rPr lang="x-none" sz="1800" dirty="0" err="1"/>
              <a:t>forurenet</a:t>
            </a:r>
            <a:r>
              <a:rPr lang="x-none" sz="1800" dirty="0"/>
              <a:t>, </a:t>
            </a:r>
            <a:r>
              <a:rPr lang="x-none" sz="1800" dirty="0" err="1"/>
              <a:t>selvom</a:t>
            </a:r>
            <a:r>
              <a:rPr lang="x-none" sz="1800" dirty="0"/>
              <a:t> det ser </a:t>
            </a:r>
            <a:r>
              <a:rPr lang="x-none" sz="1800" dirty="0" err="1"/>
              <a:t>klart</a:t>
            </a:r>
            <a:r>
              <a:rPr lang="x-none" sz="1800" dirty="0"/>
              <a:t> </a:t>
            </a:r>
            <a:r>
              <a:rPr lang="x-none" sz="1800" dirty="0" err="1"/>
              <a:t>og</a:t>
            </a:r>
            <a:r>
              <a:rPr lang="x-none" sz="1800" dirty="0"/>
              <a:t> rent </a:t>
            </a:r>
            <a:r>
              <a:rPr lang="x-none" sz="1800" dirty="0" err="1"/>
              <a:t>ud</a:t>
            </a:r>
            <a:r>
              <a:rPr lang="x-none" sz="1800" dirty="0"/>
              <a:t>.</a:t>
            </a:r>
          </a:p>
          <a:p>
            <a:pPr marL="0" indent="0">
              <a:buNone/>
            </a:pPr>
            <a:endParaRPr lang="da-DK" sz="1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6039979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43688-68CF-1452-6052-07E014CA7B68}"/>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E7709966-32C8-9EA7-A75D-FD9A730ED5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8694" y="447238"/>
            <a:ext cx="3311309"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5F50B493-C71F-6A98-1E2D-AC842295D7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221" y="1278000"/>
            <a:ext cx="3311309"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CB3F828-1B4C-2E39-0531-42B7743EA5D3}"/>
              </a:ext>
            </a:extLst>
          </p:cNvPr>
          <p:cNvSpPr>
            <a:spLocks noGrp="1"/>
          </p:cNvSpPr>
          <p:nvPr>
            <p:ph type="title"/>
          </p:nvPr>
        </p:nvSpPr>
        <p:spPr>
          <a:xfrm>
            <a:off x="695325" y="294791"/>
            <a:ext cx="11028290" cy="983209"/>
          </a:xfrm>
        </p:spPr>
        <p:txBody>
          <a:bodyPr/>
          <a:lstStyle/>
          <a:p>
            <a:r>
              <a:rPr lang="da-DK" dirty="0"/>
              <a:t>Problemskitse</a:t>
            </a:r>
          </a:p>
        </p:txBody>
      </p:sp>
      <p:sp>
        <p:nvSpPr>
          <p:cNvPr id="3" name="Pladsholder til indhold 2">
            <a:extLst>
              <a:ext uri="{FF2B5EF4-FFF2-40B4-BE49-F238E27FC236}">
                <a16:creationId xmlns:a16="http://schemas.microsoft.com/office/drawing/2014/main" id="{9900303B-7DCA-9270-13DB-CB1D10B3BE09}"/>
              </a:ext>
            </a:extLst>
          </p:cNvPr>
          <p:cNvSpPr>
            <a:spLocks noGrp="1"/>
          </p:cNvSpPr>
          <p:nvPr>
            <p:ph idx="1"/>
          </p:nvPr>
        </p:nvSpPr>
        <p:spPr>
          <a:xfrm>
            <a:off x="695326" y="1332000"/>
            <a:ext cx="4872850" cy="4248000"/>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P</a:t>
            </a:r>
            <a:r>
              <a:rPr lang="en-US" sz="1800" b="1" i="1" dirty="0" err="1">
                <a:solidFill>
                  <a:srgbClr val="123044"/>
                </a:solidFill>
                <a:latin typeface="Segoe UI"/>
                <a:ea typeface="Arial" pitchFamily="34" charset="-122"/>
                <a:cs typeface="Segoe UI"/>
              </a:rPr>
              <a:t>roblemskitse</a:t>
            </a:r>
            <a:endParaRPr lang="en-US" sz="1800" b="1" i="1" dirty="0">
              <a:solidFill>
                <a:srgbClr val="123044"/>
              </a:solidFill>
              <a:latin typeface="Segoe UI"/>
              <a:ea typeface="Arial" pitchFamily="34" charset="-122"/>
              <a:cs typeface="Segoe UI"/>
            </a:endParaRPr>
          </a:p>
          <a:p>
            <a:pPr marL="0" indent="0">
              <a:buNone/>
            </a:pPr>
            <a:r>
              <a:rPr lang="x-none" sz="1800" b="1" dirty="0" err="1"/>
              <a:t>Hvad</a:t>
            </a:r>
            <a:r>
              <a:rPr lang="x-none" sz="1800" b="1" dirty="0"/>
              <a:t> </a:t>
            </a:r>
            <a:r>
              <a:rPr lang="x-none" sz="1800" b="1" dirty="0" err="1"/>
              <a:t>ved</a:t>
            </a:r>
            <a:r>
              <a:rPr lang="x-none" sz="1800" b="1" dirty="0"/>
              <a:t> I </a:t>
            </a:r>
            <a:r>
              <a:rPr lang="x-none" sz="1800" b="1" dirty="0" err="1"/>
              <a:t>allerede</a:t>
            </a:r>
            <a:r>
              <a:rPr lang="x-none" sz="1800" b="1" dirty="0"/>
              <a:t>?</a:t>
            </a:r>
          </a:p>
          <a:p>
            <a:r>
              <a:rPr lang="x-none" sz="1800" dirty="0"/>
              <a:t>I </a:t>
            </a:r>
            <a:r>
              <a:rPr lang="x-none" sz="1800" dirty="0" err="1"/>
              <a:t>skal</a:t>
            </a:r>
            <a:r>
              <a:rPr lang="x-none" sz="1800" dirty="0"/>
              <a:t> </a:t>
            </a:r>
            <a:r>
              <a:rPr lang="x-none" sz="1800" dirty="0" err="1"/>
              <a:t>bruge</a:t>
            </a:r>
            <a:r>
              <a:rPr lang="x-none" sz="1800" dirty="0"/>
              <a:t> </a:t>
            </a:r>
            <a:r>
              <a:rPr lang="x-none" sz="1800" dirty="0" err="1"/>
              <a:t>metodekortet</a:t>
            </a:r>
            <a:r>
              <a:rPr lang="x-none" sz="1800" dirty="0"/>
              <a:t> </a:t>
            </a:r>
            <a:r>
              <a:rPr lang="x-none" sz="1800" dirty="0" err="1"/>
              <a:t>til</a:t>
            </a:r>
            <a:r>
              <a:rPr lang="x-none" sz="1800" dirty="0"/>
              <a:t> at </a:t>
            </a:r>
            <a:r>
              <a:rPr lang="x-none" sz="1800" dirty="0" err="1"/>
              <a:t>skabe</a:t>
            </a:r>
            <a:r>
              <a:rPr lang="x-none" sz="1800" dirty="0"/>
              <a:t> et </a:t>
            </a:r>
            <a:r>
              <a:rPr lang="x-none" sz="1800" dirty="0" err="1"/>
              <a:t>overblik</a:t>
            </a:r>
            <a:r>
              <a:rPr lang="x-none" sz="1800" dirty="0"/>
              <a:t> over, </a:t>
            </a:r>
            <a:r>
              <a:rPr lang="x-none" sz="1800" dirty="0" err="1"/>
              <a:t>hvad</a:t>
            </a:r>
            <a:r>
              <a:rPr lang="x-none" sz="1800" dirty="0"/>
              <a:t> I </a:t>
            </a:r>
            <a:r>
              <a:rPr lang="x-none" sz="1800" dirty="0" err="1"/>
              <a:t>allerede</a:t>
            </a:r>
            <a:r>
              <a:rPr lang="x-none" sz="1800" dirty="0"/>
              <a:t> </a:t>
            </a:r>
            <a:r>
              <a:rPr lang="x-none" sz="1800" dirty="0" err="1"/>
              <a:t>ved</a:t>
            </a:r>
            <a:r>
              <a:rPr lang="x-none" sz="1800" dirty="0"/>
              <a:t> om </a:t>
            </a:r>
            <a:r>
              <a:rPr lang="x-none" sz="1800" dirty="0" err="1"/>
              <a:t>emnet</a:t>
            </a:r>
            <a:r>
              <a:rPr lang="x-none" sz="1800" dirty="0"/>
              <a:t>. </a:t>
            </a:r>
            <a:r>
              <a:rPr lang="x-none" sz="1800" dirty="0" err="1"/>
              <a:t>Sammen</a:t>
            </a:r>
            <a:r>
              <a:rPr lang="x-none" sz="1800" dirty="0"/>
              <a:t> </a:t>
            </a:r>
            <a:r>
              <a:rPr lang="x-none" sz="1800" dirty="0" err="1"/>
              <a:t>skal</a:t>
            </a:r>
            <a:r>
              <a:rPr lang="x-none" sz="1800" dirty="0"/>
              <a:t> I </a:t>
            </a:r>
            <a:r>
              <a:rPr lang="x-none" sz="1800" dirty="0" err="1"/>
              <a:t>samle</a:t>
            </a:r>
            <a:r>
              <a:rPr lang="x-none" sz="1800" dirty="0"/>
              <a:t> </a:t>
            </a:r>
            <a:r>
              <a:rPr lang="x-none" sz="1800" dirty="0" err="1"/>
              <a:t>jeres</a:t>
            </a:r>
            <a:r>
              <a:rPr lang="x-none" sz="1800" dirty="0"/>
              <a:t> </a:t>
            </a:r>
            <a:r>
              <a:rPr lang="x-none" sz="1800" dirty="0" err="1"/>
              <a:t>viden</a:t>
            </a:r>
            <a:r>
              <a:rPr lang="x-none" sz="1800"/>
              <a:t>, id</a:t>
            </a:r>
            <a:r>
              <a:rPr lang="da-DK" sz="1800"/>
              <a:t>e</a:t>
            </a:r>
            <a:r>
              <a:rPr lang="x-none" sz="1800"/>
              <a:t>er </a:t>
            </a:r>
            <a:r>
              <a:rPr lang="x-none" sz="1800" dirty="0" err="1"/>
              <a:t>og</a:t>
            </a:r>
            <a:r>
              <a:rPr lang="x-none" sz="1800" dirty="0"/>
              <a:t> </a:t>
            </a:r>
            <a:r>
              <a:rPr lang="x-none" sz="1800" dirty="0" err="1"/>
              <a:t>spørgsmål</a:t>
            </a:r>
            <a:r>
              <a:rPr lang="x-none" sz="1800" dirty="0"/>
              <a:t> </a:t>
            </a:r>
            <a:r>
              <a:rPr lang="x-none" sz="1800" dirty="0" err="1"/>
              <a:t>i</a:t>
            </a:r>
            <a:r>
              <a:rPr lang="x-none" sz="1800" dirty="0"/>
              <a:t> </a:t>
            </a:r>
            <a:r>
              <a:rPr lang="x-none" sz="1800" dirty="0" err="1"/>
              <a:t>en</a:t>
            </a:r>
            <a:r>
              <a:rPr lang="x-none" sz="1800" dirty="0"/>
              <a:t> </a:t>
            </a:r>
            <a:r>
              <a:rPr lang="x-none" sz="1800" dirty="0" err="1"/>
              <a:t>problemskitse</a:t>
            </a:r>
            <a:r>
              <a:rPr lang="x-none" sz="1800" dirty="0"/>
              <a:t>.</a:t>
            </a:r>
          </a:p>
          <a:p>
            <a:r>
              <a:rPr lang="x-none" sz="1800" dirty="0" err="1"/>
              <a:t>Undervejs</a:t>
            </a:r>
            <a:r>
              <a:rPr lang="x-none" sz="1800" dirty="0"/>
              <a:t> </a:t>
            </a:r>
            <a:r>
              <a:rPr lang="x-none" sz="1800" dirty="0" err="1"/>
              <a:t>i</a:t>
            </a:r>
            <a:r>
              <a:rPr lang="x-none" sz="1800" dirty="0"/>
              <a:t> </a:t>
            </a:r>
            <a:r>
              <a:rPr lang="x-none" sz="1800" dirty="0" err="1"/>
              <a:t>projektet</a:t>
            </a:r>
            <a:r>
              <a:rPr lang="x-none" sz="1800" dirty="0"/>
              <a:t> vender I </a:t>
            </a:r>
            <a:r>
              <a:rPr lang="x-none" sz="1800" dirty="0" err="1"/>
              <a:t>flere</a:t>
            </a:r>
            <a:r>
              <a:rPr lang="x-none" sz="1800" dirty="0"/>
              <a:t> </a:t>
            </a:r>
            <a:r>
              <a:rPr lang="x-none" sz="1800" dirty="0" err="1"/>
              <a:t>gange</a:t>
            </a:r>
            <a:r>
              <a:rPr lang="x-none" sz="1800" dirty="0"/>
              <a:t> </a:t>
            </a:r>
            <a:r>
              <a:rPr lang="x-none" sz="1800" dirty="0" err="1"/>
              <a:t>tilbage</a:t>
            </a:r>
            <a:r>
              <a:rPr lang="x-none" sz="1800" dirty="0"/>
              <a:t> </a:t>
            </a:r>
            <a:r>
              <a:rPr lang="x-none" sz="1800" dirty="0" err="1"/>
              <a:t>til</a:t>
            </a:r>
            <a:r>
              <a:rPr lang="x-none" sz="1800" dirty="0"/>
              <a:t> </a:t>
            </a:r>
            <a:r>
              <a:rPr lang="x-none" sz="1800" dirty="0" err="1"/>
              <a:t>jeres</a:t>
            </a:r>
            <a:r>
              <a:rPr lang="x-none" sz="1800" dirty="0"/>
              <a:t> </a:t>
            </a:r>
            <a:r>
              <a:rPr lang="x-none" sz="1800" dirty="0" err="1"/>
              <a:t>problemskitse</a:t>
            </a:r>
            <a:r>
              <a:rPr lang="x-none" sz="1800" dirty="0"/>
              <a:t>. Her </a:t>
            </a:r>
            <a:r>
              <a:rPr lang="x-none" sz="1800" dirty="0" err="1"/>
              <a:t>kan</a:t>
            </a:r>
            <a:r>
              <a:rPr lang="x-none" sz="1800" dirty="0"/>
              <a:t> I </a:t>
            </a:r>
            <a:r>
              <a:rPr lang="x-none" sz="1800" dirty="0" err="1"/>
              <a:t>tilføje</a:t>
            </a:r>
            <a:r>
              <a:rPr lang="x-none" sz="1800" dirty="0"/>
              <a:t> </a:t>
            </a:r>
            <a:r>
              <a:rPr lang="x-none" sz="1800" dirty="0" err="1"/>
              <a:t>ny</a:t>
            </a:r>
            <a:r>
              <a:rPr lang="x-none" sz="1800" dirty="0"/>
              <a:t> </a:t>
            </a:r>
            <a:r>
              <a:rPr lang="x-none" sz="1800" dirty="0" err="1"/>
              <a:t>viden</a:t>
            </a:r>
            <a:r>
              <a:rPr lang="x-none" sz="1800" dirty="0"/>
              <a:t>, </a:t>
            </a:r>
            <a:r>
              <a:rPr lang="x-none" sz="1800" dirty="0" err="1"/>
              <a:t>ændre</a:t>
            </a:r>
            <a:r>
              <a:rPr lang="x-none" sz="1800" dirty="0"/>
              <a:t> </a:t>
            </a:r>
            <a:r>
              <a:rPr lang="x-none" sz="1800" err="1"/>
              <a:t>jeres</a:t>
            </a:r>
            <a:r>
              <a:rPr lang="x-none" sz="1800"/>
              <a:t> id</a:t>
            </a:r>
            <a:r>
              <a:rPr lang="da-DK" sz="1800"/>
              <a:t>e</a:t>
            </a:r>
            <a:r>
              <a:rPr lang="x-none" sz="1800"/>
              <a:t>er </a:t>
            </a:r>
            <a:r>
              <a:rPr lang="x-none" sz="1800" dirty="0" err="1"/>
              <a:t>og</a:t>
            </a:r>
            <a:r>
              <a:rPr lang="x-none" sz="1800" dirty="0"/>
              <a:t> se, </a:t>
            </a:r>
            <a:r>
              <a:rPr lang="x-none" sz="1800" dirty="0" err="1"/>
              <a:t>hvordan</a:t>
            </a:r>
            <a:r>
              <a:rPr lang="x-none" sz="1800" dirty="0"/>
              <a:t> </a:t>
            </a:r>
            <a:r>
              <a:rPr lang="x-none" sz="1800" dirty="0" err="1"/>
              <a:t>jeres</a:t>
            </a:r>
            <a:r>
              <a:rPr lang="x-none" sz="1800" dirty="0"/>
              <a:t> </a:t>
            </a:r>
            <a:r>
              <a:rPr lang="x-none" sz="1800" dirty="0" err="1"/>
              <a:t>forståelse</a:t>
            </a:r>
            <a:r>
              <a:rPr lang="x-none" sz="1800" dirty="0"/>
              <a:t> </a:t>
            </a:r>
            <a:r>
              <a:rPr lang="x-none" sz="1800" dirty="0" err="1"/>
              <a:t>af</a:t>
            </a:r>
            <a:r>
              <a:rPr lang="x-none" sz="1800" dirty="0"/>
              <a:t> </a:t>
            </a:r>
            <a:r>
              <a:rPr lang="x-none" sz="1800" dirty="0" err="1"/>
              <a:t>emnet</a:t>
            </a:r>
            <a:r>
              <a:rPr lang="x-none" sz="1800" dirty="0"/>
              <a:t> </a:t>
            </a:r>
            <a:r>
              <a:rPr lang="x-none" sz="1800" dirty="0" err="1"/>
              <a:t>udvikler</a:t>
            </a:r>
            <a:r>
              <a:rPr lang="x-none" sz="1800" dirty="0"/>
              <a:t> sig </a:t>
            </a:r>
            <a:r>
              <a:rPr lang="x-none" sz="1800" dirty="0" err="1"/>
              <a:t>gennem</a:t>
            </a:r>
            <a:r>
              <a:rPr lang="x-none" sz="1800" dirty="0"/>
              <a:t> </a:t>
            </a:r>
            <a:r>
              <a:rPr lang="x-none" sz="1800" dirty="0" err="1"/>
              <a:t>forløbet</a:t>
            </a:r>
            <a:r>
              <a:rPr lang="x-none" sz="1800" dirty="0"/>
              <a:t>.</a:t>
            </a:r>
          </a:p>
        </p:txBody>
      </p:sp>
    </p:spTree>
    <p:extLst>
      <p:ext uri="{BB962C8B-B14F-4D97-AF65-F5344CB8AC3E}">
        <p14:creationId xmlns:p14="http://schemas.microsoft.com/office/powerpoint/2010/main" val="428690258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EC388-8808-1537-9D01-5B34D85858C3}"/>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EA18E2A7-E5EB-51B4-E8BC-8912E60D11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CB03A51-564D-D9BF-FD0D-BFE1934F08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3A95416-62CE-B5D2-FCC7-46925D348D7A}"/>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36B94E11-2D41-6407-8A95-7936B5D1D2EB}"/>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4052570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B861-E57D-EB41-1714-54DDF0FA59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CF32EB-2B18-04AD-BDE7-275A5007BBF2}"/>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2</a:t>
            </a:r>
          </a:p>
          <a:p>
            <a:pPr algn="ctr"/>
            <a:r>
              <a:rPr lang="da-DK" sz="2400" dirty="0">
                <a:solidFill>
                  <a:schemeClr val="bg1"/>
                </a:solidFill>
                <a:latin typeface="BetonEF" pitchFamily="50" charset="0"/>
              </a:rPr>
              <a:t>Vandets kemi og biologi</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0BEAA8E9-AAF2-31D0-8B50-EF887CEA42DD}"/>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55DEAB8-A41C-B268-AF02-6F74A421DB11}"/>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9C11ADF9-39B5-D307-1CDF-E52FF74A3BFE}"/>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Logbog og opsamling fra lektion 1</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Fagligt oplæg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Modelarbejde: næringsstoffer og algevækst</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panose="020B0502040204020203" pitchFamily="34" charset="0"/>
                <a:cs typeface="Segoe UI" panose="020B0502040204020203" pitchFamily="34" charset="0"/>
              </a:rPr>
              <a:t>Fælles kobling til vandmiljøproblemet</a:t>
            </a:r>
          </a:p>
          <a:p>
            <a:pPr marL="215900" indent="-215900">
              <a:spcAft>
                <a:spcPts val="600"/>
              </a:spcAft>
              <a:buFont typeface="Arial" panose="020B0604020202020204" pitchFamily="34" charset="0"/>
              <a:buChar char="•"/>
              <a:defRPr/>
            </a:pPr>
            <a:r>
              <a:rPr lang="da-DK" sz="2000">
                <a:solidFill>
                  <a:prstClr val="black"/>
                </a:solidFill>
                <a:latin typeface="Segoe UI"/>
                <a:cs typeface="Segoe UI"/>
              </a:rPr>
              <a:t>Logbog.</a:t>
            </a:r>
            <a:endParaRPr lang="da-DK" sz="2000" dirty="0">
              <a:solidFill>
                <a:prstClr val="black"/>
              </a:solidFill>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9FC1C2E9-2992-5C49-5C91-D6C4A7706E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Tree>
    <p:extLst>
      <p:ext uri="{BB962C8B-B14F-4D97-AF65-F5344CB8AC3E}">
        <p14:creationId xmlns:p14="http://schemas.microsoft.com/office/powerpoint/2010/main" val="143671759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5EA0B-E9F4-D7F0-247A-B1E140DEC5C6}"/>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5A23E3B-5C88-76AA-EFF7-287C33E60A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0783761D-1792-A1B5-C5C9-22BC5B0EA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3D58B60D-582A-F0FF-87A9-93F7368C36A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C78852DD-AF91-AA91-D37F-E059422C04E4}"/>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6792167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9419-A374-01FD-4C4E-FC87542185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C2CCDA-2F95-BE54-B914-E2F4D8CF14B3}"/>
              </a:ext>
            </a:extLst>
          </p:cNvPr>
          <p:cNvSpPr>
            <a:spLocks noGrp="1"/>
          </p:cNvSpPr>
          <p:nvPr>
            <p:ph type="title"/>
          </p:nvPr>
        </p:nvSpPr>
        <p:spPr>
          <a:xfrm>
            <a:off x="695325" y="294791"/>
            <a:ext cx="11028290" cy="983209"/>
          </a:xfrm>
        </p:spPr>
        <p:txBody>
          <a:bodyPr/>
          <a:lstStyle/>
          <a:p>
            <a:r>
              <a:rPr lang="da-DK"/>
              <a:t>Fagligt oplæg: </a:t>
            </a:r>
            <a:br>
              <a:rPr lang="da-DK" dirty="0"/>
            </a:br>
            <a:r>
              <a:rPr lang="da-DK" dirty="0"/>
              <a:t>ioner, pH, eutrofiering og minimumsloven</a:t>
            </a:r>
          </a:p>
        </p:txBody>
      </p:sp>
      <p:sp>
        <p:nvSpPr>
          <p:cNvPr id="3" name="Pladsholder til indhold 2">
            <a:extLst>
              <a:ext uri="{FF2B5EF4-FFF2-40B4-BE49-F238E27FC236}">
                <a16:creationId xmlns:a16="http://schemas.microsoft.com/office/drawing/2014/main" id="{C499208D-946E-FB63-501D-154F86CD8316}"/>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i="1" dirty="0">
                <a:highlight>
                  <a:srgbClr val="FFFF00"/>
                </a:highlight>
                <a:latin typeface="Segoe UI"/>
                <a:cs typeface="Segoe UI"/>
              </a:rPr>
              <a:t>Læreren indsætter selv</a:t>
            </a:r>
            <a:endParaRPr lang="en-US" sz="1800" i="1">
              <a:highlight>
                <a:srgbClr val="FFFF00"/>
              </a:highlight>
              <a:latin typeface="Segoe UI"/>
              <a:cs typeface="Segoe UI"/>
            </a:endParaRPr>
          </a:p>
        </p:txBody>
      </p:sp>
    </p:spTree>
    <p:extLst>
      <p:ext uri="{BB962C8B-B14F-4D97-AF65-F5344CB8AC3E}">
        <p14:creationId xmlns:p14="http://schemas.microsoft.com/office/powerpoint/2010/main" val="153310242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CE82B-D14C-0AED-EA91-7D3F80383A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8E426A-A2F5-C941-98E6-553A3F4BC7AB}"/>
              </a:ext>
            </a:extLst>
          </p:cNvPr>
          <p:cNvSpPr>
            <a:spLocks noGrp="1"/>
          </p:cNvSpPr>
          <p:nvPr>
            <p:ph type="title"/>
          </p:nvPr>
        </p:nvSpPr>
        <p:spPr>
          <a:xfrm>
            <a:off x="695325" y="294791"/>
            <a:ext cx="11028290" cy="983209"/>
          </a:xfrm>
        </p:spPr>
        <p:txBody>
          <a:bodyPr/>
          <a:lstStyle/>
          <a:p>
            <a:r>
              <a:rPr lang="da-DK"/>
              <a:t>Modelarbejde: </a:t>
            </a:r>
            <a:r>
              <a:rPr lang="da-DK" dirty="0"/>
              <a:t>sammenhæng mellem næringsstoffer og algevækst </a:t>
            </a:r>
            <a:r>
              <a:rPr lang="da-DK"/>
              <a:t>(Liebigs </a:t>
            </a:r>
            <a:r>
              <a:rPr lang="da-DK" dirty="0"/>
              <a:t>lov)</a:t>
            </a:r>
          </a:p>
        </p:txBody>
      </p:sp>
      <p:sp>
        <p:nvSpPr>
          <p:cNvPr id="3" name="Pladsholder til indhold 2">
            <a:extLst>
              <a:ext uri="{FF2B5EF4-FFF2-40B4-BE49-F238E27FC236}">
                <a16:creationId xmlns:a16="http://schemas.microsoft.com/office/drawing/2014/main" id="{A5B73A71-F511-DA41-AB8C-41A22685E472}"/>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en-US" sz="1800" dirty="0">
                <a:latin typeface="Segoe UI"/>
                <a:cs typeface="Segoe UI"/>
              </a:rPr>
              <a:t>I </a:t>
            </a:r>
            <a:r>
              <a:rPr lang="en-US" sz="1800" dirty="0" err="1">
                <a:latin typeface="Segoe UI"/>
                <a:cs typeface="Segoe UI"/>
              </a:rPr>
              <a:t>skal</a:t>
            </a:r>
            <a:r>
              <a:rPr lang="en-US" sz="1800" dirty="0">
                <a:latin typeface="Segoe UI"/>
                <a:cs typeface="Segoe UI"/>
              </a:rPr>
              <a:t> </a:t>
            </a:r>
            <a:r>
              <a:rPr lang="en-US" sz="1800" dirty="0" err="1">
                <a:latin typeface="Segoe UI"/>
                <a:cs typeface="Segoe UI"/>
              </a:rPr>
              <a:t>i</a:t>
            </a:r>
            <a:r>
              <a:rPr lang="en-US" sz="1800" dirty="0">
                <a:latin typeface="Segoe UI"/>
                <a:cs typeface="Segoe UI"/>
              </a:rPr>
              <a:t> grupper </a:t>
            </a:r>
            <a:r>
              <a:rPr lang="en-US" sz="1800" dirty="0" err="1">
                <a:latin typeface="Segoe UI"/>
                <a:cs typeface="Segoe UI"/>
              </a:rPr>
              <a:t>udarbejde</a:t>
            </a:r>
            <a:r>
              <a:rPr lang="en-US" sz="1800" dirty="0">
                <a:latin typeface="Segoe UI"/>
                <a:cs typeface="Segoe UI"/>
              </a:rPr>
              <a:t> </a:t>
            </a:r>
            <a:r>
              <a:rPr lang="en-US" sz="1800" dirty="0" err="1">
                <a:latin typeface="Segoe UI"/>
                <a:cs typeface="Segoe UI"/>
              </a:rPr>
              <a:t>en</a:t>
            </a:r>
            <a:r>
              <a:rPr lang="en-US" sz="1800" dirty="0">
                <a:latin typeface="Segoe UI"/>
                <a:cs typeface="Segoe UI"/>
              </a:rPr>
              <a:t> </a:t>
            </a:r>
            <a:r>
              <a:rPr lang="en-US" sz="1800" dirty="0" err="1">
                <a:latin typeface="Segoe UI"/>
                <a:cs typeface="Segoe UI"/>
              </a:rPr>
              <a:t>forklaring</a:t>
            </a:r>
            <a:r>
              <a:rPr lang="en-US" sz="1800" dirty="0">
                <a:latin typeface="Segoe UI"/>
                <a:cs typeface="Segoe UI"/>
              </a:rPr>
              <a:t> </a:t>
            </a:r>
            <a:r>
              <a:rPr lang="en-US" sz="1800" dirty="0" err="1">
                <a:latin typeface="Segoe UI"/>
                <a:cs typeface="Segoe UI"/>
              </a:rPr>
              <a:t>af</a:t>
            </a:r>
            <a:r>
              <a:rPr lang="en-US" sz="1800" dirty="0">
                <a:latin typeface="Segoe UI"/>
                <a:cs typeface="Segoe UI"/>
              </a:rPr>
              <a:t> </a:t>
            </a:r>
            <a:r>
              <a:rPr lang="en-US" sz="1800" dirty="0" err="1">
                <a:latin typeface="Segoe UI"/>
                <a:cs typeface="Segoe UI"/>
              </a:rPr>
              <a:t>sammenhængen</a:t>
            </a:r>
            <a:r>
              <a:rPr lang="en-US" sz="1800" dirty="0">
                <a:latin typeface="Segoe UI"/>
                <a:cs typeface="Segoe UI"/>
              </a:rPr>
              <a:t> </a:t>
            </a:r>
            <a:r>
              <a:rPr lang="en-US" sz="1800" dirty="0" err="1">
                <a:latin typeface="Segoe UI"/>
                <a:cs typeface="Segoe UI"/>
              </a:rPr>
              <a:t>mellem</a:t>
            </a:r>
            <a:r>
              <a:rPr lang="en-US" sz="1800" dirty="0">
                <a:latin typeface="Segoe UI"/>
                <a:cs typeface="Segoe UI"/>
              </a:rPr>
              <a:t> de </a:t>
            </a:r>
            <a:r>
              <a:rPr lang="en-US" sz="1800" dirty="0" err="1">
                <a:latin typeface="Segoe UI"/>
                <a:cs typeface="Segoe UI"/>
              </a:rPr>
              <a:t>forskellige</a:t>
            </a:r>
            <a:r>
              <a:rPr lang="en-US" sz="1800" dirty="0">
                <a:latin typeface="Segoe UI"/>
                <a:cs typeface="Segoe UI"/>
              </a:rPr>
              <a:t> </a:t>
            </a:r>
            <a:r>
              <a:rPr lang="en-US" sz="1800" dirty="0" err="1">
                <a:latin typeface="Segoe UI"/>
                <a:cs typeface="Segoe UI"/>
              </a:rPr>
              <a:t>nærringsstoffer</a:t>
            </a:r>
            <a:r>
              <a:rPr lang="en-US" sz="1800" dirty="0">
                <a:latin typeface="Segoe UI"/>
                <a:cs typeface="Segoe UI"/>
              </a:rPr>
              <a:t> </a:t>
            </a:r>
            <a:r>
              <a:rPr lang="en-US" sz="1800" dirty="0" err="1">
                <a:latin typeface="Segoe UI"/>
                <a:cs typeface="Segoe UI"/>
              </a:rPr>
              <a:t>og</a:t>
            </a:r>
            <a:r>
              <a:rPr lang="en-US" sz="1800" dirty="0">
                <a:latin typeface="Segoe UI"/>
                <a:cs typeface="Segoe UI"/>
              </a:rPr>
              <a:t> </a:t>
            </a:r>
            <a:r>
              <a:rPr lang="en-US" sz="1800" dirty="0" err="1">
                <a:latin typeface="Segoe UI"/>
                <a:cs typeface="Segoe UI"/>
              </a:rPr>
              <a:t>algers</a:t>
            </a:r>
            <a:r>
              <a:rPr lang="en-US" sz="1800" dirty="0">
                <a:latin typeface="Segoe UI"/>
                <a:cs typeface="Segoe UI"/>
              </a:rPr>
              <a:t> </a:t>
            </a:r>
            <a:r>
              <a:rPr lang="en-US" sz="1800" dirty="0" err="1">
                <a:latin typeface="Segoe UI"/>
                <a:cs typeface="Segoe UI"/>
              </a:rPr>
              <a:t>vækst</a:t>
            </a:r>
            <a:r>
              <a:rPr lang="en-US" sz="1800" dirty="0">
                <a:latin typeface="Segoe UI"/>
                <a:cs typeface="Segoe UI"/>
              </a:rPr>
              <a:t> med </a:t>
            </a:r>
            <a:r>
              <a:rPr lang="en-US" sz="1800" dirty="0" err="1">
                <a:latin typeface="Segoe UI"/>
                <a:cs typeface="Segoe UI"/>
              </a:rPr>
              <a:t>udgangspunkt</a:t>
            </a:r>
            <a:r>
              <a:rPr lang="en-US" sz="1800" dirty="0">
                <a:latin typeface="Segoe UI"/>
                <a:cs typeface="Segoe UI"/>
              </a:rPr>
              <a:t> </a:t>
            </a:r>
            <a:r>
              <a:rPr lang="en-US" sz="1800" err="1">
                <a:latin typeface="Segoe UI"/>
                <a:cs typeface="Segoe UI"/>
              </a:rPr>
              <a:t>i</a:t>
            </a:r>
            <a:r>
              <a:rPr lang="en-US" sz="1800">
                <a:latin typeface="Segoe UI"/>
                <a:cs typeface="Segoe UI"/>
              </a:rPr>
              <a:t> Liebigs </a:t>
            </a:r>
            <a:r>
              <a:rPr lang="en-US" sz="1800" dirty="0" err="1">
                <a:latin typeface="Segoe UI"/>
                <a:cs typeface="Segoe UI"/>
              </a:rPr>
              <a:t>minimumslov</a:t>
            </a:r>
            <a:r>
              <a:rPr lang="en-US" sz="1800" dirty="0">
                <a:latin typeface="Segoe UI"/>
                <a:cs typeface="Segoe UI"/>
              </a:rPr>
              <a:t>.</a:t>
            </a:r>
            <a:endParaRPr lang="da-DK" sz="1800" dirty="0">
              <a:latin typeface="Segoe UI"/>
              <a:cs typeface="Segoe UI"/>
            </a:endParaRPr>
          </a:p>
        </p:txBody>
      </p:sp>
    </p:spTree>
    <p:extLst>
      <p:ext uri="{BB962C8B-B14F-4D97-AF65-F5344CB8AC3E}">
        <p14:creationId xmlns:p14="http://schemas.microsoft.com/office/powerpoint/2010/main" val="295815503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3011B-B400-DDC9-FF98-C44C08EFCDC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29221EA-22A9-BED9-9A2C-6E63DCBCF088}"/>
              </a:ext>
            </a:extLst>
          </p:cNvPr>
          <p:cNvSpPr>
            <a:spLocks noGrp="1"/>
          </p:cNvSpPr>
          <p:nvPr>
            <p:ph type="title"/>
          </p:nvPr>
        </p:nvSpPr>
        <p:spPr>
          <a:xfrm>
            <a:off x="695325" y="294791"/>
            <a:ext cx="11028290" cy="983209"/>
          </a:xfrm>
        </p:spPr>
        <p:txBody>
          <a:bodyPr/>
          <a:lstStyle/>
          <a:p>
            <a:r>
              <a:rPr lang="da-DK"/>
              <a:t>Fagligt oplæg: </a:t>
            </a:r>
            <a:br>
              <a:rPr lang="da-DK" dirty="0"/>
            </a:br>
            <a:r>
              <a:rPr lang="da-DK" dirty="0"/>
              <a:t>ioner, pH, eutrofiering og minimumsloven</a:t>
            </a:r>
          </a:p>
        </p:txBody>
      </p:sp>
      <p:sp>
        <p:nvSpPr>
          <p:cNvPr id="3" name="Pladsholder til indhold 2">
            <a:extLst>
              <a:ext uri="{FF2B5EF4-FFF2-40B4-BE49-F238E27FC236}">
                <a16:creationId xmlns:a16="http://schemas.microsoft.com/office/drawing/2014/main" id="{A695B112-2C30-D245-E513-AD94C72F314B}"/>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i="1" dirty="0">
                <a:highlight>
                  <a:srgbClr val="FFFF00"/>
                </a:highlight>
                <a:latin typeface="Segoe UI"/>
                <a:cs typeface="Segoe UI"/>
              </a:rPr>
              <a:t>Læreren indsætter selv</a:t>
            </a:r>
            <a:endParaRPr lang="en-US" sz="1800" i="1">
              <a:highlight>
                <a:srgbClr val="FFFF00"/>
              </a:highlight>
              <a:latin typeface="Segoe UI"/>
              <a:cs typeface="Segoe UI"/>
            </a:endParaRPr>
          </a:p>
        </p:txBody>
      </p:sp>
    </p:spTree>
    <p:extLst>
      <p:ext uri="{BB962C8B-B14F-4D97-AF65-F5344CB8AC3E}">
        <p14:creationId xmlns:p14="http://schemas.microsoft.com/office/powerpoint/2010/main" val="116718467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EC678-8ECA-535D-5D08-791A9CF22E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CFF9C7-5FDB-A2A4-CAFD-9B404CF998ED}"/>
              </a:ext>
            </a:extLst>
          </p:cNvPr>
          <p:cNvSpPr>
            <a:spLocks noGrp="1"/>
          </p:cNvSpPr>
          <p:nvPr>
            <p:ph type="title"/>
          </p:nvPr>
        </p:nvSpPr>
        <p:spPr>
          <a:xfrm>
            <a:off x="695325" y="294791"/>
            <a:ext cx="11028290" cy="983209"/>
          </a:xfrm>
        </p:spPr>
        <p:txBody>
          <a:bodyPr/>
          <a:lstStyle/>
          <a:p>
            <a:r>
              <a:rPr lang="da-DK" dirty="0"/>
              <a:t>Fælles kobling til vandmiljøproblemet</a:t>
            </a:r>
          </a:p>
        </p:txBody>
      </p:sp>
      <p:sp>
        <p:nvSpPr>
          <p:cNvPr id="3" name="Pladsholder til indhold 2">
            <a:extLst>
              <a:ext uri="{FF2B5EF4-FFF2-40B4-BE49-F238E27FC236}">
                <a16:creationId xmlns:a16="http://schemas.microsoft.com/office/drawing/2014/main" id="{47488430-9932-312D-E6D8-FE2E1B03F0B0}"/>
              </a:ext>
            </a:extLst>
          </p:cNvPr>
          <p:cNvSpPr>
            <a:spLocks noGrp="1"/>
          </p:cNvSpPr>
          <p:nvPr>
            <p:ph idx="1"/>
          </p:nvPr>
        </p:nvSpPr>
        <p:spPr>
          <a:xfrm>
            <a:off x="695325" y="1278000"/>
            <a:ext cx="10730958" cy="3669424"/>
          </a:xfrm>
        </p:spPr>
        <p:txBody>
          <a:bodyPr/>
          <a:lstStyle/>
          <a:p>
            <a:pPr marL="0" indent="0">
              <a:buNone/>
            </a:pPr>
            <a:r>
              <a:rPr lang="en-US" sz="1800" i="1" dirty="0">
                <a:highlight>
                  <a:srgbClr val="FFFF00"/>
                </a:highlight>
                <a:latin typeface="Segoe UI" panose="020B0502040204020203" pitchFamily="34" charset="0"/>
                <a:cs typeface="Segoe UI" panose="020B0502040204020203" pitchFamily="34" charset="0"/>
              </a:rPr>
              <a:t>Læreren </a:t>
            </a:r>
            <a:r>
              <a:rPr lang="en-US" sz="1800" i="1" dirty="0" err="1">
                <a:highlight>
                  <a:srgbClr val="FFFF00"/>
                </a:highlight>
                <a:latin typeface="Segoe UI" panose="020B0502040204020203" pitchFamily="34" charset="0"/>
                <a:cs typeface="Segoe UI" panose="020B0502040204020203" pitchFamily="34" charset="0"/>
              </a:rPr>
              <a:t>faciliterer</a:t>
            </a:r>
            <a:r>
              <a:rPr lang="en-US" sz="1800" i="1" dirty="0">
                <a:highlight>
                  <a:srgbClr val="FFFF00"/>
                </a:highlight>
                <a:latin typeface="Segoe UI" panose="020B0502040204020203" pitchFamily="34" charset="0"/>
                <a:cs typeface="Segoe UI" panose="020B0502040204020203" pitchFamily="34" charset="0"/>
              </a:rPr>
              <a:t> </a:t>
            </a:r>
            <a:r>
              <a:rPr lang="en-US" sz="1800" i="1" dirty="0" err="1">
                <a:highlight>
                  <a:srgbClr val="FFFF00"/>
                </a:highlight>
                <a:latin typeface="Segoe UI" panose="020B0502040204020203" pitchFamily="34" charset="0"/>
                <a:cs typeface="Segoe UI" panose="020B0502040204020203" pitchFamily="34" charset="0"/>
              </a:rPr>
              <a:t>en</a:t>
            </a:r>
            <a:r>
              <a:rPr lang="en-US" sz="1800" i="1" dirty="0">
                <a:highlight>
                  <a:srgbClr val="FFFF00"/>
                </a:highlight>
                <a:latin typeface="Segoe UI" panose="020B0502040204020203" pitchFamily="34" charset="0"/>
                <a:cs typeface="Segoe UI" panose="020B0502040204020203" pitchFamily="34" charset="0"/>
              </a:rPr>
              <a:t> </a:t>
            </a:r>
            <a:r>
              <a:rPr lang="en-US" sz="1800" i="1" dirty="0" err="1">
                <a:highlight>
                  <a:srgbClr val="FFFF00"/>
                </a:highlight>
                <a:latin typeface="Segoe UI" panose="020B0502040204020203" pitchFamily="34" charset="0"/>
                <a:cs typeface="Segoe UI" panose="020B0502040204020203" pitchFamily="34" charset="0"/>
              </a:rPr>
              <a:t>plenumdiskussion</a:t>
            </a:r>
            <a:r>
              <a:rPr lang="en-US" sz="1800" i="1" dirty="0">
                <a:highlight>
                  <a:srgbClr val="FFFF00"/>
                </a:highlight>
                <a:latin typeface="Segoe UI" panose="020B0502040204020203" pitchFamily="34" charset="0"/>
                <a:cs typeface="Segoe UI" panose="020B0502040204020203" pitchFamily="34" charset="0"/>
              </a:rPr>
              <a:t>.</a:t>
            </a:r>
          </a:p>
          <a:p>
            <a:pPr marL="0" indent="0">
              <a:buNone/>
            </a:pPr>
            <a:endParaRPr lang="en-US" sz="1800" i="1" dirty="0">
              <a:highlight>
                <a:srgbClr val="FFFF00"/>
              </a:highlight>
              <a:latin typeface="Segoe UI" panose="020B0502040204020203" pitchFamily="34" charset="0"/>
              <a:cs typeface="Segoe UI" panose="020B0502040204020203" pitchFamily="34" charset="0"/>
            </a:endParaRPr>
          </a:p>
          <a:p>
            <a:pPr marL="0" indent="0">
              <a:buNone/>
            </a:pPr>
            <a:r>
              <a:rPr lang="x-none" sz="1800" b="1" dirty="0" err="1"/>
              <a:t>Skab</a:t>
            </a:r>
            <a:r>
              <a:rPr lang="x-none" sz="1800" b="1" dirty="0"/>
              <a:t> </a:t>
            </a:r>
            <a:r>
              <a:rPr lang="x-none" sz="1800" b="1" dirty="0" err="1"/>
              <a:t>sammenhæng</a:t>
            </a:r>
            <a:r>
              <a:rPr lang="x-none" sz="1800" b="1" dirty="0"/>
              <a:t> </a:t>
            </a:r>
            <a:r>
              <a:rPr lang="x-none" sz="1800" b="1" dirty="0" err="1"/>
              <a:t>mellem</a:t>
            </a:r>
            <a:r>
              <a:rPr lang="x-none" sz="1800" b="1" dirty="0"/>
              <a:t> </a:t>
            </a:r>
            <a:r>
              <a:rPr lang="x-none" sz="1800" b="1" dirty="0" err="1"/>
              <a:t>teori</a:t>
            </a:r>
            <a:r>
              <a:rPr lang="x-none" sz="1800" b="1" dirty="0"/>
              <a:t> </a:t>
            </a:r>
            <a:r>
              <a:rPr lang="x-none" sz="1800" b="1" dirty="0" err="1"/>
              <a:t>og</a:t>
            </a:r>
            <a:r>
              <a:rPr lang="x-none" sz="1800" b="1" dirty="0"/>
              <a:t> </a:t>
            </a:r>
            <a:r>
              <a:rPr lang="x-none" sz="1800" b="1" dirty="0" err="1"/>
              <a:t>virkelighed</a:t>
            </a:r>
            <a:endParaRPr lang="x-none" sz="1800" b="1" dirty="0"/>
          </a:p>
          <a:p>
            <a:r>
              <a:rPr lang="da-DK" sz="1800" dirty="0"/>
              <a:t>I</a:t>
            </a:r>
            <a:r>
              <a:rPr lang="x-none" sz="1800" dirty="0"/>
              <a:t> </a:t>
            </a:r>
            <a:r>
              <a:rPr lang="x-none" sz="1800" dirty="0" err="1"/>
              <a:t>skal</a:t>
            </a:r>
            <a:r>
              <a:rPr lang="x-none" sz="1800" dirty="0"/>
              <a:t> </a:t>
            </a:r>
            <a:r>
              <a:rPr lang="x-none" sz="1800" dirty="0" err="1"/>
              <a:t>sammen</a:t>
            </a:r>
            <a:r>
              <a:rPr lang="x-none" sz="1800" dirty="0"/>
              <a:t> lave et </a:t>
            </a:r>
            <a:r>
              <a:rPr lang="x-none" sz="1800" dirty="0" err="1"/>
              <a:t>begrebskort</a:t>
            </a:r>
            <a:r>
              <a:rPr lang="x-none" sz="1800" dirty="0"/>
              <a:t> </a:t>
            </a:r>
            <a:r>
              <a:rPr lang="x-none" sz="1800" dirty="0" err="1"/>
              <a:t>på</a:t>
            </a:r>
            <a:r>
              <a:rPr lang="x-none" sz="1800" dirty="0"/>
              <a:t> </a:t>
            </a:r>
            <a:r>
              <a:rPr lang="x-none" sz="1800" dirty="0" err="1"/>
              <a:t>tavlen</a:t>
            </a:r>
            <a:r>
              <a:rPr lang="x-none" sz="1800" dirty="0"/>
              <a:t>, </a:t>
            </a:r>
            <a:r>
              <a:rPr lang="x-none" sz="1800" dirty="0" err="1"/>
              <a:t>hvor</a:t>
            </a:r>
            <a:r>
              <a:rPr lang="x-none" sz="1800" dirty="0"/>
              <a:t> </a:t>
            </a:r>
            <a:r>
              <a:rPr lang="da-DK" sz="1800" dirty="0"/>
              <a:t>I</a:t>
            </a:r>
            <a:r>
              <a:rPr lang="x-none" sz="1800" dirty="0"/>
              <a:t> </a:t>
            </a:r>
            <a:r>
              <a:rPr lang="x-none" sz="1800" dirty="0" err="1"/>
              <a:t>samler</a:t>
            </a:r>
            <a:r>
              <a:rPr lang="x-none" sz="1800" dirty="0"/>
              <a:t> de </a:t>
            </a:r>
            <a:r>
              <a:rPr lang="x-none" sz="1800" dirty="0" err="1"/>
              <a:t>vigtigste</a:t>
            </a:r>
            <a:r>
              <a:rPr lang="x-none" sz="1800" dirty="0"/>
              <a:t> </a:t>
            </a:r>
            <a:r>
              <a:rPr lang="x-none" sz="1800" dirty="0" err="1"/>
              <a:t>begreber</a:t>
            </a:r>
            <a:r>
              <a:rPr lang="x-none" sz="1800" dirty="0"/>
              <a:t> </a:t>
            </a:r>
            <a:r>
              <a:rPr lang="x-none" sz="1800" dirty="0" err="1"/>
              <a:t>og</a:t>
            </a:r>
            <a:r>
              <a:rPr lang="x-none" sz="1800" dirty="0"/>
              <a:t> den </a:t>
            </a:r>
            <a:r>
              <a:rPr lang="x-none" sz="1800" dirty="0" err="1"/>
              <a:t>viden</a:t>
            </a:r>
            <a:r>
              <a:rPr lang="x-none" sz="1800" dirty="0"/>
              <a:t>, I </a:t>
            </a:r>
            <a:r>
              <a:rPr lang="x-none" sz="1800" dirty="0" err="1"/>
              <a:t>har</a:t>
            </a:r>
            <a:r>
              <a:rPr lang="x-none" sz="1800" dirty="0"/>
              <a:t> </a:t>
            </a:r>
            <a:r>
              <a:rPr lang="x-none" sz="1800" dirty="0" err="1"/>
              <a:t>arbejdet</a:t>
            </a:r>
            <a:r>
              <a:rPr lang="x-none" sz="1800" dirty="0"/>
              <a:t> med.</a:t>
            </a:r>
          </a:p>
          <a:p>
            <a:r>
              <a:rPr lang="x-none" sz="1800" dirty="0" err="1"/>
              <a:t>Sammen</a:t>
            </a:r>
            <a:r>
              <a:rPr lang="x-none" sz="1800" dirty="0"/>
              <a:t> </a:t>
            </a:r>
            <a:r>
              <a:rPr lang="x-none" sz="1800" dirty="0" err="1"/>
              <a:t>skal</a:t>
            </a:r>
            <a:r>
              <a:rPr lang="x-none" sz="1800" dirty="0"/>
              <a:t> I </a:t>
            </a:r>
            <a:r>
              <a:rPr lang="x-none" sz="1800" dirty="0" err="1"/>
              <a:t>undersøge</a:t>
            </a:r>
            <a:r>
              <a:rPr lang="x-none" sz="1800" dirty="0"/>
              <a:t>, </a:t>
            </a:r>
            <a:r>
              <a:rPr lang="x-none" sz="1800" dirty="0" err="1"/>
              <a:t>hvordan</a:t>
            </a:r>
            <a:r>
              <a:rPr lang="x-none" sz="1800" dirty="0"/>
              <a:t> </a:t>
            </a:r>
            <a:r>
              <a:rPr lang="x-none" sz="1800" dirty="0" err="1"/>
              <a:t>jeres</a:t>
            </a:r>
            <a:r>
              <a:rPr lang="x-none" sz="1800" dirty="0"/>
              <a:t> </a:t>
            </a:r>
            <a:r>
              <a:rPr lang="x-none" sz="1800" dirty="0" err="1"/>
              <a:t>faglige</a:t>
            </a:r>
            <a:r>
              <a:rPr lang="x-none" sz="1800" dirty="0"/>
              <a:t> </a:t>
            </a:r>
            <a:r>
              <a:rPr lang="x-none" sz="1800" dirty="0" err="1"/>
              <a:t>viden</a:t>
            </a:r>
            <a:r>
              <a:rPr lang="x-none" sz="1800" dirty="0"/>
              <a:t> </a:t>
            </a:r>
            <a:r>
              <a:rPr lang="x-none" sz="1800" dirty="0" err="1"/>
              <a:t>hænger</a:t>
            </a:r>
            <a:r>
              <a:rPr lang="x-none" sz="1800" dirty="0"/>
              <a:t> </a:t>
            </a:r>
            <a:r>
              <a:rPr lang="x-none" sz="1800" dirty="0" err="1"/>
              <a:t>sammen</a:t>
            </a:r>
            <a:r>
              <a:rPr lang="x-none" sz="1800" dirty="0"/>
              <a:t> med de </a:t>
            </a:r>
            <a:r>
              <a:rPr lang="x-none" sz="1800" dirty="0" err="1"/>
              <a:t>udfordringer</a:t>
            </a:r>
            <a:r>
              <a:rPr lang="x-none" sz="1800" dirty="0"/>
              <a:t>, vi ser </a:t>
            </a:r>
            <a:r>
              <a:rPr lang="x-none" sz="1800" dirty="0" err="1"/>
              <a:t>i</a:t>
            </a:r>
            <a:r>
              <a:rPr lang="x-none" sz="1800" dirty="0"/>
              <a:t> det </a:t>
            </a:r>
            <a:r>
              <a:rPr lang="x-none" sz="1800" dirty="0" err="1"/>
              <a:t>danske</a:t>
            </a:r>
            <a:r>
              <a:rPr lang="x-none" sz="1800" dirty="0"/>
              <a:t> </a:t>
            </a:r>
            <a:r>
              <a:rPr lang="x-none" sz="1800" dirty="0" err="1"/>
              <a:t>vandmiljø</a:t>
            </a:r>
            <a:r>
              <a:rPr lang="x-none" sz="1800" dirty="0"/>
              <a:t>. I </a:t>
            </a:r>
            <a:r>
              <a:rPr lang="x-none" sz="1800" dirty="0" err="1"/>
              <a:t>skal</a:t>
            </a:r>
            <a:r>
              <a:rPr lang="x-none" sz="1800" dirty="0"/>
              <a:t> </a:t>
            </a:r>
            <a:r>
              <a:rPr lang="x-none" sz="1800" dirty="0" err="1"/>
              <a:t>forklare</a:t>
            </a:r>
            <a:r>
              <a:rPr lang="x-none" sz="1800" dirty="0"/>
              <a:t> </a:t>
            </a:r>
            <a:r>
              <a:rPr lang="x-none" sz="1800" dirty="0" err="1"/>
              <a:t>forbindelserne</a:t>
            </a:r>
            <a:r>
              <a:rPr lang="x-none" sz="1800" dirty="0"/>
              <a:t> </a:t>
            </a:r>
            <a:r>
              <a:rPr lang="x-none" sz="1800" dirty="0" err="1"/>
              <a:t>mellem</a:t>
            </a:r>
            <a:r>
              <a:rPr lang="x-none" sz="1800" dirty="0"/>
              <a:t> </a:t>
            </a:r>
            <a:r>
              <a:rPr lang="x-none" sz="1800" dirty="0" err="1"/>
              <a:t>begreberne</a:t>
            </a:r>
            <a:r>
              <a:rPr lang="x-none" sz="1800" dirty="0"/>
              <a:t> </a:t>
            </a:r>
            <a:r>
              <a:rPr lang="x-none" sz="1800" dirty="0" err="1"/>
              <a:t>og</a:t>
            </a:r>
            <a:r>
              <a:rPr lang="x-none" sz="1800" dirty="0"/>
              <a:t> </a:t>
            </a:r>
            <a:r>
              <a:rPr lang="x-none" sz="1800" dirty="0" err="1"/>
              <a:t>bruge</a:t>
            </a:r>
            <a:r>
              <a:rPr lang="x-none" sz="1800" dirty="0"/>
              <a:t> </a:t>
            </a:r>
            <a:r>
              <a:rPr lang="x-none" sz="1800" dirty="0" err="1"/>
              <a:t>dem</a:t>
            </a:r>
            <a:r>
              <a:rPr lang="x-none" sz="1800" dirty="0"/>
              <a:t> </a:t>
            </a:r>
            <a:r>
              <a:rPr lang="x-none" sz="1800" dirty="0" err="1"/>
              <a:t>til</a:t>
            </a:r>
            <a:r>
              <a:rPr lang="x-none" sz="1800" dirty="0"/>
              <a:t> at </a:t>
            </a:r>
            <a:r>
              <a:rPr lang="x-none" sz="1800" dirty="0" err="1"/>
              <a:t>skabe</a:t>
            </a:r>
            <a:r>
              <a:rPr lang="x-none" sz="1800" dirty="0"/>
              <a:t> </a:t>
            </a:r>
            <a:r>
              <a:rPr lang="x-none" sz="1800" dirty="0" err="1"/>
              <a:t>en</a:t>
            </a:r>
            <a:r>
              <a:rPr lang="x-none" sz="1800" dirty="0"/>
              <a:t> </a:t>
            </a:r>
            <a:r>
              <a:rPr lang="x-none" sz="1800" dirty="0" err="1"/>
              <a:t>fælles</a:t>
            </a:r>
            <a:r>
              <a:rPr lang="x-none" sz="1800" dirty="0"/>
              <a:t> </a:t>
            </a:r>
            <a:r>
              <a:rPr lang="x-none" sz="1800" dirty="0" err="1"/>
              <a:t>forståelse</a:t>
            </a:r>
            <a:r>
              <a:rPr lang="x-none" sz="1800" dirty="0"/>
              <a:t> </a:t>
            </a:r>
            <a:r>
              <a:rPr lang="x-none" sz="1800" dirty="0" err="1"/>
              <a:t>af</a:t>
            </a:r>
            <a:r>
              <a:rPr lang="x-none" sz="1800" dirty="0"/>
              <a:t> </a:t>
            </a:r>
            <a:r>
              <a:rPr lang="x-none" sz="1800" dirty="0" err="1"/>
              <a:t>problematikkerne</a:t>
            </a:r>
            <a:r>
              <a:rPr lang="x-none" sz="1800" dirty="0"/>
              <a:t>.</a:t>
            </a:r>
          </a:p>
        </p:txBody>
      </p:sp>
    </p:spTree>
    <p:extLst>
      <p:ext uri="{BB962C8B-B14F-4D97-AF65-F5344CB8AC3E}">
        <p14:creationId xmlns:p14="http://schemas.microsoft.com/office/powerpoint/2010/main" val="96479311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8A62-8DB0-6BBD-D7B9-0F61BF16EF19}"/>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55F8B21-486E-6A72-D3D9-4872030DEA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3D2DFDE-870A-4BF7-ED3A-33A0EBD0E3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3AA3AC8-BE98-8C96-3562-45415B363925}"/>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6A827AB6-A204-13A1-B2E2-202F83D270BC}"/>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413058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22BEC-CF43-F415-CEC9-BA112A55CE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8159C7-DDCA-3B50-5F2A-B49C324A0FB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3</a:t>
            </a:r>
          </a:p>
          <a:p>
            <a:pPr algn="ctr"/>
            <a:r>
              <a:rPr lang="da-DK" sz="2400" dirty="0">
                <a:solidFill>
                  <a:schemeClr val="bg1"/>
                </a:solidFill>
                <a:latin typeface="BetonEF" pitchFamily="50" charset="0"/>
              </a:rPr>
              <a:t>Vandforurening og iltsvind: Matrix-gruppearbejde</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E81B121F-9E05-14C7-B932-78D31EB0AF66}"/>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D42168BE-CA4A-FF5C-15D5-673CF79F3B7B}"/>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D66E100A-22BA-7760-97A3-054EDC916E34}"/>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215900" indent="-215900">
              <a:spcAft>
                <a:spcPts val="600"/>
              </a:spcAft>
              <a:buFont typeface="Arial" panose="020B0604020202020204" pitchFamily="34" charset="0"/>
              <a:buChar char="•"/>
            </a:pPr>
            <a:r>
              <a:rPr lang="en-US" sz="2000" dirty="0" err="1">
                <a:latin typeface="Segoe UI"/>
                <a:ea typeface="Arial" pitchFamily="34" charset="-122"/>
                <a:cs typeface="Segoe UI"/>
              </a:rPr>
              <a:t>Logbog</a:t>
            </a:r>
            <a:endParaRPr lang="en-US" sz="2000">
              <a:latin typeface="Segoe UI"/>
              <a:cs typeface="Segoe UI"/>
            </a:endParaRPr>
          </a:p>
          <a:p>
            <a:pPr marL="215900" indent="-215900">
              <a:spcAft>
                <a:spcPts val="600"/>
              </a:spcAft>
              <a:buFont typeface="Arial" panose="020B0604020202020204" pitchFamily="34" charset="0"/>
              <a:buChar char="•"/>
            </a:pPr>
            <a:r>
              <a:rPr lang="en-US" sz="2000" dirty="0" err="1">
                <a:latin typeface="Segoe UI"/>
                <a:ea typeface="Arial" pitchFamily="34" charset="-122"/>
                <a:cs typeface="Segoe UI"/>
              </a:rPr>
              <a:t>Matrixøvelse</a:t>
            </a:r>
            <a:r>
              <a:rPr lang="en-US" sz="2000" dirty="0">
                <a:latin typeface="Segoe UI"/>
                <a:ea typeface="Arial" pitchFamily="34" charset="-122"/>
                <a:cs typeface="Segoe UI"/>
              </a:rPr>
              <a:t> med fire </a:t>
            </a:r>
            <a:r>
              <a:rPr lang="en-US" sz="2000" dirty="0" err="1">
                <a:latin typeface="Segoe UI"/>
                <a:ea typeface="Arial" pitchFamily="34" charset="-122"/>
                <a:cs typeface="Segoe UI"/>
              </a:rPr>
              <a:t>ekspertperspektiver</a:t>
            </a:r>
            <a:endParaRPr lang="en-US" sz="2000">
              <a:latin typeface="Segoe UI"/>
              <a:cs typeface="Segoe UI"/>
            </a:endParaRPr>
          </a:p>
          <a:p>
            <a:pPr marL="215900" indent="-215900">
              <a:spcAft>
                <a:spcPts val="600"/>
              </a:spcAft>
              <a:buFont typeface="Arial" panose="020B0604020202020204" pitchFamily="34" charset="0"/>
              <a:buChar char="•"/>
            </a:pPr>
            <a:r>
              <a:rPr lang="en-US" sz="2000" dirty="0" err="1">
                <a:latin typeface="Segoe UI"/>
                <a:ea typeface="Arial" pitchFamily="34" charset="-122"/>
                <a:cs typeface="Segoe UI"/>
              </a:rPr>
              <a:t>Fælles</a:t>
            </a:r>
            <a:r>
              <a:rPr lang="en-US" sz="2000" dirty="0">
                <a:latin typeface="Segoe UI"/>
                <a:ea typeface="Arial" pitchFamily="34" charset="-122"/>
                <a:cs typeface="Segoe UI"/>
              </a:rPr>
              <a:t> </a:t>
            </a:r>
            <a:r>
              <a:rPr lang="en-US" sz="2000" dirty="0" err="1">
                <a:latin typeface="Segoe UI"/>
                <a:ea typeface="Arial" pitchFamily="34" charset="-122"/>
                <a:cs typeface="Segoe UI"/>
              </a:rPr>
              <a:t>forklaringskæde</a:t>
            </a:r>
            <a:endParaRPr lang="en-US" sz="2000">
              <a:latin typeface="Segoe UI"/>
              <a:cs typeface="Segoe UI"/>
            </a:endParaRPr>
          </a:p>
          <a:p>
            <a:pPr marL="215900" indent="-215900">
              <a:spcAft>
                <a:spcPts val="600"/>
              </a:spcAft>
              <a:buFont typeface="Arial" panose="020B0604020202020204" pitchFamily="34" charset="0"/>
              <a:buChar char="•"/>
            </a:pPr>
            <a:r>
              <a:rPr lang="en-US" sz="2000" dirty="0" err="1">
                <a:latin typeface="Segoe UI"/>
                <a:ea typeface="Arial" pitchFamily="34" charset="-122"/>
                <a:cs typeface="Segoe UI"/>
              </a:rPr>
              <a:t>Afrundende</a:t>
            </a:r>
            <a:r>
              <a:rPr lang="en-US" sz="2000" dirty="0">
                <a:latin typeface="Segoe UI"/>
                <a:ea typeface="Arial" pitchFamily="34" charset="-122"/>
                <a:cs typeface="Segoe UI"/>
              </a:rPr>
              <a:t> </a:t>
            </a:r>
            <a:r>
              <a:rPr lang="en-US" sz="2000" dirty="0" err="1">
                <a:latin typeface="Segoe UI"/>
                <a:ea typeface="Arial" pitchFamily="34" charset="-122"/>
                <a:cs typeface="Segoe UI"/>
              </a:rPr>
              <a:t>refleksion</a:t>
            </a:r>
            <a:endParaRPr lang="en-US" sz="2000" dirty="0">
              <a:latin typeface="Segoe UI"/>
              <a:ea typeface="Arial" pitchFamily="34" charset="-122"/>
              <a:cs typeface="Segoe UI"/>
            </a:endParaRPr>
          </a:p>
          <a:p>
            <a:pPr marL="215900" indent="-215900">
              <a:spcAft>
                <a:spcPts val="600"/>
              </a:spcAft>
              <a:buFont typeface="Arial" panose="020B0604020202020204" pitchFamily="34" charset="0"/>
              <a:buChar char="•"/>
            </a:pPr>
            <a:r>
              <a:rPr lang="en-US" sz="2000">
                <a:latin typeface="Segoe UI"/>
                <a:cs typeface="Segoe UI"/>
              </a:rPr>
              <a:t>Logbog.</a:t>
            </a:r>
            <a:endParaRPr lang="en-US" sz="2000"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94F7F894-9B74-7C98-CA07-E0C7EC4876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0000" y="3960000"/>
            <a:ext cx="1620000" cy="1620000"/>
          </a:xfrm>
          <a:prstGeom prst="rect">
            <a:avLst/>
          </a:prstGeom>
        </p:spPr>
      </p:pic>
    </p:spTree>
    <p:extLst>
      <p:ext uri="{BB962C8B-B14F-4D97-AF65-F5344CB8AC3E}">
        <p14:creationId xmlns:p14="http://schemas.microsoft.com/office/powerpoint/2010/main" val="65199548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F8ED1-C459-53FC-CACA-CCB456D6959B}"/>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4A4F8770-735D-8730-BE15-74F42CD012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40139DA-264E-D984-A63A-770A85FA58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571C630-25EE-635F-8B39-41A56857FA1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FD3CD08-438F-8966-3A07-DF94A7F4087E}"/>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557068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F1097-FCC6-7DF9-7254-25448EAED7B0}"/>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E049328A-518A-E568-32B7-87CFBB0C15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0109" y="1872000"/>
            <a:ext cx="2929229"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CA6CD39D-99D6-CF4D-E3B2-591D0D7BCC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3252" y="1872000"/>
            <a:ext cx="2929229"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0FE821C3-CDAF-BD46-3EAB-762C8E5CD3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8823" y="1872000"/>
            <a:ext cx="2929229"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9EA3538-1B1F-8D05-A230-EEE478C3E872}"/>
              </a:ext>
            </a:extLst>
          </p:cNvPr>
          <p:cNvSpPr>
            <a:spLocks noGrp="1"/>
          </p:cNvSpPr>
          <p:nvPr>
            <p:ph type="title"/>
          </p:nvPr>
        </p:nvSpPr>
        <p:spPr>
          <a:xfrm>
            <a:off x="695325" y="294791"/>
            <a:ext cx="11028290" cy="983209"/>
          </a:xfrm>
        </p:spPr>
        <p:txBody>
          <a:bodyPr/>
          <a:lstStyle/>
          <a:p>
            <a:r>
              <a:rPr lang="da-DK" dirty="0"/>
              <a:t>Matrixøvelse</a:t>
            </a:r>
          </a:p>
        </p:txBody>
      </p:sp>
      <p:sp>
        <p:nvSpPr>
          <p:cNvPr id="3" name="Pladsholder til indhold 2">
            <a:extLst>
              <a:ext uri="{FF2B5EF4-FFF2-40B4-BE49-F238E27FC236}">
                <a16:creationId xmlns:a16="http://schemas.microsoft.com/office/drawing/2014/main" id="{292CB041-412F-5E15-5C71-700936CE00EF}"/>
              </a:ext>
            </a:extLst>
          </p:cNvPr>
          <p:cNvSpPr>
            <a:spLocks noGrp="1"/>
          </p:cNvSpPr>
          <p:nvPr>
            <p:ph idx="1"/>
          </p:nvPr>
        </p:nvSpPr>
        <p:spPr>
          <a:xfrm>
            <a:off x="695325" y="1293424"/>
            <a:ext cx="5090660" cy="578576"/>
          </a:xfrm>
        </p:spPr>
        <p:txBody>
          <a:bodyPr vert="horz" lIns="0" tIns="45720" rIns="91440" bIns="45720" rtlCol="0" anchor="t">
            <a:noAutofit/>
          </a:bodyPr>
          <a:lstStyle/>
          <a:p>
            <a:pPr marL="0" indent="0">
              <a:buNone/>
            </a:pPr>
            <a:r>
              <a:rPr lang="da-DK" sz="1800" b="1" dirty="0">
                <a:latin typeface="Segoe UI"/>
                <a:cs typeface="Segoe UI"/>
              </a:rPr>
              <a:t>Arbejdsark 1: </a:t>
            </a:r>
            <a:r>
              <a:rPr lang="da-DK" sz="1800" b="1" i="1" dirty="0">
                <a:latin typeface="Segoe UI"/>
                <a:cs typeface="Segoe UI"/>
              </a:rPr>
              <a:t>Matrixøvelse: Vandforurening og iltsvind </a:t>
            </a:r>
          </a:p>
          <a:p>
            <a:pPr marL="0" indent="0">
              <a:buNone/>
            </a:pPr>
            <a:r>
              <a:rPr lang="x-none" sz="1800" b="1" dirty="0" err="1"/>
              <a:t>Hvordan</a:t>
            </a:r>
            <a:r>
              <a:rPr lang="x-none" sz="1800" b="1" dirty="0"/>
              <a:t> </a:t>
            </a:r>
            <a:r>
              <a:rPr lang="x-none" sz="1800" b="1" dirty="0" err="1"/>
              <a:t>opstår</a:t>
            </a:r>
            <a:r>
              <a:rPr lang="x-none" sz="1800" b="1" dirty="0"/>
              <a:t> </a:t>
            </a:r>
            <a:r>
              <a:rPr lang="x-none" sz="1800" b="1" dirty="0" err="1"/>
              <a:t>iltsvind</a:t>
            </a:r>
            <a:r>
              <a:rPr lang="x-none" sz="1800" b="1" dirty="0"/>
              <a:t>?</a:t>
            </a:r>
          </a:p>
          <a:p>
            <a:r>
              <a:rPr lang="x-none" sz="1800" dirty="0"/>
              <a:t>I </a:t>
            </a:r>
            <a:r>
              <a:rPr lang="x-none" sz="1800" dirty="0" err="1"/>
              <a:t>skal</a:t>
            </a:r>
            <a:r>
              <a:rPr lang="x-none" sz="1800" dirty="0"/>
              <a:t> </a:t>
            </a:r>
            <a:r>
              <a:rPr lang="x-none" sz="1800" dirty="0" err="1"/>
              <a:t>undersøge</a:t>
            </a:r>
            <a:r>
              <a:rPr lang="x-none" sz="1800" dirty="0"/>
              <a:t>, </a:t>
            </a:r>
            <a:r>
              <a:rPr lang="x-none" sz="1800" dirty="0" err="1"/>
              <a:t>hvordan</a:t>
            </a:r>
            <a:r>
              <a:rPr lang="x-none" sz="1800" dirty="0"/>
              <a:t> </a:t>
            </a:r>
            <a:r>
              <a:rPr lang="x-none" sz="1800" dirty="0" err="1"/>
              <a:t>menneskelig</a:t>
            </a:r>
            <a:r>
              <a:rPr lang="x-none" sz="1800" dirty="0"/>
              <a:t> </a:t>
            </a:r>
            <a:r>
              <a:rPr lang="x-none" sz="1800" dirty="0" err="1"/>
              <a:t>aktivitet</a:t>
            </a:r>
            <a:r>
              <a:rPr lang="x-none" sz="1800" dirty="0"/>
              <a:t> </a:t>
            </a:r>
            <a:r>
              <a:rPr lang="x-none" sz="1800" dirty="0" err="1"/>
              <a:t>kan</a:t>
            </a:r>
            <a:r>
              <a:rPr lang="x-none" sz="1800" dirty="0"/>
              <a:t> </a:t>
            </a:r>
            <a:r>
              <a:rPr lang="x-none" sz="1800" dirty="0" err="1"/>
              <a:t>føre</a:t>
            </a:r>
            <a:r>
              <a:rPr lang="x-none" sz="1800" dirty="0"/>
              <a:t> </a:t>
            </a:r>
            <a:r>
              <a:rPr lang="x-none" sz="1800" dirty="0" err="1"/>
              <a:t>til</a:t>
            </a:r>
            <a:r>
              <a:rPr lang="x-none" sz="1800" dirty="0"/>
              <a:t> </a:t>
            </a:r>
            <a:r>
              <a:rPr lang="x-none" sz="1800" dirty="0" err="1"/>
              <a:t>iltsvind</a:t>
            </a:r>
            <a:r>
              <a:rPr lang="x-none" sz="1800" dirty="0"/>
              <a:t>, </a:t>
            </a:r>
            <a:r>
              <a:rPr lang="x-none" sz="1800" dirty="0" err="1"/>
              <a:t>og</a:t>
            </a:r>
            <a:r>
              <a:rPr lang="x-none" sz="1800" dirty="0"/>
              <a:t> </a:t>
            </a:r>
            <a:r>
              <a:rPr lang="x-none" sz="1800" dirty="0" err="1"/>
              <a:t>hvilke</a:t>
            </a:r>
            <a:r>
              <a:rPr lang="x-none" sz="1800" dirty="0"/>
              <a:t> </a:t>
            </a:r>
            <a:r>
              <a:rPr lang="x-none" sz="1800" dirty="0" err="1"/>
              <a:t>konsekvenser</a:t>
            </a:r>
            <a:r>
              <a:rPr lang="x-none" sz="1800" dirty="0"/>
              <a:t> det </a:t>
            </a:r>
            <a:r>
              <a:rPr lang="x-none" sz="1800" dirty="0" err="1"/>
              <a:t>har</a:t>
            </a:r>
            <a:r>
              <a:rPr lang="x-none" sz="1800" dirty="0"/>
              <a:t> for </a:t>
            </a:r>
            <a:r>
              <a:rPr lang="x-none" sz="1800" dirty="0" err="1"/>
              <a:t>livet</a:t>
            </a:r>
            <a:r>
              <a:rPr lang="x-none" sz="1800" dirty="0"/>
              <a:t> </a:t>
            </a:r>
            <a:r>
              <a:rPr lang="x-none" sz="1800" dirty="0" err="1"/>
              <a:t>i</a:t>
            </a:r>
            <a:r>
              <a:rPr lang="x-none" sz="1800" dirty="0"/>
              <a:t> </a:t>
            </a:r>
            <a:r>
              <a:rPr lang="x-none" sz="1800" dirty="0" err="1"/>
              <a:t>havet</a:t>
            </a:r>
            <a:r>
              <a:rPr lang="x-none" sz="1800" dirty="0"/>
              <a:t>.</a:t>
            </a:r>
          </a:p>
          <a:p>
            <a:r>
              <a:rPr lang="x-none" sz="1800" dirty="0"/>
              <a:t>I </a:t>
            </a:r>
            <a:r>
              <a:rPr lang="da-DK" sz="1800" dirty="0"/>
              <a:t>denne</a:t>
            </a:r>
            <a:r>
              <a:rPr lang="x-none" sz="1800" dirty="0"/>
              <a:t> </a:t>
            </a:r>
            <a:r>
              <a:rPr lang="x-none" sz="1800" dirty="0" err="1"/>
              <a:t>matrixøvelse</a:t>
            </a:r>
            <a:r>
              <a:rPr lang="x-none" sz="1800" dirty="0"/>
              <a:t> </a:t>
            </a:r>
            <a:r>
              <a:rPr lang="x-none" sz="1800" dirty="0" err="1"/>
              <a:t>bliver</a:t>
            </a:r>
            <a:r>
              <a:rPr lang="x-none" sz="1800" dirty="0"/>
              <a:t> I </a:t>
            </a:r>
            <a:r>
              <a:rPr lang="x-none" sz="1800" dirty="0" err="1"/>
              <a:t>hver</a:t>
            </a:r>
            <a:r>
              <a:rPr lang="x-none" sz="1800" dirty="0"/>
              <a:t> </a:t>
            </a:r>
            <a:r>
              <a:rPr lang="x-none" sz="1800" dirty="0" err="1"/>
              <a:t>især</a:t>
            </a:r>
            <a:r>
              <a:rPr lang="x-none" sz="1800" dirty="0"/>
              <a:t> </a:t>
            </a:r>
            <a:r>
              <a:rPr lang="x-none" sz="1800" dirty="0" err="1"/>
              <a:t>ekspert</a:t>
            </a:r>
            <a:r>
              <a:rPr lang="x-none" sz="1800" dirty="0"/>
              <a:t> </a:t>
            </a:r>
            <a:r>
              <a:rPr lang="x-none" sz="1800" dirty="0" err="1"/>
              <a:t>i</a:t>
            </a:r>
            <a:r>
              <a:rPr lang="x-none" sz="1800" dirty="0"/>
              <a:t> </a:t>
            </a:r>
            <a:r>
              <a:rPr lang="x-none" sz="1800" dirty="0" err="1"/>
              <a:t>ét</a:t>
            </a:r>
            <a:r>
              <a:rPr lang="x-none" sz="1800" dirty="0"/>
              <a:t> </a:t>
            </a:r>
            <a:r>
              <a:rPr lang="x-none" sz="1800" dirty="0" err="1"/>
              <a:t>område</a:t>
            </a:r>
            <a:r>
              <a:rPr lang="x-none" sz="1800" dirty="0"/>
              <a:t>: </a:t>
            </a:r>
            <a:r>
              <a:rPr lang="x-none" sz="1800" b="1" dirty="0" err="1"/>
              <a:t>forurening</a:t>
            </a:r>
            <a:r>
              <a:rPr lang="x-none" sz="1800" b="1" dirty="0"/>
              <a:t>, </a:t>
            </a:r>
            <a:r>
              <a:rPr lang="x-none" sz="1800" b="1" dirty="0" err="1"/>
              <a:t>iltsvind</a:t>
            </a:r>
            <a:r>
              <a:rPr lang="x-none" sz="1800" b="1" dirty="0"/>
              <a:t>, </a:t>
            </a:r>
            <a:r>
              <a:rPr lang="x-none" sz="1800" b="1" dirty="0" err="1"/>
              <a:t>springlag</a:t>
            </a:r>
            <a:r>
              <a:rPr lang="x-none" sz="1800" b="1" dirty="0"/>
              <a:t> </a:t>
            </a:r>
            <a:r>
              <a:rPr lang="x-none" sz="1800" b="1" dirty="0" err="1"/>
              <a:t>eller</a:t>
            </a:r>
            <a:r>
              <a:rPr lang="x-none" sz="1800" b="1" dirty="0"/>
              <a:t> </a:t>
            </a:r>
            <a:r>
              <a:rPr lang="x-none" sz="1800" b="1" dirty="0" err="1"/>
              <a:t>konsekvenser</a:t>
            </a:r>
            <a:r>
              <a:rPr lang="x-none" sz="1800" b="1" dirty="0"/>
              <a:t> for </a:t>
            </a:r>
            <a:r>
              <a:rPr lang="x-none" sz="1800" b="1" dirty="0" err="1"/>
              <a:t>dyr</a:t>
            </a:r>
            <a:r>
              <a:rPr lang="x-none" sz="1800" b="1" dirty="0"/>
              <a:t> </a:t>
            </a:r>
            <a:r>
              <a:rPr lang="x-none" sz="1800" b="1" dirty="0" err="1"/>
              <a:t>og</a:t>
            </a:r>
            <a:r>
              <a:rPr lang="x-none" sz="1800" b="1" dirty="0"/>
              <a:t> planter</a:t>
            </a:r>
            <a:r>
              <a:rPr lang="x-none" sz="1800" dirty="0"/>
              <a:t>.</a:t>
            </a:r>
          </a:p>
          <a:p>
            <a:r>
              <a:rPr lang="x-none" sz="1800" dirty="0"/>
              <a:t>Til </a:t>
            </a:r>
            <a:r>
              <a:rPr lang="x-none" sz="1800" dirty="0" err="1"/>
              <a:t>sidst</a:t>
            </a:r>
            <a:r>
              <a:rPr lang="x-none" sz="1800" dirty="0"/>
              <a:t> </a:t>
            </a:r>
            <a:r>
              <a:rPr lang="x-none" sz="1800" dirty="0" err="1"/>
              <a:t>samler</a:t>
            </a:r>
            <a:r>
              <a:rPr lang="x-none" sz="1800" dirty="0"/>
              <a:t> I </a:t>
            </a:r>
            <a:r>
              <a:rPr lang="x-none" sz="1800" dirty="0" err="1"/>
              <a:t>jeres</a:t>
            </a:r>
            <a:r>
              <a:rPr lang="x-none" sz="1800" dirty="0"/>
              <a:t> </a:t>
            </a:r>
            <a:r>
              <a:rPr lang="x-none" sz="1800" dirty="0" err="1"/>
              <a:t>viden</a:t>
            </a:r>
            <a:r>
              <a:rPr lang="x-none" sz="1800" dirty="0"/>
              <a:t> </a:t>
            </a:r>
            <a:r>
              <a:rPr lang="x-none" sz="1800" dirty="0" err="1"/>
              <a:t>og</a:t>
            </a:r>
            <a:r>
              <a:rPr lang="x-none" sz="1800" dirty="0"/>
              <a:t> laver </a:t>
            </a:r>
            <a:r>
              <a:rPr lang="x-none" sz="1800" dirty="0" err="1"/>
              <a:t>en</a:t>
            </a:r>
            <a:r>
              <a:rPr lang="x-none" sz="1800" dirty="0"/>
              <a:t> </a:t>
            </a:r>
            <a:r>
              <a:rPr lang="x-none" sz="1800" dirty="0" err="1"/>
              <a:t>forklaringskæde</a:t>
            </a:r>
            <a:r>
              <a:rPr lang="x-none" sz="1800" dirty="0"/>
              <a:t>, der </a:t>
            </a:r>
            <a:r>
              <a:rPr lang="x-none" sz="1800" dirty="0" err="1"/>
              <a:t>viser</a:t>
            </a:r>
            <a:r>
              <a:rPr lang="x-none" sz="1800" dirty="0"/>
              <a:t> </a:t>
            </a:r>
            <a:r>
              <a:rPr lang="x-none" sz="1800" dirty="0" err="1"/>
              <a:t>sammenhængen</a:t>
            </a:r>
            <a:r>
              <a:rPr lang="x-none" sz="1800" dirty="0"/>
              <a:t> </a:t>
            </a:r>
            <a:r>
              <a:rPr lang="x-none" sz="1800" dirty="0" err="1"/>
              <a:t>fra</a:t>
            </a:r>
            <a:r>
              <a:rPr lang="x-none" sz="1800" dirty="0"/>
              <a:t> </a:t>
            </a:r>
            <a:r>
              <a:rPr lang="x-none" sz="1800" dirty="0" err="1"/>
              <a:t>menneskelig</a:t>
            </a:r>
            <a:r>
              <a:rPr lang="x-none" sz="1800" dirty="0"/>
              <a:t> </a:t>
            </a:r>
            <a:r>
              <a:rPr lang="x-none" sz="1800" dirty="0" err="1"/>
              <a:t>aktivitet</a:t>
            </a:r>
            <a:r>
              <a:rPr lang="x-none" sz="1800" dirty="0"/>
              <a:t> </a:t>
            </a:r>
            <a:r>
              <a:rPr lang="x-none" sz="1800" dirty="0" err="1"/>
              <a:t>til</a:t>
            </a:r>
            <a:r>
              <a:rPr lang="x-none" sz="1800" dirty="0"/>
              <a:t> </a:t>
            </a:r>
            <a:r>
              <a:rPr lang="x-none" sz="1800" dirty="0" err="1"/>
              <a:t>iltsvind</a:t>
            </a:r>
            <a:r>
              <a:rPr lang="x-none" sz="1800" dirty="0"/>
              <a:t> </a:t>
            </a:r>
            <a:r>
              <a:rPr lang="x-none" sz="1800" dirty="0" err="1"/>
              <a:t>og</a:t>
            </a:r>
            <a:r>
              <a:rPr lang="x-none" sz="1800" dirty="0"/>
              <a:t> </a:t>
            </a:r>
            <a:r>
              <a:rPr lang="x-none" sz="1800" dirty="0" err="1"/>
              <a:t>konsekvenserne</a:t>
            </a:r>
            <a:r>
              <a:rPr lang="x-none" sz="1800" dirty="0"/>
              <a:t> for </a:t>
            </a:r>
            <a:r>
              <a:rPr lang="x-none" sz="1800" dirty="0" err="1"/>
              <a:t>havmiljøet</a:t>
            </a:r>
            <a:r>
              <a:rPr lang="x-none" sz="1800" dirty="0"/>
              <a:t>.</a:t>
            </a:r>
          </a:p>
          <a:p>
            <a:pPr marL="0" indent="0">
              <a:buNone/>
            </a:pPr>
            <a:endParaRPr lang="da-DK" sz="1800" b="1" i="1" dirty="0">
              <a:latin typeface="Segoe UI"/>
              <a:cs typeface="Segoe UI"/>
            </a:endParaRPr>
          </a:p>
          <a:p>
            <a:pPr marL="0" lvl="0" indent="0">
              <a:buNone/>
            </a:pPr>
            <a:endParaRPr lang="da-DK" sz="1800" dirty="0">
              <a:latin typeface="Segoe UI" panose="020B0502040204020203" pitchFamily="34" charset="0"/>
              <a:cs typeface="Segoe UI" panose="020B0502040204020203" pitchFamily="34" charset="0"/>
            </a:endParaRPr>
          </a:p>
        </p:txBody>
      </p:sp>
      <p:pic>
        <p:nvPicPr>
          <p:cNvPr id="9" name="Billede 8">
            <a:extLst>
              <a:ext uri="{FF2B5EF4-FFF2-40B4-BE49-F238E27FC236}">
                <a16:creationId xmlns:a16="http://schemas.microsoft.com/office/drawing/2014/main" id="{E699DE59-1806-9EAA-945C-154EE33911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4394" y="1872000"/>
            <a:ext cx="2929229"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FEC3DA7A-CD00-8A8E-11A2-6A934BB8C9E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40600" y="1872000"/>
            <a:ext cx="3561552"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7DB47793-02EB-F86F-8BCC-650DAEE0C6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85985" y="1887424"/>
            <a:ext cx="2929229"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2672788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88233-1E5A-44BD-531D-0F121C488BAC}"/>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8D10CC6-B5EE-0090-8BE8-5121141979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99C070A5-994C-1023-840F-34BF05F0C5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733A754-B474-40F9-793C-7D60F29607B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4AAB9EB3-365F-AE7B-6637-79C0A61DB07A}"/>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8208899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D8C0A-A333-78DB-6B9B-2342B11F815D}"/>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61AE1913-D959-63BF-E4DE-120F04B7E6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861F4742-E06D-6294-FA2C-CD1E2706B6A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4</a:t>
            </a:r>
          </a:p>
          <a:p>
            <a:pPr algn="ctr"/>
            <a:r>
              <a:rPr lang="da-DK" sz="2400" dirty="0">
                <a:solidFill>
                  <a:schemeClr val="bg1"/>
                </a:solidFill>
                <a:latin typeface="BetonEF" pitchFamily="50" charset="0"/>
              </a:rPr>
              <a:t>Undersøg spildevand</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3F8458FC-01D9-6F60-F8A2-3EFE14B1302F}"/>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DE57181E-D280-9F00-1554-2B82749E847F}"/>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C74B897B-95C1-9018-DE65-62C88E9D9E0B}"/>
              </a:ext>
            </a:extLst>
          </p:cNvPr>
          <p:cNvSpPr txBox="1"/>
          <p:nvPr/>
        </p:nvSpPr>
        <p:spPr>
          <a:xfrm>
            <a:off x="3560956" y="2530067"/>
            <a:ext cx="5278243" cy="2323713"/>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Logbog</a:t>
            </a:r>
            <a:endParaRPr lang="en-US" sz="2000" dirty="0">
              <a:latin typeface="Segoe UI"/>
              <a:ea typeface="Calibr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Introduktion</a:t>
            </a:r>
            <a:r>
              <a:rPr lang="en-US" sz="2000" dirty="0">
                <a:latin typeface="Segoe UI"/>
                <a:ea typeface="Arial" pitchFamily="34" charset="-122"/>
                <a:cs typeface="Segoe UI"/>
              </a:rPr>
              <a:t> </a:t>
            </a:r>
            <a:r>
              <a:rPr lang="en-US" sz="2000" dirty="0" err="1">
                <a:latin typeface="Segoe UI"/>
                <a:ea typeface="Arial" pitchFamily="34" charset="-122"/>
                <a:cs typeface="Segoe UI"/>
              </a:rPr>
              <a:t>til</a:t>
            </a:r>
            <a:r>
              <a:rPr lang="en-US" sz="2000" dirty="0">
                <a:latin typeface="Segoe UI"/>
                <a:ea typeface="Arial" pitchFamily="34" charset="-122"/>
                <a:cs typeface="Segoe UI"/>
              </a:rPr>
              <a:t> </a:t>
            </a:r>
            <a:r>
              <a:rPr lang="en-US" sz="2000" dirty="0" err="1">
                <a:latin typeface="Segoe UI"/>
                <a:ea typeface="Arial" pitchFamily="34" charset="-122"/>
                <a:cs typeface="Segoe UI"/>
              </a:rPr>
              <a:t>naturvidenskabelig</a:t>
            </a:r>
            <a:r>
              <a:rPr lang="en-US" sz="2000" dirty="0">
                <a:latin typeface="Segoe UI"/>
                <a:ea typeface="Arial" pitchFamily="34" charset="-122"/>
                <a:cs typeface="Segoe UI"/>
              </a:rPr>
              <a:t> </a:t>
            </a:r>
            <a:r>
              <a:rPr lang="en-US" sz="2000" dirty="0" err="1">
                <a:latin typeface="Segoe UI"/>
                <a:ea typeface="Arial" pitchFamily="34" charset="-122"/>
                <a:cs typeface="Segoe UI"/>
              </a:rPr>
              <a:t>metode</a:t>
            </a:r>
            <a:endParaRPr lang="en-US" sz="2000" dirty="0">
              <a:latin typeface="Segoe UI"/>
              <a:ea typeface="Calibr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Hypoteser</a:t>
            </a:r>
            <a:endParaRPr lang="en-US" sz="2000" dirty="0">
              <a:latin typeface="Segoe UI"/>
              <a:ea typeface="Calibr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Måling</a:t>
            </a:r>
            <a:r>
              <a:rPr lang="en-US" sz="2000" dirty="0">
                <a:latin typeface="Segoe UI"/>
                <a:ea typeface="Arial" pitchFamily="34" charset="-122"/>
                <a:cs typeface="Segoe UI"/>
              </a:rPr>
              <a:t> </a:t>
            </a:r>
            <a:r>
              <a:rPr lang="en-US" sz="2000" dirty="0" err="1">
                <a:latin typeface="Segoe UI"/>
                <a:ea typeface="Arial" pitchFamily="34" charset="-122"/>
                <a:cs typeface="Segoe UI"/>
              </a:rPr>
              <a:t>af</a:t>
            </a:r>
            <a:r>
              <a:rPr lang="en-US" sz="2000" dirty="0">
                <a:latin typeface="Segoe UI"/>
                <a:ea typeface="Arial" pitchFamily="34" charset="-122"/>
                <a:cs typeface="Segoe UI"/>
              </a:rPr>
              <a:t> pH </a:t>
            </a:r>
            <a:r>
              <a:rPr lang="en-US" sz="2000" dirty="0" err="1">
                <a:latin typeface="Segoe UI"/>
                <a:ea typeface="Arial" pitchFamily="34" charset="-122"/>
                <a:cs typeface="Segoe UI"/>
              </a:rPr>
              <a:t>og</a:t>
            </a:r>
            <a:r>
              <a:rPr lang="en-US" sz="2000" dirty="0">
                <a:latin typeface="Segoe UI"/>
                <a:ea typeface="Arial" pitchFamily="34" charset="-122"/>
                <a:cs typeface="Segoe UI"/>
              </a:rPr>
              <a:t> </a:t>
            </a:r>
            <a:r>
              <a:rPr lang="en-US" sz="2000" dirty="0" err="1">
                <a:latin typeface="Segoe UI"/>
                <a:ea typeface="Arial" pitchFamily="34" charset="-122"/>
                <a:cs typeface="Segoe UI"/>
              </a:rPr>
              <a:t>uklarhed</a:t>
            </a:r>
            <a:endParaRPr lang="en-US" sz="2000" dirty="0">
              <a:latin typeface="Segoe UI"/>
              <a:ea typeface="Calibr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Fælles</a:t>
            </a:r>
            <a:r>
              <a:rPr lang="en-US" sz="2000" dirty="0">
                <a:latin typeface="Segoe UI"/>
                <a:ea typeface="Arial" pitchFamily="34" charset="-122"/>
                <a:cs typeface="Segoe UI"/>
              </a:rPr>
              <a:t> </a:t>
            </a:r>
            <a:r>
              <a:rPr lang="en-US" sz="2000" dirty="0" err="1">
                <a:latin typeface="Segoe UI"/>
                <a:ea typeface="Arial" pitchFamily="34" charset="-122"/>
                <a:cs typeface="Segoe UI"/>
              </a:rPr>
              <a:t>refleksion</a:t>
            </a:r>
            <a:endParaRPr lang="en-US" sz="2000" dirty="0">
              <a:latin typeface="Segoe UI"/>
              <a:ea typeface="Arial" pitchFamily="34" charset="-122"/>
              <a:cs typeface="Segoe UI"/>
            </a:endParaRPr>
          </a:p>
          <a:p>
            <a:pPr marL="127000" indent="-216000">
              <a:spcAft>
                <a:spcPts val="600"/>
              </a:spcAft>
              <a:buFont typeface="Arial" panose="020B0604020202020204" pitchFamily="34" charset="0"/>
              <a:buChar char="•"/>
            </a:pPr>
            <a:r>
              <a:rPr lang="en-US" sz="2000">
                <a:latin typeface="Segoe UI"/>
                <a:ea typeface="Arial" pitchFamily="34" charset="-122"/>
                <a:cs typeface="Segoe UI"/>
              </a:rPr>
              <a:t>Logbog.</a:t>
            </a:r>
            <a:endParaRPr lang="en-US" sz="2000" dirty="0">
              <a:latin typeface="Segoe UI"/>
              <a:cs typeface="Segoe UI"/>
            </a:endParaRPr>
          </a:p>
        </p:txBody>
      </p:sp>
    </p:spTree>
    <p:extLst>
      <p:ext uri="{BB962C8B-B14F-4D97-AF65-F5344CB8AC3E}">
        <p14:creationId xmlns:p14="http://schemas.microsoft.com/office/powerpoint/2010/main" val="153521242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B59CD-38C8-D12B-25D0-C055BBC75CE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3F84A12D-D348-DCB6-FB39-BA76EE41C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1BEC0DA-6C1F-C0D3-3D71-7595469AEA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AB5DF3D-8E16-FDDC-9215-128061DAF717}"/>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51190C1B-B6AE-A395-04B3-B8FBBBE86705}"/>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Work Sans"/>
              </a:rPr>
              <a:t>Metodekortet </a:t>
            </a:r>
            <a:r>
              <a:rPr lang="da-DK" sz="1800" b="1" i="1" dirty="0">
                <a:latin typeface="Work Sans"/>
              </a:rPr>
              <a:t>Logbog</a:t>
            </a:r>
          </a:p>
          <a:p>
            <a:endParaRPr lang="da-DK" sz="1800" i="1" dirty="0"/>
          </a:p>
          <a:p>
            <a:pPr marL="0" indent="0">
              <a:buNone/>
            </a:pPr>
            <a:r>
              <a:rPr lang="da-DK" sz="1800" i="1" dirty="0"/>
              <a:t>Dagsorden:</a:t>
            </a:r>
          </a:p>
          <a:p>
            <a:pPr>
              <a:buFontTx/>
              <a:buChar char="-"/>
            </a:pPr>
            <a:r>
              <a:rPr lang="da-DK" sz="1800" i="1" dirty="0"/>
              <a:t>Hvem har lavet hvad siden sidst? (Vidensdeling og diskussion)</a:t>
            </a:r>
          </a:p>
          <a:p>
            <a:pPr>
              <a:buFontTx/>
              <a:buChar char="-"/>
            </a:pPr>
            <a:r>
              <a:rPr lang="da-DK" sz="1800" i="1" dirty="0"/>
              <a:t>Hvad er dagens opgave?</a:t>
            </a:r>
          </a:p>
          <a:p>
            <a:pPr marL="179070" indent="-179070">
              <a:buFontTx/>
              <a:buChar char="-"/>
            </a:pPr>
            <a:r>
              <a:rPr lang="da-DK" sz="1800" i="1">
                <a:latin typeface="Work Sans"/>
              </a:rPr>
              <a:t>Hvem laver hvad i dagens lektion?</a:t>
            </a:r>
          </a:p>
          <a:p>
            <a:pPr marL="0" indent="0">
              <a:buNone/>
            </a:pPr>
            <a:endParaRPr lang="en-US" sz="1800" dirty="0">
              <a:highlight>
                <a:srgbClr val="FFFF00"/>
              </a:highlight>
            </a:endParaRPr>
          </a:p>
        </p:txBody>
      </p:sp>
    </p:spTree>
    <p:extLst>
      <p:ext uri="{BB962C8B-B14F-4D97-AF65-F5344CB8AC3E}">
        <p14:creationId xmlns:p14="http://schemas.microsoft.com/office/powerpoint/2010/main" val="48614650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749B6-D113-F482-3CC3-11B6F7AD86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55E2A0-3283-6CFF-7140-2FC71B05B440}"/>
              </a:ext>
            </a:extLst>
          </p:cNvPr>
          <p:cNvSpPr>
            <a:spLocks noGrp="1"/>
          </p:cNvSpPr>
          <p:nvPr>
            <p:ph type="title"/>
          </p:nvPr>
        </p:nvSpPr>
        <p:spPr>
          <a:xfrm>
            <a:off x="695325" y="294791"/>
            <a:ext cx="11028290" cy="983209"/>
          </a:xfrm>
        </p:spPr>
        <p:txBody>
          <a:bodyPr/>
          <a:lstStyle/>
          <a:p>
            <a:r>
              <a:rPr lang="da-DK" dirty="0"/>
              <a:t>Introduktion til naturvidenskabelig metode</a:t>
            </a:r>
          </a:p>
        </p:txBody>
      </p:sp>
      <p:sp>
        <p:nvSpPr>
          <p:cNvPr id="3" name="Pladsholder til indhold 2">
            <a:extLst>
              <a:ext uri="{FF2B5EF4-FFF2-40B4-BE49-F238E27FC236}">
                <a16:creationId xmlns:a16="http://schemas.microsoft.com/office/drawing/2014/main" id="{3C596A2D-007E-6BAC-D43E-69AF551B9A26}"/>
              </a:ext>
            </a:extLst>
          </p:cNvPr>
          <p:cNvSpPr>
            <a:spLocks noGrp="1"/>
          </p:cNvSpPr>
          <p:nvPr>
            <p:ph idx="1"/>
          </p:nvPr>
        </p:nvSpPr>
        <p:spPr>
          <a:xfrm>
            <a:off x="695325" y="1332000"/>
            <a:ext cx="10675952" cy="4248000"/>
          </a:xfrm>
        </p:spPr>
        <p:txBody>
          <a:bodyPr/>
          <a:lstStyle/>
          <a:p>
            <a:pPr marL="0" indent="0">
              <a:buNone/>
            </a:pPr>
            <a:r>
              <a:rPr lang="da-DK" sz="1800" i="1" dirty="0">
                <a:highlight>
                  <a:srgbClr val="FFFF00"/>
                </a:highlight>
                <a:latin typeface="Segoe UI" panose="020B0502040204020203" pitchFamily="34" charset="0"/>
                <a:cs typeface="Segoe UI" panose="020B0502040204020203" pitchFamily="34" charset="0"/>
              </a:rPr>
              <a:t>Læreren indsætter selv en figur af den naturvidenskabelige model.</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4203791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A1E8D-9559-E1FC-A000-87FA24358A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812F62-8733-17F6-0B9D-BC90F9EB1A51}"/>
              </a:ext>
            </a:extLst>
          </p:cNvPr>
          <p:cNvSpPr>
            <a:spLocks noGrp="1"/>
          </p:cNvSpPr>
          <p:nvPr>
            <p:ph type="title"/>
          </p:nvPr>
        </p:nvSpPr>
        <p:spPr>
          <a:xfrm>
            <a:off x="695325" y="294791"/>
            <a:ext cx="11028290" cy="983209"/>
          </a:xfrm>
        </p:spPr>
        <p:txBody>
          <a:bodyPr/>
          <a:lstStyle/>
          <a:p>
            <a:r>
              <a:rPr lang="da-DK" dirty="0"/>
              <a:t>Hypoteser</a:t>
            </a:r>
          </a:p>
        </p:txBody>
      </p:sp>
      <p:sp>
        <p:nvSpPr>
          <p:cNvPr id="3" name="Pladsholder til indhold 2">
            <a:extLst>
              <a:ext uri="{FF2B5EF4-FFF2-40B4-BE49-F238E27FC236}">
                <a16:creationId xmlns:a16="http://schemas.microsoft.com/office/drawing/2014/main" id="{261A0FBB-D7CC-AD5E-81D8-489CB7B5EF77}"/>
              </a:ext>
            </a:extLst>
          </p:cNvPr>
          <p:cNvSpPr>
            <a:spLocks noGrp="1"/>
          </p:cNvSpPr>
          <p:nvPr>
            <p:ph idx="1"/>
          </p:nvPr>
        </p:nvSpPr>
        <p:spPr>
          <a:xfrm>
            <a:off x="695325" y="1332000"/>
            <a:ext cx="10675952" cy="4248000"/>
          </a:xfrm>
        </p:spPr>
        <p:txBody>
          <a:bodyPr/>
          <a:lstStyle/>
          <a:p>
            <a:pPr marL="0" indent="0">
              <a:buNone/>
            </a:pPr>
            <a:r>
              <a:rPr lang="da-DK" sz="1800" i="1" dirty="0">
                <a:highlight>
                  <a:srgbClr val="FFFF00"/>
                </a:highlight>
                <a:latin typeface="Segoe UI" panose="020B0502040204020203" pitchFamily="34" charset="0"/>
                <a:cs typeface="Segoe UI" panose="020B0502040204020203" pitchFamily="34" charset="0"/>
              </a:rPr>
              <a:t>Læreren forklarer begrebet hypoteser – evt. ved hjælp af selvvalgt figur.</a:t>
            </a:r>
          </a:p>
          <a:p>
            <a:pPr marL="0" indent="0">
              <a:buNone/>
            </a:pPr>
            <a:r>
              <a:rPr lang="da-DK" sz="1800" dirty="0">
                <a:latin typeface="Segoe UI" panose="020B0502040204020203" pitchFamily="34" charset="0"/>
                <a:cs typeface="Segoe UI" panose="020B0502040204020203" pitchFamily="34" charset="0"/>
              </a:rPr>
              <a:t>Herefter skal I arbejde med at opstille egne selvvalgte hypoteser og diskutere i grupperne, om de enkelte hypoteser </a:t>
            </a:r>
            <a:r>
              <a:rPr lang="da-DK" sz="1800">
                <a:latin typeface="Segoe UI" panose="020B0502040204020203" pitchFamily="34" charset="0"/>
                <a:cs typeface="Segoe UI" panose="020B0502040204020203" pitchFamily="34" charset="0"/>
              </a:rPr>
              <a:t>er målbare, </a:t>
            </a:r>
            <a:r>
              <a:rPr lang="da-DK" sz="1800" dirty="0">
                <a:latin typeface="Segoe UI" panose="020B0502040204020203" pitchFamily="34" charset="0"/>
                <a:cs typeface="Segoe UI" panose="020B0502040204020203" pitchFamily="34" charset="0"/>
              </a:rPr>
              <a:t>og hvordan de evt. </a:t>
            </a:r>
            <a:r>
              <a:rPr lang="da-DK" sz="1800">
                <a:latin typeface="Segoe UI" panose="020B0502040204020203" pitchFamily="34" charset="0"/>
                <a:cs typeface="Segoe UI" panose="020B0502040204020203" pitchFamily="34" charset="0"/>
              </a:rPr>
              <a:t>kan testes.</a:t>
            </a:r>
            <a:endParaRPr lang="da-DK" sz="1800" dirty="0">
              <a:latin typeface="Segoe UI" panose="020B0502040204020203" pitchFamily="34" charset="0"/>
              <a:cs typeface="Segoe UI" panose="020B0502040204020203" pitchFamily="34" charset="0"/>
            </a:endParaRP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4512252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97EBC-6BB5-8941-CFC9-F88F6DBEFA10}"/>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20636660-20D0-F61E-8EA3-993C0C9830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4388"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0D8D31E1-9C90-A6D1-0F07-58D50DB390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37164"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DF67369D-3E82-B3A9-494E-75810A33C0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9940"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FAED134-AFD2-08BF-76AC-E43C7B70AD48}"/>
              </a:ext>
            </a:extLst>
          </p:cNvPr>
          <p:cNvSpPr>
            <a:spLocks noGrp="1"/>
          </p:cNvSpPr>
          <p:nvPr>
            <p:ph type="title"/>
          </p:nvPr>
        </p:nvSpPr>
        <p:spPr>
          <a:xfrm>
            <a:off x="695325" y="294791"/>
            <a:ext cx="11028290" cy="983209"/>
          </a:xfrm>
        </p:spPr>
        <p:txBody>
          <a:bodyPr/>
          <a:lstStyle/>
          <a:p>
            <a:r>
              <a:rPr lang="da-DK" dirty="0"/>
              <a:t>Måling af pH og uklarhed </a:t>
            </a:r>
          </a:p>
        </p:txBody>
      </p:sp>
      <p:sp>
        <p:nvSpPr>
          <p:cNvPr id="3" name="Pladsholder til indhold 2">
            <a:extLst>
              <a:ext uri="{FF2B5EF4-FFF2-40B4-BE49-F238E27FC236}">
                <a16:creationId xmlns:a16="http://schemas.microsoft.com/office/drawing/2014/main" id="{E5150A6D-4BBD-5D68-CAAA-DA9271600F96}"/>
              </a:ext>
            </a:extLst>
          </p:cNvPr>
          <p:cNvSpPr>
            <a:spLocks noGrp="1"/>
          </p:cNvSpPr>
          <p:nvPr>
            <p:ph idx="1"/>
          </p:nvPr>
        </p:nvSpPr>
        <p:spPr>
          <a:xfrm>
            <a:off x="695325" y="1305000"/>
            <a:ext cx="5717415" cy="4248000"/>
          </a:xfrm>
        </p:spPr>
        <p:txBody>
          <a:bodyPr vert="horz" lIns="0" tIns="45720" rIns="91440" bIns="45720" rtlCol="0" anchor="t">
            <a:noAutofit/>
          </a:bodyPr>
          <a:lstStyle/>
          <a:p>
            <a:pPr marL="0" indent="0">
              <a:buNone/>
            </a:pPr>
            <a:r>
              <a:rPr lang="da-DK" sz="1800" b="1" dirty="0">
                <a:latin typeface="Segoe UI"/>
                <a:cs typeface="Segoe UI"/>
              </a:rPr>
              <a:t>Arbejdsark 2: </a:t>
            </a:r>
            <a:r>
              <a:rPr lang="da-DK" sz="1800" b="1" i="1" dirty="0">
                <a:latin typeface="Segoe UI"/>
                <a:cs typeface="Segoe UI"/>
              </a:rPr>
              <a:t>Undersøg spildevand</a:t>
            </a:r>
          </a:p>
          <a:p>
            <a:endParaRPr lang="da-DK" sz="1800" b="1" i="1" dirty="0">
              <a:latin typeface="Segoe UI"/>
              <a:cs typeface="Segoe UI"/>
            </a:endParaRPr>
          </a:p>
          <a:p>
            <a:r>
              <a:rPr lang="da-DK" sz="1800" dirty="0"/>
              <a:t>Med udgangspunkt i arbejdsarket</a:t>
            </a:r>
            <a:r>
              <a:rPr lang="x-none" sz="1800" dirty="0"/>
              <a:t> </a:t>
            </a:r>
            <a:r>
              <a:rPr lang="x-none" sz="1800" dirty="0" err="1"/>
              <a:t>skal</a:t>
            </a:r>
            <a:r>
              <a:rPr lang="x-none" sz="1800" dirty="0"/>
              <a:t> </a:t>
            </a:r>
            <a:r>
              <a:rPr lang="da-DK" sz="1800" dirty="0"/>
              <a:t>I </a:t>
            </a:r>
            <a:r>
              <a:rPr lang="x-none" sz="1800" dirty="0" err="1"/>
              <a:t>undersøge</a:t>
            </a:r>
            <a:r>
              <a:rPr lang="x-none" sz="1800" dirty="0"/>
              <a:t> </a:t>
            </a:r>
            <a:r>
              <a:rPr lang="x-none" sz="1800" dirty="0" err="1"/>
              <a:t>spildevand</a:t>
            </a:r>
            <a:r>
              <a:rPr lang="x-none" sz="1800" dirty="0"/>
              <a:t> </a:t>
            </a:r>
            <a:r>
              <a:rPr lang="x-none" sz="1800" dirty="0" err="1"/>
              <a:t>ved</a:t>
            </a:r>
            <a:r>
              <a:rPr lang="x-none" sz="1800" dirty="0"/>
              <a:t> at </a:t>
            </a:r>
            <a:r>
              <a:rPr lang="x-none" sz="1800" dirty="0" err="1"/>
              <a:t>opstille</a:t>
            </a:r>
            <a:r>
              <a:rPr lang="x-none" sz="1800" dirty="0"/>
              <a:t> </a:t>
            </a:r>
            <a:r>
              <a:rPr lang="x-none" sz="1800" dirty="0" err="1"/>
              <a:t>hypoteser</a:t>
            </a:r>
            <a:r>
              <a:rPr lang="x-none" sz="1800" dirty="0"/>
              <a:t>, </a:t>
            </a:r>
            <a:r>
              <a:rPr lang="x-none" sz="1800" dirty="0" err="1"/>
              <a:t>observere</a:t>
            </a:r>
            <a:r>
              <a:rPr lang="x-none" sz="1800" dirty="0"/>
              <a:t> </a:t>
            </a:r>
            <a:r>
              <a:rPr lang="x-none" sz="1800" dirty="0" err="1"/>
              <a:t>og</a:t>
            </a:r>
            <a:r>
              <a:rPr lang="x-none" sz="1800" dirty="0"/>
              <a:t> </a:t>
            </a:r>
            <a:r>
              <a:rPr lang="x-none" sz="1800" dirty="0" err="1"/>
              <a:t>måle</a:t>
            </a:r>
            <a:r>
              <a:rPr lang="x-none" sz="1800" dirty="0"/>
              <a:t> </a:t>
            </a:r>
            <a:r>
              <a:rPr lang="x-none" sz="1800" b="1" dirty="0"/>
              <a:t>pH </a:t>
            </a:r>
            <a:r>
              <a:rPr lang="x-none" sz="1800" b="1" dirty="0" err="1"/>
              <a:t>og</a:t>
            </a:r>
            <a:r>
              <a:rPr lang="x-none" sz="1800" b="1" dirty="0"/>
              <a:t> </a:t>
            </a:r>
            <a:r>
              <a:rPr lang="x-none" sz="1800" b="1" dirty="0" err="1"/>
              <a:t>uklarhed</a:t>
            </a:r>
            <a:r>
              <a:rPr lang="x-none" sz="1800" dirty="0"/>
              <a:t>. </a:t>
            </a:r>
            <a:endParaRPr lang="da-DK" sz="1800" dirty="0"/>
          </a:p>
          <a:p>
            <a:r>
              <a:rPr lang="x-none" sz="1800" dirty="0" err="1"/>
              <a:t>Fokus</a:t>
            </a:r>
            <a:r>
              <a:rPr lang="x-none" sz="1800" dirty="0"/>
              <a:t> er </a:t>
            </a:r>
            <a:r>
              <a:rPr lang="x-none" sz="1800" dirty="0" err="1"/>
              <a:t>på</a:t>
            </a:r>
            <a:r>
              <a:rPr lang="x-none" sz="1800" dirty="0"/>
              <a:t>, </a:t>
            </a:r>
            <a:r>
              <a:rPr lang="x-none" sz="1800" b="1" dirty="0" err="1"/>
              <a:t>hvordan</a:t>
            </a:r>
            <a:r>
              <a:rPr lang="x-none" sz="1800" b="1" dirty="0"/>
              <a:t> I </a:t>
            </a:r>
            <a:r>
              <a:rPr lang="x-none" sz="1800" b="1" dirty="0" err="1"/>
              <a:t>undersøger</a:t>
            </a:r>
            <a:r>
              <a:rPr lang="x-none" sz="1800" b="1" dirty="0"/>
              <a:t> </a:t>
            </a:r>
            <a:r>
              <a:rPr lang="x-none" sz="1800" b="1" dirty="0" err="1"/>
              <a:t>vandet</a:t>
            </a:r>
            <a:r>
              <a:rPr lang="x-none" sz="1800" dirty="0"/>
              <a:t>, </a:t>
            </a:r>
            <a:r>
              <a:rPr lang="x-none" sz="1800" dirty="0" err="1"/>
              <a:t>og</a:t>
            </a:r>
            <a:r>
              <a:rPr lang="x-none" sz="1800" dirty="0"/>
              <a:t> </a:t>
            </a:r>
            <a:r>
              <a:rPr lang="x-none" sz="1800" dirty="0" err="1"/>
              <a:t>hvad</a:t>
            </a:r>
            <a:r>
              <a:rPr lang="x-none" sz="1800" dirty="0"/>
              <a:t> </a:t>
            </a:r>
            <a:r>
              <a:rPr lang="x-none" sz="1800" dirty="0" err="1"/>
              <a:t>jeres</a:t>
            </a:r>
            <a:r>
              <a:rPr lang="x-none" sz="1800" dirty="0"/>
              <a:t> </a:t>
            </a:r>
            <a:r>
              <a:rPr lang="x-none" sz="1800" dirty="0" err="1"/>
              <a:t>observationer</a:t>
            </a:r>
            <a:r>
              <a:rPr lang="x-none" sz="1800" dirty="0"/>
              <a:t> </a:t>
            </a:r>
            <a:r>
              <a:rPr lang="x-none" sz="1800" dirty="0" err="1"/>
              <a:t>fortæller</a:t>
            </a:r>
            <a:r>
              <a:rPr lang="x-none" sz="1800" dirty="0"/>
              <a:t> </a:t>
            </a:r>
            <a:r>
              <a:rPr lang="x-none" sz="1800" dirty="0" err="1"/>
              <a:t>jer.</a:t>
            </a:r>
            <a:endParaRPr lang="da-DK" sz="1800" b="1" i="1" dirty="0">
              <a:latin typeface="Segoe UI"/>
              <a:cs typeface="Segoe UI"/>
            </a:endParaRP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7" name="Billede 6">
            <a:extLst>
              <a:ext uri="{FF2B5EF4-FFF2-40B4-BE49-F238E27FC236}">
                <a16:creationId xmlns:a16="http://schemas.microsoft.com/office/drawing/2014/main" id="{81628344-3290-E531-288C-8CA4118ECD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46340"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E7246D1D-D3FD-E05C-FC6A-40CA31EF31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2740"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6548461"/>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11777-9DB9-973C-389F-4B6EDF86C4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33B585-2E2B-71B3-8349-E0A82FD5EC56}"/>
              </a:ext>
            </a:extLst>
          </p:cNvPr>
          <p:cNvSpPr>
            <a:spLocks noGrp="1"/>
          </p:cNvSpPr>
          <p:nvPr>
            <p:ph type="title"/>
          </p:nvPr>
        </p:nvSpPr>
        <p:spPr>
          <a:xfrm>
            <a:off x="695325" y="294791"/>
            <a:ext cx="11028290" cy="983209"/>
          </a:xfrm>
        </p:spPr>
        <p:txBody>
          <a:bodyPr/>
          <a:lstStyle/>
          <a:p>
            <a:r>
              <a:rPr lang="da-DK" dirty="0"/>
              <a:t>Fælles refleksion</a:t>
            </a:r>
          </a:p>
        </p:txBody>
      </p:sp>
      <p:sp>
        <p:nvSpPr>
          <p:cNvPr id="3" name="Pladsholder til indhold 2">
            <a:extLst>
              <a:ext uri="{FF2B5EF4-FFF2-40B4-BE49-F238E27FC236}">
                <a16:creationId xmlns:a16="http://schemas.microsoft.com/office/drawing/2014/main" id="{C2DA66DE-B065-2A78-403B-3C82600AB8EC}"/>
              </a:ext>
            </a:extLst>
          </p:cNvPr>
          <p:cNvSpPr>
            <a:spLocks noGrp="1"/>
          </p:cNvSpPr>
          <p:nvPr>
            <p:ph idx="1"/>
          </p:nvPr>
        </p:nvSpPr>
        <p:spPr>
          <a:xfrm>
            <a:off x="695325" y="1332000"/>
            <a:ext cx="10675952" cy="4248000"/>
          </a:xfrm>
        </p:spPr>
        <p:txBody>
          <a:bodyPr/>
          <a:lstStyle/>
          <a:p>
            <a:pPr lvl="0"/>
            <a:r>
              <a:rPr lang="da-DK" sz="1800" dirty="0">
                <a:latin typeface="Segoe UI" panose="020B0502040204020203" pitchFamily="34" charset="0"/>
                <a:cs typeface="Segoe UI" panose="020B0502040204020203" pitchFamily="34" charset="0"/>
              </a:rPr>
              <a:t>Kan man stole på én enkelt måling? </a:t>
            </a:r>
          </a:p>
          <a:p>
            <a:pPr lvl="0"/>
            <a:r>
              <a:rPr lang="da-DK" sz="1800" dirty="0">
                <a:latin typeface="Segoe UI" panose="020B0502040204020203" pitchFamily="34" charset="0"/>
                <a:cs typeface="Segoe UI" panose="020B0502040204020203" pitchFamily="34" charset="0"/>
              </a:rPr>
              <a:t>Er klart vand altid rent? </a:t>
            </a:r>
          </a:p>
          <a:p>
            <a:pPr lvl="0"/>
            <a:r>
              <a:rPr lang="da-DK" sz="1800" dirty="0">
                <a:latin typeface="Segoe UI" panose="020B0502040204020203" pitchFamily="34" charset="0"/>
                <a:cs typeface="Segoe UI" panose="020B0502040204020203" pitchFamily="34" charset="0"/>
              </a:rPr>
              <a:t>Hvorfor er gentagelser vigtige i naturvidenskab? </a:t>
            </a:r>
          </a:p>
          <a:p>
            <a:pPr lvl="0"/>
            <a:r>
              <a:rPr lang="da-DK" sz="1800" dirty="0">
                <a:latin typeface="Segoe UI" panose="020B0502040204020203" pitchFamily="34" charset="0"/>
                <a:cs typeface="Segoe UI" panose="020B0502040204020203" pitchFamily="34" charset="0"/>
              </a:rPr>
              <a:t>Hvorfor arbejder forskere med hypoteser? </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45699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C7CAA-AEC2-4F55-5BE1-1984CA29E6A7}"/>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874C85CD-DCAB-33B7-3EC3-FE859AF7D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140525AC-7A8F-5A4D-9309-5555ACF67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30AAA80-F55B-DB37-668A-A4A8152DD77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6130404-7998-8A3B-66FA-02417203AEC6}"/>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1527634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8AF7B-65EE-6466-E192-EE5E4858E7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D4D466-F4E4-7E1A-CD17-D3D925CFBB23}"/>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5</a:t>
            </a:r>
          </a:p>
          <a:p>
            <a:pPr algn="ctr"/>
            <a:r>
              <a:rPr lang="da-DK" sz="2400" dirty="0">
                <a:solidFill>
                  <a:schemeClr val="bg1"/>
                </a:solidFill>
                <a:latin typeface="BetonEF" pitchFamily="50" charset="0"/>
              </a:rPr>
              <a:t>NV-metode og variabler</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A5D20A18-D026-84D9-4107-F9C752F21D65}"/>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34B3A04E-AB56-2D8E-F2B5-4E9F24F76234}"/>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7DD6792B-5BED-F8EB-487D-43A33602C878}"/>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Logbog og plan for miniundersøgelse</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Test af filtermaterialer</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Vurdering af vandets klarhed</a:t>
            </a:r>
            <a:endParaRPr lang="da-DK" sz="2000" dirty="0">
              <a:latin typeface="Segoe UI"/>
              <a:cs typeface="Segoe UI"/>
            </a:endParaRP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Refleksion over metode</a:t>
            </a:r>
          </a:p>
          <a:p>
            <a:pPr marL="127000" indent="-216000">
              <a:spcAft>
                <a:spcPts val="600"/>
              </a:spcAft>
              <a:buFont typeface="Arial"/>
              <a:buChar char="•"/>
            </a:pPr>
            <a:r>
              <a:rPr lang="da-DK" sz="2000">
                <a:latin typeface="Segoe UI"/>
                <a:ea typeface="Arial" pitchFamily="34" charset="-122"/>
                <a:cs typeface="Segoe UI"/>
              </a:rPr>
              <a:t>Logbog.</a:t>
            </a:r>
            <a:endParaRPr lang="da-DK" sz="2000" dirty="0">
              <a:latin typeface="Segoe UI"/>
              <a:ea typeface="Arial" pitchFamily="34" charset="-122"/>
              <a:cs typeface="Segoe UI"/>
            </a:endParaRPr>
          </a:p>
        </p:txBody>
      </p:sp>
      <p:pic>
        <p:nvPicPr>
          <p:cNvPr id="9" name="Billede 8">
            <a:extLst>
              <a:ext uri="{FF2B5EF4-FFF2-40B4-BE49-F238E27FC236}">
                <a16:creationId xmlns:a16="http://schemas.microsoft.com/office/drawing/2014/main" id="{2C6E49B1-16D7-F49A-3AB3-19EA393E4F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Tree>
    <p:extLst>
      <p:ext uri="{BB962C8B-B14F-4D97-AF65-F5344CB8AC3E}">
        <p14:creationId xmlns:p14="http://schemas.microsoft.com/office/powerpoint/2010/main" val="255979818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4CC41-299B-2F3C-4DBC-CE9A20A2B80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6E33CCB-E8B3-5BC9-6584-466F22E360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8ED3F4A6-18BF-8E48-27CD-C8CAF364C8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C74F1A2-9430-3E82-21F3-DC98F18F15A3}"/>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83AFDEF-73DA-F22C-472A-F1ACEC1F0F6D}"/>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0544548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1E7C-F5AA-6F91-64F8-133530BA0268}"/>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1F5004F5-ED3A-49C4-29F1-CCC1759DD9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8100" y="1112583"/>
            <a:ext cx="2929227"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D0D79D7B-F8EA-7254-F6B0-35AA0E9F7168}"/>
              </a:ext>
            </a:extLst>
          </p:cNvPr>
          <p:cNvSpPr>
            <a:spLocks noGrp="1"/>
          </p:cNvSpPr>
          <p:nvPr>
            <p:ph type="title"/>
          </p:nvPr>
        </p:nvSpPr>
        <p:spPr>
          <a:xfrm>
            <a:off x="695325" y="294791"/>
            <a:ext cx="11028290" cy="983209"/>
          </a:xfrm>
        </p:spPr>
        <p:txBody>
          <a:bodyPr/>
          <a:lstStyle/>
          <a:p>
            <a:r>
              <a:rPr lang="da-DK" dirty="0"/>
              <a:t>Test af filtermaterialer </a:t>
            </a:r>
          </a:p>
        </p:txBody>
      </p:sp>
      <p:sp>
        <p:nvSpPr>
          <p:cNvPr id="3" name="Pladsholder til indhold 2">
            <a:extLst>
              <a:ext uri="{FF2B5EF4-FFF2-40B4-BE49-F238E27FC236}">
                <a16:creationId xmlns:a16="http://schemas.microsoft.com/office/drawing/2014/main" id="{A459AAC8-32E5-E65F-01B9-4D7E6D8027A6}"/>
              </a:ext>
            </a:extLst>
          </p:cNvPr>
          <p:cNvSpPr>
            <a:spLocks noGrp="1"/>
          </p:cNvSpPr>
          <p:nvPr>
            <p:ph idx="1"/>
          </p:nvPr>
        </p:nvSpPr>
        <p:spPr>
          <a:xfrm>
            <a:off x="695325" y="1332000"/>
            <a:ext cx="6867848" cy="4248000"/>
          </a:xfrm>
        </p:spPr>
        <p:txBody>
          <a:bodyPr vert="horz" lIns="0" tIns="45720" rIns="91440" bIns="45720" rtlCol="0" anchor="t">
            <a:noAutofit/>
          </a:bodyPr>
          <a:lstStyle/>
          <a:p>
            <a:pPr marL="0" indent="0">
              <a:buNone/>
            </a:pPr>
            <a:r>
              <a:rPr lang="da-DK" sz="1800" b="1" dirty="0">
                <a:latin typeface="Segoe UI"/>
                <a:cs typeface="Segoe UI"/>
              </a:rPr>
              <a:t>Arbejdsark 3</a:t>
            </a:r>
            <a:r>
              <a:rPr lang="da-DK" sz="1800" b="1">
                <a:latin typeface="Segoe UI"/>
                <a:cs typeface="Segoe UI"/>
              </a:rPr>
              <a:t>: </a:t>
            </a:r>
            <a:r>
              <a:rPr lang="da-DK" sz="1800" b="1" i="1">
                <a:latin typeface="Segoe UI"/>
                <a:cs typeface="Segoe UI"/>
              </a:rPr>
              <a:t>Miniundersøgelse: Hvor </a:t>
            </a:r>
            <a:r>
              <a:rPr lang="da-DK" sz="1800" b="1" i="1" dirty="0">
                <a:latin typeface="Segoe UI"/>
                <a:cs typeface="Segoe UI"/>
              </a:rPr>
              <a:t>godt virker et filter?</a:t>
            </a:r>
          </a:p>
          <a:p>
            <a:pPr marL="0" indent="0">
              <a:buNone/>
            </a:pPr>
            <a:endParaRPr lang="da-DK" sz="1800" b="1" i="1" dirty="0">
              <a:latin typeface="Segoe UI"/>
              <a:cs typeface="Segoe UI"/>
            </a:endParaRPr>
          </a:p>
          <a:p>
            <a:pPr marL="0" indent="0">
              <a:buNone/>
            </a:pPr>
            <a:r>
              <a:rPr lang="x-none" sz="1800" dirty="0"/>
              <a:t>I </a:t>
            </a:r>
            <a:r>
              <a:rPr lang="x-none" sz="1800" dirty="0" err="1"/>
              <a:t>skal</a:t>
            </a:r>
            <a:r>
              <a:rPr lang="x-none" sz="1800" dirty="0"/>
              <a:t> teste </a:t>
            </a:r>
            <a:r>
              <a:rPr lang="x-none" sz="1800" dirty="0" err="1"/>
              <a:t>forskellige</a:t>
            </a:r>
            <a:r>
              <a:rPr lang="x-none" sz="1800" dirty="0"/>
              <a:t> </a:t>
            </a:r>
            <a:r>
              <a:rPr lang="x-none" sz="1800" dirty="0" err="1"/>
              <a:t>filtermaterialer</a:t>
            </a:r>
            <a:r>
              <a:rPr lang="x-none" sz="1800" dirty="0"/>
              <a:t> </a:t>
            </a:r>
            <a:r>
              <a:rPr lang="x-none" sz="1800" dirty="0" err="1"/>
              <a:t>og</a:t>
            </a:r>
            <a:r>
              <a:rPr lang="x-none" sz="1800" dirty="0"/>
              <a:t> </a:t>
            </a:r>
            <a:r>
              <a:rPr lang="x-none" sz="1800" dirty="0" err="1"/>
              <a:t>undersøge</a:t>
            </a:r>
            <a:r>
              <a:rPr lang="x-none" sz="1800" dirty="0"/>
              <a:t>, </a:t>
            </a:r>
            <a:r>
              <a:rPr lang="x-none" sz="1800" b="1" dirty="0" err="1"/>
              <a:t>hvor</a:t>
            </a:r>
            <a:r>
              <a:rPr lang="x-none" sz="1800" b="1" dirty="0"/>
              <a:t> </a:t>
            </a:r>
            <a:r>
              <a:rPr lang="x-none" sz="1800" b="1" dirty="0" err="1"/>
              <a:t>klart</a:t>
            </a:r>
            <a:r>
              <a:rPr lang="x-none" sz="1800" b="1" dirty="0"/>
              <a:t> </a:t>
            </a:r>
            <a:r>
              <a:rPr lang="x-none" sz="1800" b="1" dirty="0" err="1"/>
              <a:t>vandet</a:t>
            </a:r>
            <a:r>
              <a:rPr lang="x-none" sz="1800" b="1" dirty="0"/>
              <a:t> </a:t>
            </a:r>
            <a:r>
              <a:rPr lang="x-none" sz="1800" b="1" dirty="0" err="1"/>
              <a:t>bliver</a:t>
            </a:r>
            <a:r>
              <a:rPr lang="x-none" sz="1800" dirty="0"/>
              <a:t>. </a:t>
            </a:r>
            <a:r>
              <a:rPr lang="x-none" sz="1800" dirty="0" err="1"/>
              <a:t>Undervejs</a:t>
            </a:r>
            <a:r>
              <a:rPr lang="x-none" sz="1800" dirty="0"/>
              <a:t> </a:t>
            </a:r>
            <a:r>
              <a:rPr lang="x-none" sz="1800" dirty="0" err="1"/>
              <a:t>skal</a:t>
            </a:r>
            <a:r>
              <a:rPr lang="x-none" sz="1800" dirty="0"/>
              <a:t> I </a:t>
            </a:r>
            <a:r>
              <a:rPr lang="x-none" sz="1800" dirty="0" err="1"/>
              <a:t>overveje</a:t>
            </a:r>
            <a:r>
              <a:rPr lang="x-none" sz="1800" dirty="0"/>
              <a:t>, om </a:t>
            </a:r>
            <a:r>
              <a:rPr lang="x-none" sz="1800" dirty="0" err="1"/>
              <a:t>jeres</a:t>
            </a:r>
            <a:r>
              <a:rPr lang="x-none" sz="1800" dirty="0"/>
              <a:t> </a:t>
            </a:r>
            <a:r>
              <a:rPr lang="x-none" sz="1800" dirty="0" err="1"/>
              <a:t>metode</a:t>
            </a:r>
            <a:r>
              <a:rPr lang="x-none" sz="1800" dirty="0"/>
              <a:t> er </a:t>
            </a:r>
            <a:r>
              <a:rPr lang="x-none" sz="1800" dirty="0" err="1"/>
              <a:t>præcis</a:t>
            </a:r>
            <a:r>
              <a:rPr lang="x-none" sz="1800" dirty="0"/>
              <a:t> </a:t>
            </a:r>
            <a:r>
              <a:rPr lang="x-none" sz="1800" dirty="0" err="1"/>
              <a:t>nok</a:t>
            </a:r>
            <a:r>
              <a:rPr lang="x-none" sz="1800" dirty="0"/>
              <a:t>, </a:t>
            </a:r>
            <a:r>
              <a:rPr lang="x-none" sz="1800" dirty="0" err="1"/>
              <a:t>og</a:t>
            </a:r>
            <a:r>
              <a:rPr lang="x-none" sz="1800" dirty="0"/>
              <a:t> </a:t>
            </a:r>
            <a:r>
              <a:rPr lang="x-none" sz="1800" dirty="0" err="1"/>
              <a:t>hvordan</a:t>
            </a:r>
            <a:r>
              <a:rPr lang="x-none" sz="1800" dirty="0"/>
              <a:t> I </a:t>
            </a:r>
            <a:r>
              <a:rPr lang="x-none" sz="1800" dirty="0" err="1"/>
              <a:t>kan</a:t>
            </a:r>
            <a:r>
              <a:rPr lang="x-none" sz="1800" dirty="0"/>
              <a:t> </a:t>
            </a:r>
            <a:r>
              <a:rPr lang="x-none" sz="1800" dirty="0" err="1"/>
              <a:t>gøre</a:t>
            </a:r>
            <a:r>
              <a:rPr lang="x-none" sz="1800" dirty="0"/>
              <a:t> </a:t>
            </a:r>
            <a:r>
              <a:rPr lang="x-none" sz="1800" dirty="0" err="1"/>
              <a:t>jeres</a:t>
            </a:r>
            <a:r>
              <a:rPr lang="x-none" sz="1800" dirty="0"/>
              <a:t> </a:t>
            </a:r>
            <a:r>
              <a:rPr lang="x-none" sz="1800" dirty="0" err="1"/>
              <a:t>målinger</a:t>
            </a:r>
            <a:r>
              <a:rPr lang="x-none" sz="1800" dirty="0"/>
              <a:t> </a:t>
            </a:r>
            <a:r>
              <a:rPr lang="x-none" sz="1800" b="1" dirty="0"/>
              <a:t>mere </a:t>
            </a:r>
            <a:r>
              <a:rPr lang="x-none" sz="1800" b="1" dirty="0" err="1"/>
              <a:t>sikre</a:t>
            </a:r>
            <a:r>
              <a:rPr lang="x-none" sz="1800" b="1" dirty="0"/>
              <a:t> </a:t>
            </a:r>
            <a:r>
              <a:rPr lang="x-none" sz="1800" b="1" dirty="0" err="1"/>
              <a:t>og</a:t>
            </a:r>
            <a:r>
              <a:rPr lang="x-none" sz="1800" b="1" dirty="0"/>
              <a:t> </a:t>
            </a:r>
            <a:r>
              <a:rPr lang="x-none" sz="1800" b="1" dirty="0" err="1"/>
              <a:t>sammenlignelige</a:t>
            </a:r>
            <a:r>
              <a:rPr lang="x-none" sz="1800" dirty="0"/>
              <a:t>.</a:t>
            </a:r>
            <a:endParaRPr lang="da-DK" sz="1800" b="1" i="1" dirty="0">
              <a:latin typeface="Segoe UI"/>
              <a:cs typeface="Segoe UI"/>
            </a:endParaRPr>
          </a:p>
          <a:p>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DA4FCFA3-3E40-823A-895C-9D7B7D3ED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597"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151562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F5797-D274-B0AA-CE48-96335E211AE1}"/>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4C13283B-575A-DCB9-8804-C49F551A35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4388" y="1278000"/>
            <a:ext cx="2929227"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4C6E7F7-C71B-2F75-8C6C-3FC4C882664A}"/>
              </a:ext>
            </a:extLst>
          </p:cNvPr>
          <p:cNvSpPr>
            <a:spLocks noGrp="1"/>
          </p:cNvSpPr>
          <p:nvPr>
            <p:ph type="title"/>
          </p:nvPr>
        </p:nvSpPr>
        <p:spPr>
          <a:xfrm>
            <a:off x="695325" y="294791"/>
            <a:ext cx="11028290" cy="983209"/>
          </a:xfrm>
        </p:spPr>
        <p:txBody>
          <a:bodyPr/>
          <a:lstStyle/>
          <a:p>
            <a:r>
              <a:rPr lang="da-DK" dirty="0"/>
              <a:t>Vurdering af vandets klarhed</a:t>
            </a:r>
          </a:p>
        </p:txBody>
      </p:sp>
      <p:sp>
        <p:nvSpPr>
          <p:cNvPr id="3" name="Pladsholder til indhold 2">
            <a:extLst>
              <a:ext uri="{FF2B5EF4-FFF2-40B4-BE49-F238E27FC236}">
                <a16:creationId xmlns:a16="http://schemas.microsoft.com/office/drawing/2014/main" id="{266F7D3C-F167-1E97-0C85-4F81754605B0}"/>
              </a:ext>
            </a:extLst>
          </p:cNvPr>
          <p:cNvSpPr>
            <a:spLocks noGrp="1"/>
          </p:cNvSpPr>
          <p:nvPr>
            <p:ph idx="1"/>
          </p:nvPr>
        </p:nvSpPr>
        <p:spPr>
          <a:xfrm>
            <a:off x="695325" y="1332000"/>
            <a:ext cx="6867848" cy="4248000"/>
          </a:xfrm>
        </p:spPr>
        <p:txBody>
          <a:bodyPr vert="horz" lIns="0" tIns="45720" rIns="91440" bIns="45720" rtlCol="0" anchor="t">
            <a:noAutofit/>
          </a:bodyPr>
          <a:lstStyle/>
          <a:p>
            <a:pPr marL="0" indent="0">
              <a:buNone/>
            </a:pPr>
            <a:r>
              <a:rPr lang="da-DK" sz="1800" b="1" dirty="0">
                <a:latin typeface="Segoe UI"/>
                <a:cs typeface="Segoe UI"/>
              </a:rPr>
              <a:t>Arbejdsark 3</a:t>
            </a:r>
            <a:r>
              <a:rPr lang="da-DK" sz="1800" b="1">
                <a:latin typeface="Segoe UI"/>
                <a:cs typeface="Segoe UI"/>
              </a:rPr>
              <a:t>: </a:t>
            </a:r>
            <a:r>
              <a:rPr lang="da-DK" sz="1800" b="1" i="1">
                <a:latin typeface="Segoe UI"/>
                <a:cs typeface="Segoe UI"/>
              </a:rPr>
              <a:t>Miniundersøgelse: Hvor </a:t>
            </a:r>
            <a:r>
              <a:rPr lang="da-DK" sz="1800" b="1" i="1" dirty="0">
                <a:latin typeface="Segoe UI"/>
                <a:cs typeface="Segoe UI"/>
              </a:rPr>
              <a:t>godt virker et filter?</a:t>
            </a:r>
          </a:p>
          <a:p>
            <a:pPr marL="0" indent="0">
              <a:buNone/>
            </a:pPr>
            <a:endParaRPr lang="da-DK" sz="1800" b="1" i="1" dirty="0">
              <a:latin typeface="Segoe UI"/>
              <a:cs typeface="Segoe UI"/>
            </a:endParaRPr>
          </a:p>
          <a:p>
            <a:pPr marL="0" indent="0">
              <a:buNone/>
            </a:pPr>
            <a:r>
              <a:rPr lang="da-DK" sz="1800" dirty="0">
                <a:latin typeface="Segoe UI" panose="020B0502040204020203" pitchFamily="34" charset="0"/>
                <a:cs typeface="Segoe UI" panose="020B0502040204020203" pitchFamily="34" charset="0"/>
              </a:rPr>
              <a:t>Herefter skal I lave en kvalitativ vurdering af resultatet fra øvelsen.</a:t>
            </a:r>
          </a:p>
          <a:p>
            <a:pPr marL="0" indent="0">
              <a:buNone/>
            </a:pPr>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D0BAEB8D-4C63-D3CC-6912-ABE82D45F5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0597" y="1872000"/>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3119615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7A261-9516-EBF2-4931-C170EE2103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C7718A-261A-7DE8-717F-12B99B515980}"/>
              </a:ext>
            </a:extLst>
          </p:cNvPr>
          <p:cNvSpPr>
            <a:spLocks noGrp="1"/>
          </p:cNvSpPr>
          <p:nvPr>
            <p:ph type="title"/>
          </p:nvPr>
        </p:nvSpPr>
        <p:spPr>
          <a:xfrm>
            <a:off x="695325" y="294791"/>
            <a:ext cx="11028290" cy="983209"/>
          </a:xfrm>
        </p:spPr>
        <p:txBody>
          <a:bodyPr/>
          <a:lstStyle/>
          <a:p>
            <a:r>
              <a:rPr lang="da-DK" dirty="0"/>
              <a:t>Refleksion over metode</a:t>
            </a:r>
            <a:br>
              <a:rPr lang="da-DK" dirty="0"/>
            </a:br>
            <a:endParaRPr lang="da-DK" dirty="0"/>
          </a:p>
        </p:txBody>
      </p:sp>
      <p:sp>
        <p:nvSpPr>
          <p:cNvPr id="3" name="Pladsholder til indhold 2">
            <a:extLst>
              <a:ext uri="{FF2B5EF4-FFF2-40B4-BE49-F238E27FC236}">
                <a16:creationId xmlns:a16="http://schemas.microsoft.com/office/drawing/2014/main" id="{44E53A7B-04F5-59F0-C4D7-C7E97B37CB66}"/>
              </a:ext>
            </a:extLst>
          </p:cNvPr>
          <p:cNvSpPr>
            <a:spLocks noGrp="1"/>
          </p:cNvSpPr>
          <p:nvPr>
            <p:ph idx="1"/>
          </p:nvPr>
        </p:nvSpPr>
        <p:spPr>
          <a:xfrm>
            <a:off x="695325" y="1332000"/>
            <a:ext cx="10675952" cy="4248000"/>
          </a:xfrm>
        </p:spPr>
        <p:txBody>
          <a:bodyPr/>
          <a:lstStyle/>
          <a:p>
            <a:pPr marL="0" indent="0">
              <a:buNone/>
            </a:pPr>
            <a:r>
              <a:rPr lang="da-DK" sz="1800" dirty="0">
                <a:latin typeface="Segoe UI" panose="020B0502040204020203" pitchFamily="34" charset="0"/>
                <a:cs typeface="Segoe UI" panose="020B0502040204020203" pitchFamily="34" charset="0"/>
              </a:rPr>
              <a:t>Grupperne diskuterer og dokumenterer, hvordan øvelsen afspejler den naturvidenskabelige arbejdsmetode.</a:t>
            </a:r>
          </a:p>
          <a:p>
            <a:pPr marL="0" indent="0">
              <a:buNone/>
            </a:pPr>
            <a:endParaRPr lang="da-DK" sz="1800" dirty="0">
              <a:latin typeface="Segoe UI" panose="020B0502040204020203" pitchFamily="34" charset="0"/>
              <a:cs typeface="Segoe UI" panose="020B0502040204020203" pitchFamily="34" charset="0"/>
            </a:endParaRPr>
          </a:p>
          <a:p>
            <a:pPr marL="0" indent="0">
              <a:buNone/>
            </a:pPr>
            <a:r>
              <a:rPr lang="da-DK" sz="1800" i="1" dirty="0">
                <a:highlight>
                  <a:srgbClr val="FFFF00"/>
                </a:highlight>
                <a:latin typeface="Segoe UI" panose="020B0502040204020203" pitchFamily="34" charset="0"/>
                <a:cs typeface="Segoe UI" panose="020B0502040204020203" pitchFamily="34" charset="0"/>
              </a:rPr>
              <a:t>Læreren indsætter en relevant figur af den naturvidenskabelige metode, som grupperne kan diskutere </a:t>
            </a:r>
            <a:r>
              <a:rPr lang="da-DK" sz="1800" i="1">
                <a:highlight>
                  <a:srgbClr val="FFFF00"/>
                </a:highlight>
                <a:latin typeface="Segoe UI" panose="020B0502040204020203" pitchFamily="34" charset="0"/>
                <a:cs typeface="Segoe UI" panose="020B0502040204020203" pitchFamily="34" charset="0"/>
              </a:rPr>
              <a:t>op imod</a:t>
            </a:r>
            <a:r>
              <a:rPr lang="da-DK" sz="1800" i="1" dirty="0">
                <a:highlight>
                  <a:srgbClr val="FFFF00"/>
                </a:highlight>
                <a:latin typeface="Segoe UI" panose="020B0502040204020203" pitchFamily="34" charset="0"/>
                <a:cs typeface="Segoe UI" panose="020B0502040204020203" pitchFamily="34" charset="0"/>
              </a:rPr>
              <a:t>, hvilket også vil bidrage til elevernes figurforståelse.</a:t>
            </a:r>
          </a:p>
          <a:p>
            <a:pPr marL="0" indent="0">
              <a:buNone/>
            </a:pP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827363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573E9-F69A-5D17-AE3B-50C1FA0B0FA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D1CAABA-17F0-B91B-D271-87C3B697C8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E8321E35-92AD-95DD-4249-26459ECA67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C151997-2BFA-96F2-40B4-4935A304852F}"/>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19F418B8-99FA-FD08-1CF5-0085F3900CD7}"/>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273340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F3AE-78BF-745F-3CA4-393584F98A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8F7A809-255F-8196-4F7A-B72594111276}"/>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6</a:t>
            </a:r>
          </a:p>
          <a:p>
            <a:pPr algn="ctr"/>
            <a:r>
              <a:rPr lang="da-DK" sz="2400" dirty="0">
                <a:solidFill>
                  <a:schemeClr val="bg1"/>
                </a:solidFill>
                <a:latin typeface="BetonEF" pitchFamily="50" charset="0"/>
              </a:rPr>
              <a:t>Fysik: Lys og bølger</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828AF8F-31B4-A0B8-EEB6-7B883ED953D8}"/>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BA71BE9E-1FA2-0FBC-D8BC-30D1E7D4F203}"/>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9861E47F-DCF6-6D57-3106-8FB576122A37}"/>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Logbog</a:t>
            </a:r>
            <a:endParaRPr lang="en-US" sz="2000" dirty="0">
              <a:latin typeface="Segoe U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Oplæg</a:t>
            </a:r>
            <a:r>
              <a:rPr lang="en-US" sz="2000" dirty="0">
                <a:latin typeface="Segoe UI"/>
                <a:ea typeface="Arial" pitchFamily="34" charset="-122"/>
                <a:cs typeface="Segoe UI"/>
              </a:rPr>
              <a:t> om </a:t>
            </a:r>
            <a:r>
              <a:rPr lang="en-US" sz="2000" dirty="0" err="1">
                <a:latin typeface="Segoe UI"/>
                <a:ea typeface="Arial" pitchFamily="34" charset="-122"/>
                <a:cs typeface="Segoe UI"/>
              </a:rPr>
              <a:t>lys</a:t>
            </a:r>
            <a:r>
              <a:rPr lang="en-US" sz="2000" dirty="0">
                <a:latin typeface="Segoe UI"/>
                <a:ea typeface="Arial" pitchFamily="34" charset="-122"/>
                <a:cs typeface="Segoe UI"/>
              </a:rPr>
              <a:t> </a:t>
            </a:r>
            <a:r>
              <a:rPr lang="en-US" sz="2000" dirty="0" err="1">
                <a:latin typeface="Segoe UI"/>
                <a:ea typeface="Arial" pitchFamily="34" charset="-122"/>
                <a:cs typeface="Segoe UI"/>
              </a:rPr>
              <a:t>og</a:t>
            </a:r>
            <a:r>
              <a:rPr lang="en-US" sz="2000" dirty="0">
                <a:latin typeface="Segoe UI"/>
                <a:ea typeface="Arial" pitchFamily="34" charset="-122"/>
                <a:cs typeface="Segoe UI"/>
              </a:rPr>
              <a:t> </a:t>
            </a:r>
            <a:r>
              <a:rPr lang="en-US" sz="2000" dirty="0" err="1">
                <a:latin typeface="Segoe UI"/>
                <a:ea typeface="Arial" pitchFamily="34" charset="-122"/>
                <a:cs typeface="Segoe UI"/>
              </a:rPr>
              <a:t>intensitet</a:t>
            </a:r>
            <a:endParaRPr lang="en-US" sz="2000" dirty="0">
              <a:latin typeface="Segoe U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Undersøgelse</a:t>
            </a:r>
            <a:r>
              <a:rPr lang="en-US" sz="2000" dirty="0">
                <a:latin typeface="Segoe UI"/>
                <a:ea typeface="Arial" pitchFamily="34" charset="-122"/>
                <a:cs typeface="Segoe UI"/>
              </a:rPr>
              <a:t>: </a:t>
            </a:r>
            <a:r>
              <a:rPr lang="en-US" sz="2000" dirty="0" err="1">
                <a:latin typeface="Segoe UI"/>
                <a:ea typeface="Arial" pitchFamily="34" charset="-122"/>
                <a:cs typeface="Segoe UI"/>
              </a:rPr>
              <a:t>lys</a:t>
            </a:r>
            <a:r>
              <a:rPr lang="en-US" sz="2000" dirty="0">
                <a:latin typeface="Segoe UI"/>
                <a:ea typeface="Arial" pitchFamily="34" charset="-122"/>
                <a:cs typeface="Segoe UI"/>
              </a:rPr>
              <a:t> i </a:t>
            </a:r>
            <a:r>
              <a:rPr lang="en-US" sz="2000" dirty="0" err="1">
                <a:latin typeface="Segoe UI"/>
                <a:ea typeface="Arial" pitchFamily="34" charset="-122"/>
                <a:cs typeface="Segoe UI"/>
              </a:rPr>
              <a:t>klart</a:t>
            </a:r>
            <a:r>
              <a:rPr lang="en-US" sz="2000" dirty="0">
                <a:latin typeface="Segoe UI"/>
                <a:ea typeface="Arial" pitchFamily="34" charset="-122"/>
                <a:cs typeface="Segoe UI"/>
              </a:rPr>
              <a:t> </a:t>
            </a:r>
            <a:r>
              <a:rPr lang="en-US" sz="2000" dirty="0" err="1">
                <a:latin typeface="Segoe UI"/>
                <a:ea typeface="Arial" pitchFamily="34" charset="-122"/>
                <a:cs typeface="Segoe UI"/>
              </a:rPr>
              <a:t>og</a:t>
            </a:r>
            <a:r>
              <a:rPr lang="en-US" sz="2000" dirty="0">
                <a:latin typeface="Segoe UI"/>
                <a:ea typeface="Arial" pitchFamily="34" charset="-122"/>
                <a:cs typeface="Segoe UI"/>
              </a:rPr>
              <a:t> </a:t>
            </a:r>
            <a:r>
              <a:rPr lang="en-US" sz="2000" dirty="0" err="1">
                <a:latin typeface="Segoe UI"/>
                <a:ea typeface="Arial" pitchFamily="34" charset="-122"/>
                <a:cs typeface="Segoe UI"/>
              </a:rPr>
              <a:t>uklart</a:t>
            </a:r>
            <a:r>
              <a:rPr lang="en-US" sz="2000" dirty="0">
                <a:latin typeface="Segoe UI"/>
                <a:ea typeface="Arial" pitchFamily="34" charset="-122"/>
                <a:cs typeface="Segoe UI"/>
              </a:rPr>
              <a:t> </a:t>
            </a:r>
            <a:r>
              <a:rPr lang="en-US" sz="2000" dirty="0" err="1">
                <a:latin typeface="Segoe UI"/>
                <a:ea typeface="Arial" pitchFamily="34" charset="-122"/>
                <a:cs typeface="Segoe UI"/>
              </a:rPr>
              <a:t>vand</a:t>
            </a:r>
            <a:endParaRPr lang="en-US" sz="2000" dirty="0">
              <a:latin typeface="Segoe UI"/>
              <a:cs typeface="Segoe UI"/>
            </a:endParaRPr>
          </a:p>
          <a:p>
            <a:pPr marL="127000" indent="-216000">
              <a:spcAft>
                <a:spcPts val="600"/>
              </a:spcAft>
              <a:buFont typeface="Arial" panose="020B0604020202020204" pitchFamily="34" charset="0"/>
              <a:buChar char="•"/>
            </a:pPr>
            <a:r>
              <a:rPr lang="en-US" sz="2000" dirty="0" err="1">
                <a:latin typeface="Segoe UI"/>
                <a:ea typeface="Arial" pitchFamily="34" charset="-122"/>
                <a:cs typeface="Segoe UI"/>
              </a:rPr>
              <a:t>Fælles</a:t>
            </a:r>
            <a:r>
              <a:rPr lang="en-US" sz="2000" dirty="0">
                <a:latin typeface="Segoe UI"/>
                <a:ea typeface="Arial" pitchFamily="34" charset="-122"/>
                <a:cs typeface="Segoe UI"/>
              </a:rPr>
              <a:t> </a:t>
            </a:r>
            <a:r>
              <a:rPr lang="en-US" sz="2000" dirty="0" err="1">
                <a:latin typeface="Segoe UI"/>
                <a:ea typeface="Arial" pitchFamily="34" charset="-122"/>
                <a:cs typeface="Segoe UI"/>
              </a:rPr>
              <a:t>opsamling</a:t>
            </a:r>
            <a:endParaRPr lang="en-US" sz="2000" dirty="0">
              <a:latin typeface="Segoe UI"/>
              <a:ea typeface="Arial" pitchFamily="34" charset="-122"/>
              <a:cs typeface="Segoe UI"/>
            </a:endParaRPr>
          </a:p>
          <a:p>
            <a:pPr marL="127000" indent="-216000">
              <a:spcAft>
                <a:spcPts val="600"/>
              </a:spcAft>
              <a:buFont typeface="Arial" panose="020B0604020202020204" pitchFamily="34" charset="0"/>
              <a:buChar char="•"/>
            </a:pPr>
            <a:r>
              <a:rPr lang="en-US" sz="2000">
                <a:latin typeface="Segoe UI"/>
                <a:cs typeface="Segoe UI"/>
              </a:rPr>
              <a:t>Logbog.</a:t>
            </a:r>
            <a:endParaRPr lang="en-US" sz="2000" dirty="0">
              <a:latin typeface="Segoe UI"/>
              <a:cs typeface="Segoe UI"/>
            </a:endParaRPr>
          </a:p>
        </p:txBody>
      </p:sp>
      <p:pic>
        <p:nvPicPr>
          <p:cNvPr id="7" name="Billede 6">
            <a:extLst>
              <a:ext uri="{FF2B5EF4-FFF2-40B4-BE49-F238E27FC236}">
                <a16:creationId xmlns:a16="http://schemas.microsoft.com/office/drawing/2014/main" id="{49403D2C-4C99-CF7F-3A8E-AAB3BBAB29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Tree>
    <p:extLst>
      <p:ext uri="{BB962C8B-B14F-4D97-AF65-F5344CB8AC3E}">
        <p14:creationId xmlns:p14="http://schemas.microsoft.com/office/powerpoint/2010/main" val="294384099"/>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8BD34-6E5B-DD37-6420-21C5A68D0BF3}"/>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146C574B-A53D-08EF-BA9D-2E092D4C12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8531C47-801C-8888-1ABF-FA7EC0BB0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773210B-2370-83D1-E9B9-37E08C4616DE}"/>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CDD6B215-5DFF-53A8-253B-AB2369C3CF0F}"/>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dirty="0">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90495333"/>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2660-FB7E-DFE9-149C-A17B3D3870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70AB5F-B6FE-4013-6B23-459E6289A748}"/>
              </a:ext>
            </a:extLst>
          </p:cNvPr>
          <p:cNvSpPr>
            <a:spLocks noGrp="1"/>
          </p:cNvSpPr>
          <p:nvPr>
            <p:ph type="title"/>
          </p:nvPr>
        </p:nvSpPr>
        <p:spPr>
          <a:xfrm>
            <a:off x="695325" y="294791"/>
            <a:ext cx="11028290" cy="983209"/>
          </a:xfrm>
        </p:spPr>
        <p:txBody>
          <a:bodyPr/>
          <a:lstStyle/>
          <a:p>
            <a:r>
              <a:rPr lang="da-DK" dirty="0"/>
              <a:t>Oplæg om lys og intensitet</a:t>
            </a:r>
          </a:p>
        </p:txBody>
      </p:sp>
      <p:sp>
        <p:nvSpPr>
          <p:cNvPr id="3" name="Pladsholder til indhold 2">
            <a:extLst>
              <a:ext uri="{FF2B5EF4-FFF2-40B4-BE49-F238E27FC236}">
                <a16:creationId xmlns:a16="http://schemas.microsoft.com/office/drawing/2014/main" id="{7D3BA5C2-B830-5E79-01BD-3290F82132A1}"/>
              </a:ext>
            </a:extLst>
          </p:cNvPr>
          <p:cNvSpPr>
            <a:spLocks noGrp="1"/>
          </p:cNvSpPr>
          <p:nvPr>
            <p:ph idx="1"/>
          </p:nvPr>
        </p:nvSpPr>
        <p:spPr>
          <a:xfrm>
            <a:off x="695325" y="1332000"/>
            <a:ext cx="10675952" cy="4248000"/>
          </a:xfrm>
        </p:spPr>
        <p:txBody>
          <a:bodyPr/>
          <a:lstStyle/>
          <a:p>
            <a:pPr marL="0" indent="0">
              <a:buNone/>
            </a:pPr>
            <a:r>
              <a:rPr lang="da-DK" sz="1800" i="1" dirty="0">
                <a:highlight>
                  <a:srgbClr val="FFFF00"/>
                </a:highlight>
                <a:latin typeface="Segoe UI" panose="020B0502040204020203" pitchFamily="34" charset="0"/>
                <a:cs typeface="Segoe UI" panose="020B0502040204020203" pitchFamily="34" charset="0"/>
              </a:rPr>
              <a:t>Læreren indsætter selv.</a:t>
            </a:r>
          </a:p>
          <a:p>
            <a:pPr marL="0" indent="0">
              <a:buNone/>
            </a:pPr>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90144119"/>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43EA2-6D83-2167-A6FE-19BED1C67CAE}"/>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30372376-98DF-74B1-66BA-8AD6D34D30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7742" y="1321380"/>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184164FD-87B5-85F0-4A87-8E5365B0F3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9295" y="1593837"/>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F80B88EF-A8D5-EDC8-2D48-666FC1AF54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20848" y="1866294"/>
            <a:ext cx="2929228"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23D4AA0-8784-D7AA-6227-A5A9BF056081}"/>
              </a:ext>
            </a:extLst>
          </p:cNvPr>
          <p:cNvSpPr>
            <a:spLocks noGrp="1"/>
          </p:cNvSpPr>
          <p:nvPr>
            <p:ph type="title"/>
          </p:nvPr>
        </p:nvSpPr>
        <p:spPr>
          <a:xfrm>
            <a:off x="695325" y="294791"/>
            <a:ext cx="11028290" cy="983209"/>
          </a:xfrm>
        </p:spPr>
        <p:txBody>
          <a:bodyPr/>
          <a:lstStyle/>
          <a:p>
            <a:r>
              <a:rPr lang="da-DK" dirty="0"/>
              <a:t>Undersøgelse: Lys i klart og uklart vand </a:t>
            </a:r>
          </a:p>
        </p:txBody>
      </p:sp>
      <p:sp>
        <p:nvSpPr>
          <p:cNvPr id="3" name="Pladsholder til indhold 2">
            <a:extLst>
              <a:ext uri="{FF2B5EF4-FFF2-40B4-BE49-F238E27FC236}">
                <a16:creationId xmlns:a16="http://schemas.microsoft.com/office/drawing/2014/main" id="{ECAEE89D-A008-D059-6CEA-14BCF6773E95}"/>
              </a:ext>
            </a:extLst>
          </p:cNvPr>
          <p:cNvSpPr>
            <a:spLocks noGrp="1"/>
          </p:cNvSpPr>
          <p:nvPr>
            <p:ph idx="1"/>
          </p:nvPr>
        </p:nvSpPr>
        <p:spPr>
          <a:xfrm>
            <a:off x="708725" y="1338019"/>
            <a:ext cx="5186282" cy="4248000"/>
          </a:xfrm>
        </p:spPr>
        <p:txBody>
          <a:bodyPr vert="horz" lIns="0" tIns="45720" rIns="91440" bIns="45720" rtlCol="0" anchor="t">
            <a:noAutofit/>
          </a:bodyPr>
          <a:lstStyle/>
          <a:p>
            <a:pPr marL="0" indent="0">
              <a:buNone/>
            </a:pPr>
            <a:r>
              <a:rPr lang="da-DK" sz="1800" b="1" dirty="0">
                <a:latin typeface="Segoe UI"/>
                <a:cs typeface="Segoe UI"/>
              </a:rPr>
              <a:t>Arbejdsark 4: </a:t>
            </a:r>
            <a:r>
              <a:rPr lang="da-DK" sz="1800" b="1" i="1" dirty="0">
                <a:latin typeface="Segoe UI"/>
                <a:cs typeface="Segoe UI"/>
              </a:rPr>
              <a:t>Lys i vand</a:t>
            </a:r>
          </a:p>
          <a:p>
            <a:pPr marL="0" indent="0">
              <a:buNone/>
            </a:pPr>
            <a:endParaRPr lang="da-DK" sz="1800" b="1" i="1" dirty="0">
              <a:latin typeface="Segoe UI"/>
              <a:cs typeface="Segoe UI"/>
            </a:endParaRPr>
          </a:p>
          <a:p>
            <a:pPr marL="0" indent="0">
              <a:buNone/>
            </a:pPr>
            <a:r>
              <a:rPr lang="da-DK" sz="1800" dirty="0"/>
              <a:t>Med udgangspunkt i arbejdsarket </a:t>
            </a:r>
            <a:r>
              <a:rPr lang="x-none" sz="1800" dirty="0" err="1"/>
              <a:t>skal</a:t>
            </a:r>
            <a:r>
              <a:rPr lang="da-DK" sz="1800" dirty="0"/>
              <a:t> I</a:t>
            </a:r>
            <a:r>
              <a:rPr lang="x-none" sz="1800" dirty="0"/>
              <a:t> </a:t>
            </a:r>
            <a:r>
              <a:rPr lang="x-none" sz="1800" dirty="0" err="1"/>
              <a:t>undersøge</a:t>
            </a:r>
            <a:r>
              <a:rPr lang="x-none" sz="1800" dirty="0"/>
              <a:t>, </a:t>
            </a:r>
            <a:r>
              <a:rPr lang="x-none" sz="1800" dirty="0" err="1"/>
              <a:t>hvordan</a:t>
            </a:r>
            <a:r>
              <a:rPr lang="x-none" sz="1800" dirty="0"/>
              <a:t> </a:t>
            </a:r>
            <a:r>
              <a:rPr lang="x-none" sz="1800" dirty="0" err="1"/>
              <a:t>lys</a:t>
            </a:r>
            <a:r>
              <a:rPr lang="x-none" sz="1800" dirty="0"/>
              <a:t> </a:t>
            </a:r>
            <a:r>
              <a:rPr lang="x-none" sz="1800" dirty="0" err="1"/>
              <a:t>passerer</a:t>
            </a:r>
            <a:r>
              <a:rPr lang="x-none" sz="1800" dirty="0"/>
              <a:t> </a:t>
            </a:r>
            <a:r>
              <a:rPr lang="x-none" sz="1800" dirty="0" err="1"/>
              <a:t>gennem</a:t>
            </a:r>
            <a:r>
              <a:rPr lang="x-none" sz="1800" dirty="0"/>
              <a:t> </a:t>
            </a:r>
            <a:r>
              <a:rPr lang="x-none" sz="1800" b="1" dirty="0" err="1"/>
              <a:t>klart</a:t>
            </a:r>
            <a:r>
              <a:rPr lang="x-none" sz="1800" b="1" dirty="0"/>
              <a:t> </a:t>
            </a:r>
            <a:r>
              <a:rPr lang="x-none" sz="1800" b="1" dirty="0" err="1"/>
              <a:t>og</a:t>
            </a:r>
            <a:r>
              <a:rPr lang="x-none" sz="1800" b="1" dirty="0"/>
              <a:t> </a:t>
            </a:r>
            <a:r>
              <a:rPr lang="x-none" sz="1800" b="1" dirty="0" err="1"/>
              <a:t>uklart</a:t>
            </a:r>
            <a:r>
              <a:rPr lang="x-none" sz="1800" b="1" dirty="0"/>
              <a:t> </a:t>
            </a:r>
            <a:r>
              <a:rPr lang="x-none" sz="1800" b="1" dirty="0" err="1"/>
              <a:t>vand</a:t>
            </a:r>
            <a:r>
              <a:rPr lang="x-none" sz="1800" dirty="0"/>
              <a:t>, </a:t>
            </a:r>
            <a:r>
              <a:rPr lang="x-none" sz="1800" dirty="0" err="1"/>
              <a:t>og</a:t>
            </a:r>
            <a:r>
              <a:rPr lang="x-none" sz="1800" dirty="0"/>
              <a:t> </a:t>
            </a:r>
            <a:r>
              <a:rPr lang="x-none" sz="1800" dirty="0" err="1"/>
              <a:t>hvordan</a:t>
            </a:r>
            <a:r>
              <a:rPr lang="x-none" sz="1800" dirty="0"/>
              <a:t> </a:t>
            </a:r>
            <a:r>
              <a:rPr lang="x-none" sz="1800" dirty="0" err="1"/>
              <a:t>lys</a:t>
            </a:r>
            <a:r>
              <a:rPr lang="x-none" sz="1800" dirty="0"/>
              <a:t> </a:t>
            </a:r>
            <a:r>
              <a:rPr lang="x-none" sz="1800" dirty="0" err="1"/>
              <a:t>kan</a:t>
            </a:r>
            <a:r>
              <a:rPr lang="x-none" sz="1800" dirty="0"/>
              <a:t> </a:t>
            </a:r>
            <a:r>
              <a:rPr lang="x-none" sz="1800" dirty="0" err="1"/>
              <a:t>bruges</a:t>
            </a:r>
            <a:r>
              <a:rPr lang="x-none" sz="1800" dirty="0"/>
              <a:t> </a:t>
            </a:r>
            <a:r>
              <a:rPr lang="x-none" sz="1800" dirty="0" err="1"/>
              <a:t>til</a:t>
            </a:r>
            <a:r>
              <a:rPr lang="x-none" sz="1800" dirty="0"/>
              <a:t> at </a:t>
            </a:r>
            <a:r>
              <a:rPr lang="x-none" sz="1800" dirty="0" err="1"/>
              <a:t>vurdere</a:t>
            </a:r>
            <a:r>
              <a:rPr lang="x-none" sz="1800" dirty="0"/>
              <a:t> </a:t>
            </a:r>
            <a:r>
              <a:rPr lang="x-none" sz="1800" b="1" dirty="0" err="1"/>
              <a:t>vandets</a:t>
            </a:r>
            <a:r>
              <a:rPr lang="x-none" sz="1800" b="1" dirty="0"/>
              <a:t> </a:t>
            </a:r>
            <a:r>
              <a:rPr lang="x-none" sz="1800" b="1" dirty="0" err="1"/>
              <a:t>klarhed</a:t>
            </a:r>
            <a:r>
              <a:rPr lang="x-none" sz="1800" dirty="0"/>
              <a:t>.</a:t>
            </a:r>
          </a:p>
          <a:p>
            <a:pPr marL="0" indent="0">
              <a:buNone/>
            </a:pPr>
            <a:endParaRPr lang="da-DK" sz="1800" b="1" i="1" dirty="0">
              <a:latin typeface="Segoe UI"/>
              <a:cs typeface="Segoe UI"/>
            </a:endParaRPr>
          </a:p>
          <a:p>
            <a:pPr marL="0" indent="0">
              <a:spcAft>
                <a:spcPts val="600"/>
              </a:spcAft>
              <a:buNone/>
            </a:pPr>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B402816D-57BE-967E-8AFA-E6D50876945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2241" y="2138751"/>
            <a:ext cx="2929228"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4937634"/>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566E7-0A62-D1EF-5280-89DD9E449D2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259C3D-1A48-AD0E-717B-466A59080D54}"/>
              </a:ext>
            </a:extLst>
          </p:cNvPr>
          <p:cNvSpPr>
            <a:spLocks noGrp="1"/>
          </p:cNvSpPr>
          <p:nvPr>
            <p:ph type="title"/>
          </p:nvPr>
        </p:nvSpPr>
        <p:spPr>
          <a:xfrm>
            <a:off x="695325" y="294791"/>
            <a:ext cx="11028290" cy="983209"/>
          </a:xfrm>
        </p:spPr>
        <p:txBody>
          <a:bodyPr/>
          <a:lstStyle/>
          <a:p>
            <a:r>
              <a:rPr lang="da-DK" dirty="0"/>
              <a:t>Fælles opsamling</a:t>
            </a:r>
          </a:p>
        </p:txBody>
      </p:sp>
      <p:sp>
        <p:nvSpPr>
          <p:cNvPr id="3" name="Pladsholder til indhold 2">
            <a:extLst>
              <a:ext uri="{FF2B5EF4-FFF2-40B4-BE49-F238E27FC236}">
                <a16:creationId xmlns:a16="http://schemas.microsoft.com/office/drawing/2014/main" id="{BF49693E-437B-3B54-B13A-594C83BB6278}"/>
              </a:ext>
            </a:extLst>
          </p:cNvPr>
          <p:cNvSpPr>
            <a:spLocks noGrp="1"/>
          </p:cNvSpPr>
          <p:nvPr>
            <p:ph idx="1"/>
          </p:nvPr>
        </p:nvSpPr>
        <p:spPr>
          <a:xfrm>
            <a:off x="695325" y="1332000"/>
            <a:ext cx="10416960" cy="4371376"/>
          </a:xfrm>
        </p:spPr>
        <p:txBody>
          <a:bodyPr/>
          <a:lstStyle/>
          <a:p>
            <a:pPr marL="0" indent="0">
              <a:spcAft>
                <a:spcPts val="600"/>
              </a:spcAft>
              <a:buNone/>
            </a:pPr>
            <a:r>
              <a:rPr lang="da-DK" sz="1800" i="1" dirty="0">
                <a:highlight>
                  <a:srgbClr val="FFFF00"/>
                </a:highlight>
              </a:rPr>
              <a:t>Læreren faciliterer en fælles plenumopsamling i forbindelse med gruppernes gennemgang af øvelsen Lys i vand.</a:t>
            </a:r>
          </a:p>
          <a:p>
            <a:pPr marL="0" indent="0">
              <a:buNone/>
            </a:pPr>
            <a:endParaRPr lang="da-DK" sz="1800" dirty="0"/>
          </a:p>
          <a:p>
            <a:pPr marL="0" indent="0">
              <a:buNone/>
            </a:pPr>
            <a:r>
              <a:rPr lang="x-none" sz="1800" dirty="0"/>
              <a:t>I </a:t>
            </a:r>
            <a:r>
              <a:rPr lang="x-none" sz="1800" dirty="0" err="1"/>
              <a:t>samler</a:t>
            </a:r>
            <a:r>
              <a:rPr lang="x-none" sz="1800" dirty="0"/>
              <a:t> op </a:t>
            </a:r>
            <a:r>
              <a:rPr lang="x-none" sz="1800" dirty="0" err="1"/>
              <a:t>på</a:t>
            </a:r>
            <a:r>
              <a:rPr lang="x-none" sz="1800" dirty="0"/>
              <a:t> </a:t>
            </a:r>
            <a:r>
              <a:rPr lang="x-none" sz="1800" dirty="0" err="1"/>
              <a:t>jeres</a:t>
            </a:r>
            <a:r>
              <a:rPr lang="x-none" sz="1800" dirty="0"/>
              <a:t> </a:t>
            </a:r>
            <a:r>
              <a:rPr lang="x-none" sz="1800" dirty="0" err="1"/>
              <a:t>arbejde</a:t>
            </a:r>
            <a:r>
              <a:rPr lang="x-none" sz="1800" dirty="0"/>
              <a:t> med </a:t>
            </a:r>
            <a:r>
              <a:rPr lang="x-none" sz="1800" b="1" dirty="0"/>
              <a:t>Lys </a:t>
            </a:r>
            <a:r>
              <a:rPr lang="x-none" sz="1800" b="1" dirty="0" err="1"/>
              <a:t>i</a:t>
            </a:r>
            <a:r>
              <a:rPr lang="x-none" sz="1800" b="1" dirty="0"/>
              <a:t> </a:t>
            </a:r>
            <a:r>
              <a:rPr lang="x-none" sz="1800" b="1" dirty="0" err="1"/>
              <a:t>vand</a:t>
            </a:r>
            <a:r>
              <a:rPr lang="x-none" sz="1800" dirty="0"/>
              <a:t> </a:t>
            </a:r>
            <a:r>
              <a:rPr lang="x-none" sz="1800" dirty="0" err="1"/>
              <a:t>og</a:t>
            </a:r>
            <a:r>
              <a:rPr lang="x-none" sz="1800" dirty="0"/>
              <a:t> </a:t>
            </a:r>
            <a:r>
              <a:rPr lang="x-none" sz="1800" dirty="0" err="1"/>
              <a:t>deler</a:t>
            </a:r>
            <a:r>
              <a:rPr lang="x-none" sz="1800" dirty="0"/>
              <a:t> </a:t>
            </a:r>
            <a:r>
              <a:rPr lang="x-none" sz="1800" dirty="0" err="1"/>
              <a:t>jeres</a:t>
            </a:r>
            <a:r>
              <a:rPr lang="x-none" sz="1800" dirty="0"/>
              <a:t> </a:t>
            </a:r>
            <a:r>
              <a:rPr lang="x-none" sz="1800" dirty="0" err="1"/>
              <a:t>observationer</a:t>
            </a:r>
            <a:r>
              <a:rPr lang="x-none" sz="1800" dirty="0"/>
              <a:t> </a:t>
            </a:r>
            <a:r>
              <a:rPr lang="x-none" sz="1800" dirty="0" err="1"/>
              <a:t>og</a:t>
            </a:r>
            <a:r>
              <a:rPr lang="x-none" sz="1800" dirty="0"/>
              <a:t> </a:t>
            </a:r>
            <a:r>
              <a:rPr lang="x-none" sz="1800" dirty="0" err="1"/>
              <a:t>resultater</a:t>
            </a:r>
            <a:r>
              <a:rPr lang="x-none" sz="1800" dirty="0"/>
              <a:t> med </a:t>
            </a:r>
            <a:r>
              <a:rPr lang="x-none" sz="1800" dirty="0" err="1"/>
              <a:t>klassen</a:t>
            </a:r>
            <a:r>
              <a:rPr lang="x-none" sz="1800" dirty="0"/>
              <a:t>. </a:t>
            </a:r>
            <a:r>
              <a:rPr lang="x-none" sz="1800" dirty="0" err="1"/>
              <a:t>Sammen</a:t>
            </a:r>
            <a:r>
              <a:rPr lang="x-none" sz="1800" dirty="0"/>
              <a:t> taler I om </a:t>
            </a:r>
            <a:r>
              <a:rPr lang="x-none" sz="1800" dirty="0" err="1"/>
              <a:t>lysets</a:t>
            </a:r>
            <a:r>
              <a:rPr lang="x-none" sz="1800" dirty="0"/>
              <a:t> </a:t>
            </a:r>
            <a:r>
              <a:rPr lang="x-none" sz="1800" dirty="0" err="1"/>
              <a:t>fysiske</a:t>
            </a:r>
            <a:r>
              <a:rPr lang="x-none" sz="1800" dirty="0"/>
              <a:t> </a:t>
            </a:r>
            <a:r>
              <a:rPr lang="x-none" sz="1800" dirty="0" err="1"/>
              <a:t>egenskaber</a:t>
            </a:r>
            <a:r>
              <a:rPr lang="x-none" sz="1800" dirty="0"/>
              <a:t>, </a:t>
            </a:r>
            <a:r>
              <a:rPr lang="x-none" sz="1800" dirty="0" err="1"/>
              <a:t>og</a:t>
            </a:r>
            <a:r>
              <a:rPr lang="x-none" sz="1800" dirty="0"/>
              <a:t> </a:t>
            </a:r>
            <a:r>
              <a:rPr lang="x-none" sz="1800" dirty="0" err="1"/>
              <a:t>hvad</a:t>
            </a:r>
            <a:r>
              <a:rPr lang="x-none" sz="1800" dirty="0"/>
              <a:t> </a:t>
            </a:r>
            <a:r>
              <a:rPr lang="x-none" sz="1800" dirty="0" err="1"/>
              <a:t>forsøget</a:t>
            </a:r>
            <a:r>
              <a:rPr lang="x-none" sz="1800" dirty="0"/>
              <a:t> </a:t>
            </a:r>
            <a:r>
              <a:rPr lang="x-none" sz="1800" dirty="0" err="1"/>
              <a:t>har</a:t>
            </a:r>
            <a:r>
              <a:rPr lang="x-none" sz="1800" dirty="0"/>
              <a:t> </a:t>
            </a:r>
            <a:r>
              <a:rPr lang="x-none" sz="1800" dirty="0" err="1"/>
              <a:t>vist</a:t>
            </a:r>
            <a:r>
              <a:rPr lang="x-none" sz="1800" dirty="0"/>
              <a:t> </a:t>
            </a:r>
            <a:r>
              <a:rPr lang="x-none" sz="1800" dirty="0" err="1"/>
              <a:t>jer.</a:t>
            </a:r>
            <a:endParaRPr lang="x-none" sz="1800" dirty="0"/>
          </a:p>
          <a:p>
            <a:pPr marL="0" indent="0">
              <a:buNone/>
            </a:pPr>
            <a:r>
              <a:rPr lang="x-none" sz="1800" dirty="0"/>
              <a:t>I </a:t>
            </a:r>
            <a:r>
              <a:rPr lang="x-none" sz="1800" dirty="0" err="1"/>
              <a:t>skal</a:t>
            </a:r>
            <a:r>
              <a:rPr lang="x-none" sz="1800" dirty="0"/>
              <a:t> </a:t>
            </a:r>
            <a:r>
              <a:rPr lang="x-none" sz="1800" dirty="0" err="1"/>
              <a:t>diskutere</a:t>
            </a:r>
            <a:r>
              <a:rPr lang="x-none" sz="1800" dirty="0"/>
              <a:t>:</a:t>
            </a:r>
          </a:p>
          <a:p>
            <a:pPr lvl="0"/>
            <a:r>
              <a:rPr lang="x-none" sz="1800" b="1" dirty="0" err="1"/>
              <a:t>Hvad</a:t>
            </a:r>
            <a:r>
              <a:rPr lang="x-none" sz="1800" b="1" dirty="0"/>
              <a:t> </a:t>
            </a:r>
            <a:r>
              <a:rPr lang="x-none" sz="1800" b="1" dirty="0" err="1"/>
              <a:t>har</a:t>
            </a:r>
            <a:r>
              <a:rPr lang="x-none" sz="1800" b="1" dirty="0"/>
              <a:t> I </a:t>
            </a:r>
            <a:r>
              <a:rPr lang="x-none" sz="1800" b="1" dirty="0" err="1"/>
              <a:t>lært</a:t>
            </a:r>
            <a:r>
              <a:rPr lang="x-none" sz="1800" dirty="0"/>
              <a:t> </a:t>
            </a:r>
            <a:r>
              <a:rPr lang="x-none" sz="1800" dirty="0" err="1"/>
              <a:t>af</a:t>
            </a:r>
            <a:r>
              <a:rPr lang="x-none" sz="1800" dirty="0"/>
              <a:t> </a:t>
            </a:r>
            <a:r>
              <a:rPr lang="x-none" sz="1800" dirty="0" err="1"/>
              <a:t>forsøget</a:t>
            </a:r>
            <a:r>
              <a:rPr lang="x-none" sz="1800" dirty="0"/>
              <a:t>?</a:t>
            </a:r>
          </a:p>
          <a:p>
            <a:pPr lvl="0"/>
            <a:r>
              <a:rPr lang="x-none" sz="1800" b="1" dirty="0" err="1"/>
              <a:t>Hvordan</a:t>
            </a:r>
            <a:r>
              <a:rPr lang="x-none" sz="1800" b="1" dirty="0"/>
              <a:t> </a:t>
            </a:r>
            <a:r>
              <a:rPr lang="x-none" sz="1800" b="1" dirty="0" err="1"/>
              <a:t>kan</a:t>
            </a:r>
            <a:r>
              <a:rPr lang="x-none" sz="1800" b="1" dirty="0"/>
              <a:t> I </a:t>
            </a:r>
            <a:r>
              <a:rPr lang="x-none" sz="1800" b="1" dirty="0" err="1"/>
              <a:t>bruge</a:t>
            </a:r>
            <a:r>
              <a:rPr lang="x-none" sz="1800" b="1" dirty="0"/>
              <a:t> </a:t>
            </a:r>
            <a:r>
              <a:rPr lang="x-none" sz="1800" b="1" dirty="0" err="1"/>
              <a:t>jeres</a:t>
            </a:r>
            <a:r>
              <a:rPr lang="x-none" sz="1800" b="1" dirty="0"/>
              <a:t> nye </a:t>
            </a:r>
            <a:r>
              <a:rPr lang="x-none" sz="1800" b="1" dirty="0" err="1"/>
              <a:t>viden</a:t>
            </a:r>
            <a:r>
              <a:rPr lang="x-none" sz="1800" dirty="0"/>
              <a:t> </a:t>
            </a:r>
            <a:r>
              <a:rPr lang="x-none" sz="1800" dirty="0" err="1"/>
              <a:t>videre</a:t>
            </a:r>
            <a:r>
              <a:rPr lang="x-none" sz="1800" dirty="0"/>
              <a:t> </a:t>
            </a:r>
            <a:r>
              <a:rPr lang="x-none" sz="1800" dirty="0" err="1"/>
              <a:t>i</a:t>
            </a:r>
            <a:r>
              <a:rPr lang="x-none" sz="1800" dirty="0"/>
              <a:t> </a:t>
            </a:r>
            <a:r>
              <a:rPr lang="x-none" sz="1800" dirty="0" err="1"/>
              <a:t>projektet</a:t>
            </a:r>
            <a:r>
              <a:rPr lang="x-none" sz="1800" dirty="0"/>
              <a:t>?</a:t>
            </a:r>
          </a:p>
          <a:p>
            <a:pPr lvl="0"/>
            <a:r>
              <a:rPr lang="x-none" sz="1800" dirty="0" err="1"/>
              <a:t>Hvilke</a:t>
            </a:r>
            <a:r>
              <a:rPr lang="x-none" sz="1800" dirty="0"/>
              <a:t> </a:t>
            </a:r>
            <a:r>
              <a:rPr lang="x-none" sz="1800" dirty="0" err="1"/>
              <a:t>observationer</a:t>
            </a:r>
            <a:r>
              <a:rPr lang="x-none" sz="1800" dirty="0"/>
              <a:t> </a:t>
            </a:r>
            <a:r>
              <a:rPr lang="x-none" sz="1800" dirty="0" err="1"/>
              <a:t>og</a:t>
            </a:r>
            <a:r>
              <a:rPr lang="x-none" sz="1800" dirty="0"/>
              <a:t> </a:t>
            </a:r>
            <a:r>
              <a:rPr lang="x-none" sz="1800" dirty="0" err="1"/>
              <a:t>målinger</a:t>
            </a:r>
            <a:r>
              <a:rPr lang="x-none" sz="1800" dirty="0"/>
              <a:t> </a:t>
            </a:r>
            <a:r>
              <a:rPr lang="x-none" sz="1800" dirty="0" err="1"/>
              <a:t>har</a:t>
            </a:r>
            <a:r>
              <a:rPr lang="x-none" sz="1800" dirty="0"/>
              <a:t> I </a:t>
            </a:r>
            <a:r>
              <a:rPr lang="x-none" sz="1800" dirty="0" err="1"/>
              <a:t>lavet</a:t>
            </a:r>
            <a:r>
              <a:rPr lang="x-none" sz="1800" dirty="0"/>
              <a:t>?</a:t>
            </a:r>
          </a:p>
          <a:p>
            <a:pPr lvl="0"/>
            <a:r>
              <a:rPr lang="x-none" sz="1800" b="1" dirty="0" err="1"/>
              <a:t>Hvad</a:t>
            </a:r>
            <a:r>
              <a:rPr lang="x-none" sz="1800" b="1" dirty="0"/>
              <a:t> er </a:t>
            </a:r>
            <a:r>
              <a:rPr lang="x-none" sz="1800" b="1" dirty="0" err="1"/>
              <a:t>forskellen</a:t>
            </a:r>
            <a:r>
              <a:rPr lang="x-none" sz="1800" b="1" dirty="0"/>
              <a:t> </a:t>
            </a:r>
            <a:r>
              <a:rPr lang="x-none" sz="1800" b="1" dirty="0" err="1"/>
              <a:t>på</a:t>
            </a:r>
            <a:r>
              <a:rPr lang="x-none" sz="1800" b="1" dirty="0"/>
              <a:t> </a:t>
            </a:r>
            <a:r>
              <a:rPr lang="x-none" sz="1800" b="1" dirty="0" err="1"/>
              <a:t>kvalitative</a:t>
            </a:r>
            <a:r>
              <a:rPr lang="x-none" sz="1800" b="1" dirty="0"/>
              <a:t> </a:t>
            </a:r>
            <a:r>
              <a:rPr lang="x-none" sz="1800" b="1" dirty="0" err="1"/>
              <a:t>og</a:t>
            </a:r>
            <a:r>
              <a:rPr lang="x-none" sz="1800" b="1" dirty="0"/>
              <a:t> </a:t>
            </a:r>
            <a:r>
              <a:rPr lang="x-none" sz="1800" b="1" dirty="0" err="1"/>
              <a:t>kvantitative</a:t>
            </a:r>
            <a:r>
              <a:rPr lang="x-none" sz="1800" b="1" dirty="0"/>
              <a:t> data</a:t>
            </a:r>
            <a:r>
              <a:rPr lang="x-none" sz="1800" dirty="0"/>
              <a:t>, </a:t>
            </a:r>
            <a:r>
              <a:rPr lang="x-none" sz="1800" dirty="0" err="1"/>
              <a:t>og</a:t>
            </a:r>
            <a:r>
              <a:rPr lang="x-none" sz="1800" dirty="0"/>
              <a:t> </a:t>
            </a:r>
            <a:r>
              <a:rPr lang="x-none" sz="1800" dirty="0" err="1"/>
              <a:t>hvilke</a:t>
            </a:r>
            <a:r>
              <a:rPr lang="x-none" sz="1800" dirty="0"/>
              <a:t> typer data </a:t>
            </a:r>
            <a:r>
              <a:rPr lang="x-none" sz="1800" dirty="0" err="1"/>
              <a:t>har</a:t>
            </a:r>
            <a:r>
              <a:rPr lang="x-none" sz="1800" dirty="0"/>
              <a:t> I </a:t>
            </a:r>
            <a:r>
              <a:rPr lang="x-none" sz="1800" dirty="0" err="1"/>
              <a:t>selv</a:t>
            </a:r>
            <a:r>
              <a:rPr lang="x-none" sz="1800" dirty="0"/>
              <a:t> </a:t>
            </a:r>
            <a:r>
              <a:rPr lang="x-none" sz="1800" dirty="0" err="1"/>
              <a:t>arbejdet</a:t>
            </a:r>
            <a:r>
              <a:rPr lang="x-none" sz="1800" dirty="0"/>
              <a:t> med?</a:t>
            </a:r>
          </a:p>
          <a:p>
            <a:endParaRPr lang="da-DK" dirty="0"/>
          </a:p>
        </p:txBody>
      </p:sp>
    </p:spTree>
    <p:extLst>
      <p:ext uri="{BB962C8B-B14F-4D97-AF65-F5344CB8AC3E}">
        <p14:creationId xmlns:p14="http://schemas.microsoft.com/office/powerpoint/2010/main" val="2083694458"/>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13448-FECE-4CD8-E2C0-B056009BCA8A}"/>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95EBE51D-02D1-62D3-2572-AAE3963955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98586CD-2F31-7266-5FB2-9390A3EC84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AF5CD63-9D93-8744-7473-8F53E81FCD5B}"/>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32D4C3E-9DAC-D856-EBE3-FA419F2F8124}"/>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4846895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59C1-5718-F325-EF57-6C04462087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15CC7D-0532-87C2-16D8-875404750EBC}"/>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7</a:t>
            </a:r>
          </a:p>
          <a:p>
            <a:pPr algn="ctr"/>
            <a:r>
              <a:rPr lang="da-DK" sz="2400" dirty="0">
                <a:solidFill>
                  <a:schemeClr val="bg1"/>
                </a:solidFill>
                <a:latin typeface="BetonEF" pitchFamily="50" charset="0"/>
              </a:rPr>
              <a:t>Lys og stof</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3639C0D2-F25E-3A01-ED80-AA5C15C33AFE}"/>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04C22D2E-FA4D-74F9-DD06-32BC52B08D25}"/>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DFEE7004-287D-5856-42BE-A3532C8A258E}"/>
              </a:ext>
            </a:extLst>
          </p:cNvPr>
          <p:cNvSpPr txBox="1"/>
          <p:nvPr/>
        </p:nvSpPr>
        <p:spPr>
          <a:xfrm>
            <a:off x="3560956" y="2530067"/>
            <a:ext cx="5278243" cy="1554272"/>
          </a:xfrm>
          <a:prstGeom prst="rect">
            <a:avLst/>
          </a:prstGeom>
          <a:noFill/>
        </p:spPr>
        <p:txBody>
          <a:bodyPr wrap="square" lIns="91440" tIns="45720" rIns="91440" bIns="45720" rtlCol="0" anchor="t">
            <a:spAutoFit/>
          </a:bodyPr>
          <a:lstStyle/>
          <a:p>
            <a:pPr indent="-215900">
              <a:spcAft>
                <a:spcPts val="600"/>
              </a:spcAft>
            </a:pPr>
            <a:r>
              <a:rPr lang="da-DK" sz="2000" dirty="0">
                <a:latin typeface="Segoe UI"/>
                <a:ea typeface="Arial" pitchFamily="34" charset="-122"/>
                <a:cs typeface="Segoe UI"/>
              </a:rPr>
              <a:t>• Logbog</a:t>
            </a:r>
          </a:p>
          <a:p>
            <a:pPr indent="-215900">
              <a:spcAft>
                <a:spcPts val="600"/>
              </a:spcAft>
            </a:pPr>
            <a:r>
              <a:rPr lang="da-DK" sz="2000" dirty="0">
                <a:latin typeface="Segoe UI"/>
                <a:ea typeface="Arial" pitchFamily="34" charset="-122"/>
                <a:cs typeface="Segoe UI"/>
              </a:rPr>
              <a:t>• Absorption og spredning</a:t>
            </a:r>
          </a:p>
          <a:p>
            <a:pPr indent="-215900">
              <a:spcAft>
                <a:spcPts val="600"/>
              </a:spcAft>
            </a:pPr>
            <a:r>
              <a:rPr lang="da-DK" sz="2000" dirty="0">
                <a:latin typeface="Segoe UI"/>
                <a:ea typeface="Arial" pitchFamily="34" charset="-122"/>
                <a:cs typeface="Segoe UI"/>
              </a:rPr>
              <a:t>• Kobling til uklarhed og vandkvalitet</a:t>
            </a:r>
          </a:p>
          <a:p>
            <a:pPr indent="-215900">
              <a:spcAft>
                <a:spcPts val="600"/>
              </a:spcAft>
            </a:pPr>
            <a:r>
              <a:rPr lang="da-DK" sz="2000" dirty="0">
                <a:latin typeface="Segoe UI"/>
                <a:ea typeface="Arial" pitchFamily="34" charset="-122"/>
                <a:cs typeface="Segoe UI"/>
              </a:rPr>
              <a:t>• Afrunding </a:t>
            </a:r>
            <a:r>
              <a:rPr lang="da-DK" sz="2000">
                <a:latin typeface="Segoe UI"/>
                <a:ea typeface="Arial" pitchFamily="34" charset="-122"/>
                <a:cs typeface="Segoe UI"/>
              </a:rPr>
              <a:t>i logbog.</a:t>
            </a:r>
            <a:endParaRPr lang="da-DK" sz="2000" dirty="0">
              <a:latin typeface="Segoe UI"/>
              <a:ea typeface="Arial" pitchFamily="34" charset="-122"/>
              <a:cs typeface="Segoe UI"/>
            </a:endParaRPr>
          </a:p>
        </p:txBody>
      </p:sp>
      <p:pic>
        <p:nvPicPr>
          <p:cNvPr id="7" name="Billede 6">
            <a:extLst>
              <a:ext uri="{FF2B5EF4-FFF2-40B4-BE49-F238E27FC236}">
                <a16:creationId xmlns:a16="http://schemas.microsoft.com/office/drawing/2014/main" id="{465CD2BB-4C39-E5A0-CA4A-1A199F7A61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Tree>
    <p:extLst>
      <p:ext uri="{BB962C8B-B14F-4D97-AF65-F5344CB8AC3E}">
        <p14:creationId xmlns:p14="http://schemas.microsoft.com/office/powerpoint/2010/main" val="315348792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48DD3-AA65-D65E-BC88-D8FE0DBC7D2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36B451E-9E82-C0F4-659A-B5E995AB8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458FA80-AF0A-5ED2-FD2C-2B2AABAF3A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400D871-C614-2310-6473-A85D90CDD46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1FC0DF80-E1F5-4F97-A3A2-F68A8E73BE5A}"/>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dirty="0">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0671125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8C60-5942-F85B-855E-3EE1AD285A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D8D19A-8002-8625-0BFF-1012929D87FC}"/>
              </a:ext>
            </a:extLst>
          </p:cNvPr>
          <p:cNvSpPr>
            <a:spLocks noGrp="1"/>
          </p:cNvSpPr>
          <p:nvPr>
            <p:ph type="title"/>
          </p:nvPr>
        </p:nvSpPr>
        <p:spPr>
          <a:xfrm>
            <a:off x="695325" y="294791"/>
            <a:ext cx="11028290" cy="983209"/>
          </a:xfrm>
        </p:spPr>
        <p:txBody>
          <a:bodyPr/>
          <a:lstStyle/>
          <a:p>
            <a:r>
              <a:rPr lang="da-DK" dirty="0"/>
              <a:t>Absorption og spredning</a:t>
            </a:r>
          </a:p>
        </p:txBody>
      </p:sp>
      <p:sp>
        <p:nvSpPr>
          <p:cNvPr id="3" name="Pladsholder til indhold 2">
            <a:extLst>
              <a:ext uri="{FF2B5EF4-FFF2-40B4-BE49-F238E27FC236}">
                <a16:creationId xmlns:a16="http://schemas.microsoft.com/office/drawing/2014/main" id="{F9442D88-AB7C-4955-A472-6E423D0AED21}"/>
              </a:ext>
            </a:extLst>
          </p:cNvPr>
          <p:cNvSpPr>
            <a:spLocks noGrp="1"/>
          </p:cNvSpPr>
          <p:nvPr>
            <p:ph idx="1"/>
          </p:nvPr>
        </p:nvSpPr>
        <p:spPr>
          <a:xfrm>
            <a:off x="695326" y="1332000"/>
            <a:ext cx="8969064" cy="4248000"/>
          </a:xfrm>
        </p:spPr>
        <p:txBody>
          <a:bodyPr/>
          <a:lstStyle/>
          <a:p>
            <a:pPr marL="0" indent="0">
              <a:buNone/>
            </a:pPr>
            <a:r>
              <a:rPr lang="da-DK" sz="1800" i="1" dirty="0">
                <a:highlight>
                  <a:srgbClr val="FFFF00"/>
                </a:highlight>
                <a:latin typeface="Segoe UI" panose="020B0502040204020203" pitchFamily="34" charset="0"/>
                <a:cs typeface="Segoe UI" panose="020B0502040204020203" pitchFamily="34" charset="0"/>
              </a:rPr>
              <a:t>Læreren indsætter selv en relevant figur om lys, bølger, spredning og </a:t>
            </a:r>
            <a:r>
              <a:rPr lang="da-DK" sz="1800" i="1" dirty="0" err="1">
                <a:highlight>
                  <a:srgbClr val="FFFF00"/>
                </a:highlight>
                <a:latin typeface="Segoe UI" panose="020B0502040204020203" pitchFamily="34" charset="0"/>
                <a:cs typeface="Segoe UI" panose="020B0502040204020203" pitchFamily="34" charset="0"/>
              </a:rPr>
              <a:t>absorbans</a:t>
            </a:r>
            <a:r>
              <a:rPr lang="da-DK" sz="1800" i="1" dirty="0">
                <a:highlight>
                  <a:srgbClr val="FFFF00"/>
                </a:highlight>
                <a:latin typeface="Segoe UI" panose="020B0502040204020203" pitchFamily="34" charset="0"/>
                <a:cs typeface="Segoe UI" panose="020B0502040204020203" pitchFamily="34" charset="0"/>
              </a:rPr>
              <a:t> – evt. fra Fysik C-bog.</a:t>
            </a:r>
          </a:p>
        </p:txBody>
      </p:sp>
    </p:spTree>
    <p:extLst>
      <p:ext uri="{BB962C8B-B14F-4D97-AF65-F5344CB8AC3E}">
        <p14:creationId xmlns:p14="http://schemas.microsoft.com/office/powerpoint/2010/main" val="3518955277"/>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455FC-012C-4CB4-25BD-F18259F575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2BF812-F2A5-ADE3-A48C-A886DDFA6BE8}"/>
              </a:ext>
            </a:extLst>
          </p:cNvPr>
          <p:cNvSpPr>
            <a:spLocks noGrp="1"/>
          </p:cNvSpPr>
          <p:nvPr>
            <p:ph type="title"/>
          </p:nvPr>
        </p:nvSpPr>
        <p:spPr>
          <a:xfrm>
            <a:off x="695325" y="294791"/>
            <a:ext cx="11028290" cy="983209"/>
          </a:xfrm>
        </p:spPr>
        <p:txBody>
          <a:bodyPr/>
          <a:lstStyle/>
          <a:p>
            <a:r>
              <a:rPr lang="da-DK" dirty="0"/>
              <a:t>Kobling til uklarhed og vandkvalitet </a:t>
            </a:r>
          </a:p>
        </p:txBody>
      </p:sp>
      <p:sp>
        <p:nvSpPr>
          <p:cNvPr id="3" name="Pladsholder til indhold 2">
            <a:extLst>
              <a:ext uri="{FF2B5EF4-FFF2-40B4-BE49-F238E27FC236}">
                <a16:creationId xmlns:a16="http://schemas.microsoft.com/office/drawing/2014/main" id="{D6A62212-BBC5-5411-5707-C62176C75FEB}"/>
              </a:ext>
            </a:extLst>
          </p:cNvPr>
          <p:cNvSpPr>
            <a:spLocks noGrp="1"/>
          </p:cNvSpPr>
          <p:nvPr>
            <p:ph idx="1"/>
          </p:nvPr>
        </p:nvSpPr>
        <p:spPr>
          <a:xfrm>
            <a:off x="695326" y="1332000"/>
            <a:ext cx="3727991" cy="4248000"/>
          </a:xfrm>
        </p:spPr>
        <p:txBody>
          <a:bodyPr vert="horz" lIns="0" tIns="45720" rIns="91440" bIns="45720" rtlCol="0" anchor="t">
            <a:noAutofit/>
          </a:bodyPr>
          <a:lstStyle/>
          <a:p>
            <a:pPr marL="0" indent="0">
              <a:buNone/>
            </a:pPr>
            <a:r>
              <a:rPr lang="da-DK" sz="1800">
                <a:latin typeface="Segoe UI"/>
                <a:cs typeface="Segoe UI"/>
              </a:rPr>
              <a:t>I skal bruge </a:t>
            </a:r>
            <a:r>
              <a:rPr lang="da-DK" sz="1800" b="1">
                <a:latin typeface="Segoe UI"/>
                <a:cs typeface="Segoe UI"/>
              </a:rPr>
              <a:t>metodekortet</a:t>
            </a:r>
            <a:r>
              <a:rPr lang="da-DK" sz="1800">
                <a:latin typeface="Segoe UI"/>
                <a:cs typeface="Segoe UI"/>
              </a:rPr>
              <a:t> </a:t>
            </a:r>
            <a:r>
              <a:rPr lang="da-DK" sz="1800" b="1" i="1" dirty="0">
                <a:latin typeface="Segoe UI"/>
                <a:cs typeface="Segoe UI"/>
              </a:rPr>
              <a:t>Videnskortlægning </a:t>
            </a:r>
            <a:r>
              <a:rPr lang="da-DK" sz="1800" dirty="0">
                <a:latin typeface="Segoe UI"/>
                <a:cs typeface="Segoe UI"/>
              </a:rPr>
              <a:t>til at </a:t>
            </a:r>
            <a:r>
              <a:rPr lang="da-DK" sz="1800">
                <a:latin typeface="Segoe UI"/>
                <a:cs typeface="Segoe UI"/>
              </a:rPr>
              <a:t>forklare sammenhængene </a:t>
            </a:r>
            <a:r>
              <a:rPr lang="da-DK" sz="1800" dirty="0">
                <a:latin typeface="Segoe UI"/>
                <a:cs typeface="Segoe UI"/>
              </a:rPr>
              <a:t>mellem uklarhed </a:t>
            </a:r>
            <a:r>
              <a:rPr lang="da-DK" sz="1800">
                <a:latin typeface="Segoe UI"/>
                <a:cs typeface="Segoe UI"/>
              </a:rPr>
              <a:t>og vandkvalitet.</a:t>
            </a:r>
            <a:endParaRPr lang="da-DK" sz="1800" dirty="0">
              <a:latin typeface="Segoe UI"/>
              <a:cs typeface="Segoe UI"/>
            </a:endParaRPr>
          </a:p>
        </p:txBody>
      </p:sp>
      <p:pic>
        <p:nvPicPr>
          <p:cNvPr id="9" name="Billede 8">
            <a:extLst>
              <a:ext uri="{FF2B5EF4-FFF2-40B4-BE49-F238E27FC236}">
                <a16:creationId xmlns:a16="http://schemas.microsoft.com/office/drawing/2014/main" id="{EB397590-F87E-4152-DEA4-2161945AA0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7421" y="1089000"/>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432C3039-45EA-2626-92AE-7B94AA6E6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14478" y="1332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6378746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E3E57-311A-9AC4-5784-B8E95250DF18}"/>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C4795195-D3F0-79C2-2B3C-93D48A64E2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33851F1-F96A-717C-2B60-E131D18A36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9C4D898-5B37-5BCC-CD79-2CD62340F617}"/>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B261B8BA-F2CA-3C51-7761-0890641920D9}"/>
              </a:ext>
            </a:extLst>
          </p:cNvPr>
          <p:cNvSpPr>
            <a:spLocks noGrp="1"/>
          </p:cNvSpPr>
          <p:nvPr>
            <p:ph idx="1"/>
          </p:nvPr>
        </p:nvSpPr>
        <p:spPr>
          <a:xfrm>
            <a:off x="695325" y="1910576"/>
            <a:ext cx="10730958" cy="3669424"/>
          </a:xfrm>
        </p:spPr>
        <p:txBody>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658824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87E45-C88F-FD06-8FC6-DE8833BA5150}"/>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9A1DF96B-EAED-C466-1512-62C0433E93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7326E3C0-1A23-D49B-063D-B2947D3665A6}"/>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8</a:t>
            </a:r>
          </a:p>
          <a:p>
            <a:pPr algn="ctr"/>
            <a:r>
              <a:rPr lang="da-DK" sz="2400" dirty="0">
                <a:solidFill>
                  <a:schemeClr val="bg1"/>
                </a:solidFill>
                <a:latin typeface="BetonEF" pitchFamily="50" charset="0"/>
              </a:rPr>
              <a:t>Byg jeres eget spektrofotometer</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ABECAE4A-069D-784E-32EF-466B2D5B156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74203975-FCE9-5887-EA9A-2C1C5626C136}"/>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8BD556D2-C7C0-62A2-8CB8-C660CC44D32A}"/>
              </a:ext>
            </a:extLst>
          </p:cNvPr>
          <p:cNvSpPr txBox="1"/>
          <p:nvPr/>
        </p:nvSpPr>
        <p:spPr>
          <a:xfrm>
            <a:off x="4066478" y="2530067"/>
            <a:ext cx="4772721" cy="1938992"/>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Design uden AI</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AI som kritisk sparringspartner</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Konstruktion af måleopstilling</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Målinger og iteration</a:t>
            </a:r>
          </a:p>
          <a:p>
            <a:pPr marL="127000" indent="-216000">
              <a:spcAft>
                <a:spcPts val="600"/>
              </a:spcAft>
              <a:buFont typeface="Arial" panose="020B0604020202020204" pitchFamily="34" charset="0"/>
              <a:buChar char="•"/>
            </a:pPr>
            <a:r>
              <a:rPr lang="da-DK" sz="2000">
                <a:latin typeface="Segoe UI"/>
                <a:ea typeface="Arial" pitchFamily="34" charset="-122"/>
                <a:cs typeface="Segoe UI"/>
              </a:rPr>
              <a:t>Logbog.</a:t>
            </a:r>
            <a:endParaRPr lang="da-DK" sz="2000" dirty="0">
              <a:latin typeface="Segoe UI"/>
              <a:ea typeface="Arial" pitchFamily="34" charset="-122"/>
              <a:cs typeface="Segoe UI"/>
            </a:endParaRPr>
          </a:p>
        </p:txBody>
      </p:sp>
    </p:spTree>
    <p:extLst>
      <p:ext uri="{BB962C8B-B14F-4D97-AF65-F5344CB8AC3E}">
        <p14:creationId xmlns:p14="http://schemas.microsoft.com/office/powerpoint/2010/main" val="3194775789"/>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62CA-8361-9AE4-CC66-6A33EADEB2F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98B2E8C0-F504-C594-B677-80B0104EE1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42257727-CCBB-B3B7-8A85-FA09BBFCF1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9A75A27-3374-9854-3F59-CE7160C983DD}"/>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958374F3-A314-0EB8-22E1-F86D9D1FA43A}"/>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panose="020B0502040204020203" pitchFamily="34" charset="0"/>
                <a:cs typeface="Segoe UI" panose="020B0502040204020203" pitchFamily="34" charset="0"/>
              </a:rPr>
              <a:t>Metodekortet </a:t>
            </a:r>
            <a:r>
              <a:rPr lang="da-DK" sz="1800" b="1" i="1" dirty="0">
                <a:latin typeface="Segoe UI" panose="020B0502040204020203" pitchFamily="34" charset="0"/>
                <a:cs typeface="Segoe UI" panose="020B0502040204020203" pitchFamily="34" charset="0"/>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dirty="0">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13551739"/>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F0E03E6A-1103-5858-F493-2693229AB7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2332" y="416419"/>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CAFDC4A6-3A8B-ADB6-E212-7F8B197FB8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6025" y="991974"/>
            <a:ext cx="2929227"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0526865E-C5E1-67E1-BDD2-9A732D9266A0}"/>
              </a:ext>
            </a:extLst>
          </p:cNvPr>
          <p:cNvSpPr>
            <a:spLocks noGrp="1"/>
          </p:cNvSpPr>
          <p:nvPr>
            <p:ph type="title"/>
          </p:nvPr>
        </p:nvSpPr>
        <p:spPr>
          <a:xfrm>
            <a:off x="695325" y="294791"/>
            <a:ext cx="10262607" cy="923183"/>
          </a:xfrm>
        </p:spPr>
        <p:txBody>
          <a:bodyPr/>
          <a:lstStyle/>
          <a:p>
            <a:pPr>
              <a:spcAft>
                <a:spcPts val="600"/>
              </a:spcAft>
            </a:pPr>
            <a:r>
              <a:rPr lang="da-DK" dirty="0"/>
              <a:t>Design uden AI</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9C390D1C-A23A-3FB6-95B9-1BE8C65082A8}"/>
              </a:ext>
            </a:extLst>
          </p:cNvPr>
          <p:cNvSpPr>
            <a:spLocks noGrp="1"/>
          </p:cNvSpPr>
          <p:nvPr>
            <p:ph idx="1"/>
          </p:nvPr>
        </p:nvSpPr>
        <p:spPr>
          <a:xfrm>
            <a:off x="695325" y="1332000"/>
            <a:ext cx="6666370" cy="4248000"/>
          </a:xfrm>
        </p:spPr>
        <p:txBody>
          <a:bodyPr vert="horz" lIns="0" tIns="45720" rIns="91440" bIns="45720" rtlCol="0" anchor="t">
            <a:noAutofit/>
          </a:bodyPr>
          <a:lstStyle/>
          <a:p>
            <a:pPr marL="0" indent="0">
              <a:buNone/>
            </a:pPr>
            <a:r>
              <a:rPr lang="da-DK" dirty="0">
                <a:latin typeface="Segoe UI"/>
                <a:cs typeface="Segoe UI"/>
              </a:rPr>
              <a:t>I skal bruge øvelsesvejledningen i</a:t>
            </a:r>
            <a:r>
              <a:rPr lang="da-DK" b="1" dirty="0">
                <a:latin typeface="Segoe UI"/>
                <a:cs typeface="Segoe UI"/>
              </a:rPr>
              <a:t> Arbejdsark 5: </a:t>
            </a:r>
            <a:r>
              <a:rPr lang="da-DK" b="1" i="1">
                <a:latin typeface="Segoe UI"/>
                <a:cs typeface="Segoe UI"/>
              </a:rPr>
              <a:t>Design jeres eget spektrofotometer </a:t>
            </a:r>
            <a:r>
              <a:rPr lang="da-DK" b="1" i="1" dirty="0">
                <a:latin typeface="Segoe UI"/>
                <a:cs typeface="Segoe UI"/>
              </a:rPr>
              <a:t>(med AI som </a:t>
            </a:r>
            <a:r>
              <a:rPr lang="da-DK" b="1" i="1">
                <a:latin typeface="Segoe UI"/>
                <a:cs typeface="Segoe UI"/>
              </a:rPr>
              <a:t>makker)</a:t>
            </a:r>
            <a:r>
              <a:rPr lang="da-DK">
                <a:latin typeface="Segoe UI"/>
                <a:cs typeface="Segoe UI"/>
              </a:rPr>
              <a:t>.</a:t>
            </a:r>
            <a:endParaRPr lang="da-DK" b="1" i="1" dirty="0">
              <a:latin typeface="Segoe UI"/>
              <a:cs typeface="Segoe UI"/>
            </a:endParaRPr>
          </a:p>
          <a:p>
            <a:r>
              <a:rPr lang="x-none" dirty="0" err="1"/>
              <a:t>Jeres</a:t>
            </a:r>
            <a:r>
              <a:rPr lang="x-none" dirty="0"/>
              <a:t> </a:t>
            </a:r>
            <a:r>
              <a:rPr lang="x-none" dirty="0" err="1"/>
              <a:t>opgave</a:t>
            </a:r>
            <a:r>
              <a:rPr lang="x-none" dirty="0"/>
              <a:t> er at </a:t>
            </a:r>
            <a:r>
              <a:rPr lang="x-none" b="1" dirty="0" err="1"/>
              <a:t>designe</a:t>
            </a:r>
            <a:r>
              <a:rPr lang="x-none" b="1" dirty="0"/>
              <a:t> </a:t>
            </a:r>
            <a:r>
              <a:rPr lang="x-none" b="1" dirty="0" err="1"/>
              <a:t>og</a:t>
            </a:r>
            <a:r>
              <a:rPr lang="x-none" b="1" dirty="0"/>
              <a:t> </a:t>
            </a:r>
            <a:r>
              <a:rPr lang="x-none" b="1" dirty="0" err="1"/>
              <a:t>bygge</a:t>
            </a:r>
            <a:r>
              <a:rPr lang="x-none" b="1" dirty="0"/>
              <a:t> et </a:t>
            </a:r>
            <a:r>
              <a:rPr lang="x-none" b="1" dirty="0" err="1"/>
              <a:t>simpelt</a:t>
            </a:r>
            <a:r>
              <a:rPr lang="x-none" b="1" dirty="0"/>
              <a:t> </a:t>
            </a:r>
            <a:r>
              <a:rPr lang="x-none" b="1" dirty="0" err="1"/>
              <a:t>spektrofotometer</a:t>
            </a:r>
            <a:r>
              <a:rPr lang="x-none" dirty="0"/>
              <a:t>, </a:t>
            </a:r>
            <a:r>
              <a:rPr lang="x-none" dirty="0" err="1"/>
              <a:t>som</a:t>
            </a:r>
            <a:r>
              <a:rPr lang="x-none" dirty="0"/>
              <a:t> </a:t>
            </a:r>
            <a:r>
              <a:rPr lang="x-none" dirty="0" err="1"/>
              <a:t>ved</a:t>
            </a:r>
            <a:r>
              <a:rPr lang="x-none" dirty="0"/>
              <a:t> </a:t>
            </a:r>
            <a:r>
              <a:rPr lang="x-none" dirty="0" err="1"/>
              <a:t>hjælp</a:t>
            </a:r>
            <a:r>
              <a:rPr lang="x-none" dirty="0"/>
              <a:t> </a:t>
            </a:r>
            <a:r>
              <a:rPr lang="x-none" dirty="0" err="1"/>
              <a:t>af</a:t>
            </a:r>
            <a:r>
              <a:rPr lang="x-none" dirty="0"/>
              <a:t> </a:t>
            </a:r>
            <a:r>
              <a:rPr lang="x-none" dirty="0" err="1"/>
              <a:t>lys</a:t>
            </a:r>
            <a:r>
              <a:rPr lang="x-none" dirty="0"/>
              <a:t> </a:t>
            </a:r>
            <a:r>
              <a:rPr lang="x-none" dirty="0" err="1"/>
              <a:t>kan</a:t>
            </a:r>
            <a:r>
              <a:rPr lang="x-none" dirty="0"/>
              <a:t> </a:t>
            </a:r>
            <a:r>
              <a:rPr lang="x-none" dirty="0" err="1"/>
              <a:t>skelne</a:t>
            </a:r>
            <a:r>
              <a:rPr lang="x-none" dirty="0"/>
              <a:t> </a:t>
            </a:r>
            <a:r>
              <a:rPr lang="x-none" dirty="0" err="1"/>
              <a:t>mellem</a:t>
            </a:r>
            <a:r>
              <a:rPr lang="x-none" dirty="0"/>
              <a:t> to </a:t>
            </a:r>
            <a:r>
              <a:rPr lang="x-none" dirty="0" err="1"/>
              <a:t>forskellige</a:t>
            </a:r>
            <a:r>
              <a:rPr lang="x-none" dirty="0"/>
              <a:t> </a:t>
            </a:r>
            <a:r>
              <a:rPr lang="x-none" dirty="0" err="1"/>
              <a:t>koncentrationer</a:t>
            </a:r>
            <a:r>
              <a:rPr lang="x-none" dirty="0"/>
              <a:t> </a:t>
            </a:r>
            <a:r>
              <a:rPr lang="x-none" dirty="0" err="1"/>
              <a:t>af</a:t>
            </a:r>
            <a:r>
              <a:rPr lang="x-none" dirty="0"/>
              <a:t> </a:t>
            </a:r>
            <a:r>
              <a:rPr lang="x-none" dirty="0" err="1"/>
              <a:t>en</a:t>
            </a:r>
            <a:r>
              <a:rPr lang="x-none" dirty="0"/>
              <a:t> </a:t>
            </a:r>
            <a:r>
              <a:rPr lang="x-none" dirty="0" err="1"/>
              <a:t>væske</a:t>
            </a:r>
            <a:r>
              <a:rPr lang="x-none" dirty="0"/>
              <a:t>.</a:t>
            </a:r>
          </a:p>
          <a:p>
            <a:r>
              <a:rPr lang="x-none" b="1" dirty="0" err="1"/>
              <a:t>Vigtigt</a:t>
            </a:r>
            <a:r>
              <a:rPr lang="x-none" b="1" dirty="0"/>
              <a:t>:</a:t>
            </a:r>
            <a:r>
              <a:rPr lang="x-none" dirty="0"/>
              <a:t> Start med at </a:t>
            </a:r>
            <a:r>
              <a:rPr lang="x-none" dirty="0" err="1"/>
              <a:t>arbejde</a:t>
            </a:r>
            <a:r>
              <a:rPr lang="x-none" dirty="0"/>
              <a:t> med </a:t>
            </a:r>
            <a:r>
              <a:rPr lang="x-none" dirty="0" err="1"/>
              <a:t>jeres</a:t>
            </a:r>
            <a:r>
              <a:rPr lang="x-none" dirty="0"/>
              <a:t> </a:t>
            </a:r>
            <a:r>
              <a:rPr lang="x-none" err="1"/>
              <a:t>egne</a:t>
            </a:r>
            <a:r>
              <a:rPr lang="x-none"/>
              <a:t> id</a:t>
            </a:r>
            <a:r>
              <a:rPr lang="da-DK"/>
              <a:t>e</a:t>
            </a:r>
            <a:r>
              <a:rPr lang="x-none"/>
              <a:t>er </a:t>
            </a:r>
            <a:r>
              <a:rPr lang="x-none" dirty="0"/>
              <a:t>– </a:t>
            </a:r>
            <a:r>
              <a:rPr lang="x-none" b="1" dirty="0" err="1"/>
              <a:t>uden</a:t>
            </a:r>
            <a:r>
              <a:rPr lang="x-none" b="1" dirty="0"/>
              <a:t> AI</a:t>
            </a:r>
            <a:r>
              <a:rPr lang="x-none" dirty="0"/>
              <a:t>. </a:t>
            </a:r>
            <a:r>
              <a:rPr lang="x-none" dirty="0" err="1"/>
              <a:t>Senere</a:t>
            </a:r>
            <a:r>
              <a:rPr lang="x-none" dirty="0"/>
              <a:t> </a:t>
            </a:r>
            <a:r>
              <a:rPr lang="x-none" dirty="0" err="1"/>
              <a:t>må</a:t>
            </a:r>
            <a:r>
              <a:rPr lang="x-none" dirty="0"/>
              <a:t> I </a:t>
            </a:r>
            <a:r>
              <a:rPr lang="x-none" dirty="0" err="1"/>
              <a:t>bruge</a:t>
            </a:r>
            <a:r>
              <a:rPr lang="x-none" dirty="0"/>
              <a:t> AI </a:t>
            </a:r>
            <a:r>
              <a:rPr lang="x-none" dirty="0" err="1"/>
              <a:t>som</a:t>
            </a:r>
            <a:r>
              <a:rPr lang="x-none" dirty="0"/>
              <a:t> </a:t>
            </a:r>
            <a:r>
              <a:rPr lang="x-none" dirty="0" err="1"/>
              <a:t>en</a:t>
            </a:r>
            <a:r>
              <a:rPr lang="x-none" dirty="0"/>
              <a:t> </a:t>
            </a:r>
            <a:r>
              <a:rPr lang="x-none" dirty="0" err="1"/>
              <a:t>makker</a:t>
            </a:r>
            <a:r>
              <a:rPr lang="x-none" dirty="0"/>
              <a:t> </a:t>
            </a:r>
            <a:r>
              <a:rPr lang="x-none" dirty="0" err="1"/>
              <a:t>til</a:t>
            </a:r>
            <a:r>
              <a:rPr lang="x-none" dirty="0"/>
              <a:t> at </a:t>
            </a:r>
            <a:r>
              <a:rPr lang="x-none" dirty="0" err="1"/>
              <a:t>udvikle</a:t>
            </a:r>
            <a:r>
              <a:rPr lang="x-none" dirty="0"/>
              <a:t> </a:t>
            </a:r>
            <a:r>
              <a:rPr lang="x-none" dirty="0" err="1"/>
              <a:t>og</a:t>
            </a:r>
            <a:r>
              <a:rPr lang="x-none" dirty="0"/>
              <a:t> </a:t>
            </a:r>
            <a:r>
              <a:rPr lang="x-none" dirty="0" err="1"/>
              <a:t>forbedre</a:t>
            </a:r>
            <a:r>
              <a:rPr lang="x-none" dirty="0"/>
              <a:t> </a:t>
            </a:r>
            <a:r>
              <a:rPr lang="x-none" dirty="0" err="1"/>
              <a:t>jeres</a:t>
            </a:r>
            <a:r>
              <a:rPr lang="x-none" dirty="0"/>
              <a:t> </a:t>
            </a:r>
            <a:r>
              <a:rPr lang="x-none" dirty="0" err="1"/>
              <a:t>løsning</a:t>
            </a:r>
            <a:r>
              <a:rPr lang="x-none" dirty="0"/>
              <a:t>. Det er </a:t>
            </a:r>
            <a:r>
              <a:rPr lang="x-none" dirty="0" err="1"/>
              <a:t>jer</a:t>
            </a:r>
            <a:r>
              <a:rPr lang="x-none" dirty="0"/>
              <a:t>, der </a:t>
            </a:r>
            <a:r>
              <a:rPr lang="x-none" dirty="0" err="1"/>
              <a:t>skal</a:t>
            </a:r>
            <a:r>
              <a:rPr lang="x-none" dirty="0"/>
              <a:t> </a:t>
            </a:r>
            <a:r>
              <a:rPr lang="x-none" dirty="0" err="1"/>
              <a:t>tænke</a:t>
            </a:r>
            <a:r>
              <a:rPr lang="x-none" dirty="0"/>
              <a:t>, </a:t>
            </a:r>
            <a:r>
              <a:rPr lang="x-none" dirty="0" err="1"/>
              <a:t>undersøge</a:t>
            </a:r>
            <a:r>
              <a:rPr lang="x-none" dirty="0"/>
              <a:t> </a:t>
            </a:r>
            <a:r>
              <a:rPr lang="x-none" dirty="0" err="1"/>
              <a:t>og</a:t>
            </a:r>
            <a:r>
              <a:rPr lang="x-none" dirty="0"/>
              <a:t> </a:t>
            </a:r>
            <a:r>
              <a:rPr lang="x-none" dirty="0" err="1"/>
              <a:t>træffe</a:t>
            </a:r>
            <a:r>
              <a:rPr lang="x-none" dirty="0"/>
              <a:t> </a:t>
            </a:r>
            <a:r>
              <a:rPr lang="x-none" dirty="0" err="1"/>
              <a:t>beslutningerne</a:t>
            </a:r>
            <a:r>
              <a:rPr lang="x-none" dirty="0"/>
              <a:t> – AI er et </a:t>
            </a:r>
            <a:r>
              <a:rPr lang="x-none" dirty="0" err="1"/>
              <a:t>værktøj</a:t>
            </a:r>
            <a:r>
              <a:rPr lang="x-none" dirty="0"/>
              <a:t>, der </a:t>
            </a:r>
            <a:r>
              <a:rPr lang="x-none" dirty="0" err="1"/>
              <a:t>kan</a:t>
            </a:r>
            <a:r>
              <a:rPr lang="x-none" dirty="0"/>
              <a:t> </a:t>
            </a:r>
            <a:r>
              <a:rPr lang="x-none" dirty="0" err="1"/>
              <a:t>hjælpe</a:t>
            </a:r>
            <a:r>
              <a:rPr lang="x-none" dirty="0"/>
              <a:t> </a:t>
            </a:r>
            <a:r>
              <a:rPr lang="x-none" dirty="0" err="1"/>
              <a:t>jer</a:t>
            </a:r>
            <a:r>
              <a:rPr lang="x-none" dirty="0"/>
              <a:t> </a:t>
            </a:r>
            <a:r>
              <a:rPr lang="x-none" dirty="0" err="1"/>
              <a:t>på</a:t>
            </a:r>
            <a:r>
              <a:rPr lang="x-none" dirty="0"/>
              <a:t> </a:t>
            </a:r>
            <a:r>
              <a:rPr lang="x-none" dirty="0" err="1"/>
              <a:t>vej</a:t>
            </a:r>
            <a:r>
              <a:rPr lang="x-none" dirty="0"/>
              <a:t>.</a:t>
            </a:r>
          </a:p>
          <a:p>
            <a:endParaRPr lang="da-DK" dirty="0">
              <a:latin typeface="Segoe UI" panose="020B0502040204020203" pitchFamily="34" charset="0"/>
              <a:cs typeface="Segoe UI" panose="020B0502040204020203" pitchFamily="34" charset="0"/>
            </a:endParaRPr>
          </a:p>
        </p:txBody>
      </p:sp>
      <p:pic>
        <p:nvPicPr>
          <p:cNvPr id="4" name="Billede 3">
            <a:extLst>
              <a:ext uri="{FF2B5EF4-FFF2-40B4-BE49-F238E27FC236}">
                <a16:creationId xmlns:a16="http://schemas.microsoft.com/office/drawing/2014/main" id="{8A299312-E29D-C29E-97E7-11C44F832B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7388" y="1726026"/>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0933932"/>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848A3-C984-3DED-4052-C4F1C1E3BE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DCAC3B-3931-9A6E-ACB1-75E5016B3619}"/>
              </a:ext>
            </a:extLst>
          </p:cNvPr>
          <p:cNvSpPr>
            <a:spLocks noGrp="1"/>
          </p:cNvSpPr>
          <p:nvPr>
            <p:ph type="title"/>
          </p:nvPr>
        </p:nvSpPr>
        <p:spPr>
          <a:xfrm>
            <a:off x="695325" y="294791"/>
            <a:ext cx="10262607" cy="923183"/>
          </a:xfrm>
        </p:spPr>
        <p:txBody>
          <a:bodyPr/>
          <a:lstStyle/>
          <a:p>
            <a:pPr>
              <a:spcAft>
                <a:spcPts val="600"/>
              </a:spcAft>
            </a:pPr>
            <a:r>
              <a:rPr lang="da-DK" dirty="0"/>
              <a:t>AI som kritisk sparringspartner </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5CBF275A-80F2-9C54-D320-5F4C2C75AB89}"/>
              </a:ext>
            </a:extLst>
          </p:cNvPr>
          <p:cNvSpPr>
            <a:spLocks noGrp="1"/>
          </p:cNvSpPr>
          <p:nvPr>
            <p:ph idx="1"/>
          </p:nvPr>
        </p:nvSpPr>
        <p:spPr>
          <a:xfrm>
            <a:off x="695325" y="1332000"/>
            <a:ext cx="5658980" cy="4248000"/>
          </a:xfrm>
        </p:spPr>
        <p:txBody>
          <a:bodyPr vert="horz" lIns="0" tIns="45720" rIns="91440" bIns="45720" rtlCol="0" anchor="t">
            <a:noAutofit/>
          </a:bodyPr>
          <a:lstStyle/>
          <a:p>
            <a:pPr marL="0" indent="0">
              <a:buNone/>
            </a:pPr>
            <a:r>
              <a:rPr lang="da-DK" b="1" dirty="0">
                <a:latin typeface="Segoe UI"/>
                <a:cs typeface="Segoe UI"/>
              </a:rPr>
              <a:t>Arbejdsark 5: </a:t>
            </a:r>
            <a:r>
              <a:rPr lang="da-DK" b="1" i="1" dirty="0">
                <a:latin typeface="Segoe UI"/>
                <a:cs typeface="Segoe UI"/>
              </a:rPr>
              <a:t>Design jeres </a:t>
            </a:r>
            <a:r>
              <a:rPr lang="da-DK" b="1" i="1">
                <a:latin typeface="Segoe UI"/>
                <a:cs typeface="Segoe UI"/>
              </a:rPr>
              <a:t>eget spektrofotometer </a:t>
            </a:r>
            <a:r>
              <a:rPr lang="da-DK" b="1" i="1" dirty="0">
                <a:latin typeface="Segoe UI"/>
                <a:cs typeface="Segoe UI"/>
              </a:rPr>
              <a:t>(med AI som makker)</a:t>
            </a:r>
          </a:p>
          <a:p>
            <a:pPr marL="0" indent="0">
              <a:buNone/>
            </a:pPr>
            <a:endParaRPr lang="da-DK" b="1" i="1" dirty="0">
              <a:latin typeface="Segoe UI"/>
              <a:cs typeface="Segoe UI"/>
            </a:endParaRPr>
          </a:p>
          <a:p>
            <a:r>
              <a:rPr lang="x-none" dirty="0"/>
              <a:t>I </a:t>
            </a:r>
            <a:r>
              <a:rPr lang="x-none" dirty="0" err="1"/>
              <a:t>skal</a:t>
            </a:r>
            <a:r>
              <a:rPr lang="x-none" dirty="0"/>
              <a:t> </a:t>
            </a:r>
            <a:r>
              <a:rPr lang="x-none" dirty="0" err="1"/>
              <a:t>bruge</a:t>
            </a:r>
            <a:r>
              <a:rPr lang="x-none" dirty="0"/>
              <a:t> </a:t>
            </a:r>
            <a:r>
              <a:rPr lang="x-none" b="1" dirty="0"/>
              <a:t>AI </a:t>
            </a:r>
            <a:r>
              <a:rPr lang="x-none" b="1" dirty="0" err="1"/>
              <a:t>som</a:t>
            </a:r>
            <a:r>
              <a:rPr lang="x-none" b="1" dirty="0"/>
              <a:t> </a:t>
            </a:r>
            <a:r>
              <a:rPr lang="x-none" b="1" dirty="0" err="1"/>
              <a:t>en</a:t>
            </a:r>
            <a:r>
              <a:rPr lang="x-none" b="1" dirty="0"/>
              <a:t> </a:t>
            </a:r>
            <a:r>
              <a:rPr lang="x-none" b="1" dirty="0" err="1"/>
              <a:t>kritisk</a:t>
            </a:r>
            <a:r>
              <a:rPr lang="x-none" b="1" dirty="0"/>
              <a:t> </a:t>
            </a:r>
            <a:r>
              <a:rPr lang="x-none" b="1" dirty="0" err="1"/>
              <a:t>sparringspartner</a:t>
            </a:r>
            <a:r>
              <a:rPr lang="x-none" dirty="0"/>
              <a:t>. AI </a:t>
            </a:r>
            <a:r>
              <a:rPr lang="x-none" dirty="0" err="1"/>
              <a:t>kan</a:t>
            </a:r>
            <a:r>
              <a:rPr lang="x-none" dirty="0"/>
              <a:t> </a:t>
            </a:r>
            <a:r>
              <a:rPr lang="x-none" dirty="0" err="1"/>
              <a:t>stille</a:t>
            </a:r>
            <a:r>
              <a:rPr lang="x-none" dirty="0"/>
              <a:t> </a:t>
            </a:r>
            <a:r>
              <a:rPr lang="x-none" dirty="0" err="1"/>
              <a:t>spørgsmål</a:t>
            </a:r>
            <a:r>
              <a:rPr lang="x-none" dirty="0"/>
              <a:t> </a:t>
            </a:r>
            <a:r>
              <a:rPr lang="x-none" dirty="0" err="1"/>
              <a:t>til</a:t>
            </a:r>
            <a:r>
              <a:rPr lang="x-none" dirty="0"/>
              <a:t> </a:t>
            </a:r>
            <a:r>
              <a:rPr lang="x-none" dirty="0" err="1"/>
              <a:t>jeres</a:t>
            </a:r>
            <a:r>
              <a:rPr lang="x-none" dirty="0"/>
              <a:t> design </a:t>
            </a:r>
            <a:r>
              <a:rPr lang="x-none" dirty="0" err="1"/>
              <a:t>og</a:t>
            </a:r>
            <a:r>
              <a:rPr lang="x-none" dirty="0"/>
              <a:t> </a:t>
            </a:r>
            <a:r>
              <a:rPr lang="x-none" dirty="0" err="1"/>
              <a:t>hjælpe</a:t>
            </a:r>
            <a:r>
              <a:rPr lang="x-none" dirty="0"/>
              <a:t> </a:t>
            </a:r>
            <a:r>
              <a:rPr lang="x-none"/>
              <a:t>med id</a:t>
            </a:r>
            <a:r>
              <a:rPr lang="da-DK"/>
              <a:t>e</a:t>
            </a:r>
            <a:r>
              <a:rPr lang="x-none"/>
              <a:t>er </a:t>
            </a:r>
            <a:r>
              <a:rPr lang="x-none" dirty="0" err="1"/>
              <a:t>til</a:t>
            </a:r>
            <a:r>
              <a:rPr lang="x-none" dirty="0"/>
              <a:t> </a:t>
            </a:r>
            <a:r>
              <a:rPr lang="x-none" b="1" dirty="0" err="1"/>
              <a:t>forbedringer</a:t>
            </a:r>
            <a:r>
              <a:rPr lang="x-none" b="1" dirty="0"/>
              <a:t> </a:t>
            </a:r>
            <a:r>
              <a:rPr lang="x-none" b="1" dirty="0" err="1"/>
              <a:t>og</a:t>
            </a:r>
            <a:r>
              <a:rPr lang="x-none" b="1" dirty="0"/>
              <a:t> </a:t>
            </a:r>
            <a:r>
              <a:rPr lang="x-none" b="1" dirty="0" err="1"/>
              <a:t>fejlfinding</a:t>
            </a:r>
            <a:r>
              <a:rPr lang="x-none" dirty="0"/>
              <a:t>.</a:t>
            </a:r>
          </a:p>
          <a:p>
            <a:r>
              <a:rPr lang="x-none" dirty="0"/>
              <a:t>Husk: Det er </a:t>
            </a:r>
            <a:r>
              <a:rPr lang="x-none" b="1" dirty="0" err="1"/>
              <a:t>jer</a:t>
            </a:r>
            <a:r>
              <a:rPr lang="x-none" b="1" dirty="0"/>
              <a:t>, der </a:t>
            </a:r>
            <a:r>
              <a:rPr lang="x-none" b="1" dirty="0" err="1"/>
              <a:t>vurderer</a:t>
            </a:r>
            <a:r>
              <a:rPr lang="x-none" b="1" dirty="0"/>
              <a:t> AI’s </a:t>
            </a:r>
            <a:r>
              <a:rPr lang="x-none" b="1" dirty="0" err="1"/>
              <a:t>forslag</a:t>
            </a:r>
            <a:r>
              <a:rPr lang="x-none" dirty="0"/>
              <a:t>. </a:t>
            </a:r>
            <a:r>
              <a:rPr lang="x-none" dirty="0" err="1"/>
              <a:t>Overvej</a:t>
            </a:r>
            <a:r>
              <a:rPr lang="x-none" dirty="0"/>
              <a:t>, om </a:t>
            </a:r>
            <a:r>
              <a:rPr lang="x-none" dirty="0" err="1"/>
              <a:t>forslagene</a:t>
            </a:r>
            <a:r>
              <a:rPr lang="x-none" dirty="0"/>
              <a:t> giver </a:t>
            </a:r>
            <a:r>
              <a:rPr lang="x-none" dirty="0" err="1"/>
              <a:t>faglig</a:t>
            </a:r>
            <a:r>
              <a:rPr lang="x-none" dirty="0"/>
              <a:t> </a:t>
            </a:r>
            <a:r>
              <a:rPr lang="x-none" dirty="0" err="1"/>
              <a:t>mening</a:t>
            </a:r>
            <a:r>
              <a:rPr lang="x-none" dirty="0"/>
              <a:t>, </a:t>
            </a:r>
            <a:r>
              <a:rPr lang="x-none" dirty="0" err="1"/>
              <a:t>og</a:t>
            </a:r>
            <a:r>
              <a:rPr lang="x-none" dirty="0"/>
              <a:t> </a:t>
            </a:r>
            <a:r>
              <a:rPr lang="x-none" dirty="0" err="1"/>
              <a:t>beslut</a:t>
            </a:r>
            <a:r>
              <a:rPr lang="x-none" dirty="0"/>
              <a:t> </a:t>
            </a:r>
            <a:r>
              <a:rPr lang="x-none" dirty="0" err="1"/>
              <a:t>selv</a:t>
            </a:r>
            <a:r>
              <a:rPr lang="x-none" dirty="0"/>
              <a:t>, </a:t>
            </a:r>
            <a:r>
              <a:rPr lang="x-none" dirty="0" err="1"/>
              <a:t>hvilke</a:t>
            </a:r>
            <a:r>
              <a:rPr lang="x-none" dirty="0"/>
              <a:t> I </a:t>
            </a:r>
            <a:r>
              <a:rPr lang="x-none" dirty="0" err="1"/>
              <a:t>vil</a:t>
            </a:r>
            <a:r>
              <a:rPr lang="x-none" dirty="0"/>
              <a:t> </a:t>
            </a:r>
            <a:r>
              <a:rPr lang="x-none" dirty="0" err="1"/>
              <a:t>afprøve</a:t>
            </a:r>
            <a:r>
              <a:rPr lang="x-none" dirty="0"/>
              <a:t>.</a:t>
            </a:r>
          </a:p>
        </p:txBody>
      </p:sp>
      <p:pic>
        <p:nvPicPr>
          <p:cNvPr id="4" name="Billede 3">
            <a:extLst>
              <a:ext uri="{FF2B5EF4-FFF2-40B4-BE49-F238E27FC236}">
                <a16:creationId xmlns:a16="http://schemas.microsoft.com/office/drawing/2014/main" id="{2FA27A64-B83D-2766-1C63-E3C53CDB2B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705"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7EEF14E8-E0E7-2E26-407A-F59A4C10C6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972"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E7E35F8F-712C-AE17-3432-B84DF33E8E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5239"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08438730"/>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07123-F4FA-3257-57BF-65B80F0914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D35D2F5-D284-8E94-D454-FB50F0CB3FB7}"/>
              </a:ext>
            </a:extLst>
          </p:cNvPr>
          <p:cNvSpPr>
            <a:spLocks noGrp="1"/>
          </p:cNvSpPr>
          <p:nvPr>
            <p:ph type="title"/>
          </p:nvPr>
        </p:nvSpPr>
        <p:spPr>
          <a:xfrm>
            <a:off x="695325" y="294791"/>
            <a:ext cx="10262607" cy="923183"/>
          </a:xfrm>
        </p:spPr>
        <p:txBody>
          <a:bodyPr/>
          <a:lstStyle/>
          <a:p>
            <a:pPr>
              <a:spcAft>
                <a:spcPts val="600"/>
              </a:spcAft>
            </a:pPr>
            <a:r>
              <a:rPr lang="da-DK" dirty="0"/>
              <a:t>Design jeres </a:t>
            </a:r>
            <a:r>
              <a:rPr lang="da-DK"/>
              <a:t>eget spektrofotometer </a:t>
            </a:r>
            <a:br>
              <a:rPr lang="da-DK" dirty="0"/>
            </a:br>
            <a:r>
              <a:rPr lang="da-DK" dirty="0"/>
              <a:t>(med AI som makker)</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4FB994BE-88A1-756E-B62A-2C53302A4551}"/>
              </a:ext>
            </a:extLst>
          </p:cNvPr>
          <p:cNvSpPr>
            <a:spLocks noGrp="1"/>
          </p:cNvSpPr>
          <p:nvPr>
            <p:ph idx="1"/>
          </p:nvPr>
        </p:nvSpPr>
        <p:spPr>
          <a:xfrm>
            <a:off x="754798" y="2067981"/>
            <a:ext cx="5793236" cy="4248000"/>
          </a:xfrm>
        </p:spPr>
        <p:txBody>
          <a:bodyPr vert="horz" lIns="0" tIns="45720" rIns="91440" bIns="45720" rtlCol="0" anchor="t">
            <a:noAutofit/>
          </a:bodyPr>
          <a:lstStyle/>
          <a:p>
            <a:pPr marL="0" indent="0">
              <a:spcAft>
                <a:spcPts val="0"/>
              </a:spcAft>
              <a:buNone/>
            </a:pPr>
            <a:r>
              <a:rPr lang="da-DK" b="1" dirty="0">
                <a:latin typeface="Segoe UI"/>
                <a:cs typeface="Segoe UI"/>
              </a:rPr>
              <a:t>Arbejdsark 5: </a:t>
            </a:r>
            <a:r>
              <a:rPr lang="da-DK" b="1" i="1" dirty="0">
                <a:latin typeface="Segoe UI"/>
                <a:cs typeface="Segoe UI"/>
              </a:rPr>
              <a:t>Design jeres </a:t>
            </a:r>
            <a:r>
              <a:rPr lang="da-DK" b="1" i="1">
                <a:latin typeface="Segoe UI"/>
                <a:cs typeface="Segoe UI"/>
              </a:rPr>
              <a:t>eget spektrofotometer </a:t>
            </a:r>
            <a:endParaRPr lang="da-DK" b="1" i="1" dirty="0">
              <a:latin typeface="Segoe UI"/>
              <a:cs typeface="Segoe UI"/>
            </a:endParaRPr>
          </a:p>
          <a:p>
            <a:pPr marL="0" indent="0">
              <a:buNone/>
            </a:pPr>
            <a:r>
              <a:rPr lang="da-DK" b="1" i="1" dirty="0">
                <a:latin typeface="Segoe UI"/>
                <a:cs typeface="Segoe UI"/>
              </a:rPr>
              <a:t>(med AI som makker)</a:t>
            </a:r>
          </a:p>
          <a:p>
            <a:pPr marL="0" indent="0">
              <a:buNone/>
            </a:pPr>
            <a:endParaRPr lang="da-DK" b="1" i="1" dirty="0">
              <a:latin typeface="Segoe UI"/>
              <a:cs typeface="Segoe UI"/>
            </a:endParaRPr>
          </a:p>
          <a:p>
            <a:pPr marL="0" indent="0">
              <a:buNone/>
            </a:pPr>
            <a:r>
              <a:rPr lang="x-none" b="1"/>
              <a:t>Fra id</a:t>
            </a:r>
            <a:r>
              <a:rPr lang="da-DK" b="1"/>
              <a:t>e</a:t>
            </a:r>
            <a:r>
              <a:rPr lang="x-none" b="1"/>
              <a:t> </a:t>
            </a:r>
            <a:r>
              <a:rPr lang="x-none" b="1" dirty="0" err="1"/>
              <a:t>til</a:t>
            </a:r>
            <a:r>
              <a:rPr lang="x-none" b="1" dirty="0"/>
              <a:t> </a:t>
            </a:r>
            <a:r>
              <a:rPr lang="x-none" b="1" dirty="0" err="1"/>
              <a:t>konstruktion</a:t>
            </a:r>
            <a:endParaRPr lang="da-DK" b="1" i="1" dirty="0">
              <a:latin typeface="Segoe UI"/>
              <a:cs typeface="Segoe UI"/>
            </a:endParaRPr>
          </a:p>
          <a:p>
            <a:r>
              <a:rPr lang="x-none" dirty="0" err="1"/>
              <a:t>Efter</a:t>
            </a:r>
            <a:r>
              <a:rPr lang="x-none" dirty="0"/>
              <a:t> </a:t>
            </a:r>
            <a:r>
              <a:rPr lang="x-none" dirty="0" err="1"/>
              <a:t>jeres</a:t>
            </a:r>
            <a:r>
              <a:rPr lang="x-none" dirty="0"/>
              <a:t> sparring med AI er I </a:t>
            </a:r>
            <a:r>
              <a:rPr lang="x-none" dirty="0" err="1"/>
              <a:t>klar</a:t>
            </a:r>
            <a:r>
              <a:rPr lang="x-none" dirty="0"/>
              <a:t> </a:t>
            </a:r>
            <a:r>
              <a:rPr lang="x-none" dirty="0" err="1"/>
              <a:t>til</a:t>
            </a:r>
            <a:r>
              <a:rPr lang="x-none" dirty="0"/>
              <a:t> at </a:t>
            </a:r>
            <a:r>
              <a:rPr lang="x-none" b="1" dirty="0" err="1"/>
              <a:t>bygge</a:t>
            </a:r>
            <a:r>
              <a:rPr lang="x-none" b="1" dirty="0"/>
              <a:t> </a:t>
            </a:r>
            <a:r>
              <a:rPr lang="x-none" b="1" dirty="0" err="1"/>
              <a:t>jeres</a:t>
            </a:r>
            <a:r>
              <a:rPr lang="x-none" b="1" dirty="0"/>
              <a:t> </a:t>
            </a:r>
            <a:r>
              <a:rPr lang="x-none" b="1" dirty="0" err="1"/>
              <a:t>eget</a:t>
            </a:r>
            <a:r>
              <a:rPr lang="x-none" b="1" dirty="0"/>
              <a:t> </a:t>
            </a:r>
            <a:r>
              <a:rPr lang="x-none" b="1" dirty="0" err="1"/>
              <a:t>spektrofotometer</a:t>
            </a:r>
            <a:r>
              <a:rPr lang="x-none" dirty="0"/>
              <a:t>.</a:t>
            </a:r>
          </a:p>
          <a:p>
            <a:r>
              <a:rPr lang="x-none" dirty="0"/>
              <a:t>Start med at lave </a:t>
            </a:r>
            <a:r>
              <a:rPr lang="x-none" dirty="0" err="1"/>
              <a:t>en</a:t>
            </a:r>
            <a:r>
              <a:rPr lang="x-none" dirty="0"/>
              <a:t> </a:t>
            </a:r>
            <a:r>
              <a:rPr lang="x-none" b="1" dirty="0" err="1"/>
              <a:t>skitse</a:t>
            </a:r>
            <a:r>
              <a:rPr lang="x-none" b="1" dirty="0"/>
              <a:t> </a:t>
            </a:r>
            <a:r>
              <a:rPr lang="x-none" b="1" dirty="0" err="1"/>
              <a:t>af</a:t>
            </a:r>
            <a:r>
              <a:rPr lang="x-none" b="1" dirty="0"/>
              <a:t> </a:t>
            </a:r>
            <a:r>
              <a:rPr lang="x-none" b="1" dirty="0" err="1"/>
              <a:t>jeres</a:t>
            </a:r>
            <a:r>
              <a:rPr lang="x-none" b="1" dirty="0"/>
              <a:t> </a:t>
            </a:r>
            <a:r>
              <a:rPr lang="x-none" b="1" dirty="0" err="1"/>
              <a:t>løsning</a:t>
            </a:r>
            <a:r>
              <a:rPr lang="x-none" dirty="0"/>
              <a:t> </a:t>
            </a:r>
            <a:r>
              <a:rPr lang="x-none" dirty="0" err="1"/>
              <a:t>på</a:t>
            </a:r>
            <a:r>
              <a:rPr lang="x-none" dirty="0"/>
              <a:t> </a:t>
            </a:r>
            <a:r>
              <a:rPr lang="x-none" dirty="0" err="1"/>
              <a:t>baggrund</a:t>
            </a:r>
            <a:r>
              <a:rPr lang="x-none" dirty="0"/>
              <a:t> </a:t>
            </a:r>
            <a:r>
              <a:rPr lang="x-none" dirty="0" err="1"/>
              <a:t>af</a:t>
            </a:r>
            <a:r>
              <a:rPr lang="x-none" dirty="0"/>
              <a:t> </a:t>
            </a:r>
            <a:r>
              <a:rPr lang="x-none" dirty="0" err="1"/>
              <a:t>jeres</a:t>
            </a:r>
            <a:r>
              <a:rPr lang="x-none" dirty="0"/>
              <a:t> </a:t>
            </a:r>
            <a:r>
              <a:rPr lang="x-none" err="1"/>
              <a:t>egne</a:t>
            </a:r>
            <a:r>
              <a:rPr lang="x-none"/>
              <a:t> id</a:t>
            </a:r>
            <a:r>
              <a:rPr lang="da-DK"/>
              <a:t>e</a:t>
            </a:r>
            <a:r>
              <a:rPr lang="x-none"/>
              <a:t>er </a:t>
            </a:r>
            <a:r>
              <a:rPr lang="x-none" dirty="0" err="1"/>
              <a:t>og</a:t>
            </a:r>
            <a:r>
              <a:rPr lang="x-none" dirty="0"/>
              <a:t> </a:t>
            </a:r>
            <a:r>
              <a:rPr lang="x-none" dirty="0" err="1"/>
              <a:t>sparringen</a:t>
            </a:r>
            <a:r>
              <a:rPr lang="x-none" dirty="0"/>
              <a:t> med AI</a:t>
            </a:r>
            <a:r>
              <a:rPr lang="x-none"/>
              <a:t>. Diskut</a:t>
            </a:r>
            <a:r>
              <a:rPr lang="da-DK"/>
              <a:t>e</a:t>
            </a:r>
            <a:r>
              <a:rPr lang="x-none"/>
              <a:t>r </a:t>
            </a:r>
            <a:r>
              <a:rPr lang="x-none" dirty="0" err="1"/>
              <a:t>skitsen</a:t>
            </a:r>
            <a:r>
              <a:rPr lang="x-none" dirty="0"/>
              <a:t> </a:t>
            </a:r>
            <a:r>
              <a:rPr lang="x-none" dirty="0" err="1"/>
              <a:t>i</a:t>
            </a:r>
            <a:r>
              <a:rPr lang="x-none" dirty="0"/>
              <a:t> </a:t>
            </a:r>
            <a:r>
              <a:rPr lang="x-none" dirty="0" err="1"/>
              <a:t>gruppen</a:t>
            </a:r>
            <a:r>
              <a:rPr lang="x-none" dirty="0"/>
              <a:t>, </a:t>
            </a:r>
            <a:r>
              <a:rPr lang="x-none" dirty="0" err="1"/>
              <a:t>og</a:t>
            </a:r>
            <a:r>
              <a:rPr lang="x-none" dirty="0"/>
              <a:t> </a:t>
            </a:r>
            <a:r>
              <a:rPr lang="x-none" dirty="0" err="1"/>
              <a:t>bliv</a:t>
            </a:r>
            <a:r>
              <a:rPr lang="x-none" dirty="0"/>
              <a:t> </a:t>
            </a:r>
            <a:r>
              <a:rPr lang="x-none" dirty="0" err="1"/>
              <a:t>enige</a:t>
            </a:r>
            <a:r>
              <a:rPr lang="x-none" dirty="0"/>
              <a:t> om, </a:t>
            </a:r>
            <a:r>
              <a:rPr lang="x-none" dirty="0" err="1"/>
              <a:t>hvordan</a:t>
            </a:r>
            <a:r>
              <a:rPr lang="x-none" dirty="0"/>
              <a:t> </a:t>
            </a:r>
            <a:r>
              <a:rPr lang="x-none" dirty="0" err="1"/>
              <a:t>jeres</a:t>
            </a:r>
            <a:r>
              <a:rPr lang="x-none" dirty="0"/>
              <a:t> </a:t>
            </a:r>
            <a:r>
              <a:rPr lang="x-none" dirty="0" err="1"/>
              <a:t>spektrofotometer</a:t>
            </a:r>
            <a:r>
              <a:rPr lang="x-none" dirty="0"/>
              <a:t> </a:t>
            </a:r>
            <a:r>
              <a:rPr lang="x-none" dirty="0" err="1"/>
              <a:t>skal</a:t>
            </a:r>
            <a:r>
              <a:rPr lang="x-none" dirty="0"/>
              <a:t> </a:t>
            </a:r>
            <a:r>
              <a:rPr lang="x-none" dirty="0" err="1"/>
              <a:t>bygges</a:t>
            </a:r>
            <a:r>
              <a:rPr lang="x-none" dirty="0"/>
              <a:t>.</a:t>
            </a:r>
          </a:p>
          <a:p>
            <a:r>
              <a:rPr lang="x-none" dirty="0" err="1"/>
              <a:t>Når</a:t>
            </a:r>
            <a:r>
              <a:rPr lang="x-none" dirty="0"/>
              <a:t> I </a:t>
            </a:r>
            <a:r>
              <a:rPr lang="x-none" dirty="0" err="1"/>
              <a:t>har</a:t>
            </a:r>
            <a:r>
              <a:rPr lang="x-none" dirty="0"/>
              <a:t> </a:t>
            </a:r>
            <a:r>
              <a:rPr lang="x-none" dirty="0" err="1"/>
              <a:t>en</a:t>
            </a:r>
            <a:r>
              <a:rPr lang="x-none" dirty="0"/>
              <a:t> plan, </a:t>
            </a:r>
            <a:r>
              <a:rPr lang="x-none" dirty="0" err="1"/>
              <a:t>kan</a:t>
            </a:r>
            <a:r>
              <a:rPr lang="x-none" dirty="0"/>
              <a:t> I </a:t>
            </a:r>
            <a:r>
              <a:rPr lang="x-none" dirty="0" err="1"/>
              <a:t>gå</a:t>
            </a:r>
            <a:r>
              <a:rPr lang="x-none" dirty="0"/>
              <a:t> </a:t>
            </a:r>
            <a:r>
              <a:rPr lang="x-none" dirty="0" err="1"/>
              <a:t>i</a:t>
            </a:r>
            <a:r>
              <a:rPr lang="x-none" dirty="0"/>
              <a:t> gang med </a:t>
            </a:r>
            <a:r>
              <a:rPr lang="x-none" b="1" dirty="0" err="1"/>
              <a:t>selve</a:t>
            </a:r>
            <a:r>
              <a:rPr lang="x-none" b="1" dirty="0"/>
              <a:t> </a:t>
            </a:r>
            <a:r>
              <a:rPr lang="x-none" b="1" dirty="0" err="1"/>
              <a:t>konstruktionen</a:t>
            </a:r>
            <a:r>
              <a:rPr lang="x-none" dirty="0"/>
              <a:t>.</a:t>
            </a:r>
          </a:p>
          <a:p>
            <a:pPr marL="0" indent="0">
              <a:buNone/>
            </a:pPr>
            <a:endParaRPr lang="da-DK" dirty="0">
              <a:latin typeface="Segoe UI" panose="020B0502040204020203" pitchFamily="34" charset="0"/>
              <a:cs typeface="Segoe UI" panose="020B0502040204020203" pitchFamily="34" charset="0"/>
            </a:endParaRPr>
          </a:p>
        </p:txBody>
      </p:sp>
      <p:pic>
        <p:nvPicPr>
          <p:cNvPr id="4" name="Billede 3">
            <a:extLst>
              <a:ext uri="{FF2B5EF4-FFF2-40B4-BE49-F238E27FC236}">
                <a16:creationId xmlns:a16="http://schemas.microsoft.com/office/drawing/2014/main" id="{F6B41604-DF4B-B313-095E-8939F93180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705"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35AD915E-03AB-9754-7ADB-3EDCC268A3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972"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DBA63AA4-37B3-89A9-453D-68F7BAEFA4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5239"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7476707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3A60A-509A-2FB4-B8CC-DADBCD948C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7FCAA0-89A8-762D-010A-A2D9EF9CCA81}"/>
              </a:ext>
            </a:extLst>
          </p:cNvPr>
          <p:cNvSpPr>
            <a:spLocks noGrp="1"/>
          </p:cNvSpPr>
          <p:nvPr>
            <p:ph type="title"/>
          </p:nvPr>
        </p:nvSpPr>
        <p:spPr/>
        <p:txBody>
          <a:bodyPr/>
          <a:lstStyle/>
          <a:p>
            <a:pPr>
              <a:spcAft>
                <a:spcPts val="600"/>
              </a:spcAft>
            </a:pPr>
            <a:r>
              <a:rPr lang="da-DK" dirty="0"/>
              <a:t>Målinger og iteration</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7CF48A5D-AE80-B748-26C2-FFC78A8CB429}"/>
              </a:ext>
            </a:extLst>
          </p:cNvPr>
          <p:cNvSpPr>
            <a:spLocks noGrp="1"/>
          </p:cNvSpPr>
          <p:nvPr>
            <p:ph idx="1"/>
          </p:nvPr>
        </p:nvSpPr>
        <p:spPr>
          <a:xfrm>
            <a:off x="695325" y="1332000"/>
            <a:ext cx="5922451" cy="4248000"/>
          </a:xfrm>
        </p:spPr>
        <p:txBody>
          <a:bodyPr vert="horz" lIns="0" tIns="45720" rIns="91440" bIns="45720" rtlCol="0" anchor="t">
            <a:noAutofit/>
          </a:bodyPr>
          <a:lstStyle/>
          <a:p>
            <a:pPr marL="0" indent="0">
              <a:buNone/>
            </a:pPr>
            <a:r>
              <a:rPr lang="da-DK" b="1" dirty="0">
                <a:latin typeface="Segoe UI"/>
                <a:cs typeface="Segoe UI"/>
              </a:rPr>
              <a:t>Arbejdsark 5: </a:t>
            </a:r>
            <a:r>
              <a:rPr lang="da-DK" b="1" i="1" dirty="0">
                <a:latin typeface="Segoe UI"/>
                <a:cs typeface="Segoe UI"/>
              </a:rPr>
              <a:t>Design jeres eget spektrofotometer</a:t>
            </a:r>
            <a:br>
              <a:rPr lang="da-DK" b="1" i="1" dirty="0">
                <a:latin typeface="Segoe UI" panose="020B0502040204020203" pitchFamily="34" charset="0"/>
                <a:cs typeface="Segoe UI" panose="020B0502040204020203" pitchFamily="34" charset="0"/>
              </a:rPr>
            </a:br>
            <a:r>
              <a:rPr lang="da-DK" b="1" i="1" dirty="0">
                <a:latin typeface="Segoe UI" panose="020B0502040204020203" pitchFamily="34" charset="0"/>
                <a:cs typeface="Segoe UI" panose="020B0502040204020203" pitchFamily="34" charset="0"/>
              </a:rPr>
              <a:t>(med AI som makker)</a:t>
            </a:r>
          </a:p>
          <a:p>
            <a:pPr marL="0" indent="0">
              <a:buNone/>
            </a:pPr>
            <a:endParaRPr lang="da-DK" b="1" i="1" dirty="0">
              <a:latin typeface="Segoe UI" panose="020B0502040204020203" pitchFamily="34" charset="0"/>
              <a:cs typeface="Segoe UI" panose="020B0502040204020203" pitchFamily="34" charset="0"/>
            </a:endParaRPr>
          </a:p>
          <a:p>
            <a:pPr marL="0" indent="0">
              <a:buNone/>
            </a:pPr>
            <a:r>
              <a:rPr lang="x-none" b="1" dirty="0"/>
              <a:t>Test </a:t>
            </a:r>
            <a:r>
              <a:rPr lang="x-none" b="1" dirty="0" err="1"/>
              <a:t>og</a:t>
            </a:r>
            <a:r>
              <a:rPr lang="x-none" b="1" dirty="0"/>
              <a:t> </a:t>
            </a:r>
            <a:r>
              <a:rPr lang="x-none" b="1" dirty="0" err="1"/>
              <a:t>forbedr</a:t>
            </a:r>
            <a:r>
              <a:rPr lang="x-none" b="1" dirty="0"/>
              <a:t> </a:t>
            </a:r>
            <a:r>
              <a:rPr lang="x-none" b="1" dirty="0" err="1"/>
              <a:t>jeres</a:t>
            </a:r>
            <a:r>
              <a:rPr lang="x-none" b="1" dirty="0"/>
              <a:t> </a:t>
            </a:r>
            <a:r>
              <a:rPr lang="x-none" b="1" dirty="0" err="1"/>
              <a:t>spektrofotometer</a:t>
            </a:r>
            <a:endParaRPr lang="x-none" b="1" dirty="0"/>
          </a:p>
          <a:p>
            <a:r>
              <a:rPr lang="x-none" dirty="0"/>
              <a:t>Test </a:t>
            </a:r>
            <a:r>
              <a:rPr lang="x-none" dirty="0" err="1"/>
              <a:t>jeres</a:t>
            </a:r>
            <a:r>
              <a:rPr lang="x-none" dirty="0"/>
              <a:t> </a:t>
            </a:r>
            <a:r>
              <a:rPr lang="x-none" dirty="0" err="1"/>
              <a:t>spektrofotometer</a:t>
            </a:r>
            <a:r>
              <a:rPr lang="x-none" dirty="0"/>
              <a:t> med </a:t>
            </a:r>
            <a:r>
              <a:rPr lang="x-none" b="1" dirty="0" err="1"/>
              <a:t>mindst</a:t>
            </a:r>
            <a:r>
              <a:rPr lang="x-none" b="1" dirty="0"/>
              <a:t> to </a:t>
            </a:r>
            <a:r>
              <a:rPr lang="x-none" b="1" dirty="0" err="1"/>
              <a:t>forskellige</a:t>
            </a:r>
            <a:r>
              <a:rPr lang="x-none" b="1" dirty="0"/>
              <a:t> </a:t>
            </a:r>
            <a:r>
              <a:rPr lang="x-none" b="1" dirty="0" err="1"/>
              <a:t>koncentrationer</a:t>
            </a:r>
            <a:r>
              <a:rPr lang="x-none" dirty="0"/>
              <a:t>, </a:t>
            </a:r>
            <a:r>
              <a:rPr lang="x-none" err="1"/>
              <a:t>og</a:t>
            </a:r>
            <a:r>
              <a:rPr lang="x-none"/>
              <a:t> registr</a:t>
            </a:r>
            <a:r>
              <a:rPr lang="da-DK"/>
              <a:t>e</a:t>
            </a:r>
            <a:r>
              <a:rPr lang="x-none"/>
              <a:t>r </a:t>
            </a:r>
            <a:r>
              <a:rPr lang="x-none" dirty="0" err="1"/>
              <a:t>jeres</a:t>
            </a:r>
            <a:r>
              <a:rPr lang="x-none" dirty="0"/>
              <a:t> </a:t>
            </a:r>
            <a:r>
              <a:rPr lang="x-none" dirty="0" err="1"/>
              <a:t>målinger</a:t>
            </a:r>
            <a:r>
              <a:rPr lang="x-none" dirty="0"/>
              <a:t>.</a:t>
            </a:r>
          </a:p>
          <a:p>
            <a:r>
              <a:rPr lang="x-none"/>
              <a:t>Vurd</a:t>
            </a:r>
            <a:r>
              <a:rPr lang="da-DK"/>
              <a:t>e</a:t>
            </a:r>
            <a:r>
              <a:rPr lang="x-none"/>
              <a:t>r </a:t>
            </a:r>
            <a:r>
              <a:rPr lang="x-none" dirty="0" err="1"/>
              <a:t>resultaterne</a:t>
            </a:r>
            <a:r>
              <a:rPr lang="x-none" dirty="0"/>
              <a:t>, </a:t>
            </a:r>
            <a:r>
              <a:rPr lang="x-none" dirty="0" err="1"/>
              <a:t>og</a:t>
            </a:r>
            <a:r>
              <a:rPr lang="x-none" dirty="0"/>
              <a:t> </a:t>
            </a:r>
            <a:r>
              <a:rPr lang="x-none" dirty="0" err="1"/>
              <a:t>overvej</a:t>
            </a:r>
            <a:r>
              <a:rPr lang="x-none" dirty="0"/>
              <a:t>, </a:t>
            </a:r>
            <a:r>
              <a:rPr lang="x-none" dirty="0" err="1"/>
              <a:t>hvordan</a:t>
            </a:r>
            <a:r>
              <a:rPr lang="x-none" dirty="0"/>
              <a:t> </a:t>
            </a:r>
            <a:r>
              <a:rPr lang="x-none" dirty="0" err="1"/>
              <a:t>jeres</a:t>
            </a:r>
            <a:r>
              <a:rPr lang="x-none" dirty="0"/>
              <a:t> design </a:t>
            </a:r>
            <a:r>
              <a:rPr lang="x-none" dirty="0" err="1"/>
              <a:t>kan</a:t>
            </a:r>
            <a:r>
              <a:rPr lang="x-none" dirty="0"/>
              <a:t> </a:t>
            </a:r>
            <a:r>
              <a:rPr lang="x-none" dirty="0" err="1"/>
              <a:t>forbedres</a:t>
            </a:r>
            <a:r>
              <a:rPr lang="x-none" dirty="0"/>
              <a:t>. </a:t>
            </a:r>
            <a:r>
              <a:rPr lang="x-none" b="1" dirty="0" err="1"/>
              <a:t>Ændr</a:t>
            </a:r>
            <a:r>
              <a:rPr lang="x-none" b="1" dirty="0"/>
              <a:t> </a:t>
            </a:r>
            <a:r>
              <a:rPr lang="x-none" b="1" dirty="0" err="1"/>
              <a:t>én</a:t>
            </a:r>
            <a:r>
              <a:rPr lang="x-none" b="1" dirty="0"/>
              <a:t> ting ad </a:t>
            </a:r>
            <a:r>
              <a:rPr lang="x-none" b="1" dirty="0" err="1"/>
              <a:t>gangen</a:t>
            </a:r>
            <a:r>
              <a:rPr lang="x-none" dirty="0"/>
              <a:t>, </a:t>
            </a:r>
            <a:r>
              <a:rPr lang="x-none" dirty="0" err="1"/>
              <a:t>og</a:t>
            </a:r>
            <a:r>
              <a:rPr lang="x-none" dirty="0"/>
              <a:t> test </a:t>
            </a:r>
            <a:r>
              <a:rPr lang="x-none" dirty="0" err="1"/>
              <a:t>igen</a:t>
            </a:r>
            <a:r>
              <a:rPr lang="x-none" dirty="0"/>
              <a:t>.</a:t>
            </a:r>
          </a:p>
          <a:p>
            <a:r>
              <a:rPr lang="x-none" dirty="0" err="1"/>
              <a:t>Gentag</a:t>
            </a:r>
            <a:r>
              <a:rPr lang="x-none" dirty="0"/>
              <a:t> </a:t>
            </a:r>
            <a:r>
              <a:rPr lang="x-none" dirty="0" err="1"/>
              <a:t>processen</a:t>
            </a:r>
            <a:r>
              <a:rPr lang="x-none" dirty="0"/>
              <a:t>, </a:t>
            </a:r>
            <a:r>
              <a:rPr lang="x-none" dirty="0" err="1"/>
              <a:t>indtil</a:t>
            </a:r>
            <a:r>
              <a:rPr lang="x-none" dirty="0"/>
              <a:t> </a:t>
            </a:r>
            <a:r>
              <a:rPr lang="x-none" dirty="0" err="1"/>
              <a:t>jeres</a:t>
            </a:r>
            <a:r>
              <a:rPr lang="x-none" dirty="0"/>
              <a:t> </a:t>
            </a:r>
            <a:r>
              <a:rPr lang="x-none" dirty="0" err="1"/>
              <a:t>målinger</a:t>
            </a:r>
            <a:r>
              <a:rPr lang="x-none" dirty="0"/>
              <a:t> er </a:t>
            </a:r>
            <a:r>
              <a:rPr lang="x-none" b="1" dirty="0" err="1"/>
              <a:t>så</a:t>
            </a:r>
            <a:r>
              <a:rPr lang="x-none" b="1" dirty="0"/>
              <a:t> </a:t>
            </a:r>
            <a:r>
              <a:rPr lang="x-none" b="1" dirty="0" err="1"/>
              <a:t>tydelige</a:t>
            </a:r>
            <a:r>
              <a:rPr lang="x-none" b="1" dirty="0"/>
              <a:t> </a:t>
            </a:r>
            <a:r>
              <a:rPr lang="x-none" b="1" dirty="0" err="1"/>
              <a:t>og</a:t>
            </a:r>
            <a:r>
              <a:rPr lang="x-none" b="1" dirty="0"/>
              <a:t> stabile </a:t>
            </a:r>
            <a:r>
              <a:rPr lang="x-none" b="1" dirty="0" err="1"/>
              <a:t>som</a:t>
            </a:r>
            <a:r>
              <a:rPr lang="x-none" b="1" dirty="0"/>
              <a:t> </a:t>
            </a:r>
            <a:r>
              <a:rPr lang="x-none" b="1" dirty="0" err="1"/>
              <a:t>muligt</a:t>
            </a:r>
            <a:r>
              <a:rPr lang="x-none" dirty="0"/>
              <a:t>.</a:t>
            </a:r>
          </a:p>
        </p:txBody>
      </p:sp>
      <p:pic>
        <p:nvPicPr>
          <p:cNvPr id="4" name="Billede 3">
            <a:extLst>
              <a:ext uri="{FF2B5EF4-FFF2-40B4-BE49-F238E27FC236}">
                <a16:creationId xmlns:a16="http://schemas.microsoft.com/office/drawing/2014/main" id="{820BC47E-86D2-432B-FD52-8B4C9F86A1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705"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464696AC-84E7-7415-8E1F-5BDE1C88D9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972"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9E9A0F68-417C-523B-77BD-2189123DAC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5239" y="1842264"/>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7652822"/>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48BEA-ED3B-BA9B-FAF9-A69278829A92}"/>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F4473430-B7F4-653C-D39F-BC434293D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1808FB75-2A5B-BD46-CAFB-145FB4C7CC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23D0CD6-8927-DD9C-B63C-4126E26B5C7F}"/>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F9A8F341-2930-C220-3641-1917B049336E}"/>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84324652"/>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82580-93E5-DFD3-1C25-D1C3DE9508BA}"/>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37B057F5-A8FE-D1AA-7102-5309E5B654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
        <p:nvSpPr>
          <p:cNvPr id="2" name="Titel 1">
            <a:extLst>
              <a:ext uri="{FF2B5EF4-FFF2-40B4-BE49-F238E27FC236}">
                <a16:creationId xmlns:a16="http://schemas.microsoft.com/office/drawing/2014/main" id="{5FAD24D5-8ADF-F8E8-7C8B-3193F7F9CBAE}"/>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a:solidFill>
                  <a:schemeClr val="bg1"/>
                </a:solidFill>
                <a:latin typeface="BetonEF"/>
              </a:rPr>
              <a:t>Lektion 9</a:t>
            </a:r>
          </a:p>
          <a:p>
            <a:pPr algn="ctr"/>
            <a:r>
              <a:rPr lang="da-DK" sz="2400" dirty="0">
                <a:solidFill>
                  <a:schemeClr val="bg1"/>
                </a:solidFill>
                <a:latin typeface="BetonEF" pitchFamily="50" charset="0"/>
              </a:rPr>
              <a:t>Grafer, standardkurve og databehandling i NV</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8A7E0C07-8BF0-E69D-B9BA-10D73E6D7BF7}"/>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63859CA2-FB1B-3DEC-3978-432ACEEBEBA5}"/>
              </a:ext>
            </a:extLst>
          </p:cNvPr>
          <p:cNvSpPr>
            <a:spLocks noGrp="1"/>
          </p:cNvSpPr>
          <p:nvPr>
            <p:ph type="title"/>
          </p:nvPr>
        </p:nvSpPr>
        <p:spPr/>
        <p:txBody>
          <a:bodyPr/>
          <a:lstStyle/>
          <a:p>
            <a:endParaRPr lang="da-DK"/>
          </a:p>
        </p:txBody>
      </p:sp>
      <p:sp>
        <p:nvSpPr>
          <p:cNvPr id="4" name="Tekstfelt 3">
            <a:extLst>
              <a:ext uri="{FF2B5EF4-FFF2-40B4-BE49-F238E27FC236}">
                <a16:creationId xmlns:a16="http://schemas.microsoft.com/office/drawing/2014/main" id="{A35D4A88-9D9A-B3DF-4C11-58E9AE10A1CC}"/>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Fortyndingsrække og lysmålinger</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Databehandling i Excel</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Standardkurve og lineær regression</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Bestemmelse af ukendt prøve</a:t>
            </a:r>
          </a:p>
          <a:p>
            <a:pPr marL="127000" indent="-216000">
              <a:spcAft>
                <a:spcPts val="600"/>
              </a:spcAft>
              <a:buFont typeface="Arial" panose="020B0604020202020204" pitchFamily="34" charset="0"/>
              <a:buChar char="•"/>
            </a:pPr>
            <a:r>
              <a:rPr lang="da-DK" sz="2000">
                <a:latin typeface="Segoe UI"/>
                <a:ea typeface="Arial" pitchFamily="34" charset="-122"/>
                <a:cs typeface="Segoe UI"/>
              </a:rPr>
              <a:t>Logbog.</a:t>
            </a:r>
            <a:endParaRPr lang="da-DK" sz="2000" dirty="0">
              <a:latin typeface="Segoe UI"/>
              <a:ea typeface="Arial" pitchFamily="34" charset="-122"/>
              <a:cs typeface="Segoe UI"/>
            </a:endParaRPr>
          </a:p>
        </p:txBody>
      </p:sp>
    </p:spTree>
    <p:extLst>
      <p:ext uri="{BB962C8B-B14F-4D97-AF65-F5344CB8AC3E}">
        <p14:creationId xmlns:p14="http://schemas.microsoft.com/office/powerpoint/2010/main" val="3532077355"/>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81B83-9438-B6D9-ADE0-3B5D7D49014D}"/>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B3EC5465-1840-25FD-E395-8BBD7A2C6B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CDB3DD86-6579-6399-4598-FA23D3A69E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6AB5C6C-9C43-D0E6-859C-AB482BC8C0B1}"/>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422F7098-9F4D-96BA-E409-255F7042A703}"/>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8078907"/>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B1866-9548-F477-9648-BC83AF9030DB}"/>
            </a:ext>
          </a:extLst>
        </p:cNvPr>
        <p:cNvGrpSpPr/>
        <p:nvPr/>
      </p:nvGrpSpPr>
      <p:grpSpPr>
        <a:xfrm>
          <a:off x="0" y="0"/>
          <a:ext cx="0" cy="0"/>
          <a:chOff x="0" y="0"/>
          <a:chExt cx="0" cy="0"/>
        </a:xfrm>
      </p:grpSpPr>
      <p:pic>
        <p:nvPicPr>
          <p:cNvPr id="12" name="Billede 11">
            <a:extLst>
              <a:ext uri="{FF2B5EF4-FFF2-40B4-BE49-F238E27FC236}">
                <a16:creationId xmlns:a16="http://schemas.microsoft.com/office/drawing/2014/main" id="{6A6776DB-1DE7-2AA2-D750-EE939D90C2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3852" y="756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0" name="Billede 9">
            <a:extLst>
              <a:ext uri="{FF2B5EF4-FFF2-40B4-BE49-F238E27FC236}">
                <a16:creationId xmlns:a16="http://schemas.microsoft.com/office/drawing/2014/main" id="{FD94B8BD-D3DC-5A40-BA96-957D003666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8770" y="1188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2869C91B-16C6-392A-830C-9142C20338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3688" y="1620382"/>
            <a:ext cx="2929227"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2B8A54C-08E4-1072-4DB7-D30DCCF3C70D}"/>
              </a:ext>
            </a:extLst>
          </p:cNvPr>
          <p:cNvSpPr>
            <a:spLocks noGrp="1"/>
          </p:cNvSpPr>
          <p:nvPr>
            <p:ph type="title"/>
          </p:nvPr>
        </p:nvSpPr>
        <p:spPr/>
        <p:txBody>
          <a:bodyPr/>
          <a:lstStyle/>
          <a:p>
            <a:pPr>
              <a:spcAft>
                <a:spcPts val="600"/>
              </a:spcAft>
            </a:pPr>
            <a:r>
              <a:rPr lang="da-DK" dirty="0"/>
              <a:t>Fortyndingsrække og lysmålinger</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3778B83B-2C4E-5C3B-AEC1-130D4EEC7FDF}"/>
              </a:ext>
            </a:extLst>
          </p:cNvPr>
          <p:cNvSpPr>
            <a:spLocks noGrp="1"/>
          </p:cNvSpPr>
          <p:nvPr>
            <p:ph idx="1"/>
          </p:nvPr>
        </p:nvSpPr>
        <p:spPr>
          <a:xfrm>
            <a:off x="695326" y="1332000"/>
            <a:ext cx="5567515" cy="4248000"/>
          </a:xfrm>
        </p:spPr>
        <p:txBody>
          <a:bodyPr vert="horz" lIns="0" tIns="45720" rIns="91440" bIns="45720" rtlCol="0" anchor="t">
            <a:noAutofit/>
          </a:bodyPr>
          <a:lstStyle/>
          <a:p>
            <a:pPr marL="0" indent="0">
              <a:buNone/>
            </a:pPr>
            <a:r>
              <a:rPr lang="da-DK" sz="1800" b="1" dirty="0">
                <a:latin typeface="Segoe UI"/>
                <a:cs typeface="Segoe UI"/>
              </a:rPr>
              <a:t>Arbejdsark 6: </a:t>
            </a:r>
            <a:r>
              <a:rPr lang="da-DK" sz="1800" b="1" i="1" dirty="0">
                <a:latin typeface="Segoe UI"/>
                <a:cs typeface="Segoe UI"/>
              </a:rPr>
              <a:t>Databehandling og standardkurve</a:t>
            </a:r>
            <a:br>
              <a:rPr lang="da-DK" sz="1800" b="1" i="1" dirty="0">
                <a:latin typeface="Segoe UI"/>
                <a:cs typeface="Segoe UI"/>
              </a:rPr>
            </a:br>
            <a:endParaRPr lang="da-DK" sz="1800" b="1" i="1" dirty="0">
              <a:latin typeface="Segoe UI"/>
              <a:cs typeface="Segoe UI"/>
            </a:endParaRPr>
          </a:p>
          <a:p>
            <a:r>
              <a:rPr lang="x-none" sz="1800" dirty="0"/>
              <a:t>Lav </a:t>
            </a:r>
            <a:r>
              <a:rPr lang="x-none" sz="1800" dirty="0" err="1"/>
              <a:t>en</a:t>
            </a:r>
            <a:r>
              <a:rPr lang="x-none" sz="1800" dirty="0"/>
              <a:t> </a:t>
            </a:r>
            <a:r>
              <a:rPr lang="x-none" sz="1800" b="1" dirty="0" err="1"/>
              <a:t>fortyndingsrække</a:t>
            </a:r>
            <a:r>
              <a:rPr lang="x-none" sz="1800" b="1" dirty="0"/>
              <a:t> </a:t>
            </a:r>
            <a:r>
              <a:rPr lang="x-none" sz="1800" b="1" dirty="0" err="1"/>
              <a:t>af</a:t>
            </a:r>
            <a:r>
              <a:rPr lang="x-none" sz="1800" b="1" dirty="0"/>
              <a:t> </a:t>
            </a:r>
            <a:r>
              <a:rPr lang="x-none" sz="1800" b="1" dirty="0" err="1"/>
              <a:t>saftevand</a:t>
            </a:r>
            <a:r>
              <a:rPr lang="x-none" sz="1800" dirty="0"/>
              <a:t> med </a:t>
            </a:r>
            <a:r>
              <a:rPr lang="x-none" sz="1800" dirty="0" err="1"/>
              <a:t>forskellige</a:t>
            </a:r>
            <a:r>
              <a:rPr lang="x-none" sz="1800" dirty="0"/>
              <a:t> </a:t>
            </a:r>
            <a:r>
              <a:rPr lang="x-none" sz="1800" dirty="0" err="1"/>
              <a:t>koncentrationer</a:t>
            </a:r>
            <a:r>
              <a:rPr lang="x-none" sz="1800" dirty="0"/>
              <a:t>, </a:t>
            </a:r>
            <a:r>
              <a:rPr lang="x-none" sz="1800" dirty="0" err="1"/>
              <a:t>og</a:t>
            </a:r>
            <a:r>
              <a:rPr lang="x-none" sz="1800" dirty="0"/>
              <a:t> </a:t>
            </a:r>
            <a:r>
              <a:rPr lang="x-none" sz="1800" dirty="0" err="1"/>
              <a:t>mål</a:t>
            </a:r>
            <a:r>
              <a:rPr lang="x-none" sz="1800" dirty="0"/>
              <a:t> </a:t>
            </a:r>
            <a:r>
              <a:rPr lang="x-none" sz="1800" dirty="0" err="1"/>
              <a:t>lysintensiteten</a:t>
            </a:r>
            <a:r>
              <a:rPr lang="x-none" sz="1800" dirty="0"/>
              <a:t> med </a:t>
            </a:r>
            <a:r>
              <a:rPr lang="x-none" sz="1800" dirty="0" err="1"/>
              <a:t>jeres</a:t>
            </a:r>
            <a:r>
              <a:rPr lang="x-none" sz="1800" dirty="0"/>
              <a:t> </a:t>
            </a:r>
            <a:r>
              <a:rPr lang="x-none" sz="1800" dirty="0" err="1"/>
              <a:t>spektrofotometer</a:t>
            </a:r>
            <a:r>
              <a:rPr lang="x-none" sz="1800" dirty="0"/>
              <a:t>.</a:t>
            </a:r>
          </a:p>
          <a:p>
            <a:r>
              <a:rPr lang="x-none" sz="1800" dirty="0" err="1"/>
              <a:t>Sørg</a:t>
            </a:r>
            <a:r>
              <a:rPr lang="x-none" sz="1800" dirty="0"/>
              <a:t> for, at </a:t>
            </a:r>
            <a:r>
              <a:rPr lang="x-none" sz="1800" b="1" dirty="0" err="1"/>
              <a:t>måleforholdene</a:t>
            </a:r>
            <a:r>
              <a:rPr lang="x-none" sz="1800" b="1" dirty="0"/>
              <a:t> er </a:t>
            </a:r>
            <a:r>
              <a:rPr lang="x-none" sz="1800" b="1" dirty="0" err="1"/>
              <a:t>så</a:t>
            </a:r>
            <a:r>
              <a:rPr lang="x-none" sz="1800" b="1" dirty="0"/>
              <a:t> </a:t>
            </a:r>
            <a:r>
              <a:rPr lang="x-none" sz="1800" b="1" dirty="0" err="1"/>
              <a:t>ens</a:t>
            </a:r>
            <a:r>
              <a:rPr lang="x-none" sz="1800" b="1" dirty="0"/>
              <a:t> </a:t>
            </a:r>
            <a:r>
              <a:rPr lang="x-none" sz="1800" b="1" dirty="0" err="1"/>
              <a:t>som</a:t>
            </a:r>
            <a:r>
              <a:rPr lang="x-none" sz="1800" b="1" dirty="0"/>
              <a:t> </a:t>
            </a:r>
            <a:r>
              <a:rPr lang="x-none" sz="1800" b="1" dirty="0" err="1"/>
              <a:t>muligt</a:t>
            </a:r>
            <a:r>
              <a:rPr lang="x-none" sz="1800" dirty="0"/>
              <a:t>, </a:t>
            </a:r>
            <a:r>
              <a:rPr lang="x-none" sz="1800" dirty="0" err="1"/>
              <a:t>og</a:t>
            </a:r>
            <a:r>
              <a:rPr lang="x-none" sz="1800" dirty="0"/>
              <a:t> </a:t>
            </a:r>
            <a:r>
              <a:rPr lang="x-none" sz="1800" dirty="0" err="1"/>
              <a:t>mål</a:t>
            </a:r>
            <a:r>
              <a:rPr lang="x-none" sz="1800" dirty="0"/>
              <a:t> </a:t>
            </a:r>
            <a:r>
              <a:rPr lang="x-none" sz="1800" dirty="0" err="1"/>
              <a:t>hver</a:t>
            </a:r>
            <a:r>
              <a:rPr lang="x-none" sz="1800" dirty="0"/>
              <a:t> </a:t>
            </a:r>
            <a:r>
              <a:rPr lang="x-none" sz="1800" dirty="0" err="1"/>
              <a:t>koncentration</a:t>
            </a:r>
            <a:r>
              <a:rPr lang="x-none" sz="1800" dirty="0"/>
              <a:t> </a:t>
            </a:r>
            <a:r>
              <a:rPr lang="x-none" sz="1800" dirty="0" err="1"/>
              <a:t>mindst</a:t>
            </a:r>
            <a:r>
              <a:rPr lang="x-none" sz="1800" dirty="0"/>
              <a:t> to </a:t>
            </a:r>
            <a:r>
              <a:rPr lang="x-none" sz="1800" dirty="0" err="1"/>
              <a:t>gange</a:t>
            </a:r>
            <a:r>
              <a:rPr lang="x-none" sz="1800" dirty="0"/>
              <a:t>.</a:t>
            </a:r>
          </a:p>
          <a:p>
            <a:r>
              <a:rPr lang="x-none" sz="1800"/>
              <a:t>Registr</a:t>
            </a:r>
            <a:r>
              <a:rPr lang="da-DK" sz="1800" dirty="0"/>
              <a:t>e</a:t>
            </a:r>
            <a:r>
              <a:rPr lang="x-none" sz="1800"/>
              <a:t>r </a:t>
            </a:r>
            <a:r>
              <a:rPr lang="x-none" sz="1800" dirty="0" err="1"/>
              <a:t>jeres</a:t>
            </a:r>
            <a:r>
              <a:rPr lang="x-none" sz="1800" dirty="0"/>
              <a:t> </a:t>
            </a:r>
            <a:r>
              <a:rPr lang="x-none" sz="1800" dirty="0" err="1"/>
              <a:t>målinger</a:t>
            </a:r>
            <a:r>
              <a:rPr lang="x-none" sz="1800" dirty="0"/>
              <a:t> </a:t>
            </a:r>
            <a:r>
              <a:rPr lang="x-none" sz="1800" dirty="0" err="1"/>
              <a:t>i</a:t>
            </a:r>
            <a:r>
              <a:rPr lang="x-none" sz="1800" dirty="0"/>
              <a:t> </a:t>
            </a:r>
            <a:r>
              <a:rPr lang="x-none" sz="1800" b="1" dirty="0"/>
              <a:t>Excel</a:t>
            </a:r>
            <a:r>
              <a:rPr lang="x-none" sz="1800" dirty="0"/>
              <a:t>, </a:t>
            </a:r>
            <a:r>
              <a:rPr lang="x-none" sz="1800" dirty="0" err="1"/>
              <a:t>så</a:t>
            </a:r>
            <a:r>
              <a:rPr lang="x-none" sz="1800" dirty="0"/>
              <a:t> I </a:t>
            </a:r>
            <a:r>
              <a:rPr lang="x-none" sz="1800" dirty="0" err="1"/>
              <a:t>efterfølgende</a:t>
            </a:r>
            <a:r>
              <a:rPr lang="x-none" sz="1800" dirty="0"/>
              <a:t> </a:t>
            </a:r>
            <a:r>
              <a:rPr lang="x-none" sz="1800" dirty="0" err="1"/>
              <a:t>kan</a:t>
            </a:r>
            <a:r>
              <a:rPr lang="x-none" sz="1800" dirty="0"/>
              <a:t> </a:t>
            </a:r>
            <a:r>
              <a:rPr lang="x-none" sz="1800" dirty="0" err="1"/>
              <a:t>bruge</a:t>
            </a:r>
            <a:r>
              <a:rPr lang="x-none" sz="1800" dirty="0"/>
              <a:t> </a:t>
            </a:r>
            <a:r>
              <a:rPr lang="x-none" sz="1800" dirty="0" err="1"/>
              <a:t>dem</a:t>
            </a:r>
            <a:r>
              <a:rPr lang="x-none" sz="1800" dirty="0"/>
              <a:t> </a:t>
            </a:r>
            <a:r>
              <a:rPr lang="x-none" sz="1800" dirty="0" err="1"/>
              <a:t>til</a:t>
            </a:r>
            <a:r>
              <a:rPr lang="x-none" sz="1800" dirty="0"/>
              <a:t> at lave </a:t>
            </a:r>
            <a:r>
              <a:rPr lang="x-none" sz="1800" dirty="0" err="1"/>
              <a:t>en</a:t>
            </a:r>
            <a:r>
              <a:rPr lang="x-none" sz="1800" dirty="0"/>
              <a:t> </a:t>
            </a:r>
            <a:r>
              <a:rPr lang="x-none" sz="1800" b="1" dirty="0" err="1"/>
              <a:t>standardkurve</a:t>
            </a:r>
            <a:r>
              <a:rPr lang="x-none" sz="1800" dirty="0"/>
              <a:t>.</a:t>
            </a:r>
          </a:p>
        </p:txBody>
      </p:sp>
      <p:pic>
        <p:nvPicPr>
          <p:cNvPr id="4" name="Billede 3">
            <a:extLst>
              <a:ext uri="{FF2B5EF4-FFF2-40B4-BE49-F238E27FC236}">
                <a16:creationId xmlns:a16="http://schemas.microsoft.com/office/drawing/2014/main" id="{86ED0EE3-1B45-16D3-6B16-E91364732C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4156" y="2052382"/>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7857013"/>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0301D-2D7E-6417-C92F-1C90BCCE6C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C4C0A2-91A8-5BBC-2267-535D9B44FAF6}"/>
              </a:ext>
            </a:extLst>
          </p:cNvPr>
          <p:cNvSpPr>
            <a:spLocks noGrp="1"/>
          </p:cNvSpPr>
          <p:nvPr>
            <p:ph type="title"/>
          </p:nvPr>
        </p:nvSpPr>
        <p:spPr/>
        <p:txBody>
          <a:bodyPr/>
          <a:lstStyle/>
          <a:p>
            <a:pPr>
              <a:spcAft>
                <a:spcPts val="600"/>
              </a:spcAft>
            </a:pPr>
            <a:r>
              <a:rPr lang="da-DK" dirty="0"/>
              <a:t>Databehandling i Excel </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8233DC05-E1AE-F249-3255-CD09E8FFEF65}"/>
              </a:ext>
            </a:extLst>
          </p:cNvPr>
          <p:cNvSpPr>
            <a:spLocks noGrp="1"/>
          </p:cNvSpPr>
          <p:nvPr>
            <p:ph idx="1"/>
          </p:nvPr>
        </p:nvSpPr>
        <p:spPr>
          <a:xfrm>
            <a:off x="695326" y="1332000"/>
            <a:ext cx="6092932" cy="4248000"/>
          </a:xfrm>
        </p:spPr>
        <p:txBody>
          <a:bodyPr vert="horz" lIns="0" tIns="45720" rIns="91440" bIns="45720" rtlCol="0" anchor="t">
            <a:noAutofit/>
          </a:bodyPr>
          <a:lstStyle/>
          <a:p>
            <a:pPr marL="0" indent="0">
              <a:buNone/>
            </a:pPr>
            <a:r>
              <a:rPr lang="da-DK" sz="1800" b="1" dirty="0">
                <a:latin typeface="Segoe UI"/>
                <a:cs typeface="Segoe UI"/>
              </a:rPr>
              <a:t>Arbejdsark 6: </a:t>
            </a:r>
            <a:r>
              <a:rPr lang="da-DK" sz="1800" b="1" i="1" dirty="0">
                <a:latin typeface="Segoe UI"/>
                <a:cs typeface="Segoe UI"/>
              </a:rPr>
              <a:t>Databehandling og standardkurve</a:t>
            </a:r>
          </a:p>
          <a:p>
            <a:pPr marL="0" indent="0">
              <a:buNone/>
            </a:pPr>
            <a:endParaRPr lang="da-DK" sz="1800" b="1" i="1" dirty="0">
              <a:latin typeface="Segoe UI"/>
              <a:cs typeface="Segoe UI"/>
            </a:endParaRPr>
          </a:p>
          <a:p>
            <a:r>
              <a:rPr lang="x-none" sz="1800" dirty="0" err="1"/>
              <a:t>Indtast</a:t>
            </a:r>
            <a:r>
              <a:rPr lang="x-none" sz="1800" dirty="0"/>
              <a:t> </a:t>
            </a:r>
            <a:r>
              <a:rPr lang="x-none" sz="1800" dirty="0" err="1"/>
              <a:t>jeres</a:t>
            </a:r>
            <a:r>
              <a:rPr lang="x-none" sz="1800" dirty="0"/>
              <a:t> </a:t>
            </a:r>
            <a:r>
              <a:rPr lang="x-none" sz="1800" dirty="0" err="1"/>
              <a:t>målinger</a:t>
            </a:r>
            <a:r>
              <a:rPr lang="x-none" sz="1800" dirty="0"/>
              <a:t> </a:t>
            </a:r>
            <a:r>
              <a:rPr lang="x-none" sz="1800" dirty="0" err="1"/>
              <a:t>i</a:t>
            </a:r>
            <a:r>
              <a:rPr lang="x-none" sz="1800" dirty="0"/>
              <a:t> </a:t>
            </a:r>
            <a:r>
              <a:rPr lang="x-none" sz="1800" b="1" dirty="0"/>
              <a:t>Excel</a:t>
            </a:r>
            <a:r>
              <a:rPr lang="x-none" sz="1800" dirty="0"/>
              <a:t>, </a:t>
            </a:r>
            <a:r>
              <a:rPr lang="x-none" sz="1800" dirty="0" err="1"/>
              <a:t>og</a:t>
            </a:r>
            <a:r>
              <a:rPr lang="x-none" sz="1800" dirty="0"/>
              <a:t> </a:t>
            </a:r>
            <a:r>
              <a:rPr lang="x-none" sz="1800" dirty="0" err="1"/>
              <a:t>beregn</a:t>
            </a:r>
            <a:r>
              <a:rPr lang="x-none" sz="1800" dirty="0"/>
              <a:t> </a:t>
            </a:r>
            <a:r>
              <a:rPr lang="x-none" sz="1800" dirty="0" err="1"/>
              <a:t>gennemsnittet</a:t>
            </a:r>
            <a:r>
              <a:rPr lang="x-none" sz="1800" dirty="0"/>
              <a:t> for </a:t>
            </a:r>
            <a:r>
              <a:rPr lang="x-none" sz="1800" dirty="0" err="1"/>
              <a:t>hver</a:t>
            </a:r>
            <a:r>
              <a:rPr lang="x-none" sz="1800" dirty="0"/>
              <a:t> </a:t>
            </a:r>
            <a:r>
              <a:rPr lang="x-none" sz="1800" dirty="0" err="1"/>
              <a:t>koncentration</a:t>
            </a:r>
            <a:r>
              <a:rPr lang="x-none" sz="1800" dirty="0"/>
              <a:t>.</a:t>
            </a:r>
          </a:p>
          <a:p>
            <a:r>
              <a:rPr lang="x-none" sz="1800" dirty="0"/>
              <a:t>Lav </a:t>
            </a:r>
            <a:r>
              <a:rPr lang="x-none" sz="1800" dirty="0" err="1"/>
              <a:t>derefter</a:t>
            </a:r>
            <a:r>
              <a:rPr lang="x-none" sz="1800" dirty="0"/>
              <a:t> et </a:t>
            </a:r>
            <a:r>
              <a:rPr lang="x-none" sz="1800" b="1" dirty="0" err="1"/>
              <a:t>punktdiagram</a:t>
            </a:r>
            <a:r>
              <a:rPr lang="x-none" sz="1800" dirty="0"/>
              <a:t>, </a:t>
            </a:r>
            <a:r>
              <a:rPr lang="x-none" sz="1800" dirty="0" err="1"/>
              <a:t>hvor</a:t>
            </a:r>
            <a:r>
              <a:rPr lang="x-none" sz="1800" dirty="0"/>
              <a:t> </a:t>
            </a:r>
            <a:r>
              <a:rPr lang="x-none" sz="1800" b="1" dirty="0" err="1"/>
              <a:t>koncentrationen</a:t>
            </a:r>
            <a:r>
              <a:rPr lang="x-none" sz="1800" dirty="0"/>
              <a:t> </a:t>
            </a:r>
            <a:r>
              <a:rPr lang="x-none" sz="1800" dirty="0" err="1"/>
              <a:t>står</a:t>
            </a:r>
            <a:r>
              <a:rPr lang="x-none" sz="1800" dirty="0"/>
              <a:t> </a:t>
            </a:r>
            <a:r>
              <a:rPr lang="x-none" sz="1800" dirty="0" err="1"/>
              <a:t>på</a:t>
            </a:r>
            <a:r>
              <a:rPr lang="x-none" sz="1800" dirty="0"/>
              <a:t> x-</a:t>
            </a:r>
            <a:r>
              <a:rPr lang="x-none" sz="1800" dirty="0" err="1"/>
              <a:t>aksen</a:t>
            </a:r>
            <a:r>
              <a:rPr lang="x-none" sz="1800" dirty="0"/>
              <a:t>, </a:t>
            </a:r>
            <a:r>
              <a:rPr lang="x-none" sz="1800" dirty="0" err="1"/>
              <a:t>og</a:t>
            </a:r>
            <a:r>
              <a:rPr lang="x-none" sz="1800" dirty="0"/>
              <a:t> </a:t>
            </a:r>
            <a:r>
              <a:rPr lang="x-none" sz="1800" b="1" dirty="0" err="1"/>
              <a:t>lysintensiteten</a:t>
            </a:r>
            <a:r>
              <a:rPr lang="x-none" sz="1800" dirty="0"/>
              <a:t> </a:t>
            </a:r>
            <a:r>
              <a:rPr lang="x-none" sz="1800" dirty="0" err="1"/>
              <a:t>står</a:t>
            </a:r>
            <a:r>
              <a:rPr lang="x-none" sz="1800" dirty="0"/>
              <a:t> </a:t>
            </a:r>
            <a:r>
              <a:rPr lang="x-none" sz="1800" dirty="0" err="1"/>
              <a:t>på</a:t>
            </a:r>
            <a:r>
              <a:rPr lang="x-none" sz="1800" dirty="0"/>
              <a:t> y-</a:t>
            </a:r>
            <a:r>
              <a:rPr lang="x-none" sz="1800" dirty="0" err="1"/>
              <a:t>aksen</a:t>
            </a:r>
            <a:r>
              <a:rPr lang="x-none" sz="1800" dirty="0"/>
              <a:t>.</a:t>
            </a:r>
          </a:p>
        </p:txBody>
      </p:sp>
      <p:pic>
        <p:nvPicPr>
          <p:cNvPr id="5" name="Billede 4">
            <a:extLst>
              <a:ext uri="{FF2B5EF4-FFF2-40B4-BE49-F238E27FC236}">
                <a16:creationId xmlns:a16="http://schemas.microsoft.com/office/drawing/2014/main" id="{21383874-A073-911C-DD5F-26B3CFC104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3852" y="756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0" name="Billede 9">
            <a:extLst>
              <a:ext uri="{FF2B5EF4-FFF2-40B4-BE49-F238E27FC236}">
                <a16:creationId xmlns:a16="http://schemas.microsoft.com/office/drawing/2014/main" id="{D5C5A15B-F38B-EDC2-DCEB-DD8F3682AD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8770" y="1188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3" name="Billede 12">
            <a:extLst>
              <a:ext uri="{FF2B5EF4-FFF2-40B4-BE49-F238E27FC236}">
                <a16:creationId xmlns:a16="http://schemas.microsoft.com/office/drawing/2014/main" id="{B1B87E55-E454-39E7-490A-FF28CD2C28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3688" y="1620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5" name="Billede 14">
            <a:extLst>
              <a:ext uri="{FF2B5EF4-FFF2-40B4-BE49-F238E27FC236}">
                <a16:creationId xmlns:a16="http://schemas.microsoft.com/office/drawing/2014/main" id="{E7FC954F-8288-F4BD-2097-D6D0480C01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4156" y="2052382"/>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69428893"/>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C223-AFC4-F121-F8C6-1786DB54A6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9D7691-50B2-91D5-66EF-84F0E65F5C32}"/>
              </a:ext>
            </a:extLst>
          </p:cNvPr>
          <p:cNvSpPr>
            <a:spLocks noGrp="1"/>
          </p:cNvSpPr>
          <p:nvPr>
            <p:ph type="title"/>
          </p:nvPr>
        </p:nvSpPr>
        <p:spPr>
          <a:xfrm>
            <a:off x="695326" y="294791"/>
            <a:ext cx="8002626" cy="923183"/>
          </a:xfrm>
        </p:spPr>
        <p:txBody>
          <a:bodyPr/>
          <a:lstStyle/>
          <a:p>
            <a:pPr>
              <a:spcAft>
                <a:spcPts val="600"/>
              </a:spcAft>
            </a:pPr>
            <a:r>
              <a:rPr lang="da-DK" dirty="0"/>
              <a:t>Standardkurve og lineær regression</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906822C5-AE55-51D7-F05D-2CA5AF3ED286}"/>
              </a:ext>
            </a:extLst>
          </p:cNvPr>
          <p:cNvSpPr>
            <a:spLocks noGrp="1"/>
          </p:cNvSpPr>
          <p:nvPr>
            <p:ph idx="1"/>
          </p:nvPr>
        </p:nvSpPr>
        <p:spPr>
          <a:xfrm>
            <a:off x="695326" y="1828800"/>
            <a:ext cx="4954626" cy="3751200"/>
          </a:xfrm>
        </p:spPr>
        <p:txBody>
          <a:bodyPr vert="horz" lIns="0" tIns="45720" rIns="91440" bIns="45720" rtlCol="0" anchor="t">
            <a:noAutofit/>
          </a:bodyPr>
          <a:lstStyle/>
          <a:p>
            <a:pPr marL="0" indent="0">
              <a:buNone/>
            </a:pPr>
            <a:r>
              <a:rPr lang="da-DK" sz="1800" b="1" dirty="0">
                <a:latin typeface="Segoe UI"/>
                <a:cs typeface="Segoe UI"/>
              </a:rPr>
              <a:t>Arbejdsark 6: </a:t>
            </a:r>
            <a:r>
              <a:rPr lang="da-DK" sz="1800" b="1" i="1" dirty="0">
                <a:latin typeface="Segoe UI"/>
                <a:cs typeface="Segoe UI"/>
              </a:rPr>
              <a:t>Databehandling og standardkurve</a:t>
            </a:r>
          </a:p>
          <a:p>
            <a:pPr marL="0" indent="0">
              <a:buNone/>
            </a:pPr>
            <a:endParaRPr lang="da-DK" sz="1800" b="1" i="1" dirty="0">
              <a:latin typeface="Segoe UI"/>
              <a:cs typeface="Segoe UI"/>
            </a:endParaRPr>
          </a:p>
          <a:p>
            <a:r>
              <a:rPr lang="x-none" sz="1800" dirty="0" err="1"/>
              <a:t>Tilføj</a:t>
            </a:r>
            <a:r>
              <a:rPr lang="x-none" sz="1800" dirty="0"/>
              <a:t> </a:t>
            </a:r>
            <a:r>
              <a:rPr lang="x-none" sz="1800" dirty="0" err="1"/>
              <a:t>en</a:t>
            </a:r>
            <a:r>
              <a:rPr lang="x-none" sz="1800" dirty="0"/>
              <a:t> </a:t>
            </a:r>
            <a:r>
              <a:rPr lang="x-none" sz="1800" b="1" dirty="0" err="1"/>
              <a:t>lineær</a:t>
            </a:r>
            <a:r>
              <a:rPr lang="x-none" sz="1800" b="1" dirty="0"/>
              <a:t> </a:t>
            </a:r>
            <a:r>
              <a:rPr lang="x-none" sz="1800" b="1" dirty="0" err="1"/>
              <a:t>tendenslinje</a:t>
            </a:r>
            <a:r>
              <a:rPr lang="x-none" sz="1800" dirty="0"/>
              <a:t> </a:t>
            </a:r>
            <a:r>
              <a:rPr lang="x-none" sz="1800" dirty="0" err="1"/>
              <a:t>til</a:t>
            </a:r>
            <a:r>
              <a:rPr lang="x-none" sz="1800" dirty="0"/>
              <a:t> </a:t>
            </a:r>
            <a:r>
              <a:rPr lang="x-none" sz="1800" dirty="0" err="1"/>
              <a:t>jeres</a:t>
            </a:r>
            <a:r>
              <a:rPr lang="x-none" sz="1800" dirty="0"/>
              <a:t> diagram, </a:t>
            </a:r>
            <a:r>
              <a:rPr lang="x-none" sz="1800" dirty="0" err="1"/>
              <a:t>og</a:t>
            </a:r>
            <a:r>
              <a:rPr lang="x-none" sz="1800" dirty="0"/>
              <a:t> vis </a:t>
            </a:r>
            <a:r>
              <a:rPr lang="x-none" sz="1800" dirty="0" err="1"/>
              <a:t>både</a:t>
            </a:r>
            <a:r>
              <a:rPr lang="x-none" sz="1800" dirty="0"/>
              <a:t> </a:t>
            </a:r>
            <a:r>
              <a:rPr lang="x-none" sz="1800" b="1" dirty="0" err="1"/>
              <a:t>ligningen</a:t>
            </a:r>
            <a:r>
              <a:rPr lang="x-none" sz="1800" b="1" dirty="0"/>
              <a:t> </a:t>
            </a:r>
            <a:r>
              <a:rPr lang="x-none" sz="1800" b="1" dirty="0" err="1"/>
              <a:t>og</a:t>
            </a:r>
            <a:r>
              <a:rPr lang="x-none" sz="1800" b="1" dirty="0"/>
              <a:t> R²-værdien</a:t>
            </a:r>
            <a:r>
              <a:rPr lang="x-none" sz="1800" dirty="0"/>
              <a:t>.</a:t>
            </a:r>
          </a:p>
          <a:p>
            <a:r>
              <a:rPr lang="x-none" sz="1800"/>
              <a:t>Vurd</a:t>
            </a:r>
            <a:r>
              <a:rPr lang="da-DK" sz="1800" dirty="0"/>
              <a:t>e</a:t>
            </a:r>
            <a:r>
              <a:rPr lang="x-none" sz="1800"/>
              <a:t>r </a:t>
            </a:r>
            <a:r>
              <a:rPr lang="x-none" sz="1800" dirty="0" err="1"/>
              <a:t>derefter</a:t>
            </a:r>
            <a:r>
              <a:rPr lang="x-none" sz="1800" dirty="0"/>
              <a:t>, </a:t>
            </a:r>
            <a:r>
              <a:rPr lang="x-none" sz="1800" b="1" dirty="0" err="1"/>
              <a:t>hvor</a:t>
            </a:r>
            <a:r>
              <a:rPr lang="x-none" sz="1800" b="1" dirty="0"/>
              <a:t> </a:t>
            </a:r>
            <a:r>
              <a:rPr lang="x-none" sz="1800" b="1" dirty="0" err="1"/>
              <a:t>godt</a:t>
            </a:r>
            <a:r>
              <a:rPr lang="x-none" sz="1800" b="1" dirty="0"/>
              <a:t> </a:t>
            </a:r>
            <a:r>
              <a:rPr lang="x-none" sz="1800" b="1" dirty="0" err="1"/>
              <a:t>tendenslinjen</a:t>
            </a:r>
            <a:r>
              <a:rPr lang="x-none" sz="1800" b="1" dirty="0"/>
              <a:t> passer </a:t>
            </a:r>
            <a:r>
              <a:rPr lang="x-none" sz="1800" b="1" dirty="0" err="1"/>
              <a:t>til</a:t>
            </a:r>
            <a:r>
              <a:rPr lang="x-none" sz="1800" b="1" dirty="0"/>
              <a:t> </a:t>
            </a:r>
            <a:r>
              <a:rPr lang="x-none" sz="1800" b="1" dirty="0" err="1"/>
              <a:t>jeres</a:t>
            </a:r>
            <a:r>
              <a:rPr lang="x-none" sz="1800" b="1" dirty="0"/>
              <a:t> </a:t>
            </a:r>
            <a:r>
              <a:rPr lang="x-none" sz="1800" b="1" dirty="0" err="1"/>
              <a:t>målinger</a:t>
            </a:r>
            <a:r>
              <a:rPr lang="x-none" sz="1800" dirty="0"/>
              <a:t>, </a:t>
            </a:r>
            <a:r>
              <a:rPr lang="x-none" sz="1800" dirty="0" err="1"/>
              <a:t>og</a:t>
            </a:r>
            <a:r>
              <a:rPr lang="x-none" sz="1800" dirty="0"/>
              <a:t> </a:t>
            </a:r>
            <a:r>
              <a:rPr lang="x-none" sz="1800" dirty="0" err="1"/>
              <a:t>hvordan</a:t>
            </a:r>
            <a:r>
              <a:rPr lang="x-none" sz="1800" dirty="0"/>
              <a:t> </a:t>
            </a:r>
            <a:r>
              <a:rPr lang="x-none" sz="1800" dirty="0" err="1"/>
              <a:t>standardkurven</a:t>
            </a:r>
            <a:r>
              <a:rPr lang="x-none" sz="1800" dirty="0"/>
              <a:t> </a:t>
            </a:r>
            <a:r>
              <a:rPr lang="x-none" sz="1800" dirty="0" err="1"/>
              <a:t>kan</a:t>
            </a:r>
            <a:r>
              <a:rPr lang="x-none" sz="1800" dirty="0"/>
              <a:t> </a:t>
            </a:r>
            <a:r>
              <a:rPr lang="x-none" sz="1800" dirty="0" err="1"/>
              <a:t>bruges</a:t>
            </a:r>
            <a:r>
              <a:rPr lang="x-none" sz="1800" dirty="0"/>
              <a:t> </a:t>
            </a:r>
            <a:r>
              <a:rPr lang="x-none" sz="1800" dirty="0" err="1"/>
              <a:t>til</a:t>
            </a:r>
            <a:r>
              <a:rPr lang="x-none" sz="1800" dirty="0"/>
              <a:t> at </a:t>
            </a:r>
            <a:r>
              <a:rPr lang="x-none" sz="1800" b="1" dirty="0" err="1"/>
              <a:t>bestemme</a:t>
            </a:r>
            <a:r>
              <a:rPr lang="x-none" sz="1800" b="1" dirty="0"/>
              <a:t> </a:t>
            </a:r>
            <a:r>
              <a:rPr lang="x-none" sz="1800" b="1" dirty="0" err="1"/>
              <a:t>en</a:t>
            </a:r>
            <a:r>
              <a:rPr lang="x-none" sz="1800" b="1" dirty="0"/>
              <a:t> </a:t>
            </a:r>
            <a:r>
              <a:rPr lang="x-none" sz="1800" b="1" dirty="0" err="1"/>
              <a:t>ukendt</a:t>
            </a:r>
            <a:r>
              <a:rPr lang="x-none" sz="1800" b="1" dirty="0"/>
              <a:t> </a:t>
            </a:r>
            <a:r>
              <a:rPr lang="x-none" sz="1800" b="1" dirty="0" err="1"/>
              <a:t>koncentration</a:t>
            </a:r>
            <a:r>
              <a:rPr lang="x-none" sz="1800" dirty="0"/>
              <a:t>.</a:t>
            </a:r>
          </a:p>
          <a:p>
            <a:pPr marL="0" indent="0">
              <a:buNone/>
            </a:pPr>
            <a:endParaRPr lang="da-DK" sz="1800" b="1" i="1" dirty="0">
              <a:latin typeface="Segoe UI"/>
              <a:cs typeface="Segoe UI"/>
            </a:endParaRPr>
          </a:p>
        </p:txBody>
      </p:sp>
      <p:pic>
        <p:nvPicPr>
          <p:cNvPr id="5" name="Billede 4">
            <a:extLst>
              <a:ext uri="{FF2B5EF4-FFF2-40B4-BE49-F238E27FC236}">
                <a16:creationId xmlns:a16="http://schemas.microsoft.com/office/drawing/2014/main" id="{845F7AE5-52B7-509E-7C29-3026382779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3852" y="756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E00E0CFB-2E6C-D490-2B97-C09A17BF66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8770" y="1188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1" name="Billede 10">
            <a:extLst>
              <a:ext uri="{FF2B5EF4-FFF2-40B4-BE49-F238E27FC236}">
                <a16:creationId xmlns:a16="http://schemas.microsoft.com/office/drawing/2014/main" id="{7EF87EDE-93F5-1EF5-E7A0-BFF121F8CB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3688" y="1620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5" name="Billede 14">
            <a:extLst>
              <a:ext uri="{FF2B5EF4-FFF2-40B4-BE49-F238E27FC236}">
                <a16:creationId xmlns:a16="http://schemas.microsoft.com/office/drawing/2014/main" id="{B4610101-BF28-0376-2074-2DD2C466056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4156" y="2052382"/>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5693277"/>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301A7-139B-F2DE-3841-F4258EB7B3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12DBDF6-2F3C-86BB-7C26-8BE12FD6C88C}"/>
              </a:ext>
            </a:extLst>
          </p:cNvPr>
          <p:cNvSpPr>
            <a:spLocks noGrp="1"/>
          </p:cNvSpPr>
          <p:nvPr>
            <p:ph type="title"/>
          </p:nvPr>
        </p:nvSpPr>
        <p:spPr/>
        <p:txBody>
          <a:bodyPr/>
          <a:lstStyle/>
          <a:p>
            <a:pPr>
              <a:spcAft>
                <a:spcPts val="600"/>
              </a:spcAft>
            </a:pPr>
            <a:r>
              <a:rPr lang="da-DK" dirty="0"/>
              <a:t>Bestemmelse af ukendt prøve</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585D3F5E-90A2-E671-62EA-59990EB79D47}"/>
              </a:ext>
            </a:extLst>
          </p:cNvPr>
          <p:cNvSpPr>
            <a:spLocks noGrp="1"/>
          </p:cNvSpPr>
          <p:nvPr>
            <p:ph idx="1"/>
          </p:nvPr>
        </p:nvSpPr>
        <p:spPr>
          <a:xfrm>
            <a:off x="695326" y="1332000"/>
            <a:ext cx="5809552" cy="4248000"/>
          </a:xfrm>
        </p:spPr>
        <p:txBody>
          <a:bodyPr vert="horz" lIns="0" tIns="45720" rIns="91440" bIns="45720" rtlCol="0" anchor="t">
            <a:noAutofit/>
          </a:bodyPr>
          <a:lstStyle/>
          <a:p>
            <a:pPr marL="0" indent="0">
              <a:buNone/>
            </a:pPr>
            <a:r>
              <a:rPr lang="da-DK" sz="1800" b="1" dirty="0">
                <a:latin typeface="Work Sans"/>
              </a:rPr>
              <a:t>Arbejdsark 6: </a:t>
            </a:r>
            <a:r>
              <a:rPr lang="da-DK" sz="1800" b="1" i="1" dirty="0">
                <a:latin typeface="Work Sans"/>
              </a:rPr>
              <a:t>Databehandling og standardkurve</a:t>
            </a:r>
          </a:p>
          <a:p>
            <a:pPr marL="0" indent="0">
              <a:buNone/>
            </a:pPr>
            <a:endParaRPr lang="da-DK" sz="1800" dirty="0">
              <a:latin typeface="Work Sans"/>
            </a:endParaRPr>
          </a:p>
          <a:p>
            <a:r>
              <a:rPr lang="x-none" sz="1800" dirty="0" err="1"/>
              <a:t>Mål</a:t>
            </a:r>
            <a:r>
              <a:rPr lang="x-none" sz="1800" dirty="0"/>
              <a:t> </a:t>
            </a:r>
            <a:r>
              <a:rPr lang="x-none" sz="1800" b="1" dirty="0" err="1"/>
              <a:t>lysintensiteten</a:t>
            </a:r>
            <a:r>
              <a:rPr lang="x-none" sz="1800" b="1" dirty="0"/>
              <a:t> </a:t>
            </a:r>
            <a:r>
              <a:rPr lang="x-none" sz="1800" b="1" dirty="0" err="1"/>
              <a:t>i</a:t>
            </a:r>
            <a:r>
              <a:rPr lang="x-none" sz="1800" b="1" dirty="0"/>
              <a:t> den </a:t>
            </a:r>
            <a:r>
              <a:rPr lang="x-none" sz="1800" b="1" dirty="0" err="1"/>
              <a:t>ukendte</a:t>
            </a:r>
            <a:r>
              <a:rPr lang="x-none" sz="1800" b="1" dirty="0"/>
              <a:t> </a:t>
            </a:r>
            <a:r>
              <a:rPr lang="x-none" sz="1800" b="1" dirty="0" err="1"/>
              <a:t>prøve</a:t>
            </a:r>
            <a:r>
              <a:rPr lang="x-none" sz="1800" dirty="0"/>
              <a:t> med </a:t>
            </a:r>
            <a:r>
              <a:rPr lang="x-none" sz="1800" dirty="0" err="1"/>
              <a:t>samme</a:t>
            </a:r>
            <a:r>
              <a:rPr lang="x-none" sz="1800" dirty="0"/>
              <a:t> </a:t>
            </a:r>
            <a:r>
              <a:rPr lang="x-none" sz="1800" dirty="0" err="1"/>
              <a:t>opstilling</a:t>
            </a:r>
            <a:r>
              <a:rPr lang="x-none" sz="1800" dirty="0"/>
              <a:t> </a:t>
            </a:r>
            <a:r>
              <a:rPr lang="x-none" sz="1800" dirty="0" err="1"/>
              <a:t>og</a:t>
            </a:r>
            <a:r>
              <a:rPr lang="x-none" sz="1800" dirty="0"/>
              <a:t> </a:t>
            </a:r>
            <a:r>
              <a:rPr lang="x-none" sz="1800" dirty="0" err="1"/>
              <a:t>metode</a:t>
            </a:r>
            <a:r>
              <a:rPr lang="x-none" sz="1800" dirty="0"/>
              <a:t> </a:t>
            </a:r>
            <a:r>
              <a:rPr lang="x-none" sz="1800" dirty="0" err="1"/>
              <a:t>som</a:t>
            </a:r>
            <a:r>
              <a:rPr lang="x-none" sz="1800" dirty="0"/>
              <a:t> </a:t>
            </a:r>
            <a:r>
              <a:rPr lang="x-none" sz="1800" dirty="0" err="1"/>
              <a:t>tidligere</a:t>
            </a:r>
            <a:r>
              <a:rPr lang="x-none" sz="1800" dirty="0"/>
              <a:t>.</a:t>
            </a:r>
          </a:p>
          <a:p>
            <a:r>
              <a:rPr lang="x-none" sz="1800" dirty="0"/>
              <a:t>Brug </a:t>
            </a:r>
            <a:r>
              <a:rPr lang="x-none" sz="1800" dirty="0" err="1"/>
              <a:t>jeres</a:t>
            </a:r>
            <a:r>
              <a:rPr lang="x-none" sz="1800" dirty="0"/>
              <a:t> </a:t>
            </a:r>
            <a:r>
              <a:rPr lang="x-none" sz="1800" b="1" dirty="0" err="1"/>
              <a:t>standardkurve</a:t>
            </a:r>
            <a:r>
              <a:rPr lang="x-none" sz="1800" b="1" dirty="0"/>
              <a:t> </a:t>
            </a:r>
            <a:r>
              <a:rPr lang="x-none" sz="1800" b="1" dirty="0" err="1"/>
              <a:t>og</a:t>
            </a:r>
            <a:r>
              <a:rPr lang="x-none" sz="1800" b="1" dirty="0"/>
              <a:t> </a:t>
            </a:r>
            <a:r>
              <a:rPr lang="x-none" sz="1800" b="1" dirty="0" err="1"/>
              <a:t>regressionsligning</a:t>
            </a:r>
            <a:r>
              <a:rPr lang="x-none" sz="1800" dirty="0"/>
              <a:t> </a:t>
            </a:r>
            <a:r>
              <a:rPr lang="x-none" sz="1800" dirty="0" err="1"/>
              <a:t>til</a:t>
            </a:r>
            <a:r>
              <a:rPr lang="x-none" sz="1800" dirty="0"/>
              <a:t> at </a:t>
            </a:r>
            <a:r>
              <a:rPr lang="x-none" sz="1800" dirty="0" err="1"/>
              <a:t>beregne</a:t>
            </a:r>
            <a:r>
              <a:rPr lang="x-none" sz="1800" dirty="0"/>
              <a:t> </a:t>
            </a:r>
            <a:r>
              <a:rPr lang="x-none" sz="1800" dirty="0" err="1"/>
              <a:t>prøvens</a:t>
            </a:r>
            <a:r>
              <a:rPr lang="x-none" sz="1800" dirty="0"/>
              <a:t> </a:t>
            </a:r>
            <a:r>
              <a:rPr lang="x-none" sz="1800" dirty="0" err="1"/>
              <a:t>koncentration</a:t>
            </a:r>
            <a:r>
              <a:rPr lang="x-none" sz="1800" dirty="0"/>
              <a:t>.</a:t>
            </a:r>
          </a:p>
          <a:p>
            <a:r>
              <a:rPr lang="x-none" sz="1800"/>
              <a:t>Vurd</a:t>
            </a:r>
            <a:r>
              <a:rPr lang="da-DK" sz="1800" dirty="0"/>
              <a:t>e</a:t>
            </a:r>
            <a:r>
              <a:rPr lang="x-none" sz="1800"/>
              <a:t>r </a:t>
            </a:r>
            <a:r>
              <a:rPr lang="x-none" sz="1800" dirty="0" err="1"/>
              <a:t>til</a:t>
            </a:r>
            <a:r>
              <a:rPr lang="x-none" sz="1800" dirty="0"/>
              <a:t> </a:t>
            </a:r>
            <a:r>
              <a:rPr lang="x-none" sz="1800" dirty="0" err="1"/>
              <a:t>sidst</a:t>
            </a:r>
            <a:r>
              <a:rPr lang="x-none" sz="1800" dirty="0"/>
              <a:t>, </a:t>
            </a:r>
            <a:r>
              <a:rPr lang="x-none" sz="1800" b="1" dirty="0" err="1"/>
              <a:t>hvor</a:t>
            </a:r>
            <a:r>
              <a:rPr lang="x-none" sz="1800" b="1" dirty="0"/>
              <a:t> </a:t>
            </a:r>
            <a:r>
              <a:rPr lang="x-none" sz="1800" b="1" dirty="0" err="1"/>
              <a:t>sikkert</a:t>
            </a:r>
            <a:r>
              <a:rPr lang="x-none" sz="1800" b="1" dirty="0"/>
              <a:t> </a:t>
            </a:r>
            <a:r>
              <a:rPr lang="x-none" sz="1800" b="1" dirty="0" err="1"/>
              <a:t>jeres</a:t>
            </a:r>
            <a:r>
              <a:rPr lang="x-none" sz="1800" b="1" dirty="0"/>
              <a:t> </a:t>
            </a:r>
            <a:r>
              <a:rPr lang="x-none" sz="1800" b="1" dirty="0" err="1"/>
              <a:t>resultat</a:t>
            </a:r>
            <a:r>
              <a:rPr lang="x-none" sz="1800" b="1" dirty="0"/>
              <a:t> er</a:t>
            </a:r>
            <a:r>
              <a:rPr lang="x-none" sz="1800" dirty="0"/>
              <a:t>, </a:t>
            </a:r>
            <a:r>
              <a:rPr lang="x-none" sz="1800" dirty="0" err="1"/>
              <a:t>og</a:t>
            </a:r>
            <a:r>
              <a:rPr lang="x-none" sz="1800" dirty="0"/>
              <a:t> </a:t>
            </a:r>
            <a:r>
              <a:rPr lang="x-none" sz="1800" dirty="0" err="1"/>
              <a:t>sammenlign</a:t>
            </a:r>
            <a:r>
              <a:rPr lang="x-none" sz="1800" dirty="0"/>
              <a:t> </a:t>
            </a:r>
            <a:r>
              <a:rPr lang="x-none" sz="1800" dirty="0" err="1"/>
              <a:t>eventuelt</a:t>
            </a:r>
            <a:r>
              <a:rPr lang="x-none" sz="1800" dirty="0"/>
              <a:t> med </a:t>
            </a:r>
            <a:r>
              <a:rPr lang="x-none" sz="1800" dirty="0" err="1"/>
              <a:t>blindprøvens</a:t>
            </a:r>
            <a:r>
              <a:rPr lang="x-none" sz="1800" dirty="0"/>
              <a:t> </a:t>
            </a:r>
            <a:r>
              <a:rPr lang="x-none" sz="1800" err="1"/>
              <a:t>rigtige</a:t>
            </a:r>
            <a:r>
              <a:rPr lang="x-none" sz="1800"/>
              <a:t> </a:t>
            </a:r>
            <a:r>
              <a:rPr lang="da-DK" sz="1800"/>
              <a:t>k</a:t>
            </a:r>
            <a:r>
              <a:rPr lang="x-none" sz="1800"/>
              <a:t>oncentration</a:t>
            </a:r>
            <a:r>
              <a:rPr lang="da-DK" sz="1800"/>
              <a:t>.</a:t>
            </a:r>
            <a:endParaRPr lang="da-DK" sz="1800" dirty="0"/>
          </a:p>
          <a:p>
            <a:pPr marL="0" indent="0">
              <a:buNone/>
            </a:pPr>
            <a:r>
              <a:rPr lang="da-DK" sz="1800" i="1" dirty="0">
                <a:highlight>
                  <a:srgbClr val="FFFF00"/>
                </a:highlight>
              </a:rPr>
              <a:t>(Det er en fordel, hvis læreren kender koncentrationen på </a:t>
            </a:r>
            <a:r>
              <a:rPr lang="da-DK" sz="1800" i="1">
                <a:highlight>
                  <a:srgbClr val="FFFF00"/>
                </a:highlight>
              </a:rPr>
              <a:t>blindprøven).</a:t>
            </a:r>
            <a:endParaRPr lang="da-DK" sz="1800" i="1" dirty="0">
              <a:highlight>
                <a:srgbClr val="FFFF00"/>
              </a:highlight>
            </a:endParaRPr>
          </a:p>
          <a:p>
            <a:pPr marL="0" indent="0">
              <a:buNone/>
            </a:pPr>
            <a:endParaRPr lang="da-DK" sz="1800" dirty="0">
              <a:latin typeface="Work Sans"/>
            </a:endParaRPr>
          </a:p>
        </p:txBody>
      </p:sp>
      <p:pic>
        <p:nvPicPr>
          <p:cNvPr id="5" name="Billede 4">
            <a:extLst>
              <a:ext uri="{FF2B5EF4-FFF2-40B4-BE49-F238E27FC236}">
                <a16:creationId xmlns:a16="http://schemas.microsoft.com/office/drawing/2014/main" id="{420A125F-F7BD-5758-97A9-7527D63776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3852" y="756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7" name="Billede 6">
            <a:extLst>
              <a:ext uri="{FF2B5EF4-FFF2-40B4-BE49-F238E27FC236}">
                <a16:creationId xmlns:a16="http://schemas.microsoft.com/office/drawing/2014/main" id="{0A493B98-BE0B-BBC0-17DE-25DEBA22E2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8770" y="1188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Billede 11">
            <a:extLst>
              <a:ext uri="{FF2B5EF4-FFF2-40B4-BE49-F238E27FC236}">
                <a16:creationId xmlns:a16="http://schemas.microsoft.com/office/drawing/2014/main" id="{FD831247-2374-34B7-07C6-F2AC842F94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3688" y="1620382"/>
            <a:ext cx="2929227"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5" name="Billede 14">
            <a:extLst>
              <a:ext uri="{FF2B5EF4-FFF2-40B4-BE49-F238E27FC236}">
                <a16:creationId xmlns:a16="http://schemas.microsoft.com/office/drawing/2014/main" id="{BD33FB4A-B7B7-3EFD-0A44-38B7F1AEBD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4156" y="2052382"/>
            <a:ext cx="2929227"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43014186"/>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5D88A-4363-67F2-8814-2AD5683263E0}"/>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2A84E125-58D4-8497-D9B6-AE6DA79B34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78C97930-D90A-DC3B-98B5-786F8D1589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8C1161B-59ED-0728-6E52-16297A295300}"/>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8277F86D-F290-DA9B-AD4C-82D4CC370405}"/>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endParaRPr lang="da-DK" sz="1800" i="1" dirty="0">
              <a:latin typeface="Segoe UI" panose="020B0502040204020203" pitchFamily="34" charset="0"/>
              <a:cs typeface="Segoe UI" panose="020B0502040204020203" pitchFamily="34" charset="0"/>
            </a:endParaRP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dirty="0">
                <a:latin typeface="Segoe UI" panose="020B0502040204020203" pitchFamily="34" charset="0"/>
                <a:cs typeface="Segoe UI" panose="020B0502040204020203" pitchFamily="34" charset="0"/>
              </a:rPr>
              <a:t>Nåede vi alt, 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83847418"/>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78EF1-997F-998A-2ACD-3F5D2C9991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4BC6F7-5F0D-B7E7-7B14-5058C01E0107}"/>
              </a:ext>
            </a:extLst>
          </p:cNvPr>
          <p:cNvSpPr txBox="1">
            <a:spLocks/>
          </p:cNvSpPr>
          <p:nvPr/>
        </p:nvSpPr>
        <p:spPr>
          <a:xfrm>
            <a:off x="1381696" y="720000"/>
            <a:ext cx="9217713" cy="1425346"/>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BetonEF"/>
              </a:rPr>
              <a:t>Lektion 10</a:t>
            </a:r>
          </a:p>
          <a:p>
            <a:pPr algn="ctr"/>
            <a:r>
              <a:rPr lang="da-DK" sz="2400" dirty="0">
                <a:solidFill>
                  <a:schemeClr val="bg1"/>
                </a:solidFill>
                <a:latin typeface="BetonEF" pitchFamily="50" charset="0"/>
              </a:rPr>
              <a:t>Spektrofotometri</a:t>
            </a:r>
            <a:endParaRPr lang="da-DK" sz="6000" dirty="0">
              <a:solidFill>
                <a:schemeClr val="bg1"/>
              </a:solidFill>
              <a:latin typeface="BetonEF" pitchFamily="50" charset="0"/>
            </a:endParaRPr>
          </a:p>
        </p:txBody>
      </p:sp>
      <p:sp>
        <p:nvSpPr>
          <p:cNvPr id="3" name="Pladsholder til indhold 2">
            <a:extLst>
              <a:ext uri="{FF2B5EF4-FFF2-40B4-BE49-F238E27FC236}">
                <a16:creationId xmlns:a16="http://schemas.microsoft.com/office/drawing/2014/main" id="{080CC0D8-6E38-C99F-06A7-602CA12002C5}"/>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5" name="Titel 4">
            <a:extLst>
              <a:ext uri="{FF2B5EF4-FFF2-40B4-BE49-F238E27FC236}">
                <a16:creationId xmlns:a16="http://schemas.microsoft.com/office/drawing/2014/main" id="{1F8D520D-4912-20A4-3AD6-8BD8EDDC220D}"/>
              </a:ext>
            </a:extLst>
          </p:cNvPr>
          <p:cNvSpPr>
            <a:spLocks noGrp="1"/>
          </p:cNvSpPr>
          <p:nvPr>
            <p:ph type="title"/>
          </p:nvPr>
        </p:nvSpPr>
        <p:spPr/>
        <p:txBody>
          <a:bodyPr/>
          <a:lstStyle/>
          <a:p>
            <a:endParaRPr lang="da-DK" dirty="0"/>
          </a:p>
        </p:txBody>
      </p:sp>
      <p:sp>
        <p:nvSpPr>
          <p:cNvPr id="4" name="Tekstfelt 3">
            <a:extLst>
              <a:ext uri="{FF2B5EF4-FFF2-40B4-BE49-F238E27FC236}">
                <a16:creationId xmlns:a16="http://schemas.microsoft.com/office/drawing/2014/main" id="{4C217703-3F10-64C4-B37B-BB69BE8892CE}"/>
              </a:ext>
            </a:extLst>
          </p:cNvPr>
          <p:cNvSpPr txBox="1"/>
          <p:nvPr/>
        </p:nvSpPr>
        <p:spPr>
          <a:xfrm>
            <a:off x="3560956" y="2530067"/>
            <a:ext cx="5278243" cy="1938992"/>
          </a:xfrm>
          <a:prstGeom prst="rect">
            <a:avLst/>
          </a:prstGeom>
          <a:noFill/>
        </p:spPr>
        <p:txBody>
          <a:bodyPr wrap="square" lIns="91440" tIns="45720" rIns="91440" bIns="45720" rtlCol="0" anchor="t">
            <a:spAutoFit/>
          </a:bodyPr>
          <a:lstStyle/>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Logbog</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Spektrofotometri som princip</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Sammenligning med egen opstilling</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Forklaringsskitse og afrunding</a:t>
            </a:r>
          </a:p>
          <a:p>
            <a:pPr marL="127000" indent="-216000">
              <a:spcAft>
                <a:spcPts val="600"/>
              </a:spcAft>
              <a:buFont typeface="Arial" panose="020B0604020202020204" pitchFamily="34" charset="0"/>
              <a:buChar char="•"/>
            </a:pPr>
            <a:r>
              <a:rPr lang="da-DK" sz="2000" dirty="0">
                <a:latin typeface="Segoe UI"/>
                <a:ea typeface="Arial" pitchFamily="34" charset="-122"/>
                <a:cs typeface="Segoe UI"/>
              </a:rPr>
              <a:t>Logbog.</a:t>
            </a:r>
          </a:p>
        </p:txBody>
      </p:sp>
      <p:pic>
        <p:nvPicPr>
          <p:cNvPr id="7" name="Billede 6">
            <a:extLst>
              <a:ext uri="{FF2B5EF4-FFF2-40B4-BE49-F238E27FC236}">
                <a16:creationId xmlns:a16="http://schemas.microsoft.com/office/drawing/2014/main" id="{F9606AF7-EB16-90F8-C053-E7805A2AE9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829" y="3957056"/>
            <a:ext cx="1620000" cy="1620000"/>
          </a:xfrm>
          <a:prstGeom prst="rect">
            <a:avLst/>
          </a:prstGeom>
        </p:spPr>
      </p:pic>
    </p:spTree>
    <p:extLst>
      <p:ext uri="{BB962C8B-B14F-4D97-AF65-F5344CB8AC3E}">
        <p14:creationId xmlns:p14="http://schemas.microsoft.com/office/powerpoint/2010/main" val="273466503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9FC47-36B1-E2AC-96E3-9E42577AE031}"/>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D61A8635-A696-04FB-8CD3-B42412076D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AD4C6DD9-8538-0173-F53E-53DDFE6788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CA16692-DDF3-531F-A986-FE68E9CF85F8}"/>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2CB3D25B-C5D6-5B05-9980-0FE7FB1ECA74}"/>
              </a:ext>
            </a:extLst>
          </p:cNvPr>
          <p:cNvSpPr>
            <a:spLocks noGrp="1"/>
          </p:cNvSpPr>
          <p:nvPr>
            <p:ph idx="1"/>
          </p:nvPr>
        </p:nvSpPr>
        <p:spPr>
          <a:xfrm>
            <a:off x="695325" y="1910576"/>
            <a:ext cx="4352460"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endParaRPr lang="da-DK" sz="1800" i="1" dirty="0">
              <a:latin typeface="Segoe UI" panose="020B0502040204020203" pitchFamily="34" charset="0"/>
              <a:cs typeface="Segoe UI" panose="020B0502040204020203" pitchFamily="34" charset="0"/>
            </a:endParaRPr>
          </a:p>
          <a:p>
            <a:pPr marL="0" indent="0">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Hvem har lavet hvad siden sidst? (Vidensdeling og diskussion)</a:t>
            </a:r>
          </a:p>
          <a:p>
            <a:pPr>
              <a:buFontTx/>
              <a:buChar char="-"/>
            </a:pPr>
            <a:r>
              <a:rPr lang="da-DK" sz="1800" i="1" dirty="0">
                <a:latin typeface="Segoe UI" panose="020B0502040204020203" pitchFamily="34" charset="0"/>
                <a:cs typeface="Segoe UI" panose="020B0502040204020203" pitchFamily="34" charset="0"/>
              </a:rPr>
              <a:t>Hvad er dagens opgave?</a:t>
            </a:r>
          </a:p>
          <a:p>
            <a:pPr marL="179070" indent="-179070">
              <a:buFontTx/>
              <a:buChar char="-"/>
            </a:pPr>
            <a:r>
              <a:rPr lang="da-DK" sz="1800" i="1">
                <a:latin typeface="Segoe UI"/>
                <a:cs typeface="Segoe UI"/>
              </a:rPr>
              <a:t>Hvem laver hvad i dagens lektion?</a:t>
            </a: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14304040"/>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A52F6-69CF-996F-BA18-C9A868AB1FED}"/>
            </a:ext>
          </a:extLst>
        </p:cNvPr>
        <p:cNvGrpSpPr/>
        <p:nvPr/>
      </p:nvGrpSpPr>
      <p:grpSpPr>
        <a:xfrm>
          <a:off x="0" y="0"/>
          <a:ext cx="0" cy="0"/>
          <a:chOff x="0" y="0"/>
          <a:chExt cx="0" cy="0"/>
        </a:xfrm>
      </p:grpSpPr>
      <p:pic>
        <p:nvPicPr>
          <p:cNvPr id="23" name="Billede 22">
            <a:extLst>
              <a:ext uri="{FF2B5EF4-FFF2-40B4-BE49-F238E27FC236}">
                <a16:creationId xmlns:a16="http://schemas.microsoft.com/office/drawing/2014/main" id="{0DFFC536-10F8-1975-80FE-5C74C94F1E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1107" y="294791"/>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21" name="Billede 20">
            <a:extLst>
              <a:ext uri="{FF2B5EF4-FFF2-40B4-BE49-F238E27FC236}">
                <a16:creationId xmlns:a16="http://schemas.microsoft.com/office/drawing/2014/main" id="{DCE84321-E6BE-E705-3C5D-C067E3B5BC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0990" y="720764"/>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9" name="Billede 18">
            <a:extLst>
              <a:ext uri="{FF2B5EF4-FFF2-40B4-BE49-F238E27FC236}">
                <a16:creationId xmlns:a16="http://schemas.microsoft.com/office/drawing/2014/main" id="{936DF3B1-8841-DA5B-D77B-6311184C43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0873" y="1146737"/>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7" name="Billede 16">
            <a:extLst>
              <a:ext uri="{FF2B5EF4-FFF2-40B4-BE49-F238E27FC236}">
                <a16:creationId xmlns:a16="http://schemas.microsoft.com/office/drawing/2014/main" id="{A719A077-BA7A-8050-D4F1-C8119B302D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0756" y="1572710"/>
            <a:ext cx="2929228" cy="41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918C622-ABE6-741C-491E-E470FA87A324}"/>
              </a:ext>
            </a:extLst>
          </p:cNvPr>
          <p:cNvSpPr>
            <a:spLocks noGrp="1"/>
          </p:cNvSpPr>
          <p:nvPr>
            <p:ph type="title"/>
          </p:nvPr>
        </p:nvSpPr>
        <p:spPr/>
        <p:txBody>
          <a:bodyPr/>
          <a:lstStyle/>
          <a:p>
            <a:pPr>
              <a:spcAft>
                <a:spcPts val="600"/>
              </a:spcAft>
            </a:pPr>
            <a:r>
              <a:rPr lang="da-DK" dirty="0"/>
              <a:t>Spektrofotometri som princip</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203DE2B6-7E87-354D-0CA3-D0CEA9B8BD31}"/>
              </a:ext>
            </a:extLst>
          </p:cNvPr>
          <p:cNvSpPr>
            <a:spLocks noGrp="1"/>
          </p:cNvSpPr>
          <p:nvPr>
            <p:ph idx="1"/>
          </p:nvPr>
        </p:nvSpPr>
        <p:spPr>
          <a:xfrm>
            <a:off x="695326" y="1332000"/>
            <a:ext cx="4954626" cy="4248000"/>
          </a:xfrm>
        </p:spPr>
        <p:txBody>
          <a:bodyPr vert="horz" lIns="0" tIns="45720" rIns="91440" bIns="45720" rtlCol="0" anchor="t">
            <a:noAutofit/>
          </a:bodyPr>
          <a:lstStyle/>
          <a:p>
            <a:pPr marL="0" indent="0">
              <a:buNone/>
            </a:pPr>
            <a:r>
              <a:rPr lang="da-DK" sz="1800" b="1" dirty="0">
                <a:latin typeface="Segoe UI"/>
                <a:cs typeface="Segoe UI"/>
              </a:rPr>
              <a:t>Arbejdsark 7: </a:t>
            </a:r>
            <a:r>
              <a:rPr lang="da-DK" sz="1800" b="1" i="1" dirty="0">
                <a:latin typeface="Segoe UI"/>
                <a:cs typeface="Segoe UI"/>
              </a:rPr>
              <a:t>Spektrofotometri </a:t>
            </a:r>
          </a:p>
          <a:p>
            <a:pPr marL="0" indent="0">
              <a:buNone/>
            </a:pPr>
            <a:endParaRPr lang="da-DK" sz="1800" b="1" i="1" dirty="0">
              <a:latin typeface="Segoe UI"/>
              <a:cs typeface="Segoe UI"/>
            </a:endParaRPr>
          </a:p>
          <a:p>
            <a:pPr lvl="0"/>
            <a:r>
              <a:rPr lang="x-none" sz="1800" i="1" dirty="0" err="1">
                <a:highlight>
                  <a:srgbClr val="FFFF00"/>
                </a:highlight>
              </a:rPr>
              <a:t>Lærergennemgang</a:t>
            </a:r>
            <a:r>
              <a:rPr lang="x-none" sz="1800" i="1" dirty="0">
                <a:highlight>
                  <a:srgbClr val="FFFF00"/>
                </a:highlight>
              </a:rPr>
              <a:t> </a:t>
            </a:r>
            <a:r>
              <a:rPr lang="x-none" sz="1800" i="1" dirty="0" err="1">
                <a:highlight>
                  <a:srgbClr val="FFFF00"/>
                </a:highlight>
              </a:rPr>
              <a:t>af</a:t>
            </a:r>
            <a:r>
              <a:rPr lang="x-none" sz="1800" i="1" dirty="0">
                <a:highlight>
                  <a:srgbClr val="FFFF00"/>
                </a:highlight>
              </a:rPr>
              <a:t> </a:t>
            </a:r>
            <a:r>
              <a:rPr lang="x-none" sz="1800" i="1" dirty="0" err="1">
                <a:highlight>
                  <a:srgbClr val="FFFF00"/>
                </a:highlight>
              </a:rPr>
              <a:t>princippet</a:t>
            </a:r>
            <a:r>
              <a:rPr lang="x-none" sz="1800" i="1" dirty="0">
                <a:highlight>
                  <a:srgbClr val="FFFF00"/>
                </a:highlight>
              </a:rPr>
              <a:t> bag </a:t>
            </a:r>
            <a:r>
              <a:rPr lang="x-none" sz="1800" i="1" dirty="0" err="1">
                <a:highlight>
                  <a:srgbClr val="FFFF00"/>
                </a:highlight>
              </a:rPr>
              <a:t>spektrofotometri</a:t>
            </a:r>
            <a:r>
              <a:rPr lang="x-none" sz="1800" i="1" dirty="0">
                <a:highlight>
                  <a:srgbClr val="FFFF00"/>
                </a:highlight>
              </a:rPr>
              <a:t> med </a:t>
            </a:r>
            <a:r>
              <a:rPr lang="x-none" sz="1800" i="1" dirty="0" err="1">
                <a:highlight>
                  <a:srgbClr val="FFFF00"/>
                </a:highlight>
              </a:rPr>
              <a:t>udgangspunkt</a:t>
            </a:r>
            <a:r>
              <a:rPr lang="x-none" sz="1800" i="1" dirty="0">
                <a:highlight>
                  <a:srgbClr val="FFFF00"/>
                </a:highlight>
              </a:rPr>
              <a:t> </a:t>
            </a:r>
            <a:r>
              <a:rPr lang="x-none" sz="1800" i="1" dirty="0" err="1">
                <a:highlight>
                  <a:srgbClr val="FFFF00"/>
                </a:highlight>
              </a:rPr>
              <a:t>i</a:t>
            </a:r>
            <a:r>
              <a:rPr lang="x-none" sz="1800" i="1" dirty="0">
                <a:highlight>
                  <a:srgbClr val="FFFF00"/>
                </a:highlight>
              </a:rPr>
              <a:t> </a:t>
            </a:r>
            <a:r>
              <a:rPr lang="x-none" sz="1800" i="1" dirty="0" err="1">
                <a:highlight>
                  <a:srgbClr val="FFFF00"/>
                </a:highlight>
              </a:rPr>
              <a:t>en</a:t>
            </a:r>
            <a:r>
              <a:rPr lang="x-none" sz="1800" i="1" dirty="0">
                <a:highlight>
                  <a:srgbClr val="FFFF00"/>
                </a:highlight>
              </a:rPr>
              <a:t> relevant </a:t>
            </a:r>
            <a:r>
              <a:rPr lang="x-none" sz="1800" i="1" dirty="0" err="1">
                <a:highlight>
                  <a:srgbClr val="FFFF00"/>
                </a:highlight>
              </a:rPr>
              <a:t>figur</a:t>
            </a:r>
            <a:r>
              <a:rPr lang="x-none" sz="1800" i="1" dirty="0">
                <a:highlight>
                  <a:srgbClr val="FFFF00"/>
                </a:highlight>
              </a:rPr>
              <a:t> </a:t>
            </a:r>
            <a:r>
              <a:rPr lang="x-none" sz="1800" i="1" dirty="0" err="1">
                <a:highlight>
                  <a:srgbClr val="FFFF00"/>
                </a:highlight>
              </a:rPr>
              <a:t>fra</a:t>
            </a:r>
            <a:r>
              <a:rPr lang="x-none" sz="1800" i="1" dirty="0">
                <a:highlight>
                  <a:srgbClr val="FFFF00"/>
                </a:highlight>
              </a:rPr>
              <a:t> </a:t>
            </a:r>
            <a:r>
              <a:rPr lang="x-none" sz="1800" i="1" dirty="0" err="1">
                <a:highlight>
                  <a:srgbClr val="FFFF00"/>
                </a:highlight>
              </a:rPr>
              <a:t>lærebogen</a:t>
            </a:r>
            <a:r>
              <a:rPr lang="x-none" sz="1800" i="1" dirty="0">
                <a:highlight>
                  <a:srgbClr val="FFFF00"/>
                </a:highlight>
              </a:rPr>
              <a:t>.</a:t>
            </a:r>
            <a:endParaRPr lang="x-none" sz="1800" dirty="0">
              <a:highlight>
                <a:srgbClr val="FFFF00"/>
              </a:highlight>
            </a:endParaRPr>
          </a:p>
          <a:p>
            <a:pPr lvl="0"/>
            <a:r>
              <a:rPr lang="x-none" sz="1800" dirty="0" err="1"/>
              <a:t>Undersøg</a:t>
            </a:r>
            <a:r>
              <a:rPr lang="x-none" sz="1800" dirty="0"/>
              <a:t> </a:t>
            </a:r>
            <a:r>
              <a:rPr lang="x-none" sz="1800" dirty="0" err="1"/>
              <a:t>sammenhængen</a:t>
            </a:r>
            <a:r>
              <a:rPr lang="x-none" sz="1800" dirty="0"/>
              <a:t> </a:t>
            </a:r>
            <a:r>
              <a:rPr lang="x-none" sz="1800" dirty="0" err="1"/>
              <a:t>mellem</a:t>
            </a:r>
            <a:r>
              <a:rPr lang="x-none" sz="1800" dirty="0"/>
              <a:t> </a:t>
            </a:r>
            <a:r>
              <a:rPr lang="x-none" sz="1800" b="1" dirty="0" err="1"/>
              <a:t>lys</a:t>
            </a:r>
            <a:r>
              <a:rPr lang="x-none" sz="1800" b="1" dirty="0"/>
              <a:t>, </a:t>
            </a:r>
            <a:r>
              <a:rPr lang="x-none" sz="1800" b="1" dirty="0" err="1"/>
              <a:t>absorbans</a:t>
            </a:r>
            <a:r>
              <a:rPr lang="x-none" sz="1800" b="1" dirty="0"/>
              <a:t> </a:t>
            </a:r>
            <a:r>
              <a:rPr lang="x-none" sz="1800" b="1" dirty="0" err="1"/>
              <a:t>og</a:t>
            </a:r>
            <a:r>
              <a:rPr lang="x-none" sz="1800" b="1" dirty="0"/>
              <a:t> </a:t>
            </a:r>
            <a:r>
              <a:rPr lang="x-none" sz="1800" b="1" dirty="0" err="1"/>
              <a:t>koncentration</a:t>
            </a:r>
            <a:r>
              <a:rPr lang="x-none" sz="1800" dirty="0"/>
              <a:t>, </a:t>
            </a:r>
            <a:r>
              <a:rPr lang="x-none" sz="1800" dirty="0" err="1"/>
              <a:t>og</a:t>
            </a:r>
            <a:r>
              <a:rPr lang="x-none" sz="1800" dirty="0"/>
              <a:t> </a:t>
            </a:r>
            <a:r>
              <a:rPr lang="x-none" sz="1800" dirty="0" err="1"/>
              <a:t>hvordan</a:t>
            </a:r>
            <a:r>
              <a:rPr lang="x-none" sz="1800" dirty="0"/>
              <a:t> </a:t>
            </a:r>
            <a:r>
              <a:rPr lang="x-none" sz="1800" dirty="0" err="1"/>
              <a:t>denne</a:t>
            </a:r>
            <a:r>
              <a:rPr lang="x-none" sz="1800" dirty="0"/>
              <a:t> </a:t>
            </a:r>
            <a:r>
              <a:rPr lang="x-none" sz="1800" dirty="0" err="1"/>
              <a:t>sammenhæng</a:t>
            </a:r>
            <a:r>
              <a:rPr lang="x-none" sz="1800" dirty="0"/>
              <a:t> </a:t>
            </a:r>
            <a:r>
              <a:rPr lang="x-none" sz="1800" dirty="0" err="1"/>
              <a:t>kan</a:t>
            </a:r>
            <a:r>
              <a:rPr lang="x-none" sz="1800" dirty="0"/>
              <a:t> </a:t>
            </a:r>
            <a:r>
              <a:rPr lang="x-none" sz="1800" dirty="0" err="1"/>
              <a:t>bruges</a:t>
            </a:r>
            <a:r>
              <a:rPr lang="x-none" sz="1800" dirty="0"/>
              <a:t> </a:t>
            </a:r>
            <a:r>
              <a:rPr lang="x-none" sz="1800" dirty="0" err="1"/>
              <a:t>til</a:t>
            </a:r>
            <a:r>
              <a:rPr lang="x-none" sz="1800" dirty="0"/>
              <a:t> </a:t>
            </a:r>
            <a:r>
              <a:rPr lang="x-none" sz="1800" b="1" dirty="0" err="1"/>
              <a:t>kvantitative</a:t>
            </a:r>
            <a:r>
              <a:rPr lang="x-none" sz="1800" b="1" dirty="0"/>
              <a:t> </a:t>
            </a:r>
            <a:r>
              <a:rPr lang="x-none" sz="1800" b="1" dirty="0" err="1"/>
              <a:t>målinger</a:t>
            </a:r>
            <a:r>
              <a:rPr lang="x-none" sz="1800" dirty="0"/>
              <a:t>.</a:t>
            </a:r>
          </a:p>
          <a:p>
            <a:pPr marL="0" indent="0">
              <a:buNone/>
            </a:pPr>
            <a:endParaRPr lang="da-DK" sz="1800" b="1" i="1" dirty="0">
              <a:latin typeface="Segoe UI"/>
              <a:cs typeface="Segoe UI"/>
            </a:endParaRPr>
          </a:p>
        </p:txBody>
      </p:sp>
      <p:pic>
        <p:nvPicPr>
          <p:cNvPr id="15" name="Billede 14">
            <a:extLst>
              <a:ext uri="{FF2B5EF4-FFF2-40B4-BE49-F238E27FC236}">
                <a16:creationId xmlns:a16="http://schemas.microsoft.com/office/drawing/2014/main" id="{C355D55A-780A-9FA0-9D9A-8A6440B468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4762" y="1998683"/>
            <a:ext cx="2929228"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16319566"/>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78D6-AADD-0488-472D-6901671FE5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7D6DD27-F78A-5EC4-7ECD-8BA116E74FD1}"/>
              </a:ext>
            </a:extLst>
          </p:cNvPr>
          <p:cNvSpPr>
            <a:spLocks noGrp="1"/>
          </p:cNvSpPr>
          <p:nvPr>
            <p:ph type="title"/>
          </p:nvPr>
        </p:nvSpPr>
        <p:spPr>
          <a:xfrm>
            <a:off x="695325" y="294791"/>
            <a:ext cx="11065495" cy="923183"/>
          </a:xfrm>
        </p:spPr>
        <p:txBody>
          <a:bodyPr/>
          <a:lstStyle/>
          <a:p>
            <a:pPr>
              <a:spcAft>
                <a:spcPts val="600"/>
              </a:spcAft>
            </a:pPr>
            <a:r>
              <a:rPr lang="da-DK" dirty="0"/>
              <a:t>Sammenligning med egen opstilling</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3FE6D363-A563-4496-DC89-DC07F3E29E2E}"/>
              </a:ext>
            </a:extLst>
          </p:cNvPr>
          <p:cNvSpPr>
            <a:spLocks noGrp="1"/>
          </p:cNvSpPr>
          <p:nvPr>
            <p:ph idx="1"/>
          </p:nvPr>
        </p:nvSpPr>
        <p:spPr>
          <a:xfrm>
            <a:off x="695326" y="1332000"/>
            <a:ext cx="4954626" cy="4248000"/>
          </a:xfrm>
        </p:spPr>
        <p:txBody>
          <a:bodyPr vert="horz" lIns="0" tIns="45720" rIns="91440" bIns="45720" rtlCol="0" anchor="t">
            <a:noAutofit/>
          </a:bodyPr>
          <a:lstStyle/>
          <a:p>
            <a:pPr marL="0" indent="0">
              <a:buNone/>
            </a:pPr>
            <a:r>
              <a:rPr lang="da-DK" sz="1800" b="1" dirty="0">
                <a:latin typeface="Segoe UI"/>
                <a:cs typeface="Segoe UI"/>
              </a:rPr>
              <a:t>Arbejdsark 7: </a:t>
            </a:r>
            <a:r>
              <a:rPr lang="en-US" sz="1800" b="1" i="1" dirty="0" err="1">
                <a:solidFill>
                  <a:srgbClr val="123044"/>
                </a:solidFill>
                <a:latin typeface="Segoe UI"/>
                <a:ea typeface="Arial" pitchFamily="34" charset="-122"/>
                <a:cs typeface="Segoe UI"/>
              </a:rPr>
              <a:t>Spektrofotometri</a:t>
            </a:r>
            <a:r>
              <a:rPr lang="en-US" sz="1800" b="1" i="1" dirty="0">
                <a:solidFill>
                  <a:srgbClr val="123044"/>
                </a:solidFill>
                <a:latin typeface="Segoe UI"/>
                <a:ea typeface="Arial" pitchFamily="34" charset="-122"/>
                <a:cs typeface="Segoe UI"/>
              </a:rPr>
              <a:t> </a:t>
            </a:r>
          </a:p>
          <a:p>
            <a:pPr marL="0" indent="0">
              <a:buNone/>
            </a:pPr>
            <a:endParaRPr lang="en-US" sz="1800" b="1" i="1" dirty="0">
              <a:solidFill>
                <a:srgbClr val="123044"/>
              </a:solidFill>
              <a:latin typeface="Segoe UI"/>
              <a:cs typeface="Segoe UI"/>
            </a:endParaRPr>
          </a:p>
          <a:p>
            <a:pPr lvl="0"/>
            <a:r>
              <a:rPr lang="x-none" sz="1800" dirty="0" err="1"/>
              <a:t>Sammenlign</a:t>
            </a:r>
            <a:r>
              <a:rPr lang="x-none" sz="1800" dirty="0"/>
              <a:t> </a:t>
            </a:r>
            <a:r>
              <a:rPr lang="x-none" sz="1800" b="1" dirty="0" err="1"/>
              <a:t>jeres</a:t>
            </a:r>
            <a:r>
              <a:rPr lang="x-none" sz="1800" b="1" dirty="0"/>
              <a:t> </a:t>
            </a:r>
            <a:r>
              <a:rPr lang="x-none" sz="1800" b="1" dirty="0" err="1"/>
              <a:t>eget</a:t>
            </a:r>
            <a:r>
              <a:rPr lang="x-none" sz="1800" b="1" dirty="0"/>
              <a:t> </a:t>
            </a:r>
            <a:r>
              <a:rPr lang="x-none" sz="1800" b="1" dirty="0" err="1"/>
              <a:t>spektrofotometer</a:t>
            </a:r>
            <a:r>
              <a:rPr lang="x-none" sz="1800" dirty="0"/>
              <a:t> med et </a:t>
            </a:r>
            <a:r>
              <a:rPr lang="x-none" sz="1800" dirty="0" err="1"/>
              <a:t>professionelt</a:t>
            </a:r>
            <a:r>
              <a:rPr lang="x-none" sz="1800" dirty="0"/>
              <a:t> </a:t>
            </a:r>
            <a:r>
              <a:rPr lang="x-none" sz="1800" dirty="0" err="1"/>
              <a:t>spektrofotometer</a:t>
            </a:r>
            <a:r>
              <a:rPr lang="x-none" sz="1800" dirty="0"/>
              <a:t>.</a:t>
            </a:r>
          </a:p>
          <a:p>
            <a:pPr lvl="0"/>
            <a:r>
              <a:rPr lang="x-none" sz="1800" dirty="0" err="1"/>
              <a:t>Undersøg</a:t>
            </a:r>
            <a:r>
              <a:rPr lang="x-none" sz="1800" dirty="0"/>
              <a:t> </a:t>
            </a:r>
            <a:r>
              <a:rPr lang="x-none" sz="1800" b="1" dirty="0" err="1"/>
              <a:t>ligheder</a:t>
            </a:r>
            <a:r>
              <a:rPr lang="x-none" sz="1800" b="1" dirty="0"/>
              <a:t> </a:t>
            </a:r>
            <a:r>
              <a:rPr lang="x-none" sz="1800" b="1" dirty="0" err="1"/>
              <a:t>og</a:t>
            </a:r>
            <a:r>
              <a:rPr lang="x-none" sz="1800" b="1" dirty="0"/>
              <a:t> </a:t>
            </a:r>
            <a:r>
              <a:rPr lang="x-none" sz="1800" b="1" dirty="0" err="1"/>
              <a:t>forskelle</a:t>
            </a:r>
            <a:r>
              <a:rPr lang="x-none" sz="1800" dirty="0"/>
              <a:t> </a:t>
            </a:r>
            <a:r>
              <a:rPr lang="x-none" sz="1800" dirty="0" err="1"/>
              <a:t>i</a:t>
            </a:r>
            <a:r>
              <a:rPr lang="x-none" sz="1800" dirty="0"/>
              <a:t> </a:t>
            </a:r>
            <a:r>
              <a:rPr lang="x-none" sz="1800" dirty="0" err="1"/>
              <a:t>lyskilde</a:t>
            </a:r>
            <a:r>
              <a:rPr lang="x-none" sz="1800" dirty="0"/>
              <a:t>, </a:t>
            </a:r>
            <a:r>
              <a:rPr lang="x-none" sz="1800" dirty="0" err="1"/>
              <a:t>prøve</a:t>
            </a:r>
            <a:r>
              <a:rPr lang="x-none" sz="1800" dirty="0"/>
              <a:t>, </a:t>
            </a:r>
            <a:r>
              <a:rPr lang="x-none" sz="1800" dirty="0" err="1"/>
              <a:t>detektor</a:t>
            </a:r>
            <a:r>
              <a:rPr lang="x-none" sz="1800" dirty="0"/>
              <a:t> </a:t>
            </a:r>
            <a:r>
              <a:rPr lang="x-none" sz="1800" dirty="0" err="1"/>
              <a:t>og</a:t>
            </a:r>
            <a:r>
              <a:rPr lang="x-none" sz="1800" dirty="0"/>
              <a:t> </a:t>
            </a:r>
            <a:r>
              <a:rPr lang="x-none" sz="1800" dirty="0" err="1"/>
              <a:t>afskærmning</a:t>
            </a:r>
            <a:r>
              <a:rPr lang="x-none" sz="1800" dirty="0"/>
              <a:t>.</a:t>
            </a:r>
          </a:p>
          <a:p>
            <a:pPr lvl="0"/>
            <a:r>
              <a:rPr lang="x-none" sz="1800"/>
              <a:t>Diskut</a:t>
            </a:r>
            <a:r>
              <a:rPr lang="da-DK" sz="1800"/>
              <a:t>e</a:t>
            </a:r>
            <a:r>
              <a:rPr lang="x-none" sz="1800"/>
              <a:t>r</a:t>
            </a:r>
            <a:r>
              <a:rPr lang="x-none" sz="1800" dirty="0"/>
              <a:t>, </a:t>
            </a:r>
            <a:r>
              <a:rPr lang="x-none" sz="1800" dirty="0" err="1"/>
              <a:t>hvorfor</a:t>
            </a:r>
            <a:r>
              <a:rPr lang="x-none" sz="1800" dirty="0"/>
              <a:t> det </a:t>
            </a:r>
            <a:r>
              <a:rPr lang="x-none" sz="1800" dirty="0" err="1"/>
              <a:t>professionelle</a:t>
            </a:r>
            <a:r>
              <a:rPr lang="x-none" sz="1800" dirty="0"/>
              <a:t> </a:t>
            </a:r>
            <a:r>
              <a:rPr lang="x-none" sz="1800" dirty="0" err="1"/>
              <a:t>spektrofotometer</a:t>
            </a:r>
            <a:r>
              <a:rPr lang="x-none" sz="1800" dirty="0"/>
              <a:t> </a:t>
            </a:r>
            <a:r>
              <a:rPr lang="x-none" sz="1800" dirty="0" err="1"/>
              <a:t>kan</a:t>
            </a:r>
            <a:r>
              <a:rPr lang="x-none" sz="1800" dirty="0"/>
              <a:t> give </a:t>
            </a:r>
            <a:r>
              <a:rPr lang="x-none" sz="1800" b="1" dirty="0"/>
              <a:t>mere </a:t>
            </a:r>
            <a:r>
              <a:rPr lang="x-none" sz="1800" b="1" dirty="0" err="1"/>
              <a:t>præcise</a:t>
            </a:r>
            <a:r>
              <a:rPr lang="x-none" sz="1800" b="1" dirty="0"/>
              <a:t> </a:t>
            </a:r>
            <a:r>
              <a:rPr lang="x-none" sz="1800" b="1" dirty="0" err="1"/>
              <a:t>og</a:t>
            </a:r>
            <a:r>
              <a:rPr lang="x-none" sz="1800" b="1" dirty="0"/>
              <a:t> </a:t>
            </a:r>
            <a:r>
              <a:rPr lang="x-none" sz="1800" b="1" dirty="0" err="1"/>
              <a:t>pålidelige</a:t>
            </a:r>
            <a:r>
              <a:rPr lang="x-none" sz="1800" b="1" dirty="0"/>
              <a:t> </a:t>
            </a:r>
            <a:r>
              <a:rPr lang="x-none" sz="1800" b="1" dirty="0" err="1"/>
              <a:t>målinger</a:t>
            </a:r>
            <a:r>
              <a:rPr lang="x-none" sz="1800" dirty="0"/>
              <a:t>.</a:t>
            </a:r>
          </a:p>
          <a:p>
            <a:pPr marL="0" indent="0">
              <a:buNone/>
            </a:pPr>
            <a:endParaRPr lang="da-DK" sz="1800" b="1" i="1" dirty="0">
              <a:latin typeface="Segoe UI"/>
              <a:cs typeface="Segoe UI"/>
            </a:endParaRPr>
          </a:p>
        </p:txBody>
      </p:sp>
      <p:pic>
        <p:nvPicPr>
          <p:cNvPr id="14" name="Billede 13">
            <a:extLst>
              <a:ext uri="{FF2B5EF4-FFF2-40B4-BE49-F238E27FC236}">
                <a16:creationId xmlns:a16="http://schemas.microsoft.com/office/drawing/2014/main" id="{4A91B789-398A-A03C-E653-DDD3DCCDD3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3884" y="1731696"/>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6" name="Billede 15">
            <a:extLst>
              <a:ext uri="{FF2B5EF4-FFF2-40B4-BE49-F238E27FC236}">
                <a16:creationId xmlns:a16="http://schemas.microsoft.com/office/drawing/2014/main" id="{907D73AD-0EBD-FF40-5D66-4D84E38507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7977" y="1731696"/>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18" name="Billede 17">
            <a:extLst>
              <a:ext uri="{FF2B5EF4-FFF2-40B4-BE49-F238E27FC236}">
                <a16:creationId xmlns:a16="http://schemas.microsoft.com/office/drawing/2014/main" id="{B58459D2-B3DC-78C1-6D6E-A648DC8B60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2070" y="1731696"/>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20" name="Billede 19">
            <a:extLst>
              <a:ext uri="{FF2B5EF4-FFF2-40B4-BE49-F238E27FC236}">
                <a16:creationId xmlns:a16="http://schemas.microsoft.com/office/drawing/2014/main" id="{8653DC0D-F080-C19C-49D6-B119E5A2B1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6163" y="1731696"/>
            <a:ext cx="2929228" cy="4140000"/>
          </a:xfrm>
          <a:prstGeom prst="rect">
            <a:avLst/>
          </a:prstGeom>
          <a:ln w="3175">
            <a:solidFill>
              <a:schemeClr val="tx1"/>
            </a:solidFill>
          </a:ln>
          <a:effectLst>
            <a:outerShdw blurRad="50800" dist="38100" dir="2700000" algn="tl" rotWithShape="0">
              <a:prstClr val="black">
                <a:alpha val="40000"/>
              </a:prstClr>
            </a:outerShdw>
          </a:effectLst>
        </p:spPr>
      </p:pic>
      <p:pic>
        <p:nvPicPr>
          <p:cNvPr id="22" name="Billede 21">
            <a:extLst>
              <a:ext uri="{FF2B5EF4-FFF2-40B4-BE49-F238E27FC236}">
                <a16:creationId xmlns:a16="http://schemas.microsoft.com/office/drawing/2014/main" id="{97D8F9FD-14FC-A113-C9DB-3CA78528D72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6774" y="1731696"/>
            <a:ext cx="2929228" cy="41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88868024"/>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DBCF-9E4B-E51A-94D8-ABA478734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485ECB-3230-861E-F2CD-610F7EB2AB38}"/>
              </a:ext>
            </a:extLst>
          </p:cNvPr>
          <p:cNvSpPr>
            <a:spLocks noGrp="1"/>
          </p:cNvSpPr>
          <p:nvPr>
            <p:ph type="title"/>
          </p:nvPr>
        </p:nvSpPr>
        <p:spPr>
          <a:xfrm>
            <a:off x="766445" y="293651"/>
            <a:ext cx="8265795" cy="923183"/>
          </a:xfrm>
        </p:spPr>
        <p:txBody>
          <a:bodyPr/>
          <a:lstStyle/>
          <a:p>
            <a:pPr>
              <a:spcAft>
                <a:spcPts val="600"/>
              </a:spcAft>
            </a:pPr>
            <a:r>
              <a:rPr lang="da-DK" dirty="0"/>
              <a:t>Forklaringsskitse og afrunding</a:t>
            </a:r>
            <a:endParaRPr lang="en-US" sz="4400" b="1" dirty="0">
              <a:latin typeface="BetonEF" pitchFamily="50" charset="0"/>
            </a:endParaRPr>
          </a:p>
        </p:txBody>
      </p:sp>
      <p:sp>
        <p:nvSpPr>
          <p:cNvPr id="9" name="Pladsholder til indhold 8">
            <a:extLst>
              <a:ext uri="{FF2B5EF4-FFF2-40B4-BE49-F238E27FC236}">
                <a16:creationId xmlns:a16="http://schemas.microsoft.com/office/drawing/2014/main" id="{D847325E-7EA1-2158-E34D-48FEB61B160C}"/>
              </a:ext>
            </a:extLst>
          </p:cNvPr>
          <p:cNvSpPr>
            <a:spLocks noGrp="1"/>
          </p:cNvSpPr>
          <p:nvPr>
            <p:ph idx="1"/>
          </p:nvPr>
        </p:nvSpPr>
        <p:spPr>
          <a:xfrm>
            <a:off x="695326" y="1254509"/>
            <a:ext cx="5296596" cy="4325491"/>
          </a:xfrm>
        </p:spPr>
        <p:txBody>
          <a:bodyPr vert="horz" lIns="0" tIns="45720" rIns="91440" bIns="45720" rtlCol="0" anchor="t">
            <a:noAutofit/>
          </a:bodyPr>
          <a:lstStyle/>
          <a:p>
            <a:pPr marL="0" indent="0">
              <a:buNone/>
            </a:pPr>
            <a:r>
              <a:rPr lang="x-none" sz="1800" b="1" dirty="0" err="1"/>
              <a:t>Skab</a:t>
            </a:r>
            <a:r>
              <a:rPr lang="x-none" sz="1800" b="1" dirty="0"/>
              <a:t> </a:t>
            </a:r>
            <a:r>
              <a:rPr lang="x-none" sz="1800" b="1" dirty="0" err="1"/>
              <a:t>overblik</a:t>
            </a:r>
            <a:r>
              <a:rPr lang="x-none" sz="1800" b="1" dirty="0"/>
              <a:t> over </a:t>
            </a:r>
            <a:r>
              <a:rPr lang="x-none" sz="1800" b="1" dirty="0" err="1"/>
              <a:t>måleprincippet</a:t>
            </a:r>
            <a:endParaRPr lang="x-none" sz="1800" b="1" dirty="0"/>
          </a:p>
          <a:p>
            <a:pPr lvl="0"/>
            <a:r>
              <a:rPr lang="x-none" sz="1800" dirty="0" err="1"/>
              <a:t>Formålet</a:t>
            </a:r>
            <a:r>
              <a:rPr lang="x-none" sz="1800" dirty="0"/>
              <a:t> </a:t>
            </a:r>
            <a:r>
              <a:rPr lang="da-DK" sz="1800" dirty="0"/>
              <a:t>med øvelsen </a:t>
            </a:r>
            <a:r>
              <a:rPr lang="x-none" sz="1800" dirty="0"/>
              <a:t>er at </a:t>
            </a:r>
            <a:r>
              <a:rPr lang="x-none" sz="1800" dirty="0" err="1"/>
              <a:t>samle</a:t>
            </a:r>
            <a:r>
              <a:rPr lang="x-none" sz="1800" dirty="0"/>
              <a:t> </a:t>
            </a:r>
            <a:r>
              <a:rPr lang="x-none" sz="1800" dirty="0" err="1"/>
              <a:t>jeres</a:t>
            </a:r>
            <a:r>
              <a:rPr lang="x-none" sz="1800" dirty="0"/>
              <a:t> </a:t>
            </a:r>
            <a:r>
              <a:rPr lang="x-none" sz="1800" dirty="0" err="1"/>
              <a:t>forståelse</a:t>
            </a:r>
            <a:r>
              <a:rPr lang="x-none" sz="1800" dirty="0"/>
              <a:t> </a:t>
            </a:r>
            <a:r>
              <a:rPr lang="x-none" sz="1800" dirty="0" err="1"/>
              <a:t>af</a:t>
            </a:r>
            <a:r>
              <a:rPr lang="x-none" sz="1800" dirty="0"/>
              <a:t>, </a:t>
            </a:r>
            <a:r>
              <a:rPr lang="x-none" sz="1800" b="1" dirty="0" err="1"/>
              <a:t>hvordan</a:t>
            </a:r>
            <a:r>
              <a:rPr lang="x-none" sz="1800" b="1" dirty="0"/>
              <a:t> et </a:t>
            </a:r>
            <a:r>
              <a:rPr lang="x-none" sz="1800" b="1" dirty="0" err="1"/>
              <a:t>spektrofotometer</a:t>
            </a:r>
            <a:r>
              <a:rPr lang="x-none" sz="1800" b="1" dirty="0"/>
              <a:t> </a:t>
            </a:r>
            <a:r>
              <a:rPr lang="x-none" sz="1800" b="1" dirty="0" err="1"/>
              <a:t>fungerer</a:t>
            </a:r>
            <a:r>
              <a:rPr lang="x-none" sz="1800" dirty="0"/>
              <a:t>, </a:t>
            </a:r>
            <a:r>
              <a:rPr lang="x-none" sz="1800" dirty="0" err="1"/>
              <a:t>og</a:t>
            </a:r>
            <a:r>
              <a:rPr lang="x-none" sz="1800" dirty="0"/>
              <a:t> </a:t>
            </a:r>
            <a:r>
              <a:rPr lang="x-none" sz="1800" dirty="0" err="1"/>
              <a:t>hvordan</a:t>
            </a:r>
            <a:r>
              <a:rPr lang="x-none" sz="1800" dirty="0"/>
              <a:t> </a:t>
            </a:r>
            <a:r>
              <a:rPr lang="x-none" sz="1800" dirty="0" err="1"/>
              <a:t>lys</a:t>
            </a:r>
            <a:r>
              <a:rPr lang="x-none" sz="1800" dirty="0"/>
              <a:t> </a:t>
            </a:r>
            <a:r>
              <a:rPr lang="x-none" sz="1800" dirty="0" err="1"/>
              <a:t>kan</a:t>
            </a:r>
            <a:r>
              <a:rPr lang="x-none" sz="1800" dirty="0"/>
              <a:t> </a:t>
            </a:r>
            <a:r>
              <a:rPr lang="x-none" sz="1800" dirty="0" err="1"/>
              <a:t>bruges</a:t>
            </a:r>
            <a:r>
              <a:rPr lang="x-none" sz="1800" dirty="0"/>
              <a:t> </a:t>
            </a:r>
            <a:r>
              <a:rPr lang="x-none" sz="1800" dirty="0" err="1"/>
              <a:t>til</a:t>
            </a:r>
            <a:r>
              <a:rPr lang="x-none" sz="1800" dirty="0"/>
              <a:t> at </a:t>
            </a:r>
            <a:r>
              <a:rPr lang="x-none" sz="1800" dirty="0" err="1"/>
              <a:t>analysere</a:t>
            </a:r>
            <a:r>
              <a:rPr lang="x-none" sz="1800" dirty="0"/>
              <a:t> </a:t>
            </a:r>
            <a:r>
              <a:rPr lang="x-none" sz="1800" dirty="0" err="1"/>
              <a:t>en</a:t>
            </a:r>
            <a:r>
              <a:rPr lang="x-none" sz="1800" dirty="0"/>
              <a:t> </a:t>
            </a:r>
            <a:r>
              <a:rPr lang="x-none" sz="1800" dirty="0" err="1"/>
              <a:t>prøve</a:t>
            </a:r>
            <a:r>
              <a:rPr lang="x-none" sz="1800" dirty="0"/>
              <a:t>.</a:t>
            </a:r>
            <a:endParaRPr lang="da-DK" sz="1800" dirty="0"/>
          </a:p>
          <a:p>
            <a:r>
              <a:rPr lang="x-none" sz="1800" dirty="0"/>
              <a:t>I </a:t>
            </a:r>
            <a:r>
              <a:rPr lang="x-none" sz="1800" dirty="0" err="1"/>
              <a:t>kan</a:t>
            </a:r>
            <a:r>
              <a:rPr lang="x-none" sz="1800" dirty="0"/>
              <a:t> </a:t>
            </a:r>
            <a:r>
              <a:rPr lang="x-none" sz="1800" dirty="0" err="1"/>
              <a:t>bruge</a:t>
            </a:r>
            <a:r>
              <a:rPr lang="x-none" sz="1800" dirty="0"/>
              <a:t> </a:t>
            </a:r>
            <a:r>
              <a:rPr lang="x-none" sz="1800" b="1" dirty="0" err="1"/>
              <a:t>metodekortene</a:t>
            </a:r>
            <a:r>
              <a:rPr lang="x-none" sz="1800" dirty="0"/>
              <a:t> </a:t>
            </a:r>
            <a:r>
              <a:rPr lang="x-none" sz="1800" b="1" dirty="0" err="1"/>
              <a:t>Problemskitse</a:t>
            </a:r>
            <a:r>
              <a:rPr lang="x-none" sz="1800" dirty="0"/>
              <a:t> </a:t>
            </a:r>
            <a:r>
              <a:rPr lang="x-none" sz="1800" dirty="0" err="1"/>
              <a:t>og</a:t>
            </a:r>
            <a:r>
              <a:rPr lang="x-none" sz="1800" dirty="0"/>
              <a:t>/</a:t>
            </a:r>
            <a:r>
              <a:rPr lang="x-none" sz="1800" dirty="0" err="1"/>
              <a:t>eller</a:t>
            </a:r>
            <a:r>
              <a:rPr lang="x-none" sz="1800" dirty="0"/>
              <a:t> </a:t>
            </a:r>
            <a:r>
              <a:rPr lang="x-none" sz="1800" b="1" dirty="0" err="1"/>
              <a:t>Videnskortlægning</a:t>
            </a:r>
            <a:r>
              <a:rPr lang="da-DK" sz="1800" b="1" dirty="0"/>
              <a:t> </a:t>
            </a:r>
            <a:r>
              <a:rPr lang="da-DK" sz="1800" dirty="0"/>
              <a:t>til at lave </a:t>
            </a:r>
            <a:r>
              <a:rPr lang="x-none" sz="1800" dirty="0" err="1"/>
              <a:t>en</a:t>
            </a:r>
            <a:r>
              <a:rPr lang="x-none" sz="1800" dirty="0"/>
              <a:t> </a:t>
            </a:r>
            <a:r>
              <a:rPr lang="x-none" sz="1800" dirty="0" err="1"/>
              <a:t>forklaringsskitse</a:t>
            </a:r>
            <a:r>
              <a:rPr lang="x-none" sz="1800" dirty="0"/>
              <a:t>, der </a:t>
            </a:r>
            <a:r>
              <a:rPr lang="x-none" sz="1800" dirty="0" err="1"/>
              <a:t>viser</a:t>
            </a:r>
            <a:r>
              <a:rPr lang="x-none" sz="1800" dirty="0"/>
              <a:t> </a:t>
            </a:r>
            <a:r>
              <a:rPr lang="x-none" sz="1800" dirty="0" err="1"/>
              <a:t>sammenhængen</a:t>
            </a:r>
            <a:r>
              <a:rPr lang="x-none" sz="1800" dirty="0"/>
              <a:t> </a:t>
            </a:r>
            <a:r>
              <a:rPr lang="x-none" sz="1800" dirty="0" err="1"/>
              <a:t>mellem</a:t>
            </a:r>
            <a:r>
              <a:rPr lang="x-none" sz="1800" dirty="0"/>
              <a:t> </a:t>
            </a:r>
            <a:r>
              <a:rPr lang="x-none" sz="1800" b="1" dirty="0" err="1"/>
              <a:t>lyskilde</a:t>
            </a:r>
            <a:r>
              <a:rPr lang="x-none" sz="1800" b="1" dirty="0"/>
              <a:t>, </a:t>
            </a:r>
            <a:r>
              <a:rPr lang="x-none" sz="1800" b="1" dirty="0" err="1"/>
              <a:t>prøve</a:t>
            </a:r>
            <a:r>
              <a:rPr lang="x-none" sz="1800" b="1" dirty="0"/>
              <a:t>, </a:t>
            </a:r>
            <a:r>
              <a:rPr lang="x-none" sz="1800" b="1" dirty="0" err="1"/>
              <a:t>lys</a:t>
            </a:r>
            <a:r>
              <a:rPr lang="x-none" sz="1800" b="1" dirty="0"/>
              <a:t> </a:t>
            </a:r>
            <a:r>
              <a:rPr lang="x-none" sz="1800" b="1" dirty="0" err="1"/>
              <a:t>og</a:t>
            </a:r>
            <a:r>
              <a:rPr lang="x-none" sz="1800" b="1" dirty="0"/>
              <a:t> </a:t>
            </a:r>
            <a:r>
              <a:rPr lang="x-none" sz="1800" b="1" dirty="0" err="1"/>
              <a:t>detektor</a:t>
            </a:r>
            <a:r>
              <a:rPr lang="x-none" sz="1800" dirty="0"/>
              <a:t>. </a:t>
            </a:r>
            <a:r>
              <a:rPr lang="x-none" sz="1800" dirty="0" err="1"/>
              <a:t>Forklar</a:t>
            </a:r>
            <a:r>
              <a:rPr lang="x-none" sz="1800" dirty="0"/>
              <a:t> </a:t>
            </a:r>
            <a:r>
              <a:rPr lang="x-none" sz="1800" dirty="0" err="1"/>
              <a:t>også</a:t>
            </a:r>
            <a:r>
              <a:rPr lang="x-none" sz="1800" dirty="0"/>
              <a:t>, </a:t>
            </a:r>
            <a:r>
              <a:rPr lang="x-none" sz="1800" dirty="0" err="1"/>
              <a:t>hvordan</a:t>
            </a:r>
            <a:r>
              <a:rPr lang="x-none" sz="1800" dirty="0"/>
              <a:t> </a:t>
            </a:r>
            <a:r>
              <a:rPr lang="x-none" sz="1800" dirty="0" err="1"/>
              <a:t>prøvens</a:t>
            </a:r>
            <a:r>
              <a:rPr lang="x-none" sz="1800" dirty="0"/>
              <a:t> </a:t>
            </a:r>
            <a:r>
              <a:rPr lang="x-none" sz="1800" b="1" dirty="0" err="1"/>
              <a:t>koncentration</a:t>
            </a:r>
            <a:r>
              <a:rPr lang="x-none" sz="1800" b="1" dirty="0"/>
              <a:t> </a:t>
            </a:r>
            <a:r>
              <a:rPr lang="x-none" sz="1800" b="1" dirty="0" err="1"/>
              <a:t>påvirker</a:t>
            </a:r>
            <a:r>
              <a:rPr lang="x-none" sz="1800" b="1" dirty="0"/>
              <a:t> </a:t>
            </a:r>
            <a:r>
              <a:rPr lang="x-none" sz="1800" b="1" dirty="0" err="1"/>
              <a:t>målingen</a:t>
            </a:r>
            <a:r>
              <a:rPr lang="x-none" sz="1800" dirty="0"/>
              <a:t>.</a:t>
            </a:r>
          </a:p>
          <a:p>
            <a:pPr marL="0" indent="0">
              <a:spcAft>
                <a:spcPts val="600"/>
              </a:spcAft>
              <a:buNone/>
            </a:pPr>
            <a:endParaRPr lang="da-DK" sz="1800" dirty="0">
              <a:latin typeface="Segoe UI"/>
              <a:cs typeface="Segoe UI"/>
            </a:endParaRPr>
          </a:p>
        </p:txBody>
      </p:sp>
      <p:pic>
        <p:nvPicPr>
          <p:cNvPr id="4" name="Billede 3">
            <a:extLst>
              <a:ext uri="{FF2B5EF4-FFF2-40B4-BE49-F238E27FC236}">
                <a16:creationId xmlns:a16="http://schemas.microsoft.com/office/drawing/2014/main" id="{345FC86A-6B2E-14C3-583E-F8232FFA67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4735" y="373942"/>
            <a:ext cx="2852813" cy="4032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5EC1E1CA-FDCC-7977-61D6-942BF31DF3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9717" y="827991"/>
            <a:ext cx="2852813" cy="4032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775AD6D6-A79C-E6A4-DB96-77C7C63D6A9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9902" y="1670883"/>
            <a:ext cx="2852813" cy="4032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Billede 11">
            <a:extLst>
              <a:ext uri="{FF2B5EF4-FFF2-40B4-BE49-F238E27FC236}">
                <a16:creationId xmlns:a16="http://schemas.microsoft.com/office/drawing/2014/main" id="{56A73DD5-8B96-DB39-B490-9010229738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91922" y="2157864"/>
            <a:ext cx="2852813" cy="4032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72135440"/>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3882-6DFE-4E5E-8A22-9A1879D2F295}"/>
            </a:ext>
          </a:extLst>
        </p:cNvPr>
        <p:cNvGrpSpPr/>
        <p:nvPr/>
      </p:nvGrpSpPr>
      <p:grpSpPr>
        <a:xfrm>
          <a:off x="0" y="0"/>
          <a:ext cx="0" cy="0"/>
          <a:chOff x="0" y="0"/>
          <a:chExt cx="0" cy="0"/>
        </a:xfrm>
      </p:grpSpPr>
      <p:pic>
        <p:nvPicPr>
          <p:cNvPr id="13" name="Billede 12">
            <a:extLst>
              <a:ext uri="{FF2B5EF4-FFF2-40B4-BE49-F238E27FC236}">
                <a16:creationId xmlns:a16="http://schemas.microsoft.com/office/drawing/2014/main" id="{ED79BD9B-4FFA-3C31-36D3-65A8107103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11301"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651F6FB2-71F5-E476-D830-53BF5FD18E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11301"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9965EDB-DD17-234B-A566-0BCB3AB67B69}"/>
              </a:ext>
            </a:extLst>
          </p:cNvPr>
          <p:cNvSpPr>
            <a:spLocks noGrp="1"/>
          </p:cNvSpPr>
          <p:nvPr>
            <p:ph type="title"/>
          </p:nvPr>
        </p:nvSpPr>
        <p:spPr>
          <a:xfrm>
            <a:off x="695325" y="294791"/>
            <a:ext cx="11028290" cy="983209"/>
          </a:xfrm>
        </p:spPr>
        <p:txBody>
          <a:bodyPr/>
          <a:lstStyle/>
          <a:p>
            <a:r>
              <a:rPr lang="da-DK" dirty="0"/>
              <a:t>Logbog</a:t>
            </a:r>
          </a:p>
        </p:txBody>
      </p:sp>
      <p:sp>
        <p:nvSpPr>
          <p:cNvPr id="3" name="Pladsholder til indhold 2">
            <a:extLst>
              <a:ext uri="{FF2B5EF4-FFF2-40B4-BE49-F238E27FC236}">
                <a16:creationId xmlns:a16="http://schemas.microsoft.com/office/drawing/2014/main" id="{EEBA4A29-B546-FC40-B2DE-0FB1982F514B}"/>
              </a:ext>
            </a:extLst>
          </p:cNvPr>
          <p:cNvSpPr>
            <a:spLocks noGrp="1"/>
          </p:cNvSpPr>
          <p:nvPr>
            <p:ph idx="1"/>
          </p:nvPr>
        </p:nvSpPr>
        <p:spPr>
          <a:xfrm>
            <a:off x="695325" y="1910576"/>
            <a:ext cx="10730958" cy="3669424"/>
          </a:xfrm>
        </p:spPr>
        <p:txBody>
          <a:bodyPr vert="horz" lIns="0" tIns="45720" rIns="91440" bIns="45720" rtlCol="0" anchor="t">
            <a:noAutofit/>
          </a:bodyPr>
          <a:lstStyle/>
          <a:p>
            <a:pPr marL="0" indent="0">
              <a:buNone/>
            </a:pPr>
            <a:r>
              <a:rPr lang="da-DK" sz="1800" b="1" dirty="0">
                <a:latin typeface="Segoe UI"/>
                <a:cs typeface="Segoe UI"/>
              </a:rPr>
              <a:t>Metodekortet </a:t>
            </a:r>
            <a:r>
              <a:rPr lang="da-DK" sz="1800" b="1" i="1" dirty="0">
                <a:latin typeface="Segoe UI"/>
                <a:cs typeface="Segoe UI"/>
              </a:rPr>
              <a:t>Logbog</a:t>
            </a:r>
          </a:p>
          <a:p>
            <a:pPr marL="0" indent="0">
              <a:spcBef>
                <a:spcPts val="600"/>
              </a:spcBef>
              <a:buNone/>
            </a:pPr>
            <a:r>
              <a:rPr lang="da-DK" sz="1800" i="1" dirty="0">
                <a:latin typeface="Segoe UI" panose="020B0502040204020203" pitchFamily="34" charset="0"/>
                <a:cs typeface="Segoe UI" panose="020B0502040204020203" pitchFamily="34" charset="0"/>
              </a:rPr>
              <a:t>Dagsorden:</a:t>
            </a:r>
          </a:p>
          <a:p>
            <a:pPr>
              <a:buFontTx/>
              <a:buChar char="-"/>
            </a:pPr>
            <a:r>
              <a:rPr lang="da-DK" sz="1800" i="1" dirty="0">
                <a:latin typeface="Segoe UI" panose="020B0502040204020203" pitchFamily="34" charset="0"/>
                <a:cs typeface="Segoe UI" panose="020B0502040204020203" pitchFamily="34" charset="0"/>
              </a:rPr>
              <a:t>Hvad har vi lavet i dag?</a:t>
            </a:r>
          </a:p>
          <a:p>
            <a:pPr>
              <a:buFontTx/>
              <a:buChar char="-"/>
            </a:pPr>
            <a:r>
              <a:rPr lang="da-DK" sz="1800" i="1">
                <a:latin typeface="Segoe UI" panose="020B0502040204020203" pitchFamily="34" charset="0"/>
                <a:cs typeface="Segoe UI" panose="020B0502040204020203" pitchFamily="34" charset="0"/>
              </a:rPr>
              <a:t>Nåede vi alt, </a:t>
            </a:r>
            <a:r>
              <a:rPr lang="da-DK" sz="1800" i="1" dirty="0">
                <a:latin typeface="Segoe UI" panose="020B0502040204020203" pitchFamily="34" charset="0"/>
                <a:cs typeface="Segoe UI" panose="020B0502040204020203" pitchFamily="34" charset="0"/>
              </a:rPr>
              <a:t>hvad vi skulle?</a:t>
            </a:r>
          </a:p>
          <a:p>
            <a:pPr>
              <a:buFontTx/>
              <a:buChar char="-"/>
            </a:pPr>
            <a:r>
              <a:rPr lang="da-DK" sz="1800" i="1" dirty="0">
                <a:latin typeface="Segoe UI" panose="020B0502040204020203" pitchFamily="34" charset="0"/>
                <a:cs typeface="Segoe UI" panose="020B0502040204020203" pitchFamily="34" charset="0"/>
              </a:rPr>
              <a:t>Hvem laver hvad til næste gang?</a:t>
            </a:r>
            <a:endParaRPr lang="da-DK" sz="1800" dirty="0">
              <a:latin typeface="Segoe UI" panose="020B0502040204020203" pitchFamily="34" charset="0"/>
              <a:cs typeface="Segoe UI" panose="020B0502040204020203" pitchFamily="34" charset="0"/>
            </a:endParaRPr>
          </a:p>
          <a:p>
            <a:pPr marL="0" indent="0">
              <a:buNone/>
            </a:pPr>
            <a:endParaRPr lang="en-US" sz="1800" dirty="0">
              <a:highlight>
                <a:srgbClr val="FFFF00"/>
              </a:highlight>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74933444"/>
      </p:ext>
    </p:extLst>
  </p:cSld>
  <p:clrMapOvr>
    <a:masterClrMapping/>
  </p:clrMapOvr>
  <p:transition>
    <p:fade/>
  </p:transition>
</p:sld>
</file>

<file path=ppt/theme/theme1.xml><?xml version="1.0" encoding="utf-8"?>
<a:theme xmlns:a="http://schemas.openxmlformats.org/drawingml/2006/main" name="EIS template">
  <a:themeElements>
    <a:clrScheme name="EIS">
      <a:dk1>
        <a:sysClr val="windowText" lastClr="000000"/>
      </a:dk1>
      <a:lt1>
        <a:sysClr val="window" lastClr="FFFFFF"/>
      </a:lt1>
      <a:dk2>
        <a:srgbClr val="000000"/>
      </a:dk2>
      <a:lt2>
        <a:srgbClr val="FFFFFF"/>
      </a:lt2>
      <a:accent1>
        <a:srgbClr val="587F8A"/>
      </a:accent1>
      <a:accent2>
        <a:srgbClr val="BCCF00"/>
      </a:accent2>
      <a:accent3>
        <a:srgbClr val="AEBAC0"/>
      </a:accent3>
      <a:accent4>
        <a:srgbClr val="40ACB6"/>
      </a:accent4>
      <a:accent5>
        <a:srgbClr val="234B5A"/>
      </a:accent5>
      <a:accent6>
        <a:srgbClr val="DDDDDD"/>
      </a:accent6>
      <a:hlink>
        <a:srgbClr val="BCCF00"/>
      </a:hlink>
      <a:folHlink>
        <a:srgbClr val="7F7F7F"/>
      </a:folHlink>
    </a:clrScheme>
    <a:fontScheme name="EIS">
      <a:majorFont>
        <a:latin typeface="Calibri"/>
        <a:ea typeface=""/>
        <a:cs typeface=""/>
      </a:majorFont>
      <a:minorFont>
        <a:latin typeface="Calibri"/>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ugerdefineret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824A62435C14A4286DB020D2DE62476" ma:contentTypeVersion="19" ma:contentTypeDescription="Opret et nyt dokument." ma:contentTypeScope="" ma:versionID="42bc958b512239f73a37b14ce16579df">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bde526417ac8e47284271ce738bc3858"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182a518-1075-4414-b33f-9ae5c587f5b3">
      <UserInfo>
        <DisplayName>Ghita Wolf Andreasen</DisplayName>
        <AccountId>12</AccountId>
        <AccountType/>
      </UserInfo>
    </SharedWithUsers>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75F294-60C1-453C-B6BD-40961D7671FD}"/>
</file>

<file path=customXml/itemProps2.xml><?xml version="1.0" encoding="utf-8"?>
<ds:datastoreItem xmlns:ds="http://schemas.openxmlformats.org/officeDocument/2006/customXml" ds:itemID="{24C3EF39-3305-44D2-9B77-D5B5CFFA3B7F}">
  <ds:schemaRefs>
    <ds:schemaRef ds:uri="a182a518-1075-4414-b33f-9ae5c587f5b3"/>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c9556b18-80b3-495f-bf06-e7a3be1966d2"/>
    <ds:schemaRef ds:uri="http://www.w3.org/XML/1998/namespace"/>
  </ds:schemaRefs>
</ds:datastoreItem>
</file>

<file path=customXml/itemProps3.xml><?xml version="1.0" encoding="utf-8"?>
<ds:datastoreItem xmlns:ds="http://schemas.openxmlformats.org/officeDocument/2006/customXml" ds:itemID="{F62CE1CC-95F7-4584-9450-33F63802AB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3791</TotalTime>
  <Words>4103</Words>
  <Application>Microsoft Office PowerPoint</Application>
  <PresentationFormat>Widescreen</PresentationFormat>
  <Paragraphs>675</Paragraphs>
  <Slides>73</Slides>
  <Notes>73</Notes>
  <HiddenSlides>2</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73</vt:i4>
      </vt:variant>
    </vt:vector>
  </HeadingPairs>
  <TitlesOfParts>
    <vt:vector size="81" baseType="lpstr">
      <vt:lpstr>Segoe UI</vt:lpstr>
      <vt:lpstr>Arial</vt:lpstr>
      <vt:lpstr>BetonEF</vt:lpstr>
      <vt:lpstr>Work Sans</vt:lpstr>
      <vt:lpstr>Calibri</vt:lpstr>
      <vt:lpstr>BetonEF-Bold</vt:lpstr>
      <vt:lpstr>EIS template</vt:lpstr>
      <vt:lpstr>Brugerdefineret design</vt:lpstr>
      <vt:lpstr>PowerPoint Presentation</vt:lpstr>
      <vt:lpstr>Sådan kan præsentationerne bruges (til læreren) </vt:lpstr>
      <vt:lpstr>Ressourcer og portfolio </vt:lpstr>
      <vt:lpstr>Forløbsoverblik: Rens vandet</vt:lpstr>
      <vt:lpstr>PowerPoint Presentation</vt:lpstr>
      <vt:lpstr>PowerPoint Presentation</vt:lpstr>
      <vt:lpstr>PowerPoint Presentation</vt:lpstr>
      <vt:lpstr>Problemet</vt:lpstr>
      <vt:lpstr>Narrativ</vt:lpstr>
      <vt:lpstr>Udfordringen</vt:lpstr>
      <vt:lpstr>Rammer for jeres arbejde</vt:lpstr>
      <vt:lpstr>Logbog/portfolio</vt:lpstr>
      <vt:lpstr>Engineering-metoden</vt:lpstr>
      <vt:lpstr>Introduktion til engineering designprocessen</vt:lpstr>
      <vt:lpstr>Gruppedannelse</vt:lpstr>
      <vt:lpstr>Miniundersøgelse: pH og uklarhed</vt:lpstr>
      <vt:lpstr>Problemskitse</vt:lpstr>
      <vt:lpstr>Logbog</vt:lpstr>
      <vt:lpstr>PowerPoint Presentation</vt:lpstr>
      <vt:lpstr>Logbog</vt:lpstr>
      <vt:lpstr>Fagligt oplæg:  ioner, pH, eutrofiering og minimumsloven</vt:lpstr>
      <vt:lpstr>Modelarbejde: sammenhæng mellem næringsstoffer og algevækst (Liebigs lov)</vt:lpstr>
      <vt:lpstr>Fagligt oplæg:  ioner, pH, eutrofiering og minimumsloven</vt:lpstr>
      <vt:lpstr>Fælles kobling til vandmiljøproblemet</vt:lpstr>
      <vt:lpstr>Logbog</vt:lpstr>
      <vt:lpstr>PowerPoint Presentation</vt:lpstr>
      <vt:lpstr>Logbog</vt:lpstr>
      <vt:lpstr>Matrixøvelse</vt:lpstr>
      <vt:lpstr>Logbog</vt:lpstr>
      <vt:lpstr>PowerPoint Presentation</vt:lpstr>
      <vt:lpstr>Logbog</vt:lpstr>
      <vt:lpstr>Introduktion til naturvidenskabelig metode</vt:lpstr>
      <vt:lpstr>Hypoteser</vt:lpstr>
      <vt:lpstr>Måling af pH og uklarhed </vt:lpstr>
      <vt:lpstr>Fælles refleksion</vt:lpstr>
      <vt:lpstr>Logbog</vt:lpstr>
      <vt:lpstr>PowerPoint Presentation</vt:lpstr>
      <vt:lpstr>Logbog</vt:lpstr>
      <vt:lpstr>Test af filtermaterialer </vt:lpstr>
      <vt:lpstr>Vurdering af vandets klarhed</vt:lpstr>
      <vt:lpstr>Refleksion over metode </vt:lpstr>
      <vt:lpstr>Logbog</vt:lpstr>
      <vt:lpstr>PowerPoint Presentation</vt:lpstr>
      <vt:lpstr>Logbog</vt:lpstr>
      <vt:lpstr>Oplæg om lys og intensitet</vt:lpstr>
      <vt:lpstr>Undersøgelse: Lys i klart og uklart vand </vt:lpstr>
      <vt:lpstr>Fælles opsamling</vt:lpstr>
      <vt:lpstr>Logbog</vt:lpstr>
      <vt:lpstr>PowerPoint Presentation</vt:lpstr>
      <vt:lpstr>Logbog</vt:lpstr>
      <vt:lpstr>Absorption og spredning</vt:lpstr>
      <vt:lpstr>Kobling til uklarhed og vandkvalitet </vt:lpstr>
      <vt:lpstr>Logbog</vt:lpstr>
      <vt:lpstr>PowerPoint Presentation</vt:lpstr>
      <vt:lpstr>Logbog</vt:lpstr>
      <vt:lpstr>Design uden AI</vt:lpstr>
      <vt:lpstr>AI som kritisk sparringspartner </vt:lpstr>
      <vt:lpstr>Design jeres eget spektrofotometer  (med AI som makker)</vt:lpstr>
      <vt:lpstr>Målinger og iteration</vt:lpstr>
      <vt:lpstr>Logbog</vt:lpstr>
      <vt:lpstr>PowerPoint Presentation</vt:lpstr>
      <vt:lpstr>Logbog</vt:lpstr>
      <vt:lpstr>Fortyndingsrække og lysmålinger</vt:lpstr>
      <vt:lpstr>Databehandling i Excel </vt:lpstr>
      <vt:lpstr>Standardkurve og lineær regression</vt:lpstr>
      <vt:lpstr>Bestemmelse af ukendt prøve</vt:lpstr>
      <vt:lpstr>Logbog</vt:lpstr>
      <vt:lpstr>PowerPoint Presentation</vt:lpstr>
      <vt:lpstr>Logbog</vt:lpstr>
      <vt:lpstr>Spektrofotometri som princip</vt:lpstr>
      <vt:lpstr>Sammenligning med egen opstilling</vt:lpstr>
      <vt:lpstr>Forklaringsskitse og afrunding</vt:lpstr>
      <vt:lpstr>Logbog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Helle Janniche</dc:creator>
  <cp:lastModifiedBy>Julie Lindholm</cp:lastModifiedBy>
  <cp:revision>339</cp:revision>
  <cp:lastPrinted>2026-09-14T20:37:15Z</cp:lastPrinted>
  <dcterms:created xsi:type="dcterms:W3CDTF">2017-11-20T16:02:28Z</dcterms:created>
  <dcterms:modified xsi:type="dcterms:W3CDTF">2026-09-22T10:00:20Z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