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2"/>
  </p:notesMasterIdLst>
  <p:handoutMasterIdLst>
    <p:handoutMasterId r:id="rId33"/>
  </p:handoutMasterIdLst>
  <p:sldIdLst>
    <p:sldId id="290" r:id="rId5"/>
    <p:sldId id="291" r:id="rId6"/>
    <p:sldId id="292" r:id="rId7"/>
    <p:sldId id="293" r:id="rId8"/>
    <p:sldId id="294" r:id="rId9"/>
    <p:sldId id="297" r:id="rId10"/>
    <p:sldId id="295" r:id="rId11"/>
    <p:sldId id="299" r:id="rId12"/>
    <p:sldId id="323" r:id="rId13"/>
    <p:sldId id="320" r:id="rId14"/>
    <p:sldId id="300" r:id="rId15"/>
    <p:sldId id="318" r:id="rId16"/>
    <p:sldId id="324" r:id="rId17"/>
    <p:sldId id="325" r:id="rId18"/>
    <p:sldId id="302" r:id="rId19"/>
    <p:sldId id="317" r:id="rId20"/>
    <p:sldId id="303" r:id="rId21"/>
    <p:sldId id="304" r:id="rId22"/>
    <p:sldId id="305" r:id="rId23"/>
    <p:sldId id="308" r:id="rId24"/>
    <p:sldId id="313" r:id="rId25"/>
    <p:sldId id="311" r:id="rId26"/>
    <p:sldId id="312" r:id="rId27"/>
    <p:sldId id="319" r:id="rId28"/>
    <p:sldId id="314" r:id="rId29"/>
    <p:sldId id="296" r:id="rId30"/>
    <p:sldId id="266" r:id="rId31"/>
  </p:sldIdLst>
  <p:sldSz cx="12192000" cy="6858000"/>
  <p:notesSz cx="6805613" cy="9944100"/>
  <p:defaultTex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56" userDrawn="1">
          <p15:clr>
            <a:srgbClr val="A4A3A4"/>
          </p15:clr>
        </p15:guide>
        <p15:guide id="2" pos="3840" userDrawn="1">
          <p15:clr>
            <a:srgbClr val="A4A3A4"/>
          </p15:clr>
        </p15:guide>
        <p15:guide id="3" pos="749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lla Zacho" initials="CZ" lastIdx="52" clrIdx="0">
    <p:extLst>
      <p:ext uri="{19B8F6BF-5375-455C-9EA6-DF929625EA0E}">
        <p15:presenceInfo xmlns:p15="http://schemas.microsoft.com/office/powerpoint/2012/main" userId="S-1-5-21-2098403209-1094020365-1535859923-237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ACB6"/>
    <a:srgbClr val="234B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83" autoAdjust="0"/>
    <p:restoredTop sz="84264" autoAdjust="0"/>
  </p:normalViewPr>
  <p:slideViewPr>
    <p:cSldViewPr snapToGrid="0" showGuides="1">
      <p:cViewPr varScale="1">
        <p:scale>
          <a:sx n="96" d="100"/>
          <a:sy n="96" d="100"/>
        </p:scale>
        <p:origin x="1086" y="84"/>
      </p:cViewPr>
      <p:guideLst>
        <p:guide orient="horz" pos="1956"/>
        <p:guide pos="3840"/>
        <p:guide pos="7491"/>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8" d="100"/>
          <a:sy n="58" d="100"/>
        </p:scale>
        <p:origin x="3326"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8026CE85-1358-430E-AFF8-0B444CBF0EC4}"/>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r>
              <a:rPr lang="da-DK"/>
              <a:t>Engineering Day 2018</a:t>
            </a:r>
          </a:p>
        </p:txBody>
      </p:sp>
      <p:sp>
        <p:nvSpPr>
          <p:cNvPr id="3" name="Pladsholder til dato 2">
            <a:extLst>
              <a:ext uri="{FF2B5EF4-FFF2-40B4-BE49-F238E27FC236}">
                <a16:creationId xmlns:a16="http://schemas.microsoft.com/office/drawing/2014/main" id="{FCCA4586-79BF-4A9B-B74A-FBEBF1172D05}"/>
              </a:ext>
            </a:extLst>
          </p:cNvPr>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879BFC1C-1BC8-477B-AEAF-AD6EED808B1B}" type="datetimeFigureOut">
              <a:rPr lang="da-DK" smtClean="0"/>
              <a:t>24-02-2021</a:t>
            </a:fld>
            <a:endParaRPr lang="da-DK"/>
          </a:p>
        </p:txBody>
      </p:sp>
      <p:sp>
        <p:nvSpPr>
          <p:cNvPr id="4" name="Pladsholder til sidefod 3">
            <a:extLst>
              <a:ext uri="{FF2B5EF4-FFF2-40B4-BE49-F238E27FC236}">
                <a16:creationId xmlns:a16="http://schemas.microsoft.com/office/drawing/2014/main" id="{6BE38D7F-1B6E-4FAA-8040-830934B49C20}"/>
              </a:ext>
            </a:extLst>
          </p:cNvPr>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82266DFF-810D-40F7-A505-3DF17F65817A}"/>
              </a:ext>
            </a:extLst>
          </p:cNvPr>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14892893-B3B0-4A79-B212-26682ECF3988}" type="slidenum">
              <a:rPr lang="da-DK" smtClean="0"/>
              <a:t>‹nr.›</a:t>
            </a:fld>
            <a:endParaRPr lang="da-DK"/>
          </a:p>
        </p:txBody>
      </p:sp>
    </p:spTree>
    <p:extLst>
      <p:ext uri="{BB962C8B-B14F-4D97-AF65-F5344CB8AC3E}">
        <p14:creationId xmlns:p14="http://schemas.microsoft.com/office/powerpoint/2010/main" val="17840495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r>
              <a:rPr lang="da-DK"/>
              <a:t>Engineering Day 2018</a:t>
            </a:r>
          </a:p>
        </p:txBody>
      </p:sp>
      <p:sp>
        <p:nvSpPr>
          <p:cNvPr id="3" name="Pladsholder til dato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9A176239-8A12-476A-9EC6-735ABE0B8511}" type="datetimeFigureOut">
              <a:rPr lang="da-DK" smtClean="0"/>
              <a:t>24-02-2021</a:t>
            </a:fld>
            <a:endParaRPr lang="da-DK"/>
          </a:p>
        </p:txBody>
      </p:sp>
      <p:sp>
        <p:nvSpPr>
          <p:cNvPr id="4" name="Pladsholder til slidebillede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BC484C3B-1DE0-4716-9C40-656C83D4A94D}" type="slidenum">
              <a:rPr lang="da-DK" smtClean="0"/>
              <a:t>‹nr.›</a:t>
            </a:fld>
            <a:endParaRPr lang="da-DK"/>
          </a:p>
        </p:txBody>
      </p:sp>
    </p:spTree>
    <p:extLst>
      <p:ext uri="{BB962C8B-B14F-4D97-AF65-F5344CB8AC3E}">
        <p14:creationId xmlns:p14="http://schemas.microsoft.com/office/powerpoint/2010/main" val="2142211096"/>
      </p:ext>
    </p:extLst>
  </p:cSld>
  <p:clrMap bg1="lt1" tx1="dk1" bg2="lt2" tx2="dk2" accent1="accent1" accent2="accent2" accent3="accent3" accent4="accent4" accent5="accent5" accent6="accent6" hlink="hlink" folHlink="folHlink"/>
  <p:hf ftr="0" dt="0"/>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C484C3B-1DE0-4716-9C40-656C83D4A94D}" type="slidenum">
              <a:rPr lang="da-DK" smtClean="0"/>
              <a:t>1</a:t>
            </a:fld>
            <a:endParaRPr lang="da-DK"/>
          </a:p>
        </p:txBody>
      </p:sp>
      <p:sp>
        <p:nvSpPr>
          <p:cNvPr id="5" name="Pladsholder til sidehoved 4">
            <a:extLst>
              <a:ext uri="{FF2B5EF4-FFF2-40B4-BE49-F238E27FC236}">
                <a16:creationId xmlns:a16="http://schemas.microsoft.com/office/drawing/2014/main" id="{22B741AA-B8DD-453D-AEC0-871C969F6530}"/>
              </a:ext>
            </a:extLst>
          </p:cNvPr>
          <p:cNvSpPr>
            <a:spLocks noGrp="1"/>
          </p:cNvSpPr>
          <p:nvPr>
            <p:ph type="hdr" sz="quarter" idx="11"/>
          </p:nvPr>
        </p:nvSpPr>
        <p:spPr/>
        <p:txBody>
          <a:bodyPr/>
          <a:lstStyle/>
          <a:p>
            <a:r>
              <a:rPr lang="da-DK"/>
              <a:t>Engineering Day 2018</a:t>
            </a:r>
          </a:p>
        </p:txBody>
      </p:sp>
    </p:spTree>
    <p:extLst>
      <p:ext uri="{BB962C8B-B14F-4D97-AF65-F5344CB8AC3E}">
        <p14:creationId xmlns:p14="http://schemas.microsoft.com/office/powerpoint/2010/main" val="2867916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C484C3B-1DE0-4716-9C40-656C83D4A94D}" type="slidenum">
              <a:rPr lang="da-DK" smtClean="0"/>
              <a:t>10</a:t>
            </a:fld>
            <a:endParaRPr lang="da-DK"/>
          </a:p>
        </p:txBody>
      </p:sp>
      <p:sp>
        <p:nvSpPr>
          <p:cNvPr id="5" name="Pladsholder til sidehoved 4">
            <a:extLst>
              <a:ext uri="{FF2B5EF4-FFF2-40B4-BE49-F238E27FC236}">
                <a16:creationId xmlns:a16="http://schemas.microsoft.com/office/drawing/2014/main" id="{26BA7532-8D3B-45DD-8B05-C1E2D22EB6CD}"/>
              </a:ext>
            </a:extLst>
          </p:cNvPr>
          <p:cNvSpPr>
            <a:spLocks noGrp="1"/>
          </p:cNvSpPr>
          <p:nvPr>
            <p:ph type="hdr" sz="quarter" idx="11"/>
          </p:nvPr>
        </p:nvSpPr>
        <p:spPr/>
        <p:txBody>
          <a:bodyPr/>
          <a:lstStyle/>
          <a:p>
            <a:r>
              <a:rPr lang="da-DK"/>
              <a:t>Engineering Day 2018</a:t>
            </a:r>
          </a:p>
        </p:txBody>
      </p:sp>
    </p:spTree>
    <p:extLst>
      <p:ext uri="{BB962C8B-B14F-4D97-AF65-F5344CB8AC3E}">
        <p14:creationId xmlns:p14="http://schemas.microsoft.com/office/powerpoint/2010/main" val="67493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C484C3B-1DE0-4716-9C40-656C83D4A94D}" type="slidenum">
              <a:rPr lang="da-DK" smtClean="0"/>
              <a:t>11</a:t>
            </a:fld>
            <a:endParaRPr lang="da-DK"/>
          </a:p>
        </p:txBody>
      </p:sp>
      <p:sp>
        <p:nvSpPr>
          <p:cNvPr id="5" name="Pladsholder til sidehoved 4">
            <a:extLst>
              <a:ext uri="{FF2B5EF4-FFF2-40B4-BE49-F238E27FC236}">
                <a16:creationId xmlns:a16="http://schemas.microsoft.com/office/drawing/2014/main" id="{AA87112F-68AF-48F2-A70D-294452A7A845}"/>
              </a:ext>
            </a:extLst>
          </p:cNvPr>
          <p:cNvSpPr>
            <a:spLocks noGrp="1"/>
          </p:cNvSpPr>
          <p:nvPr>
            <p:ph type="hdr" sz="quarter" idx="11"/>
          </p:nvPr>
        </p:nvSpPr>
        <p:spPr/>
        <p:txBody>
          <a:bodyPr/>
          <a:lstStyle/>
          <a:p>
            <a:r>
              <a:rPr lang="da-DK"/>
              <a:t>Engineering Day 2018</a:t>
            </a:r>
          </a:p>
        </p:txBody>
      </p:sp>
    </p:spTree>
    <p:extLst>
      <p:ext uri="{BB962C8B-B14F-4D97-AF65-F5344CB8AC3E}">
        <p14:creationId xmlns:p14="http://schemas.microsoft.com/office/powerpoint/2010/main" val="1709539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Gennemgå undersøgelsesarket med eleverne. </a:t>
            </a:r>
          </a:p>
          <a:p>
            <a:r>
              <a:rPr lang="da-DK" dirty="0"/>
              <a:t>Hvis grupperne arbejder sammen to og to, så husk dem på at dele </a:t>
            </a:r>
          </a:p>
        </p:txBody>
      </p:sp>
      <p:sp>
        <p:nvSpPr>
          <p:cNvPr id="4" name="Pladsholder til slidenummer 3"/>
          <p:cNvSpPr>
            <a:spLocks noGrp="1"/>
          </p:cNvSpPr>
          <p:nvPr>
            <p:ph type="sldNum" sz="quarter" idx="10"/>
          </p:nvPr>
        </p:nvSpPr>
        <p:spPr/>
        <p:txBody>
          <a:bodyPr/>
          <a:lstStyle/>
          <a:p>
            <a:fld id="{BC484C3B-1DE0-4716-9C40-656C83D4A94D}" type="slidenum">
              <a:rPr lang="da-DK" smtClean="0"/>
              <a:t>12</a:t>
            </a:fld>
            <a:endParaRPr lang="da-DK"/>
          </a:p>
        </p:txBody>
      </p:sp>
      <p:sp>
        <p:nvSpPr>
          <p:cNvPr id="5" name="Pladsholder til sidehoved 4">
            <a:extLst>
              <a:ext uri="{FF2B5EF4-FFF2-40B4-BE49-F238E27FC236}">
                <a16:creationId xmlns:a16="http://schemas.microsoft.com/office/drawing/2014/main" id="{9A05A489-1E48-4364-9D5D-D9EAA79B125C}"/>
              </a:ext>
            </a:extLst>
          </p:cNvPr>
          <p:cNvSpPr>
            <a:spLocks noGrp="1"/>
          </p:cNvSpPr>
          <p:nvPr>
            <p:ph type="hdr" sz="quarter" idx="11"/>
          </p:nvPr>
        </p:nvSpPr>
        <p:spPr/>
        <p:txBody>
          <a:bodyPr/>
          <a:lstStyle/>
          <a:p>
            <a:r>
              <a:rPr lang="da-DK"/>
              <a:t>Engineering Day 2018</a:t>
            </a:r>
          </a:p>
        </p:txBody>
      </p:sp>
    </p:spTree>
    <p:extLst>
      <p:ext uri="{BB962C8B-B14F-4D97-AF65-F5344CB8AC3E}">
        <p14:creationId xmlns:p14="http://schemas.microsoft.com/office/powerpoint/2010/main" val="186704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Brug evt. tabellen her til at samle resultaterne for brudstyrke. Aftal med eleverne om de løbende eller til sidst skriver deres resultaterne ind i tabellen sammen med deres navne, fx ”185g, Laura og Magnus”. </a:t>
            </a:r>
          </a:p>
          <a:p>
            <a:r>
              <a:rPr lang="da-DK" dirty="0"/>
              <a:t>Ret selv tabellen til, så den rummer de materialer grupperne undersøger. </a:t>
            </a:r>
          </a:p>
        </p:txBody>
      </p:sp>
      <p:sp>
        <p:nvSpPr>
          <p:cNvPr id="4" name="Pladsholder til slidenummer 3"/>
          <p:cNvSpPr>
            <a:spLocks noGrp="1"/>
          </p:cNvSpPr>
          <p:nvPr>
            <p:ph type="sldNum" sz="quarter" idx="10"/>
          </p:nvPr>
        </p:nvSpPr>
        <p:spPr/>
        <p:txBody>
          <a:bodyPr/>
          <a:lstStyle/>
          <a:p>
            <a:fld id="{BC484C3B-1DE0-4716-9C40-656C83D4A94D}" type="slidenum">
              <a:rPr lang="da-DK" smtClean="0"/>
              <a:t>13</a:t>
            </a:fld>
            <a:endParaRPr lang="da-DK"/>
          </a:p>
        </p:txBody>
      </p:sp>
      <p:sp>
        <p:nvSpPr>
          <p:cNvPr id="5" name="Pladsholder til sidehoved 4">
            <a:extLst>
              <a:ext uri="{FF2B5EF4-FFF2-40B4-BE49-F238E27FC236}">
                <a16:creationId xmlns:a16="http://schemas.microsoft.com/office/drawing/2014/main" id="{9B3063A1-E6DF-4EBF-8609-E4A0A751F6B3}"/>
              </a:ext>
            </a:extLst>
          </p:cNvPr>
          <p:cNvSpPr>
            <a:spLocks noGrp="1"/>
          </p:cNvSpPr>
          <p:nvPr>
            <p:ph type="hdr" sz="quarter" idx="11"/>
          </p:nvPr>
        </p:nvSpPr>
        <p:spPr/>
        <p:txBody>
          <a:bodyPr/>
          <a:lstStyle/>
          <a:p>
            <a:r>
              <a:rPr lang="da-DK"/>
              <a:t>Engineering Day 2018</a:t>
            </a:r>
          </a:p>
        </p:txBody>
      </p:sp>
    </p:spTree>
    <p:extLst>
      <p:ext uri="{BB962C8B-B14F-4D97-AF65-F5344CB8AC3E}">
        <p14:creationId xmlns:p14="http://schemas.microsoft.com/office/powerpoint/2010/main" val="926677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a-DK" dirty="0"/>
              <a:t>Brug evt. tabellen her til at samle resultaterne for brudstyrke. Aftal med eleverne om de løbende eller til sidst skriver deres resultaterne ind i tabellen, fx ”7 mm, Laura og Magnus”. </a:t>
            </a:r>
          </a:p>
          <a:p>
            <a:r>
              <a:rPr lang="da-DK" dirty="0"/>
              <a:t>Ret selv tabellen til, så den rummer de materialer grupperne undersøger. </a:t>
            </a:r>
          </a:p>
        </p:txBody>
      </p:sp>
      <p:sp>
        <p:nvSpPr>
          <p:cNvPr id="4" name="Pladsholder til slidenummer 3"/>
          <p:cNvSpPr>
            <a:spLocks noGrp="1"/>
          </p:cNvSpPr>
          <p:nvPr>
            <p:ph type="sldNum" sz="quarter" idx="10"/>
          </p:nvPr>
        </p:nvSpPr>
        <p:spPr/>
        <p:txBody>
          <a:bodyPr/>
          <a:lstStyle/>
          <a:p>
            <a:fld id="{BC484C3B-1DE0-4716-9C40-656C83D4A94D}" type="slidenum">
              <a:rPr lang="da-DK" smtClean="0"/>
              <a:t>14</a:t>
            </a:fld>
            <a:endParaRPr lang="da-DK"/>
          </a:p>
        </p:txBody>
      </p:sp>
      <p:sp>
        <p:nvSpPr>
          <p:cNvPr id="5" name="Pladsholder til sidehoved 4">
            <a:extLst>
              <a:ext uri="{FF2B5EF4-FFF2-40B4-BE49-F238E27FC236}">
                <a16:creationId xmlns:a16="http://schemas.microsoft.com/office/drawing/2014/main" id="{9B3063A1-E6DF-4EBF-8609-E4A0A751F6B3}"/>
              </a:ext>
            </a:extLst>
          </p:cNvPr>
          <p:cNvSpPr>
            <a:spLocks noGrp="1"/>
          </p:cNvSpPr>
          <p:nvPr>
            <p:ph type="hdr" sz="quarter" idx="11"/>
          </p:nvPr>
        </p:nvSpPr>
        <p:spPr/>
        <p:txBody>
          <a:bodyPr/>
          <a:lstStyle/>
          <a:p>
            <a:r>
              <a:rPr lang="da-DK"/>
              <a:t>Engineering Day 2018</a:t>
            </a:r>
          </a:p>
        </p:txBody>
      </p:sp>
    </p:spTree>
    <p:extLst>
      <p:ext uri="{BB962C8B-B14F-4D97-AF65-F5344CB8AC3E}">
        <p14:creationId xmlns:p14="http://schemas.microsoft.com/office/powerpoint/2010/main" val="2726030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Lav en eller to timeouts undervejs i elevernes undersøgelser. </a:t>
            </a:r>
          </a:p>
          <a:p>
            <a:r>
              <a:rPr lang="da-DK" dirty="0"/>
              <a:t>Brug evt. dette slide før du viser de to tabeller, hvor alle resultater skal samles. </a:t>
            </a:r>
          </a:p>
        </p:txBody>
      </p:sp>
      <p:sp>
        <p:nvSpPr>
          <p:cNvPr id="4" name="Pladsholder til slidenummer 3"/>
          <p:cNvSpPr>
            <a:spLocks noGrp="1"/>
          </p:cNvSpPr>
          <p:nvPr>
            <p:ph type="sldNum" sz="quarter" idx="10"/>
          </p:nvPr>
        </p:nvSpPr>
        <p:spPr/>
        <p:txBody>
          <a:bodyPr/>
          <a:lstStyle/>
          <a:p>
            <a:fld id="{BC484C3B-1DE0-4716-9C40-656C83D4A94D}" type="slidenum">
              <a:rPr lang="da-DK" smtClean="0"/>
              <a:t>15</a:t>
            </a:fld>
            <a:endParaRPr lang="da-DK"/>
          </a:p>
        </p:txBody>
      </p:sp>
      <p:sp>
        <p:nvSpPr>
          <p:cNvPr id="5" name="Pladsholder til sidehoved 4">
            <a:extLst>
              <a:ext uri="{FF2B5EF4-FFF2-40B4-BE49-F238E27FC236}">
                <a16:creationId xmlns:a16="http://schemas.microsoft.com/office/drawing/2014/main" id="{9B3063A1-E6DF-4EBF-8609-E4A0A751F6B3}"/>
              </a:ext>
            </a:extLst>
          </p:cNvPr>
          <p:cNvSpPr>
            <a:spLocks noGrp="1"/>
          </p:cNvSpPr>
          <p:nvPr>
            <p:ph type="hdr" sz="quarter" idx="11"/>
          </p:nvPr>
        </p:nvSpPr>
        <p:spPr/>
        <p:txBody>
          <a:bodyPr/>
          <a:lstStyle/>
          <a:p>
            <a:r>
              <a:rPr lang="da-DK"/>
              <a:t>Engineering Day 2018</a:t>
            </a:r>
          </a:p>
        </p:txBody>
      </p:sp>
    </p:spTree>
    <p:extLst>
      <p:ext uri="{BB962C8B-B14F-4D97-AF65-F5344CB8AC3E}">
        <p14:creationId xmlns:p14="http://schemas.microsoft.com/office/powerpoint/2010/main" val="2190582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a-DK" dirty="0"/>
              <a:t>Ved den fælles opsamling i klassen sikrer du at eleverne får sammenlignet og diskuteret deres resultater. I kan også diskutere fordele og ulemper ved forsøgsdesignet, så eleverne bliver bevidste om styrker og svagheder i den gennemførte undersøgelse. </a:t>
            </a:r>
          </a:p>
        </p:txBody>
      </p:sp>
      <p:sp>
        <p:nvSpPr>
          <p:cNvPr id="4" name="Pladsholder til slidenummer 3"/>
          <p:cNvSpPr>
            <a:spLocks noGrp="1"/>
          </p:cNvSpPr>
          <p:nvPr>
            <p:ph type="sldNum" sz="quarter" idx="10"/>
          </p:nvPr>
        </p:nvSpPr>
        <p:spPr/>
        <p:txBody>
          <a:bodyPr/>
          <a:lstStyle/>
          <a:p>
            <a:fld id="{BC484C3B-1DE0-4716-9C40-656C83D4A94D}" type="slidenum">
              <a:rPr lang="da-DK" smtClean="0"/>
              <a:t>16</a:t>
            </a:fld>
            <a:endParaRPr lang="da-DK"/>
          </a:p>
        </p:txBody>
      </p:sp>
      <p:sp>
        <p:nvSpPr>
          <p:cNvPr id="5" name="Pladsholder til sidehoved 4">
            <a:extLst>
              <a:ext uri="{FF2B5EF4-FFF2-40B4-BE49-F238E27FC236}">
                <a16:creationId xmlns:a16="http://schemas.microsoft.com/office/drawing/2014/main" id="{B3A11CE7-2F65-4B17-B4DF-74467D72E100}"/>
              </a:ext>
            </a:extLst>
          </p:cNvPr>
          <p:cNvSpPr>
            <a:spLocks noGrp="1"/>
          </p:cNvSpPr>
          <p:nvPr>
            <p:ph type="hdr" sz="quarter" idx="11"/>
          </p:nvPr>
        </p:nvSpPr>
        <p:spPr/>
        <p:txBody>
          <a:bodyPr/>
          <a:lstStyle/>
          <a:p>
            <a:r>
              <a:rPr lang="da-DK"/>
              <a:t>Engineering Day 2018</a:t>
            </a:r>
          </a:p>
        </p:txBody>
      </p:sp>
    </p:spTree>
    <p:extLst>
      <p:ext uri="{BB962C8B-B14F-4D97-AF65-F5344CB8AC3E}">
        <p14:creationId xmlns:p14="http://schemas.microsoft.com/office/powerpoint/2010/main" val="2870049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En ide dækker over hvilke materialer huset skal bygges af, fx flamingo (plastik) og ler (naturlige materialer) eller ispinde (træ) og modellervoks (forarbejdede materialer) osv. </a:t>
            </a:r>
          </a:p>
        </p:txBody>
      </p:sp>
      <p:sp>
        <p:nvSpPr>
          <p:cNvPr id="4" name="Pladsholder til slidenummer 3"/>
          <p:cNvSpPr>
            <a:spLocks noGrp="1"/>
          </p:cNvSpPr>
          <p:nvPr>
            <p:ph type="sldNum" sz="quarter" idx="10"/>
          </p:nvPr>
        </p:nvSpPr>
        <p:spPr/>
        <p:txBody>
          <a:bodyPr/>
          <a:lstStyle/>
          <a:p>
            <a:fld id="{BC484C3B-1DE0-4716-9C40-656C83D4A94D}" type="slidenum">
              <a:rPr lang="da-DK" smtClean="0"/>
              <a:t>17</a:t>
            </a:fld>
            <a:endParaRPr lang="da-DK"/>
          </a:p>
        </p:txBody>
      </p:sp>
      <p:sp>
        <p:nvSpPr>
          <p:cNvPr id="5" name="Pladsholder til sidehoved 4">
            <a:extLst>
              <a:ext uri="{FF2B5EF4-FFF2-40B4-BE49-F238E27FC236}">
                <a16:creationId xmlns:a16="http://schemas.microsoft.com/office/drawing/2014/main" id="{73536A60-5F80-4B91-83A0-D02FEE7A31DE}"/>
              </a:ext>
            </a:extLst>
          </p:cNvPr>
          <p:cNvSpPr>
            <a:spLocks noGrp="1"/>
          </p:cNvSpPr>
          <p:nvPr>
            <p:ph type="hdr" sz="quarter" idx="11"/>
          </p:nvPr>
        </p:nvSpPr>
        <p:spPr/>
        <p:txBody>
          <a:bodyPr/>
          <a:lstStyle/>
          <a:p>
            <a:r>
              <a:rPr lang="da-DK"/>
              <a:t>Engineering Day 2018</a:t>
            </a:r>
          </a:p>
        </p:txBody>
      </p:sp>
    </p:spTree>
    <p:extLst>
      <p:ext uri="{BB962C8B-B14F-4D97-AF65-F5344CB8AC3E}">
        <p14:creationId xmlns:p14="http://schemas.microsoft.com/office/powerpoint/2010/main" val="26429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Brug fx en almindelig brainstorm til at skabe ideer – vælg det metodekort der hedder ALMINDELIG BRAINSTORM, eller vælg en anden brainstormmetode blandt metodekortene her </a:t>
            </a:r>
            <a:r>
              <a:rPr lang="da-DK" u="sng" dirty="0"/>
              <a:t>https://astra.dk/engineering/proces </a:t>
            </a:r>
          </a:p>
          <a:p>
            <a:r>
              <a:rPr lang="da-DK" dirty="0"/>
              <a:t>Sørg for at post-</a:t>
            </a:r>
            <a:r>
              <a:rPr lang="da-DK" dirty="0" err="1"/>
              <a:t>its</a:t>
            </a:r>
            <a:r>
              <a:rPr lang="da-DK" dirty="0"/>
              <a:t> og A3-ark til eleverne.</a:t>
            </a:r>
          </a:p>
        </p:txBody>
      </p:sp>
      <p:sp>
        <p:nvSpPr>
          <p:cNvPr id="4" name="Pladsholder til slidenummer 3"/>
          <p:cNvSpPr>
            <a:spLocks noGrp="1"/>
          </p:cNvSpPr>
          <p:nvPr>
            <p:ph type="sldNum" sz="quarter" idx="10"/>
          </p:nvPr>
        </p:nvSpPr>
        <p:spPr/>
        <p:txBody>
          <a:bodyPr/>
          <a:lstStyle/>
          <a:p>
            <a:fld id="{BC484C3B-1DE0-4716-9C40-656C83D4A94D}" type="slidenum">
              <a:rPr lang="da-DK" smtClean="0"/>
              <a:t>18</a:t>
            </a:fld>
            <a:endParaRPr lang="da-DK"/>
          </a:p>
        </p:txBody>
      </p:sp>
      <p:sp>
        <p:nvSpPr>
          <p:cNvPr id="5" name="Pladsholder til sidehoved 4">
            <a:extLst>
              <a:ext uri="{FF2B5EF4-FFF2-40B4-BE49-F238E27FC236}">
                <a16:creationId xmlns:a16="http://schemas.microsoft.com/office/drawing/2014/main" id="{0FDA1EEA-69E1-4D21-9188-48674D9D56F4}"/>
              </a:ext>
            </a:extLst>
          </p:cNvPr>
          <p:cNvSpPr>
            <a:spLocks noGrp="1"/>
          </p:cNvSpPr>
          <p:nvPr>
            <p:ph type="hdr" sz="quarter" idx="11"/>
          </p:nvPr>
        </p:nvSpPr>
        <p:spPr/>
        <p:txBody>
          <a:bodyPr/>
          <a:lstStyle/>
          <a:p>
            <a:r>
              <a:rPr lang="da-DK"/>
              <a:t>Engineering Day 2018</a:t>
            </a:r>
          </a:p>
        </p:txBody>
      </p:sp>
    </p:spTree>
    <p:extLst>
      <p:ext uri="{BB962C8B-B14F-4D97-AF65-F5344CB8AC3E}">
        <p14:creationId xmlns:p14="http://schemas.microsoft.com/office/powerpoint/2010/main" val="2974948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C484C3B-1DE0-4716-9C40-656C83D4A94D}" type="slidenum">
              <a:rPr lang="da-DK" smtClean="0"/>
              <a:t>19</a:t>
            </a:fld>
            <a:endParaRPr lang="da-DK"/>
          </a:p>
        </p:txBody>
      </p:sp>
      <p:sp>
        <p:nvSpPr>
          <p:cNvPr id="5" name="Pladsholder til sidehoved 4">
            <a:extLst>
              <a:ext uri="{FF2B5EF4-FFF2-40B4-BE49-F238E27FC236}">
                <a16:creationId xmlns:a16="http://schemas.microsoft.com/office/drawing/2014/main" id="{8C8E21D4-14E8-4590-ADB3-0BF305756F1C}"/>
              </a:ext>
            </a:extLst>
          </p:cNvPr>
          <p:cNvSpPr>
            <a:spLocks noGrp="1"/>
          </p:cNvSpPr>
          <p:nvPr>
            <p:ph type="hdr" sz="quarter" idx="11"/>
          </p:nvPr>
        </p:nvSpPr>
        <p:spPr/>
        <p:txBody>
          <a:bodyPr/>
          <a:lstStyle/>
          <a:p>
            <a:r>
              <a:rPr lang="da-DK"/>
              <a:t>Engineering Day 2018</a:t>
            </a:r>
          </a:p>
        </p:txBody>
      </p:sp>
    </p:spTree>
    <p:extLst>
      <p:ext uri="{BB962C8B-B14F-4D97-AF65-F5344CB8AC3E}">
        <p14:creationId xmlns:p14="http://schemas.microsoft.com/office/powerpoint/2010/main" val="427359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C484C3B-1DE0-4716-9C40-656C83D4A94D}" type="slidenum">
              <a:rPr lang="da-DK" smtClean="0"/>
              <a:t>2</a:t>
            </a:fld>
            <a:endParaRPr lang="da-DK"/>
          </a:p>
        </p:txBody>
      </p:sp>
      <p:sp>
        <p:nvSpPr>
          <p:cNvPr id="5" name="Pladsholder til sidehoved 4">
            <a:extLst>
              <a:ext uri="{FF2B5EF4-FFF2-40B4-BE49-F238E27FC236}">
                <a16:creationId xmlns:a16="http://schemas.microsoft.com/office/drawing/2014/main" id="{DEDF0CC3-58A0-4407-9663-F4FB3C9E39B0}"/>
              </a:ext>
            </a:extLst>
          </p:cNvPr>
          <p:cNvSpPr>
            <a:spLocks noGrp="1"/>
          </p:cNvSpPr>
          <p:nvPr>
            <p:ph type="hdr" sz="quarter" idx="11"/>
          </p:nvPr>
        </p:nvSpPr>
        <p:spPr/>
        <p:txBody>
          <a:bodyPr/>
          <a:lstStyle/>
          <a:p>
            <a:r>
              <a:rPr lang="da-DK"/>
              <a:t>Engineering Day 2018</a:t>
            </a:r>
          </a:p>
        </p:txBody>
      </p:sp>
    </p:spTree>
    <p:extLst>
      <p:ext uri="{BB962C8B-B14F-4D97-AF65-F5344CB8AC3E}">
        <p14:creationId xmlns:p14="http://schemas.microsoft.com/office/powerpoint/2010/main" val="4234211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Brug eventuelt det metodekort der hører under delprocessen KONKRETISERE og hedder ”METODEKORT - LÆG EN PLAN 1-3”. Du kan printe et metodekort til hver gruppe, så har de både overblik over hvad de skal gøre og et ark at skrive noter på. Du skal dog huske eleverne på at de skal udvælge en af deres ideer inden de går i gang med at konkretisere. </a:t>
            </a:r>
          </a:p>
          <a:p>
            <a:pPr marL="171450" indent="-171450">
              <a:buFont typeface="Arial" panose="020B0604020202020204" pitchFamily="34" charset="0"/>
              <a:buChar char="•"/>
            </a:pPr>
            <a:r>
              <a:rPr lang="da-DK" dirty="0"/>
              <a:t>Sørg for at have papir eleverne kan tegne skitser på. </a:t>
            </a:r>
          </a:p>
          <a:p>
            <a:r>
              <a:rPr lang="da-DK" dirty="0"/>
              <a:t>I skal ikke gennemføre punkt 3 og 4, og du behøver derfor ikke at printe side 2 og 3. </a:t>
            </a:r>
          </a:p>
          <a:p>
            <a:r>
              <a:rPr lang="da-DK" dirty="0"/>
              <a:t>Du finder metodekortet sammen med de andre metodekort her </a:t>
            </a:r>
            <a:r>
              <a:rPr lang="da-DK" u="sng" dirty="0"/>
              <a:t>https://astra.dk/engineering/proces </a:t>
            </a:r>
          </a:p>
        </p:txBody>
      </p:sp>
      <p:sp>
        <p:nvSpPr>
          <p:cNvPr id="4" name="Pladsholder til slidenummer 3"/>
          <p:cNvSpPr>
            <a:spLocks noGrp="1"/>
          </p:cNvSpPr>
          <p:nvPr>
            <p:ph type="sldNum" sz="quarter" idx="10"/>
          </p:nvPr>
        </p:nvSpPr>
        <p:spPr/>
        <p:txBody>
          <a:bodyPr/>
          <a:lstStyle/>
          <a:p>
            <a:fld id="{BC484C3B-1DE0-4716-9C40-656C83D4A94D}" type="slidenum">
              <a:rPr lang="da-DK" smtClean="0"/>
              <a:t>20</a:t>
            </a:fld>
            <a:endParaRPr lang="da-DK"/>
          </a:p>
        </p:txBody>
      </p:sp>
      <p:sp>
        <p:nvSpPr>
          <p:cNvPr id="5" name="Pladsholder til sidehoved 4">
            <a:extLst>
              <a:ext uri="{FF2B5EF4-FFF2-40B4-BE49-F238E27FC236}">
                <a16:creationId xmlns:a16="http://schemas.microsoft.com/office/drawing/2014/main" id="{EB623172-277E-4580-B0E0-584A1FD9F034}"/>
              </a:ext>
            </a:extLst>
          </p:cNvPr>
          <p:cNvSpPr>
            <a:spLocks noGrp="1"/>
          </p:cNvSpPr>
          <p:nvPr>
            <p:ph type="hdr" sz="quarter" idx="11"/>
          </p:nvPr>
        </p:nvSpPr>
        <p:spPr/>
        <p:txBody>
          <a:bodyPr/>
          <a:lstStyle/>
          <a:p>
            <a:r>
              <a:rPr lang="da-DK"/>
              <a:t>Engineering Day 2018</a:t>
            </a:r>
          </a:p>
        </p:txBody>
      </p:sp>
    </p:spTree>
    <p:extLst>
      <p:ext uri="{BB962C8B-B14F-4D97-AF65-F5344CB8AC3E}">
        <p14:creationId xmlns:p14="http://schemas.microsoft.com/office/powerpoint/2010/main" val="1474233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Hvis du vurderer at der er tid, så læg opsamling på tværs af grupper ind inden I går videre til de næste delprocesser. </a:t>
            </a:r>
          </a:p>
        </p:txBody>
      </p:sp>
      <p:sp>
        <p:nvSpPr>
          <p:cNvPr id="4" name="Pladsholder til slidenummer 3"/>
          <p:cNvSpPr>
            <a:spLocks noGrp="1"/>
          </p:cNvSpPr>
          <p:nvPr>
            <p:ph type="sldNum" sz="quarter" idx="10"/>
          </p:nvPr>
        </p:nvSpPr>
        <p:spPr/>
        <p:txBody>
          <a:bodyPr/>
          <a:lstStyle/>
          <a:p>
            <a:fld id="{BC484C3B-1DE0-4716-9C40-656C83D4A94D}" type="slidenum">
              <a:rPr lang="da-DK" smtClean="0"/>
              <a:t>21</a:t>
            </a:fld>
            <a:endParaRPr lang="da-DK"/>
          </a:p>
        </p:txBody>
      </p:sp>
      <p:sp>
        <p:nvSpPr>
          <p:cNvPr id="5" name="Pladsholder til sidehoved 4">
            <a:extLst>
              <a:ext uri="{FF2B5EF4-FFF2-40B4-BE49-F238E27FC236}">
                <a16:creationId xmlns:a16="http://schemas.microsoft.com/office/drawing/2014/main" id="{4F019627-128D-4D3B-8857-DDCFC82E97E1}"/>
              </a:ext>
            </a:extLst>
          </p:cNvPr>
          <p:cNvSpPr>
            <a:spLocks noGrp="1"/>
          </p:cNvSpPr>
          <p:nvPr>
            <p:ph type="hdr" sz="quarter" idx="11"/>
          </p:nvPr>
        </p:nvSpPr>
        <p:spPr/>
        <p:txBody>
          <a:bodyPr/>
          <a:lstStyle/>
          <a:p>
            <a:r>
              <a:rPr lang="da-DK"/>
              <a:t>Engineering Day 2018</a:t>
            </a:r>
          </a:p>
        </p:txBody>
      </p:sp>
    </p:spTree>
    <p:extLst>
      <p:ext uri="{BB962C8B-B14F-4D97-AF65-F5344CB8AC3E}">
        <p14:creationId xmlns:p14="http://schemas.microsoft.com/office/powerpoint/2010/main" val="1456981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C484C3B-1DE0-4716-9C40-656C83D4A94D}" type="slidenum">
              <a:rPr lang="da-DK" smtClean="0"/>
              <a:t>22</a:t>
            </a:fld>
            <a:endParaRPr lang="da-DK"/>
          </a:p>
        </p:txBody>
      </p:sp>
      <p:sp>
        <p:nvSpPr>
          <p:cNvPr id="5" name="Pladsholder til sidehoved 4">
            <a:extLst>
              <a:ext uri="{FF2B5EF4-FFF2-40B4-BE49-F238E27FC236}">
                <a16:creationId xmlns:a16="http://schemas.microsoft.com/office/drawing/2014/main" id="{339BB7E0-5620-452D-A2A2-7C4ECEAE1F3C}"/>
              </a:ext>
            </a:extLst>
          </p:cNvPr>
          <p:cNvSpPr>
            <a:spLocks noGrp="1"/>
          </p:cNvSpPr>
          <p:nvPr>
            <p:ph type="hdr" sz="quarter" idx="11"/>
          </p:nvPr>
        </p:nvSpPr>
        <p:spPr/>
        <p:txBody>
          <a:bodyPr/>
          <a:lstStyle/>
          <a:p>
            <a:r>
              <a:rPr lang="da-DK"/>
              <a:t>Engineering Day 2018</a:t>
            </a:r>
          </a:p>
        </p:txBody>
      </p:sp>
    </p:spTree>
    <p:extLst>
      <p:ext uri="{BB962C8B-B14F-4D97-AF65-F5344CB8AC3E}">
        <p14:creationId xmlns:p14="http://schemas.microsoft.com/office/powerpoint/2010/main" val="1742637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Gennemfør evt. denne timeout en ekstra gang</a:t>
            </a:r>
          </a:p>
        </p:txBody>
      </p:sp>
      <p:sp>
        <p:nvSpPr>
          <p:cNvPr id="4" name="Pladsholder til slidenummer 3"/>
          <p:cNvSpPr>
            <a:spLocks noGrp="1"/>
          </p:cNvSpPr>
          <p:nvPr>
            <p:ph type="sldNum" sz="quarter" idx="10"/>
          </p:nvPr>
        </p:nvSpPr>
        <p:spPr/>
        <p:txBody>
          <a:bodyPr/>
          <a:lstStyle/>
          <a:p>
            <a:fld id="{BC484C3B-1DE0-4716-9C40-656C83D4A94D}" type="slidenum">
              <a:rPr lang="da-DK" smtClean="0"/>
              <a:t>23</a:t>
            </a:fld>
            <a:endParaRPr lang="da-DK"/>
          </a:p>
        </p:txBody>
      </p:sp>
      <p:sp>
        <p:nvSpPr>
          <p:cNvPr id="5" name="Pladsholder til sidehoved 4">
            <a:extLst>
              <a:ext uri="{FF2B5EF4-FFF2-40B4-BE49-F238E27FC236}">
                <a16:creationId xmlns:a16="http://schemas.microsoft.com/office/drawing/2014/main" id="{110AA832-C72C-4115-8D5E-DE37AC325EFD}"/>
              </a:ext>
            </a:extLst>
          </p:cNvPr>
          <p:cNvSpPr>
            <a:spLocks noGrp="1"/>
          </p:cNvSpPr>
          <p:nvPr>
            <p:ph type="hdr" sz="quarter" idx="11"/>
          </p:nvPr>
        </p:nvSpPr>
        <p:spPr/>
        <p:txBody>
          <a:bodyPr/>
          <a:lstStyle/>
          <a:p>
            <a:r>
              <a:rPr lang="da-DK"/>
              <a:t>Engineering Day 2018</a:t>
            </a:r>
          </a:p>
        </p:txBody>
      </p:sp>
    </p:spTree>
    <p:extLst>
      <p:ext uri="{BB962C8B-B14F-4D97-AF65-F5344CB8AC3E}">
        <p14:creationId xmlns:p14="http://schemas.microsoft.com/office/powerpoint/2010/main" val="1870905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C484C3B-1DE0-4716-9C40-656C83D4A94D}" type="slidenum">
              <a:rPr lang="da-DK" smtClean="0"/>
              <a:t>24</a:t>
            </a:fld>
            <a:endParaRPr lang="da-DK"/>
          </a:p>
        </p:txBody>
      </p:sp>
      <p:sp>
        <p:nvSpPr>
          <p:cNvPr id="5" name="Pladsholder til sidehoved 4">
            <a:extLst>
              <a:ext uri="{FF2B5EF4-FFF2-40B4-BE49-F238E27FC236}">
                <a16:creationId xmlns:a16="http://schemas.microsoft.com/office/drawing/2014/main" id="{385A31F8-03B5-433D-9E9A-98A3131FCD8D}"/>
              </a:ext>
            </a:extLst>
          </p:cNvPr>
          <p:cNvSpPr>
            <a:spLocks noGrp="1"/>
          </p:cNvSpPr>
          <p:nvPr>
            <p:ph type="hdr" sz="quarter" idx="11"/>
          </p:nvPr>
        </p:nvSpPr>
        <p:spPr/>
        <p:txBody>
          <a:bodyPr/>
          <a:lstStyle/>
          <a:p>
            <a:r>
              <a:rPr lang="da-DK"/>
              <a:t>Engineering Day 2018</a:t>
            </a:r>
          </a:p>
        </p:txBody>
      </p:sp>
    </p:spTree>
    <p:extLst>
      <p:ext uri="{BB962C8B-B14F-4D97-AF65-F5344CB8AC3E}">
        <p14:creationId xmlns:p14="http://schemas.microsoft.com/office/powerpoint/2010/main" val="635527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C484C3B-1DE0-4716-9C40-656C83D4A94D}" type="slidenum">
              <a:rPr lang="da-DK" smtClean="0"/>
              <a:t>25</a:t>
            </a:fld>
            <a:endParaRPr lang="da-DK"/>
          </a:p>
        </p:txBody>
      </p:sp>
      <p:sp>
        <p:nvSpPr>
          <p:cNvPr id="5" name="Pladsholder til sidehoved 4">
            <a:extLst>
              <a:ext uri="{FF2B5EF4-FFF2-40B4-BE49-F238E27FC236}">
                <a16:creationId xmlns:a16="http://schemas.microsoft.com/office/drawing/2014/main" id="{6BE9EAEE-D2FE-4D15-BC0C-1B233111BAD5}"/>
              </a:ext>
            </a:extLst>
          </p:cNvPr>
          <p:cNvSpPr>
            <a:spLocks noGrp="1"/>
          </p:cNvSpPr>
          <p:nvPr>
            <p:ph type="hdr" sz="quarter" idx="11"/>
          </p:nvPr>
        </p:nvSpPr>
        <p:spPr/>
        <p:txBody>
          <a:bodyPr/>
          <a:lstStyle/>
          <a:p>
            <a:r>
              <a:rPr lang="da-DK"/>
              <a:t>Engineering Day 2018</a:t>
            </a:r>
          </a:p>
        </p:txBody>
      </p:sp>
    </p:spTree>
    <p:extLst>
      <p:ext uri="{BB962C8B-B14F-4D97-AF65-F5344CB8AC3E}">
        <p14:creationId xmlns:p14="http://schemas.microsoft.com/office/powerpoint/2010/main" val="4235934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C484C3B-1DE0-4716-9C40-656C83D4A94D}" type="slidenum">
              <a:rPr lang="da-DK" smtClean="0"/>
              <a:t>26</a:t>
            </a:fld>
            <a:endParaRPr lang="da-DK"/>
          </a:p>
        </p:txBody>
      </p:sp>
      <p:sp>
        <p:nvSpPr>
          <p:cNvPr id="5" name="Pladsholder til sidehoved 4">
            <a:extLst>
              <a:ext uri="{FF2B5EF4-FFF2-40B4-BE49-F238E27FC236}">
                <a16:creationId xmlns:a16="http://schemas.microsoft.com/office/drawing/2014/main" id="{AB398B43-6111-4C9F-B3B4-071C166B399D}"/>
              </a:ext>
            </a:extLst>
          </p:cNvPr>
          <p:cNvSpPr>
            <a:spLocks noGrp="1"/>
          </p:cNvSpPr>
          <p:nvPr>
            <p:ph type="hdr" sz="quarter" idx="11"/>
          </p:nvPr>
        </p:nvSpPr>
        <p:spPr/>
        <p:txBody>
          <a:bodyPr/>
          <a:lstStyle/>
          <a:p>
            <a:r>
              <a:rPr lang="da-DK"/>
              <a:t>Engineering Day 2018</a:t>
            </a:r>
          </a:p>
        </p:txBody>
      </p:sp>
    </p:spTree>
    <p:extLst>
      <p:ext uri="{BB962C8B-B14F-4D97-AF65-F5344CB8AC3E}">
        <p14:creationId xmlns:p14="http://schemas.microsoft.com/office/powerpoint/2010/main" val="4239638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C484C3B-1DE0-4716-9C40-656C83D4A94D}" type="slidenum">
              <a:rPr lang="da-DK" smtClean="0"/>
              <a:t>27</a:t>
            </a:fld>
            <a:endParaRPr lang="da-DK"/>
          </a:p>
        </p:txBody>
      </p:sp>
      <p:sp>
        <p:nvSpPr>
          <p:cNvPr id="5" name="Pladsholder til sidehoved 4">
            <a:extLst>
              <a:ext uri="{FF2B5EF4-FFF2-40B4-BE49-F238E27FC236}">
                <a16:creationId xmlns:a16="http://schemas.microsoft.com/office/drawing/2014/main" id="{B9E79BA3-DD34-4DB2-8CCE-B9416DBA41A6}"/>
              </a:ext>
            </a:extLst>
          </p:cNvPr>
          <p:cNvSpPr>
            <a:spLocks noGrp="1"/>
          </p:cNvSpPr>
          <p:nvPr>
            <p:ph type="hdr" sz="quarter" idx="11"/>
          </p:nvPr>
        </p:nvSpPr>
        <p:spPr/>
        <p:txBody>
          <a:bodyPr/>
          <a:lstStyle/>
          <a:p>
            <a:r>
              <a:rPr lang="da-DK"/>
              <a:t>Engineering Day 2018</a:t>
            </a:r>
          </a:p>
        </p:txBody>
      </p:sp>
    </p:spTree>
    <p:extLst>
      <p:ext uri="{BB962C8B-B14F-4D97-AF65-F5344CB8AC3E}">
        <p14:creationId xmlns:p14="http://schemas.microsoft.com/office/powerpoint/2010/main" val="258724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a-DK" dirty="0"/>
              <a:t>Obs. Du kan først afspille videoen, når du kører præsentationen som et slideshow. </a:t>
            </a:r>
            <a:r>
              <a:rPr lang="da-DK" dirty="0">
                <a:highlight>
                  <a:srgbClr val="FFFF00"/>
                </a:highlight>
              </a:rPr>
              <a:t>Bemærk at dette slide har brug for et par sekunder til at ”indlæse” videoen i slideshowet</a:t>
            </a:r>
            <a:r>
              <a:rPr lang="da-DK" dirty="0"/>
              <a:t>, inden du får mulighed for at klikke på pilen i midten af billedet (pilen skal nok dukke op </a:t>
            </a:r>
            <a:r>
              <a:rPr lang="da-DK" dirty="0">
                <a:sym typeface="Wingdings" panose="05000000000000000000" pitchFamily="2" charset="2"/>
              </a:rPr>
              <a:t>). Klik så på pilen og afspil video med lyd og gerne på fuld skærm. </a:t>
            </a:r>
            <a:endParaRPr lang="da-DK" dirty="0"/>
          </a:p>
          <a:p>
            <a:endParaRPr lang="da-DK" dirty="0"/>
          </a:p>
        </p:txBody>
      </p:sp>
      <p:sp>
        <p:nvSpPr>
          <p:cNvPr id="4" name="Pladsholder til slidenummer 3"/>
          <p:cNvSpPr>
            <a:spLocks noGrp="1"/>
          </p:cNvSpPr>
          <p:nvPr>
            <p:ph type="sldNum" sz="quarter" idx="10"/>
          </p:nvPr>
        </p:nvSpPr>
        <p:spPr/>
        <p:txBody>
          <a:bodyPr/>
          <a:lstStyle/>
          <a:p>
            <a:fld id="{BC484C3B-1DE0-4716-9C40-656C83D4A94D}" type="slidenum">
              <a:rPr lang="da-DK" smtClean="0"/>
              <a:t>3</a:t>
            </a:fld>
            <a:endParaRPr lang="da-DK"/>
          </a:p>
        </p:txBody>
      </p:sp>
      <p:sp>
        <p:nvSpPr>
          <p:cNvPr id="5" name="Pladsholder til sidehoved 4">
            <a:extLst>
              <a:ext uri="{FF2B5EF4-FFF2-40B4-BE49-F238E27FC236}">
                <a16:creationId xmlns:a16="http://schemas.microsoft.com/office/drawing/2014/main" id="{63237271-B625-4A03-8859-D4B6B6B06D19}"/>
              </a:ext>
            </a:extLst>
          </p:cNvPr>
          <p:cNvSpPr>
            <a:spLocks noGrp="1"/>
          </p:cNvSpPr>
          <p:nvPr>
            <p:ph type="hdr" sz="quarter" idx="11"/>
          </p:nvPr>
        </p:nvSpPr>
        <p:spPr/>
        <p:txBody>
          <a:bodyPr/>
          <a:lstStyle/>
          <a:p>
            <a:r>
              <a:rPr lang="da-DK"/>
              <a:t>Engineering Day 2018</a:t>
            </a:r>
          </a:p>
        </p:txBody>
      </p:sp>
    </p:spTree>
    <p:extLst>
      <p:ext uri="{BB962C8B-B14F-4D97-AF65-F5344CB8AC3E}">
        <p14:creationId xmlns:p14="http://schemas.microsoft.com/office/powerpoint/2010/main" val="853109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C484C3B-1DE0-4716-9C40-656C83D4A94D}" type="slidenum">
              <a:rPr lang="da-DK" smtClean="0"/>
              <a:t>4</a:t>
            </a:fld>
            <a:endParaRPr lang="da-DK"/>
          </a:p>
        </p:txBody>
      </p:sp>
      <p:sp>
        <p:nvSpPr>
          <p:cNvPr id="5" name="Pladsholder til sidehoved 4">
            <a:extLst>
              <a:ext uri="{FF2B5EF4-FFF2-40B4-BE49-F238E27FC236}">
                <a16:creationId xmlns:a16="http://schemas.microsoft.com/office/drawing/2014/main" id="{DD553579-6812-4247-8791-96B0E7C94F13}"/>
              </a:ext>
            </a:extLst>
          </p:cNvPr>
          <p:cNvSpPr>
            <a:spLocks noGrp="1"/>
          </p:cNvSpPr>
          <p:nvPr>
            <p:ph type="hdr" sz="quarter" idx="11"/>
          </p:nvPr>
        </p:nvSpPr>
        <p:spPr/>
        <p:txBody>
          <a:bodyPr/>
          <a:lstStyle/>
          <a:p>
            <a:r>
              <a:rPr lang="da-DK"/>
              <a:t>Engineering Day 2018</a:t>
            </a:r>
          </a:p>
        </p:txBody>
      </p:sp>
    </p:spTree>
    <p:extLst>
      <p:ext uri="{BB962C8B-B14F-4D97-AF65-F5344CB8AC3E}">
        <p14:creationId xmlns:p14="http://schemas.microsoft.com/office/powerpoint/2010/main" val="3732057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Skriv grupperne ind i tabellen – ret selv så der er flere rækker eller kolonner. </a:t>
            </a:r>
          </a:p>
        </p:txBody>
      </p:sp>
      <p:sp>
        <p:nvSpPr>
          <p:cNvPr id="4" name="Pladsholder til slidenummer 3"/>
          <p:cNvSpPr>
            <a:spLocks noGrp="1"/>
          </p:cNvSpPr>
          <p:nvPr>
            <p:ph type="sldNum" sz="quarter" idx="10"/>
          </p:nvPr>
        </p:nvSpPr>
        <p:spPr/>
        <p:txBody>
          <a:bodyPr/>
          <a:lstStyle/>
          <a:p>
            <a:fld id="{BC484C3B-1DE0-4716-9C40-656C83D4A94D}" type="slidenum">
              <a:rPr lang="da-DK" smtClean="0"/>
              <a:t>5</a:t>
            </a:fld>
            <a:endParaRPr lang="da-DK"/>
          </a:p>
        </p:txBody>
      </p:sp>
      <p:sp>
        <p:nvSpPr>
          <p:cNvPr id="5" name="Pladsholder til sidehoved 4">
            <a:extLst>
              <a:ext uri="{FF2B5EF4-FFF2-40B4-BE49-F238E27FC236}">
                <a16:creationId xmlns:a16="http://schemas.microsoft.com/office/drawing/2014/main" id="{7C531CAC-335D-4716-BE66-3BC30C47930C}"/>
              </a:ext>
            </a:extLst>
          </p:cNvPr>
          <p:cNvSpPr>
            <a:spLocks noGrp="1"/>
          </p:cNvSpPr>
          <p:nvPr>
            <p:ph type="hdr" sz="quarter" idx="11"/>
          </p:nvPr>
        </p:nvSpPr>
        <p:spPr/>
        <p:txBody>
          <a:bodyPr/>
          <a:lstStyle/>
          <a:p>
            <a:r>
              <a:rPr lang="da-DK"/>
              <a:t>Engineering Day 2018</a:t>
            </a:r>
          </a:p>
        </p:txBody>
      </p:sp>
    </p:spTree>
    <p:extLst>
      <p:ext uri="{BB962C8B-B14F-4D97-AF65-F5344CB8AC3E}">
        <p14:creationId xmlns:p14="http://schemas.microsoft.com/office/powerpoint/2010/main" val="4083409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C484C3B-1DE0-4716-9C40-656C83D4A94D}" type="slidenum">
              <a:rPr lang="da-DK" smtClean="0"/>
              <a:t>6</a:t>
            </a:fld>
            <a:endParaRPr lang="da-DK"/>
          </a:p>
        </p:txBody>
      </p:sp>
      <p:sp>
        <p:nvSpPr>
          <p:cNvPr id="5" name="Pladsholder til sidehoved 4">
            <a:extLst>
              <a:ext uri="{FF2B5EF4-FFF2-40B4-BE49-F238E27FC236}">
                <a16:creationId xmlns:a16="http://schemas.microsoft.com/office/drawing/2014/main" id="{1A61C916-DCD3-41FD-BB4A-87DDF01864D0}"/>
              </a:ext>
            </a:extLst>
          </p:cNvPr>
          <p:cNvSpPr>
            <a:spLocks noGrp="1"/>
          </p:cNvSpPr>
          <p:nvPr>
            <p:ph type="hdr" sz="quarter" idx="11"/>
          </p:nvPr>
        </p:nvSpPr>
        <p:spPr/>
        <p:txBody>
          <a:bodyPr/>
          <a:lstStyle/>
          <a:p>
            <a:r>
              <a:rPr lang="da-DK"/>
              <a:t>Engineering Day 2018</a:t>
            </a:r>
          </a:p>
        </p:txBody>
      </p:sp>
    </p:spTree>
    <p:extLst>
      <p:ext uri="{BB962C8B-B14F-4D97-AF65-F5344CB8AC3E}">
        <p14:creationId xmlns:p14="http://schemas.microsoft.com/office/powerpoint/2010/main" val="738071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a-DK" dirty="0"/>
              <a:t>Obs. Du kan først afspille videoen, når du kører præsentationen som et slideshow. </a:t>
            </a:r>
            <a:r>
              <a:rPr lang="da-DK" dirty="0">
                <a:highlight>
                  <a:srgbClr val="FFFF00"/>
                </a:highlight>
              </a:rPr>
              <a:t>Bemærk at dette slide har brug for et par sekunder til at ”indlæse” videoen i slideshowet</a:t>
            </a:r>
            <a:r>
              <a:rPr lang="da-DK" dirty="0"/>
              <a:t>, inden du får mulighed for at klikke på pilen i midten af billedet (pilen skal nok dukke op </a:t>
            </a:r>
            <a:r>
              <a:rPr lang="da-DK" dirty="0">
                <a:sym typeface="Wingdings" panose="05000000000000000000" pitchFamily="2" charset="2"/>
              </a:rPr>
              <a:t>). </a:t>
            </a:r>
            <a:r>
              <a:rPr lang="da-DK">
                <a:sym typeface="Wingdings" panose="05000000000000000000" pitchFamily="2" charset="2"/>
              </a:rPr>
              <a:t>Klik så på pilen og afspil video med lyd og gerne på fuld skærm. </a:t>
            </a:r>
            <a:endParaRPr lang="da-DK" dirty="0"/>
          </a:p>
        </p:txBody>
      </p:sp>
      <p:sp>
        <p:nvSpPr>
          <p:cNvPr id="4" name="Pladsholder til slidenummer 3"/>
          <p:cNvSpPr>
            <a:spLocks noGrp="1"/>
          </p:cNvSpPr>
          <p:nvPr>
            <p:ph type="sldNum" sz="quarter" idx="10"/>
          </p:nvPr>
        </p:nvSpPr>
        <p:spPr/>
        <p:txBody>
          <a:bodyPr/>
          <a:lstStyle/>
          <a:p>
            <a:fld id="{BC484C3B-1DE0-4716-9C40-656C83D4A94D}" type="slidenum">
              <a:rPr lang="da-DK" smtClean="0"/>
              <a:t>7</a:t>
            </a:fld>
            <a:endParaRPr lang="da-DK"/>
          </a:p>
        </p:txBody>
      </p:sp>
      <p:sp>
        <p:nvSpPr>
          <p:cNvPr id="5" name="Pladsholder til sidehoved 4">
            <a:extLst>
              <a:ext uri="{FF2B5EF4-FFF2-40B4-BE49-F238E27FC236}">
                <a16:creationId xmlns:a16="http://schemas.microsoft.com/office/drawing/2014/main" id="{63E1DB25-1D00-44A4-BD10-AAA70235571A}"/>
              </a:ext>
            </a:extLst>
          </p:cNvPr>
          <p:cNvSpPr>
            <a:spLocks noGrp="1"/>
          </p:cNvSpPr>
          <p:nvPr>
            <p:ph type="hdr" sz="quarter" idx="11"/>
          </p:nvPr>
        </p:nvSpPr>
        <p:spPr/>
        <p:txBody>
          <a:bodyPr/>
          <a:lstStyle/>
          <a:p>
            <a:r>
              <a:rPr lang="da-DK"/>
              <a:t>Engineering Day 2018</a:t>
            </a:r>
          </a:p>
        </p:txBody>
      </p:sp>
    </p:spTree>
    <p:extLst>
      <p:ext uri="{BB962C8B-B14F-4D97-AF65-F5344CB8AC3E}">
        <p14:creationId xmlns:p14="http://schemas.microsoft.com/office/powerpoint/2010/main" val="1310804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a-DK" dirty="0"/>
              <a:t>Hvis dine elever har læst artiklen ”Spådom forværret: Så meget stiger havet” fra Videnskab.dk, så bed grupperne om at have den i tankerne, når de arbejder videre. </a:t>
            </a:r>
          </a:p>
          <a:p>
            <a:pPr marL="0" marR="0" lvl="0" indent="0" algn="l" defTabSz="914377" rtl="0" eaLnBrk="1" fontAlgn="auto" latinLnBrk="0" hangingPunct="1">
              <a:lnSpc>
                <a:spcPct val="100000"/>
              </a:lnSpc>
              <a:spcBef>
                <a:spcPts val="0"/>
              </a:spcBef>
              <a:spcAft>
                <a:spcPts val="0"/>
              </a:spcAft>
              <a:buClrTx/>
              <a:buSzTx/>
              <a:buFontTx/>
              <a:buNone/>
              <a:tabLst/>
              <a:defRPr/>
            </a:pPr>
            <a:r>
              <a:rPr lang="da-DK" u="none" dirty="0"/>
              <a:t>Find artiklen på </a:t>
            </a:r>
            <a:r>
              <a:rPr lang="da-DK" u="sng" dirty="0"/>
              <a:t>https://videnskab.dk/naturvidenskab/spaadom-forvaerret-saa-meget-stiger-havet</a:t>
            </a:r>
          </a:p>
          <a:p>
            <a:endParaRPr lang="da-DK" dirty="0"/>
          </a:p>
        </p:txBody>
      </p:sp>
      <p:sp>
        <p:nvSpPr>
          <p:cNvPr id="4" name="Pladsholder til slidenummer 3"/>
          <p:cNvSpPr>
            <a:spLocks noGrp="1"/>
          </p:cNvSpPr>
          <p:nvPr>
            <p:ph type="sldNum" sz="quarter" idx="10"/>
          </p:nvPr>
        </p:nvSpPr>
        <p:spPr/>
        <p:txBody>
          <a:bodyPr/>
          <a:lstStyle/>
          <a:p>
            <a:fld id="{BC484C3B-1DE0-4716-9C40-656C83D4A94D}" type="slidenum">
              <a:rPr lang="da-DK" smtClean="0"/>
              <a:t>8</a:t>
            </a:fld>
            <a:endParaRPr lang="da-DK"/>
          </a:p>
        </p:txBody>
      </p:sp>
      <p:sp>
        <p:nvSpPr>
          <p:cNvPr id="5" name="Pladsholder til sidehoved 4">
            <a:extLst>
              <a:ext uri="{FF2B5EF4-FFF2-40B4-BE49-F238E27FC236}">
                <a16:creationId xmlns:a16="http://schemas.microsoft.com/office/drawing/2014/main" id="{0691014D-93EB-4F1B-A448-150E29AD1EC7}"/>
              </a:ext>
            </a:extLst>
          </p:cNvPr>
          <p:cNvSpPr>
            <a:spLocks noGrp="1"/>
          </p:cNvSpPr>
          <p:nvPr>
            <p:ph type="hdr" sz="quarter" idx="11"/>
          </p:nvPr>
        </p:nvSpPr>
        <p:spPr/>
        <p:txBody>
          <a:bodyPr/>
          <a:lstStyle/>
          <a:p>
            <a:r>
              <a:rPr lang="da-DK"/>
              <a:t>Engineering Day 2018</a:t>
            </a:r>
          </a:p>
        </p:txBody>
      </p:sp>
    </p:spTree>
    <p:extLst>
      <p:ext uri="{BB962C8B-B14F-4D97-AF65-F5344CB8AC3E}">
        <p14:creationId xmlns:p14="http://schemas.microsoft.com/office/powerpoint/2010/main" val="1094926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a-DK" dirty="0"/>
              <a:t>Brug evt. metodekortet PROBLEMSKITSE, som kan hjælpe eleverne med at forstå udfordringen. Du kan printe dette metodekort til hver gruppe, så har de har et ark at skrive ned på. Find det på </a:t>
            </a:r>
            <a:r>
              <a:rPr lang="da-DK" u="sng" dirty="0"/>
              <a:t>https://astra.dk/engineering/proces  </a:t>
            </a:r>
          </a:p>
          <a:p>
            <a:endParaRPr lang="da-DK" dirty="0"/>
          </a:p>
        </p:txBody>
      </p:sp>
      <p:sp>
        <p:nvSpPr>
          <p:cNvPr id="4" name="Pladsholder til slidenummer 3"/>
          <p:cNvSpPr>
            <a:spLocks noGrp="1"/>
          </p:cNvSpPr>
          <p:nvPr>
            <p:ph type="sldNum" sz="quarter" idx="10"/>
          </p:nvPr>
        </p:nvSpPr>
        <p:spPr/>
        <p:txBody>
          <a:bodyPr/>
          <a:lstStyle/>
          <a:p>
            <a:fld id="{BC484C3B-1DE0-4716-9C40-656C83D4A94D}" type="slidenum">
              <a:rPr lang="da-DK" smtClean="0"/>
              <a:t>9</a:t>
            </a:fld>
            <a:endParaRPr lang="da-DK"/>
          </a:p>
        </p:txBody>
      </p:sp>
      <p:sp>
        <p:nvSpPr>
          <p:cNvPr id="5" name="Pladsholder til sidehoved 4">
            <a:extLst>
              <a:ext uri="{FF2B5EF4-FFF2-40B4-BE49-F238E27FC236}">
                <a16:creationId xmlns:a16="http://schemas.microsoft.com/office/drawing/2014/main" id="{0691014D-93EB-4F1B-A448-150E29AD1EC7}"/>
              </a:ext>
            </a:extLst>
          </p:cNvPr>
          <p:cNvSpPr>
            <a:spLocks noGrp="1"/>
          </p:cNvSpPr>
          <p:nvPr>
            <p:ph type="hdr" sz="quarter" idx="11"/>
          </p:nvPr>
        </p:nvSpPr>
        <p:spPr/>
        <p:txBody>
          <a:bodyPr/>
          <a:lstStyle/>
          <a:p>
            <a:r>
              <a:rPr lang="da-DK"/>
              <a:t>Engineering Day 2018</a:t>
            </a:r>
          </a:p>
        </p:txBody>
      </p:sp>
    </p:spTree>
    <p:extLst>
      <p:ext uri="{BB962C8B-B14F-4D97-AF65-F5344CB8AC3E}">
        <p14:creationId xmlns:p14="http://schemas.microsoft.com/office/powerpoint/2010/main" val="2477865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elslid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95325" y="4697456"/>
            <a:ext cx="10801350" cy="1563715"/>
          </a:xfrm>
        </p:spPr>
        <p:txBody>
          <a:bodyPr anchor="b">
            <a:noAutofit/>
          </a:bodyPr>
          <a:lstStyle>
            <a:lvl1pPr algn="l">
              <a:defRPr sz="4000"/>
            </a:lvl1pPr>
          </a:lstStyle>
          <a:p>
            <a:r>
              <a:rPr lang="da-DK" dirty="0"/>
              <a:t>Klik for at redigere i master</a:t>
            </a:r>
          </a:p>
        </p:txBody>
      </p:sp>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76140" y="726342"/>
            <a:ext cx="6839719" cy="3223930"/>
          </a:xfrm>
          <a:prstGeom prst="rect">
            <a:avLst/>
          </a:prstGeom>
        </p:spPr>
      </p:pic>
    </p:spTree>
    <p:extLst>
      <p:ext uri="{BB962C8B-B14F-4D97-AF65-F5344CB8AC3E}">
        <p14:creationId xmlns:p14="http://schemas.microsoft.com/office/powerpoint/2010/main" val="275546559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95325" y="294791"/>
            <a:ext cx="8265795" cy="923183"/>
          </a:xfrm>
        </p:spPr>
        <p:txBody>
          <a:bodyPr/>
          <a:lstStyle/>
          <a:p>
            <a:r>
              <a:rPr lang="da-DK" dirty="0"/>
              <a:t>Klik for at redigere i master</a:t>
            </a:r>
          </a:p>
        </p:txBody>
      </p:sp>
      <p:sp>
        <p:nvSpPr>
          <p:cNvPr id="3" name="Pladsholder til indhold 2"/>
          <p:cNvSpPr>
            <a:spLocks noGrp="1"/>
          </p:cNvSpPr>
          <p:nvPr>
            <p:ph idx="1"/>
          </p:nvPr>
        </p:nvSpPr>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095475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1851" y="393785"/>
            <a:ext cx="10515600" cy="1102596"/>
          </a:xfrm>
        </p:spPr>
        <p:txBody>
          <a:bodyPr anchor="b"/>
          <a:lstStyle>
            <a:lvl1pPr>
              <a:defRPr sz="4000"/>
            </a:lvl1pPr>
          </a:lstStyle>
          <a:p>
            <a:r>
              <a:rPr lang="da-DK" dirty="0"/>
              <a:t>Klik for at redigere i master</a:t>
            </a:r>
          </a:p>
        </p:txBody>
      </p:sp>
      <p:sp>
        <p:nvSpPr>
          <p:cNvPr id="3" name="Pladsholder til tekst 2"/>
          <p:cNvSpPr>
            <a:spLocks noGrp="1"/>
          </p:cNvSpPr>
          <p:nvPr>
            <p:ph type="body" idx="1"/>
          </p:nvPr>
        </p:nvSpPr>
        <p:spPr>
          <a:xfrm>
            <a:off x="831851" y="1545604"/>
            <a:ext cx="10515600" cy="4544048"/>
          </a:xfrm>
        </p:spPr>
        <p:txBody>
          <a:bodyPr/>
          <a:lstStyle>
            <a:lvl1pPr marL="0" indent="0">
              <a:buNone/>
              <a:defRPr sz="2400">
                <a:solidFill>
                  <a:schemeClr val="accent1">
                    <a:lumMod val="60000"/>
                    <a:lumOff val="4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a-DK" dirty="0"/>
              <a:t>Klik for at redigere i master</a:t>
            </a:r>
          </a:p>
        </p:txBody>
      </p:sp>
    </p:spTree>
    <p:extLst>
      <p:ext uri="{BB962C8B-B14F-4D97-AF65-F5344CB8AC3E}">
        <p14:creationId xmlns:p14="http://schemas.microsoft.com/office/powerpoint/2010/main" val="130338332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695325" y="1332000"/>
            <a:ext cx="5181600" cy="4248000"/>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6315075" y="1332000"/>
            <a:ext cx="5181600" cy="4248000"/>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85270348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40ACB6"/>
                </a:solidFill>
              </a:defRPr>
            </a:lvl1pPr>
          </a:lstStyle>
          <a:p>
            <a:r>
              <a:rPr lang="da-DK" dirty="0"/>
              <a:t>Klik for at redigere i master</a:t>
            </a:r>
          </a:p>
        </p:txBody>
      </p:sp>
      <p:sp>
        <p:nvSpPr>
          <p:cNvPr id="3" name="Pladsholder til indhold 2"/>
          <p:cNvSpPr>
            <a:spLocks noGrp="1"/>
          </p:cNvSpPr>
          <p:nvPr>
            <p:ph sz="half" idx="1"/>
          </p:nvPr>
        </p:nvSpPr>
        <p:spPr>
          <a:xfrm>
            <a:off x="695325" y="1332000"/>
            <a:ext cx="5181600" cy="4248000"/>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ladsholder til billede 10"/>
          <p:cNvSpPr>
            <a:spLocks noGrp="1"/>
          </p:cNvSpPr>
          <p:nvPr>
            <p:ph type="pic" sz="quarter" idx="13"/>
          </p:nvPr>
        </p:nvSpPr>
        <p:spPr>
          <a:xfrm>
            <a:off x="6672338" y="1332000"/>
            <a:ext cx="4248000" cy="4248000"/>
          </a:xfrm>
          <a:prstGeom prst="ellipse">
            <a:avLst/>
          </a:prstGeom>
        </p:spPr>
        <p:txBody>
          <a:bodyPr/>
          <a:lstStyle/>
          <a:p>
            <a:endParaRPr lang="da-DK"/>
          </a:p>
        </p:txBody>
      </p:sp>
    </p:spTree>
    <p:extLst>
      <p:ext uri="{BB962C8B-B14F-4D97-AF65-F5344CB8AC3E}">
        <p14:creationId xmlns:p14="http://schemas.microsoft.com/office/powerpoint/2010/main" val="197929709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361072257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17067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ktangel 9"/>
          <p:cNvSpPr/>
          <p:nvPr userDrawn="1"/>
        </p:nvSpPr>
        <p:spPr>
          <a:xfrm>
            <a:off x="0" y="5886000"/>
            <a:ext cx="12192000" cy="9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da-DK"/>
          </a:p>
        </p:txBody>
      </p:sp>
      <p:sp>
        <p:nvSpPr>
          <p:cNvPr id="2" name="Pladsholder til titel 1"/>
          <p:cNvSpPr>
            <a:spLocks noGrp="1"/>
          </p:cNvSpPr>
          <p:nvPr>
            <p:ph type="title"/>
          </p:nvPr>
        </p:nvSpPr>
        <p:spPr>
          <a:xfrm>
            <a:off x="695325" y="294791"/>
            <a:ext cx="10801350" cy="923183"/>
          </a:xfrm>
          <a:prstGeom prst="rect">
            <a:avLst/>
          </a:prstGeom>
        </p:spPr>
        <p:txBody>
          <a:bodyPr vert="horz" lIns="0" tIns="45720" rIns="91440" bIns="45720" rtlCol="0" anchor="ctr">
            <a:noAutofit/>
          </a:bodyPr>
          <a:lstStyle/>
          <a:p>
            <a:r>
              <a:rPr lang="da-DK" dirty="0"/>
              <a:t>Klik for at redigere i master</a:t>
            </a:r>
          </a:p>
        </p:txBody>
      </p:sp>
      <p:sp>
        <p:nvSpPr>
          <p:cNvPr id="3" name="Pladsholder til tekst 2"/>
          <p:cNvSpPr>
            <a:spLocks noGrp="1"/>
          </p:cNvSpPr>
          <p:nvPr>
            <p:ph type="body" idx="1"/>
          </p:nvPr>
        </p:nvSpPr>
        <p:spPr>
          <a:xfrm>
            <a:off x="695325" y="1332000"/>
            <a:ext cx="8101013" cy="4248000"/>
          </a:xfrm>
          <a:prstGeom prst="rect">
            <a:avLst/>
          </a:prstGeom>
        </p:spPr>
        <p:txBody>
          <a:bodyPr vert="horz" lIns="0" tIns="45720" rIns="91440" bIns="4572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12" name="Billed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65308" y="6032625"/>
            <a:ext cx="1440000" cy="678751"/>
          </a:xfrm>
          <a:prstGeom prst="rect">
            <a:avLst/>
          </a:prstGeom>
        </p:spPr>
      </p:pic>
      <p:sp>
        <p:nvSpPr>
          <p:cNvPr id="16" name="Rektangel 15"/>
          <p:cNvSpPr/>
          <p:nvPr userDrawn="1"/>
        </p:nvSpPr>
        <p:spPr>
          <a:xfrm>
            <a:off x="0" y="0"/>
            <a:ext cx="12192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651560119"/>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60" r:id="rId5"/>
    <p:sldLayoutId id="2147483654" r:id="rId6"/>
    <p:sldLayoutId id="2147483655" r:id="rId7"/>
  </p:sldLayoutIdLst>
  <p:transition>
    <p:fade/>
  </p:transition>
  <p:hf hdr="0"/>
  <p:txStyles>
    <p:titleStyle>
      <a:lvl1pPr algn="l" defTabSz="914377"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4" pos="7242" userDrawn="1">
          <p15:clr>
            <a:srgbClr val="F26B43"/>
          </p15:clr>
        </p15:guide>
        <p15:guide id="6" pos="438" userDrawn="1">
          <p15:clr>
            <a:srgbClr val="F26B43"/>
          </p15:clr>
        </p15:guide>
        <p15:guide id="7" orient="horz" pos="835" userDrawn="1">
          <p15:clr>
            <a:srgbClr val="F26B43"/>
          </p15:clr>
        </p15:guide>
        <p15:guide id="8" orient="horz" pos="3521" userDrawn="1">
          <p15:clr>
            <a:srgbClr val="F26B43"/>
          </p15:clr>
        </p15:guide>
        <p15:guide id="10" pos="5541" userDrawn="1">
          <p15:clr>
            <a:srgbClr val="F26B43"/>
          </p15:clr>
        </p15:guide>
        <p15:guide id="11" orient="horz" pos="370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6.emf"/><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6.emf"/><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6.emf"/><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6.emf"/><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6.emf"/><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6.emf"/></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6.emf"/><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6.emf"/><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6.emf"/><Relationship Id="rId5" Type="http://schemas.openxmlformats.org/officeDocument/2006/relationships/image" Target="../media/image19.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6.emf"/><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6.emf"/></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QdkZZwDIHgM" TargetMode="External"/><Relationship Id="rId5" Type="http://schemas.openxmlformats.org/officeDocument/2006/relationships/hyperlink" Target="http://www.engineeringday.dk/"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6.emf"/><Relationship Id="rId2" Type="http://schemas.openxmlformats.org/officeDocument/2006/relationships/slideLayout" Target="../slideLayouts/slideLayout5.xml"/><Relationship Id="rId1" Type="http://schemas.openxmlformats.org/officeDocument/2006/relationships/video" Target="https://www.youtube.com/embed/BKMKKXQtBW4" TargetMode="External"/><Relationship Id="rId6" Type="http://schemas.openxmlformats.org/officeDocument/2006/relationships/hyperlink" Target="http://www.engineeringday.dk/" TargetMode="External"/><Relationship Id="rId5" Type="http://schemas.openxmlformats.org/officeDocument/2006/relationships/image" Target="../media/image12.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6.emf"/><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6.emf"/><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716C7E-50C9-490F-A16C-03DB37F7E388}"/>
              </a:ext>
            </a:extLst>
          </p:cNvPr>
          <p:cNvSpPr>
            <a:spLocks noGrp="1"/>
          </p:cNvSpPr>
          <p:nvPr>
            <p:ph type="ctrTitle"/>
          </p:nvPr>
        </p:nvSpPr>
        <p:spPr/>
        <p:txBody>
          <a:bodyPr/>
          <a:lstStyle/>
          <a:p>
            <a:pPr algn="ctr"/>
            <a:r>
              <a:rPr lang="da-DK" sz="6000" dirty="0"/>
              <a:t>VELKOMMEN TIL </a:t>
            </a:r>
            <a:br>
              <a:rPr lang="da-DK" sz="6000" dirty="0"/>
            </a:br>
            <a:r>
              <a:rPr lang="da-DK" sz="6000" dirty="0"/>
              <a:t>ENGINEERING DAY 2018</a:t>
            </a:r>
          </a:p>
        </p:txBody>
      </p:sp>
    </p:spTree>
    <p:extLst>
      <p:ext uri="{BB962C8B-B14F-4D97-AF65-F5344CB8AC3E}">
        <p14:creationId xmlns:p14="http://schemas.microsoft.com/office/powerpoint/2010/main" val="415799224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Design et hus der ikke kan drukne</a:t>
            </a:r>
          </a:p>
        </p:txBody>
      </p:sp>
      <p:pic>
        <p:nvPicPr>
          <p:cNvPr id="15" name="Pladsholder til billede 14" descr="PP-forstaa-udf.pn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8280000" y="1332000"/>
            <a:ext cx="3179394" cy="3179394"/>
          </a:xfrm>
        </p:spPr>
      </p:pic>
      <p:sp>
        <p:nvSpPr>
          <p:cNvPr id="5" name="Pladsholder til indhold 4">
            <a:extLst>
              <a:ext uri="{FF2B5EF4-FFF2-40B4-BE49-F238E27FC236}">
                <a16:creationId xmlns:a16="http://schemas.microsoft.com/office/drawing/2014/main" id="{04178CC8-A9EC-4F81-A458-A2824CA3B399}"/>
              </a:ext>
            </a:extLst>
          </p:cNvPr>
          <p:cNvSpPr>
            <a:spLocks noGrp="1"/>
          </p:cNvSpPr>
          <p:nvPr>
            <p:ph sz="half" idx="1"/>
          </p:nvPr>
        </p:nvSpPr>
        <p:spPr>
          <a:xfrm>
            <a:off x="695325" y="1332000"/>
            <a:ext cx="6248086" cy="4248000"/>
          </a:xfrm>
        </p:spPr>
        <p:txBody>
          <a:bodyPr/>
          <a:lstStyle/>
          <a:p>
            <a:pPr marL="0" indent="0">
              <a:buNone/>
            </a:pPr>
            <a:r>
              <a:rPr lang="da-DK" dirty="0"/>
              <a:t>Fælles opsamling i klassen</a:t>
            </a:r>
          </a:p>
          <a:p>
            <a:pPr marL="0" indent="0">
              <a:buNone/>
            </a:pPr>
            <a:endParaRPr lang="da-DK" dirty="0"/>
          </a:p>
          <a:p>
            <a:r>
              <a:rPr lang="da-DK" dirty="0"/>
              <a:t>Hvordan skal vi forstå udfordringen?</a:t>
            </a:r>
          </a:p>
          <a:p>
            <a:pPr lvl="1"/>
            <a:r>
              <a:rPr lang="da-DK" dirty="0"/>
              <a:t>Hvad er problemet?</a:t>
            </a:r>
          </a:p>
          <a:p>
            <a:pPr lvl="1"/>
            <a:r>
              <a:rPr lang="da-DK" dirty="0"/>
              <a:t>Hvem er det et problem for?</a:t>
            </a:r>
          </a:p>
          <a:p>
            <a:pPr lvl="1"/>
            <a:r>
              <a:rPr lang="da-DK" dirty="0"/>
              <a:t>Hvilke krav er der til løsningen?</a:t>
            </a:r>
          </a:p>
        </p:txBody>
      </p:sp>
      <p:pic>
        <p:nvPicPr>
          <p:cNvPr id="7" name="Billede 6">
            <a:extLst>
              <a:ext uri="{FF2B5EF4-FFF2-40B4-BE49-F238E27FC236}">
                <a16:creationId xmlns:a16="http://schemas.microsoft.com/office/drawing/2014/main" id="{59861561-219D-5840-88FB-5229A37A9C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00000">
            <a:off x="6973413" y="1633076"/>
            <a:ext cx="1689100" cy="1689100"/>
          </a:xfrm>
          <a:prstGeom prst="rect">
            <a:avLst/>
          </a:prstGeom>
        </p:spPr>
      </p:pic>
      <p:pic>
        <p:nvPicPr>
          <p:cNvPr id="8" name="Billede 7" descr="model2.pdf">
            <a:extLst>
              <a:ext uri="{FF2B5EF4-FFF2-40B4-BE49-F238E27FC236}">
                <a16:creationId xmlns:a16="http://schemas.microsoft.com/office/drawing/2014/main" id="{4153E3A9-049E-5B45-94BD-DAF35B749C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0989" y="4333675"/>
            <a:ext cx="2228477" cy="1574755"/>
          </a:xfrm>
          <a:prstGeom prst="rect">
            <a:avLst/>
          </a:prstGeom>
        </p:spPr>
      </p:pic>
    </p:spTree>
    <p:extLst>
      <p:ext uri="{BB962C8B-B14F-4D97-AF65-F5344CB8AC3E}">
        <p14:creationId xmlns:p14="http://schemas.microsoft.com/office/powerpoint/2010/main" val="378174117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Design et hus der ikke kan drukne (80 minutter)</a:t>
            </a:r>
          </a:p>
        </p:txBody>
      </p:sp>
      <p:sp>
        <p:nvSpPr>
          <p:cNvPr id="3" name="Pladsholder til indhold 2"/>
          <p:cNvSpPr>
            <a:spLocks noGrp="1"/>
          </p:cNvSpPr>
          <p:nvPr>
            <p:ph sz="half" idx="1"/>
          </p:nvPr>
        </p:nvSpPr>
        <p:spPr/>
        <p:txBody>
          <a:bodyPr/>
          <a:lstStyle/>
          <a:p>
            <a:pPr marL="0" indent="0">
              <a:buNone/>
            </a:pPr>
            <a:r>
              <a:rPr lang="da-DK" dirty="0"/>
              <a:t>I skal undersøge og vurdere egenskaber ved materialer, som repræsenterer byggematerialer, der </a:t>
            </a:r>
            <a:br>
              <a:rPr lang="da-DK" dirty="0"/>
            </a:br>
            <a:r>
              <a:rPr lang="da-DK" dirty="0"/>
              <a:t>i praksis bliver brugt til at bygge huse, der kan modstå oversvømmelser. </a:t>
            </a:r>
          </a:p>
          <a:p>
            <a:pPr marL="0" indent="0">
              <a:buNone/>
            </a:pPr>
            <a:endParaRPr lang="da-DK" dirty="0"/>
          </a:p>
          <a:p>
            <a:pPr marL="0" indent="0">
              <a:buNone/>
            </a:pPr>
            <a:r>
              <a:rPr lang="da-DK" dirty="0"/>
              <a:t>I skal undersøge materialernes </a:t>
            </a:r>
          </a:p>
          <a:p>
            <a:r>
              <a:rPr lang="da-DK" dirty="0"/>
              <a:t>Brudstyrke</a:t>
            </a:r>
          </a:p>
          <a:p>
            <a:r>
              <a:rPr lang="da-DK" dirty="0"/>
              <a:t>Sugeevne</a:t>
            </a:r>
          </a:p>
        </p:txBody>
      </p:sp>
      <p:pic>
        <p:nvPicPr>
          <p:cNvPr id="15" name="Pladsholder til billede 1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280000" y="1332000"/>
            <a:ext cx="3179394" cy="3179394"/>
          </a:xfrm>
        </p:spPr>
      </p:pic>
      <p:pic>
        <p:nvPicPr>
          <p:cNvPr id="7" name="Billede 6">
            <a:extLst>
              <a:ext uri="{FF2B5EF4-FFF2-40B4-BE49-F238E27FC236}">
                <a16:creationId xmlns:a16="http://schemas.microsoft.com/office/drawing/2014/main" id="{C854AB16-6711-C34B-BFCA-E90EF9E9E8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815" y="4462579"/>
            <a:ext cx="8175406" cy="1148486"/>
          </a:xfrm>
          <a:prstGeom prst="rect">
            <a:avLst/>
          </a:prstGeom>
        </p:spPr>
      </p:pic>
      <p:pic>
        <p:nvPicPr>
          <p:cNvPr id="9" name="Billede 8" descr="model2.pdf">
            <a:extLst>
              <a:ext uri="{FF2B5EF4-FFF2-40B4-BE49-F238E27FC236}">
                <a16:creationId xmlns:a16="http://schemas.microsoft.com/office/drawing/2014/main" id="{5C914A3F-5B7D-9144-9EC6-6AFA3C131F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0989" y="4333675"/>
            <a:ext cx="2228477" cy="1574755"/>
          </a:xfrm>
          <a:prstGeom prst="rect">
            <a:avLst/>
          </a:prstGeom>
        </p:spPr>
      </p:pic>
      <p:pic>
        <p:nvPicPr>
          <p:cNvPr id="10" name="Billede 9">
            <a:extLst>
              <a:ext uri="{FF2B5EF4-FFF2-40B4-BE49-F238E27FC236}">
                <a16:creationId xmlns:a16="http://schemas.microsoft.com/office/drawing/2014/main" id="{F22F51A3-9EAF-9241-9B91-4FC17F4E49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00000">
            <a:off x="10687620" y="477262"/>
            <a:ext cx="1350000" cy="1350000"/>
          </a:xfrm>
          <a:prstGeom prst="rect">
            <a:avLst/>
          </a:prstGeom>
        </p:spPr>
      </p:pic>
    </p:spTree>
    <p:extLst>
      <p:ext uri="{BB962C8B-B14F-4D97-AF65-F5344CB8AC3E}">
        <p14:creationId xmlns:p14="http://schemas.microsoft.com/office/powerpoint/2010/main" val="265628233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Design et hus der ikke kan drukne</a:t>
            </a:r>
          </a:p>
        </p:txBody>
      </p:sp>
      <p:sp>
        <p:nvSpPr>
          <p:cNvPr id="3" name="Pladsholder til indhold 2"/>
          <p:cNvSpPr>
            <a:spLocks noGrp="1"/>
          </p:cNvSpPr>
          <p:nvPr>
            <p:ph sz="half" idx="1"/>
          </p:nvPr>
        </p:nvSpPr>
        <p:spPr>
          <a:xfrm>
            <a:off x="695324" y="1332000"/>
            <a:ext cx="4638675" cy="4248000"/>
          </a:xfrm>
        </p:spPr>
        <p:txBody>
          <a:bodyPr/>
          <a:lstStyle/>
          <a:p>
            <a:pPr marL="0" indent="0">
              <a:buNone/>
            </a:pPr>
            <a:r>
              <a:rPr lang="da-DK" dirty="0"/>
              <a:t>I får et sæt undersøgelsesark per gruppe </a:t>
            </a:r>
          </a:p>
          <a:p>
            <a:pPr marL="0" indent="0">
              <a:buNone/>
            </a:pPr>
            <a:endParaRPr lang="da-DK" dirty="0"/>
          </a:p>
          <a:p>
            <a:pPr marL="0" indent="0">
              <a:buNone/>
            </a:pPr>
            <a:r>
              <a:rPr lang="da-DK" dirty="0"/>
              <a:t>Vær omhyggelige når I skærer materialerne ud </a:t>
            </a:r>
            <a:br>
              <a:rPr lang="da-DK" dirty="0"/>
            </a:br>
            <a:r>
              <a:rPr lang="da-DK" dirty="0"/>
              <a:t>– de skal måle 15x2 centimeter</a:t>
            </a:r>
          </a:p>
          <a:p>
            <a:pPr marL="0" indent="0">
              <a:buNone/>
            </a:pPr>
            <a:endParaRPr lang="da-DK" dirty="0"/>
          </a:p>
          <a:p>
            <a:pPr marL="0" indent="0">
              <a:buNone/>
            </a:pPr>
            <a:r>
              <a:rPr lang="da-DK" dirty="0"/>
              <a:t>Timeout undervejs og fælles opsamling </a:t>
            </a:r>
            <a:br>
              <a:rPr lang="da-DK" dirty="0"/>
            </a:br>
            <a:r>
              <a:rPr lang="da-DK" dirty="0"/>
              <a:t>til sidst</a:t>
            </a:r>
          </a:p>
          <a:p>
            <a:pPr marL="0" indent="0">
              <a:buNone/>
            </a:pPr>
            <a:endParaRPr lang="da-DK" dirty="0"/>
          </a:p>
          <a:p>
            <a:pPr marL="0" indent="0">
              <a:buNone/>
            </a:pPr>
            <a:r>
              <a:rPr lang="da-DK" dirty="0"/>
              <a:t>I skal dele jeres resultater til sidst</a:t>
            </a:r>
          </a:p>
          <a:p>
            <a:endParaRPr lang="da-DK" dirty="0"/>
          </a:p>
          <a:p>
            <a:endParaRPr lang="da-DK" dirty="0"/>
          </a:p>
        </p:txBody>
      </p:sp>
      <p:pic>
        <p:nvPicPr>
          <p:cNvPr id="15" name="Pladsholder til billede 1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280000" y="1332000"/>
            <a:ext cx="3179394" cy="3179394"/>
          </a:xfrm>
        </p:spPr>
      </p:pic>
      <p:pic>
        <p:nvPicPr>
          <p:cNvPr id="8" name="Billede 7">
            <a:extLst>
              <a:ext uri="{FF2B5EF4-FFF2-40B4-BE49-F238E27FC236}">
                <a16:creationId xmlns:a16="http://schemas.microsoft.com/office/drawing/2014/main" id="{BF8528A4-BE18-E242-83DE-09895A4943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
            <a:off x="4732997" y="2202260"/>
            <a:ext cx="3506247" cy="4961782"/>
          </a:xfrm>
          <a:prstGeom prst="rect">
            <a:avLst/>
          </a:prstGeom>
          <a:solidFill>
            <a:schemeClr val="bg1"/>
          </a:solidFill>
          <a:ln w="12700">
            <a:solidFill>
              <a:srgbClr val="234B5A"/>
            </a:solidFill>
          </a:ln>
        </p:spPr>
      </p:pic>
      <p:pic>
        <p:nvPicPr>
          <p:cNvPr id="7" name="Billede 6" descr="model2.pdf">
            <a:extLst>
              <a:ext uri="{FF2B5EF4-FFF2-40B4-BE49-F238E27FC236}">
                <a16:creationId xmlns:a16="http://schemas.microsoft.com/office/drawing/2014/main" id="{9A06EC9E-DF81-ED45-9863-621F286D60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0989" y="4333675"/>
            <a:ext cx="2228477" cy="1574755"/>
          </a:xfrm>
          <a:prstGeom prst="rect">
            <a:avLst/>
          </a:prstGeom>
        </p:spPr>
      </p:pic>
    </p:spTree>
    <p:extLst>
      <p:ext uri="{BB962C8B-B14F-4D97-AF65-F5344CB8AC3E}">
        <p14:creationId xmlns:p14="http://schemas.microsoft.com/office/powerpoint/2010/main" val="147578074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1024" y="294791"/>
            <a:ext cx="10801350" cy="923183"/>
          </a:xfrm>
        </p:spPr>
        <p:txBody>
          <a:bodyPr/>
          <a:lstStyle/>
          <a:p>
            <a:r>
              <a:rPr lang="da-DK" dirty="0"/>
              <a:t>Design et hus der ikke kan drukne</a:t>
            </a:r>
          </a:p>
        </p:txBody>
      </p:sp>
      <p:pic>
        <p:nvPicPr>
          <p:cNvPr id="15" name="Pladsholder til billede 1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317229" y="1332000"/>
            <a:ext cx="3179394" cy="3179394"/>
          </a:xfrm>
        </p:spPr>
      </p:pic>
      <p:graphicFrame>
        <p:nvGraphicFramePr>
          <p:cNvPr id="8" name="Pladsholder til indhold 7">
            <a:extLst>
              <a:ext uri="{FF2B5EF4-FFF2-40B4-BE49-F238E27FC236}">
                <a16:creationId xmlns:a16="http://schemas.microsoft.com/office/drawing/2014/main" id="{FD9FB98D-145A-4474-ACF7-865F024CE18D}"/>
              </a:ext>
            </a:extLst>
          </p:cNvPr>
          <p:cNvGraphicFramePr>
            <a:graphicFrameLocks noGrp="1"/>
          </p:cNvGraphicFramePr>
          <p:nvPr>
            <p:ph sz="half" idx="1"/>
            <p:extLst>
              <p:ext uri="{D42A27DB-BD31-4B8C-83A1-F6EECF244321}">
                <p14:modId xmlns:p14="http://schemas.microsoft.com/office/powerpoint/2010/main" val="3535269065"/>
              </p:ext>
            </p:extLst>
          </p:nvPr>
        </p:nvGraphicFramePr>
        <p:xfrm>
          <a:off x="692200" y="1839663"/>
          <a:ext cx="7053924" cy="2995096"/>
        </p:xfrm>
        <a:graphic>
          <a:graphicData uri="http://schemas.openxmlformats.org/drawingml/2006/table">
            <a:tbl>
              <a:tblPr firstRow="1" bandRow="1">
                <a:tableStyleId>{5C22544A-7EE6-4342-B048-85BDC9FD1C3A}</a:tableStyleId>
              </a:tblPr>
              <a:tblGrid>
                <a:gridCol w="790056">
                  <a:extLst>
                    <a:ext uri="{9D8B030D-6E8A-4147-A177-3AD203B41FA5}">
                      <a16:colId xmlns:a16="http://schemas.microsoft.com/office/drawing/2014/main" val="3505650549"/>
                    </a:ext>
                  </a:extLst>
                </a:gridCol>
                <a:gridCol w="790056">
                  <a:extLst>
                    <a:ext uri="{9D8B030D-6E8A-4147-A177-3AD203B41FA5}">
                      <a16:colId xmlns:a16="http://schemas.microsoft.com/office/drawing/2014/main" val="3307106682"/>
                    </a:ext>
                  </a:extLst>
                </a:gridCol>
                <a:gridCol w="964874">
                  <a:extLst>
                    <a:ext uri="{9D8B030D-6E8A-4147-A177-3AD203B41FA5}">
                      <a16:colId xmlns:a16="http://schemas.microsoft.com/office/drawing/2014/main" val="155989173"/>
                    </a:ext>
                  </a:extLst>
                </a:gridCol>
                <a:gridCol w="1145628">
                  <a:extLst>
                    <a:ext uri="{9D8B030D-6E8A-4147-A177-3AD203B41FA5}">
                      <a16:colId xmlns:a16="http://schemas.microsoft.com/office/drawing/2014/main" val="3395467810"/>
                    </a:ext>
                  </a:extLst>
                </a:gridCol>
                <a:gridCol w="1198179">
                  <a:extLst>
                    <a:ext uri="{9D8B030D-6E8A-4147-A177-3AD203B41FA5}">
                      <a16:colId xmlns:a16="http://schemas.microsoft.com/office/drawing/2014/main" val="2587082746"/>
                    </a:ext>
                  </a:extLst>
                </a:gridCol>
                <a:gridCol w="585019">
                  <a:extLst>
                    <a:ext uri="{9D8B030D-6E8A-4147-A177-3AD203B41FA5}">
                      <a16:colId xmlns:a16="http://schemas.microsoft.com/office/drawing/2014/main" val="642422995"/>
                    </a:ext>
                  </a:extLst>
                </a:gridCol>
                <a:gridCol w="790056">
                  <a:extLst>
                    <a:ext uri="{9D8B030D-6E8A-4147-A177-3AD203B41FA5}">
                      <a16:colId xmlns:a16="http://schemas.microsoft.com/office/drawing/2014/main" val="4140163159"/>
                    </a:ext>
                  </a:extLst>
                </a:gridCol>
                <a:gridCol w="790056">
                  <a:extLst>
                    <a:ext uri="{9D8B030D-6E8A-4147-A177-3AD203B41FA5}">
                      <a16:colId xmlns:a16="http://schemas.microsoft.com/office/drawing/2014/main" val="1315328390"/>
                    </a:ext>
                  </a:extLst>
                </a:gridCol>
              </a:tblGrid>
              <a:tr h="676312">
                <a:tc>
                  <a:txBody>
                    <a:bodyPr/>
                    <a:lstStyle/>
                    <a:p>
                      <a:r>
                        <a:rPr lang="da-DK" sz="1600" dirty="0"/>
                        <a:t>Ispind</a:t>
                      </a:r>
                    </a:p>
                  </a:txBody>
                  <a:tcPr/>
                </a:tc>
                <a:tc>
                  <a:txBody>
                    <a:bodyPr/>
                    <a:lstStyle/>
                    <a:p>
                      <a:r>
                        <a:rPr lang="da-DK" sz="1600" dirty="0"/>
                        <a:t>Pap</a:t>
                      </a:r>
                    </a:p>
                  </a:txBody>
                  <a:tcPr/>
                </a:tc>
                <a:tc>
                  <a:txBody>
                    <a:bodyPr/>
                    <a:lstStyle/>
                    <a:p>
                      <a:r>
                        <a:rPr lang="da-DK" sz="1600" dirty="0"/>
                        <a:t>Flamingo</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a-DK" sz="1600" dirty="0"/>
                        <a:t>Hushold-</a:t>
                      </a:r>
                      <a:br>
                        <a:rPr lang="da-DK" sz="1600" dirty="0"/>
                      </a:br>
                      <a:r>
                        <a:rPr lang="da-DK" sz="1600" dirty="0" err="1"/>
                        <a:t>ningsfilm</a:t>
                      </a:r>
                      <a:endParaRPr lang="da-DK" sz="1600" dirty="0"/>
                    </a:p>
                  </a:txBody>
                  <a:tcPr/>
                </a:tc>
                <a:tc>
                  <a:txBody>
                    <a:bodyPr/>
                    <a:lstStyle/>
                    <a:p>
                      <a:r>
                        <a:rPr lang="da-DK" sz="1600" dirty="0"/>
                        <a:t>Sølvpapir</a:t>
                      </a:r>
                    </a:p>
                  </a:txBody>
                  <a:tcPr/>
                </a:tc>
                <a:tc>
                  <a:txBody>
                    <a:bodyPr/>
                    <a:lstStyle/>
                    <a:p>
                      <a:r>
                        <a:rPr lang="da-DK" sz="1600" dirty="0"/>
                        <a:t>Ler</a:t>
                      </a:r>
                    </a:p>
                  </a:txBody>
                  <a:tcPr/>
                </a:tc>
                <a:tc>
                  <a:txBody>
                    <a:bodyPr/>
                    <a:lstStyle/>
                    <a:p>
                      <a:r>
                        <a:rPr lang="da-DK" sz="1600" dirty="0"/>
                        <a:t>Strå</a:t>
                      </a:r>
                    </a:p>
                  </a:txBody>
                  <a:tcPr/>
                </a:tc>
                <a:tc>
                  <a:txBody>
                    <a:bodyPr/>
                    <a:lstStyle/>
                    <a:p>
                      <a:endParaRPr lang="da-DK" sz="1600" dirty="0"/>
                    </a:p>
                  </a:txBody>
                  <a:tcPr/>
                </a:tc>
                <a:extLst>
                  <a:ext uri="{0D108BD9-81ED-4DB2-BD59-A6C34878D82A}">
                    <a16:rowId xmlns:a16="http://schemas.microsoft.com/office/drawing/2014/main" val="3961563378"/>
                  </a:ext>
                </a:extLst>
              </a:tr>
              <a:tr h="386464">
                <a:tc>
                  <a:txBody>
                    <a:bodyPr/>
                    <a:lstStyle/>
                    <a:p>
                      <a:endParaRPr lang="da-DK" dirty="0"/>
                    </a:p>
                  </a:txBody>
                  <a:tcPr/>
                </a:tc>
                <a:tc>
                  <a:txBody>
                    <a:bodyPr/>
                    <a:lstStyle/>
                    <a:p>
                      <a:endParaRPr lang="da-DK"/>
                    </a:p>
                  </a:txBody>
                  <a:tcPr/>
                </a:tc>
                <a:tc>
                  <a:txBody>
                    <a:bodyPr/>
                    <a:lstStyle/>
                    <a:p>
                      <a:endParaRPr lang="da-DK"/>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3149716352"/>
                  </a:ext>
                </a:extLst>
              </a:tr>
              <a:tr h="386464">
                <a:tc>
                  <a:txBody>
                    <a:bodyPr/>
                    <a:lstStyle/>
                    <a:p>
                      <a:endParaRPr lang="da-DK" dirty="0"/>
                    </a:p>
                  </a:txBody>
                  <a:tcPr/>
                </a:tc>
                <a:tc>
                  <a:txBody>
                    <a:bodyPr/>
                    <a:lstStyle/>
                    <a:p>
                      <a:endParaRPr lang="da-DK"/>
                    </a:p>
                  </a:txBody>
                  <a:tcPr/>
                </a:tc>
                <a:tc>
                  <a:txBody>
                    <a:bodyPr/>
                    <a:lstStyle/>
                    <a:p>
                      <a:endParaRPr lang="da-DK"/>
                    </a:p>
                  </a:txBody>
                  <a:tcPr/>
                </a:tc>
                <a:tc>
                  <a:txBody>
                    <a:bodyPr/>
                    <a:lstStyle/>
                    <a:p>
                      <a:endParaRPr lang="da-DK"/>
                    </a:p>
                  </a:txBody>
                  <a:tcPr/>
                </a:tc>
                <a:tc>
                  <a:txBody>
                    <a:bodyPr/>
                    <a:lstStyle/>
                    <a:p>
                      <a:endParaRPr lang="da-DK"/>
                    </a:p>
                  </a:txBody>
                  <a:tcPr/>
                </a:tc>
                <a:tc>
                  <a:txBody>
                    <a:bodyPr/>
                    <a:lstStyle/>
                    <a:p>
                      <a:endParaRPr lang="da-DK" dirty="0"/>
                    </a:p>
                  </a:txBody>
                  <a:tcPr/>
                </a:tc>
                <a:tc>
                  <a:txBody>
                    <a:bodyPr/>
                    <a:lstStyle/>
                    <a:p>
                      <a:endParaRPr lang="da-DK" dirty="0"/>
                    </a:p>
                  </a:txBody>
                  <a:tcPr/>
                </a:tc>
                <a:tc>
                  <a:txBody>
                    <a:bodyPr/>
                    <a:lstStyle/>
                    <a:p>
                      <a:endParaRPr lang="da-DK"/>
                    </a:p>
                  </a:txBody>
                  <a:tcPr/>
                </a:tc>
                <a:extLst>
                  <a:ext uri="{0D108BD9-81ED-4DB2-BD59-A6C34878D82A}">
                    <a16:rowId xmlns:a16="http://schemas.microsoft.com/office/drawing/2014/main" val="122266134"/>
                  </a:ext>
                </a:extLst>
              </a:tr>
              <a:tr h="386464">
                <a:tc>
                  <a:txBody>
                    <a:bodyPr/>
                    <a:lstStyle/>
                    <a:p>
                      <a:endParaRPr lang="da-DK" dirty="0"/>
                    </a:p>
                  </a:txBody>
                  <a:tcPr/>
                </a:tc>
                <a:tc>
                  <a:txBody>
                    <a:bodyPr/>
                    <a:lstStyle/>
                    <a:p>
                      <a:endParaRPr lang="da-DK" dirty="0"/>
                    </a:p>
                  </a:txBody>
                  <a:tcPr/>
                </a:tc>
                <a:tc>
                  <a:txBody>
                    <a:bodyPr/>
                    <a:lstStyle/>
                    <a:p>
                      <a:endParaRPr lang="da-DK"/>
                    </a:p>
                  </a:txBody>
                  <a:tcPr/>
                </a:tc>
                <a:tc>
                  <a:txBody>
                    <a:bodyPr/>
                    <a:lstStyle/>
                    <a:p>
                      <a:endParaRPr lang="da-DK"/>
                    </a:p>
                  </a:txBody>
                  <a:tcPr/>
                </a:tc>
                <a:tc>
                  <a:txBody>
                    <a:bodyPr/>
                    <a:lstStyle/>
                    <a:p>
                      <a:endParaRPr lang="da-DK"/>
                    </a:p>
                  </a:txBody>
                  <a:tcPr/>
                </a:tc>
                <a:tc>
                  <a:txBody>
                    <a:bodyPr/>
                    <a:lstStyle/>
                    <a:p>
                      <a:endParaRPr lang="da-DK" dirty="0"/>
                    </a:p>
                  </a:txBody>
                  <a:tcPr/>
                </a:tc>
                <a:tc>
                  <a:txBody>
                    <a:bodyPr/>
                    <a:lstStyle/>
                    <a:p>
                      <a:endParaRPr lang="da-DK" dirty="0"/>
                    </a:p>
                  </a:txBody>
                  <a:tcPr/>
                </a:tc>
                <a:tc>
                  <a:txBody>
                    <a:bodyPr/>
                    <a:lstStyle/>
                    <a:p>
                      <a:endParaRPr lang="da-DK" dirty="0"/>
                    </a:p>
                  </a:txBody>
                  <a:tcPr/>
                </a:tc>
                <a:extLst>
                  <a:ext uri="{0D108BD9-81ED-4DB2-BD59-A6C34878D82A}">
                    <a16:rowId xmlns:a16="http://schemas.microsoft.com/office/drawing/2014/main" val="1305923959"/>
                  </a:ext>
                </a:extLst>
              </a:tr>
              <a:tr h="386464">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extLst>
                  <a:ext uri="{0D108BD9-81ED-4DB2-BD59-A6C34878D82A}">
                    <a16:rowId xmlns:a16="http://schemas.microsoft.com/office/drawing/2014/main" val="3698704523"/>
                  </a:ext>
                </a:extLst>
              </a:tr>
              <a:tr h="386464">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extLst>
                  <a:ext uri="{0D108BD9-81ED-4DB2-BD59-A6C34878D82A}">
                    <a16:rowId xmlns:a16="http://schemas.microsoft.com/office/drawing/2014/main" val="2813951392"/>
                  </a:ext>
                </a:extLst>
              </a:tr>
              <a:tr h="386464">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extLst>
                  <a:ext uri="{0D108BD9-81ED-4DB2-BD59-A6C34878D82A}">
                    <a16:rowId xmlns:a16="http://schemas.microsoft.com/office/drawing/2014/main" val="4278267921"/>
                  </a:ext>
                </a:extLst>
              </a:tr>
            </a:tbl>
          </a:graphicData>
        </a:graphic>
      </p:graphicFrame>
      <p:sp>
        <p:nvSpPr>
          <p:cNvPr id="10" name="Tekstfelt 9">
            <a:extLst>
              <a:ext uri="{FF2B5EF4-FFF2-40B4-BE49-F238E27FC236}">
                <a16:creationId xmlns:a16="http://schemas.microsoft.com/office/drawing/2014/main" id="{7FFEFD73-6803-457E-942F-D0BCBB34CACB}"/>
              </a:ext>
            </a:extLst>
          </p:cNvPr>
          <p:cNvSpPr txBox="1"/>
          <p:nvPr/>
        </p:nvSpPr>
        <p:spPr>
          <a:xfrm>
            <a:off x="628455" y="1227258"/>
            <a:ext cx="7181850" cy="369332"/>
          </a:xfrm>
          <a:prstGeom prst="rect">
            <a:avLst/>
          </a:prstGeom>
          <a:noFill/>
        </p:spPr>
        <p:txBody>
          <a:bodyPr wrap="square" rtlCol="0">
            <a:spAutoFit/>
          </a:bodyPr>
          <a:lstStyle/>
          <a:p>
            <a:r>
              <a:rPr lang="da-DK" dirty="0"/>
              <a:t>Skriv brudstyrke målt i gram for hver af de materialer I har undersøgt</a:t>
            </a:r>
          </a:p>
        </p:txBody>
      </p:sp>
      <p:pic>
        <p:nvPicPr>
          <p:cNvPr id="7" name="Billede 6" descr="model2.pdf">
            <a:extLst>
              <a:ext uri="{FF2B5EF4-FFF2-40B4-BE49-F238E27FC236}">
                <a16:creationId xmlns:a16="http://schemas.microsoft.com/office/drawing/2014/main" id="{D4F7E4A0-C141-1345-8C0B-9C1C9294CF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0989" y="4333675"/>
            <a:ext cx="2228477" cy="1574755"/>
          </a:xfrm>
          <a:prstGeom prst="rect">
            <a:avLst/>
          </a:prstGeom>
        </p:spPr>
      </p:pic>
    </p:spTree>
    <p:extLst>
      <p:ext uri="{BB962C8B-B14F-4D97-AF65-F5344CB8AC3E}">
        <p14:creationId xmlns:p14="http://schemas.microsoft.com/office/powerpoint/2010/main" val="266746400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1024" y="294791"/>
            <a:ext cx="10801350" cy="923183"/>
          </a:xfrm>
        </p:spPr>
        <p:txBody>
          <a:bodyPr/>
          <a:lstStyle/>
          <a:p>
            <a:r>
              <a:rPr lang="da-DK" dirty="0"/>
              <a:t>Design et hus der ikke kan drukne</a:t>
            </a:r>
          </a:p>
        </p:txBody>
      </p:sp>
      <p:pic>
        <p:nvPicPr>
          <p:cNvPr id="15" name="Pladsholder til billede 1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317229" y="1332000"/>
            <a:ext cx="3179394" cy="3179394"/>
          </a:xfrm>
        </p:spPr>
      </p:pic>
      <p:graphicFrame>
        <p:nvGraphicFramePr>
          <p:cNvPr id="8" name="Pladsholder til indhold 7">
            <a:extLst>
              <a:ext uri="{FF2B5EF4-FFF2-40B4-BE49-F238E27FC236}">
                <a16:creationId xmlns:a16="http://schemas.microsoft.com/office/drawing/2014/main" id="{FD9FB98D-145A-4474-ACF7-865F024CE18D}"/>
              </a:ext>
            </a:extLst>
          </p:cNvPr>
          <p:cNvGraphicFramePr>
            <a:graphicFrameLocks noGrp="1"/>
          </p:cNvGraphicFramePr>
          <p:nvPr>
            <p:ph sz="half" idx="1"/>
            <p:extLst>
              <p:ext uri="{D42A27DB-BD31-4B8C-83A1-F6EECF244321}">
                <p14:modId xmlns:p14="http://schemas.microsoft.com/office/powerpoint/2010/main" val="412294541"/>
              </p:ext>
            </p:extLst>
          </p:nvPr>
        </p:nvGraphicFramePr>
        <p:xfrm>
          <a:off x="691200" y="1839602"/>
          <a:ext cx="7086454" cy="3005667"/>
        </p:xfrm>
        <a:graphic>
          <a:graphicData uri="http://schemas.openxmlformats.org/drawingml/2006/table">
            <a:tbl>
              <a:tblPr firstRow="1" bandRow="1">
                <a:tableStyleId>{21E4AEA4-8DFA-4A89-87EB-49C32662AFE0}</a:tableStyleId>
              </a:tblPr>
              <a:tblGrid>
                <a:gridCol w="793699">
                  <a:extLst>
                    <a:ext uri="{9D8B030D-6E8A-4147-A177-3AD203B41FA5}">
                      <a16:colId xmlns:a16="http://schemas.microsoft.com/office/drawing/2014/main" val="3505650549"/>
                    </a:ext>
                  </a:extLst>
                </a:gridCol>
                <a:gridCol w="793699">
                  <a:extLst>
                    <a:ext uri="{9D8B030D-6E8A-4147-A177-3AD203B41FA5}">
                      <a16:colId xmlns:a16="http://schemas.microsoft.com/office/drawing/2014/main" val="3307106682"/>
                    </a:ext>
                  </a:extLst>
                </a:gridCol>
                <a:gridCol w="958588">
                  <a:extLst>
                    <a:ext uri="{9D8B030D-6E8A-4147-A177-3AD203B41FA5}">
                      <a16:colId xmlns:a16="http://schemas.microsoft.com/office/drawing/2014/main" val="155989173"/>
                    </a:ext>
                  </a:extLst>
                </a:gridCol>
                <a:gridCol w="1166648">
                  <a:extLst>
                    <a:ext uri="{9D8B030D-6E8A-4147-A177-3AD203B41FA5}">
                      <a16:colId xmlns:a16="http://schemas.microsoft.com/office/drawing/2014/main" val="3395467810"/>
                    </a:ext>
                  </a:extLst>
                </a:gridCol>
                <a:gridCol w="1135118">
                  <a:extLst>
                    <a:ext uri="{9D8B030D-6E8A-4147-A177-3AD203B41FA5}">
                      <a16:colId xmlns:a16="http://schemas.microsoft.com/office/drawing/2014/main" val="2587082746"/>
                    </a:ext>
                  </a:extLst>
                </a:gridCol>
                <a:gridCol w="651304">
                  <a:extLst>
                    <a:ext uri="{9D8B030D-6E8A-4147-A177-3AD203B41FA5}">
                      <a16:colId xmlns:a16="http://schemas.microsoft.com/office/drawing/2014/main" val="642422995"/>
                    </a:ext>
                  </a:extLst>
                </a:gridCol>
                <a:gridCol w="793699">
                  <a:extLst>
                    <a:ext uri="{9D8B030D-6E8A-4147-A177-3AD203B41FA5}">
                      <a16:colId xmlns:a16="http://schemas.microsoft.com/office/drawing/2014/main" val="4140163159"/>
                    </a:ext>
                  </a:extLst>
                </a:gridCol>
                <a:gridCol w="793699">
                  <a:extLst>
                    <a:ext uri="{9D8B030D-6E8A-4147-A177-3AD203B41FA5}">
                      <a16:colId xmlns:a16="http://schemas.microsoft.com/office/drawing/2014/main" val="1315328390"/>
                    </a:ext>
                  </a:extLst>
                </a:gridCol>
              </a:tblGrid>
              <a:tr h="678699">
                <a:tc>
                  <a:txBody>
                    <a:bodyPr/>
                    <a:lstStyle/>
                    <a:p>
                      <a:r>
                        <a:rPr lang="da-DK" sz="1600" dirty="0"/>
                        <a:t>Ispind</a:t>
                      </a:r>
                    </a:p>
                  </a:txBody>
                  <a:tcPr/>
                </a:tc>
                <a:tc>
                  <a:txBody>
                    <a:bodyPr/>
                    <a:lstStyle/>
                    <a:p>
                      <a:r>
                        <a:rPr lang="da-DK" sz="1600" dirty="0"/>
                        <a:t>Pap</a:t>
                      </a:r>
                    </a:p>
                  </a:txBody>
                  <a:tcPr/>
                </a:tc>
                <a:tc>
                  <a:txBody>
                    <a:bodyPr/>
                    <a:lstStyle/>
                    <a:p>
                      <a:r>
                        <a:rPr lang="da-DK" sz="1600" dirty="0"/>
                        <a:t>Flamingo</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a-DK" sz="1600" dirty="0"/>
                        <a:t>Hushold-</a:t>
                      </a:r>
                      <a:br>
                        <a:rPr lang="da-DK" sz="1600" dirty="0"/>
                      </a:br>
                      <a:r>
                        <a:rPr lang="da-DK" sz="1600" dirty="0" err="1"/>
                        <a:t>ningsfilm</a:t>
                      </a:r>
                      <a:endParaRPr lang="da-DK" sz="1600" dirty="0"/>
                    </a:p>
                  </a:txBody>
                  <a:tcPr/>
                </a:tc>
                <a:tc>
                  <a:txBody>
                    <a:bodyPr/>
                    <a:lstStyle/>
                    <a:p>
                      <a:r>
                        <a:rPr lang="da-DK" sz="1600" dirty="0"/>
                        <a:t>Sølvpapir</a:t>
                      </a:r>
                    </a:p>
                  </a:txBody>
                  <a:tcPr/>
                </a:tc>
                <a:tc>
                  <a:txBody>
                    <a:bodyPr/>
                    <a:lstStyle/>
                    <a:p>
                      <a:r>
                        <a:rPr lang="da-DK" sz="1600" dirty="0"/>
                        <a:t>Ler</a:t>
                      </a:r>
                    </a:p>
                  </a:txBody>
                  <a:tcPr/>
                </a:tc>
                <a:tc>
                  <a:txBody>
                    <a:bodyPr/>
                    <a:lstStyle/>
                    <a:p>
                      <a:r>
                        <a:rPr lang="da-DK" sz="1600" dirty="0"/>
                        <a:t>Strå</a:t>
                      </a:r>
                    </a:p>
                  </a:txBody>
                  <a:tcPr/>
                </a:tc>
                <a:tc>
                  <a:txBody>
                    <a:bodyPr/>
                    <a:lstStyle/>
                    <a:p>
                      <a:endParaRPr lang="da-DK" sz="1600" dirty="0"/>
                    </a:p>
                  </a:txBody>
                  <a:tcPr/>
                </a:tc>
                <a:extLst>
                  <a:ext uri="{0D108BD9-81ED-4DB2-BD59-A6C34878D82A}">
                    <a16:rowId xmlns:a16="http://schemas.microsoft.com/office/drawing/2014/main" val="3961563378"/>
                  </a:ext>
                </a:extLst>
              </a:tr>
              <a:tr h="387828">
                <a:tc>
                  <a:txBody>
                    <a:bodyPr/>
                    <a:lstStyle/>
                    <a:p>
                      <a:endParaRPr lang="da-DK" dirty="0"/>
                    </a:p>
                  </a:txBody>
                  <a:tcPr/>
                </a:tc>
                <a:tc>
                  <a:txBody>
                    <a:bodyPr/>
                    <a:lstStyle/>
                    <a:p>
                      <a:endParaRPr lang="da-DK"/>
                    </a:p>
                  </a:txBody>
                  <a:tcPr/>
                </a:tc>
                <a:tc>
                  <a:txBody>
                    <a:bodyPr/>
                    <a:lstStyle/>
                    <a:p>
                      <a:endParaRPr lang="da-DK"/>
                    </a:p>
                  </a:txBody>
                  <a:tcPr/>
                </a:tc>
                <a:tc>
                  <a:txBody>
                    <a:bodyPr/>
                    <a:lstStyle/>
                    <a:p>
                      <a:endParaRPr lang="da-DK"/>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extLst>
                  <a:ext uri="{0D108BD9-81ED-4DB2-BD59-A6C34878D82A}">
                    <a16:rowId xmlns:a16="http://schemas.microsoft.com/office/drawing/2014/main" val="3149716352"/>
                  </a:ext>
                </a:extLst>
              </a:tr>
              <a:tr h="387828">
                <a:tc>
                  <a:txBody>
                    <a:bodyPr/>
                    <a:lstStyle/>
                    <a:p>
                      <a:endParaRPr lang="da-DK" dirty="0"/>
                    </a:p>
                  </a:txBody>
                  <a:tcPr/>
                </a:tc>
                <a:tc>
                  <a:txBody>
                    <a:bodyPr/>
                    <a:lstStyle/>
                    <a:p>
                      <a:endParaRPr lang="da-DK"/>
                    </a:p>
                  </a:txBody>
                  <a:tcPr/>
                </a:tc>
                <a:tc>
                  <a:txBody>
                    <a:bodyPr/>
                    <a:lstStyle/>
                    <a:p>
                      <a:endParaRPr lang="da-DK"/>
                    </a:p>
                  </a:txBody>
                  <a:tcPr/>
                </a:tc>
                <a:tc>
                  <a:txBody>
                    <a:bodyPr/>
                    <a:lstStyle/>
                    <a:p>
                      <a:endParaRPr lang="da-DK"/>
                    </a:p>
                  </a:txBody>
                  <a:tcPr/>
                </a:tc>
                <a:tc>
                  <a:txBody>
                    <a:bodyPr/>
                    <a:lstStyle/>
                    <a:p>
                      <a:endParaRPr lang="da-DK"/>
                    </a:p>
                  </a:txBody>
                  <a:tcPr/>
                </a:tc>
                <a:tc>
                  <a:txBody>
                    <a:bodyPr/>
                    <a:lstStyle/>
                    <a:p>
                      <a:endParaRPr lang="da-DK" dirty="0"/>
                    </a:p>
                  </a:txBody>
                  <a:tcPr/>
                </a:tc>
                <a:tc>
                  <a:txBody>
                    <a:bodyPr/>
                    <a:lstStyle/>
                    <a:p>
                      <a:endParaRPr lang="da-DK" dirty="0"/>
                    </a:p>
                  </a:txBody>
                  <a:tcPr/>
                </a:tc>
                <a:tc>
                  <a:txBody>
                    <a:bodyPr/>
                    <a:lstStyle/>
                    <a:p>
                      <a:endParaRPr lang="da-DK" dirty="0"/>
                    </a:p>
                  </a:txBody>
                  <a:tcPr/>
                </a:tc>
                <a:extLst>
                  <a:ext uri="{0D108BD9-81ED-4DB2-BD59-A6C34878D82A}">
                    <a16:rowId xmlns:a16="http://schemas.microsoft.com/office/drawing/2014/main" val="122266134"/>
                  </a:ext>
                </a:extLst>
              </a:tr>
              <a:tr h="387828">
                <a:tc>
                  <a:txBody>
                    <a:bodyPr/>
                    <a:lstStyle/>
                    <a:p>
                      <a:endParaRPr lang="da-DK" dirty="0"/>
                    </a:p>
                  </a:txBody>
                  <a:tcPr/>
                </a:tc>
                <a:tc>
                  <a:txBody>
                    <a:bodyPr/>
                    <a:lstStyle/>
                    <a:p>
                      <a:endParaRPr lang="da-DK" dirty="0"/>
                    </a:p>
                  </a:txBody>
                  <a:tcPr/>
                </a:tc>
                <a:tc>
                  <a:txBody>
                    <a:bodyPr/>
                    <a:lstStyle/>
                    <a:p>
                      <a:endParaRPr lang="da-DK"/>
                    </a:p>
                  </a:txBody>
                  <a:tcPr/>
                </a:tc>
                <a:tc>
                  <a:txBody>
                    <a:bodyPr/>
                    <a:lstStyle/>
                    <a:p>
                      <a:endParaRPr lang="da-DK"/>
                    </a:p>
                  </a:txBody>
                  <a:tcPr/>
                </a:tc>
                <a:tc>
                  <a:txBody>
                    <a:bodyPr/>
                    <a:lstStyle/>
                    <a:p>
                      <a:endParaRPr lang="da-DK"/>
                    </a:p>
                  </a:txBody>
                  <a:tcPr/>
                </a:tc>
                <a:tc>
                  <a:txBody>
                    <a:bodyPr/>
                    <a:lstStyle/>
                    <a:p>
                      <a:endParaRPr lang="da-DK" dirty="0"/>
                    </a:p>
                  </a:txBody>
                  <a:tcPr/>
                </a:tc>
                <a:tc>
                  <a:txBody>
                    <a:bodyPr/>
                    <a:lstStyle/>
                    <a:p>
                      <a:endParaRPr lang="da-DK" dirty="0"/>
                    </a:p>
                  </a:txBody>
                  <a:tcPr/>
                </a:tc>
                <a:tc>
                  <a:txBody>
                    <a:bodyPr/>
                    <a:lstStyle/>
                    <a:p>
                      <a:endParaRPr lang="da-DK" dirty="0"/>
                    </a:p>
                  </a:txBody>
                  <a:tcPr/>
                </a:tc>
                <a:extLst>
                  <a:ext uri="{0D108BD9-81ED-4DB2-BD59-A6C34878D82A}">
                    <a16:rowId xmlns:a16="http://schemas.microsoft.com/office/drawing/2014/main" val="1305923959"/>
                  </a:ext>
                </a:extLst>
              </a:tr>
              <a:tr h="387828">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extLst>
                  <a:ext uri="{0D108BD9-81ED-4DB2-BD59-A6C34878D82A}">
                    <a16:rowId xmlns:a16="http://schemas.microsoft.com/office/drawing/2014/main" val="3698704523"/>
                  </a:ext>
                </a:extLst>
              </a:tr>
              <a:tr h="387828">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extLst>
                  <a:ext uri="{0D108BD9-81ED-4DB2-BD59-A6C34878D82A}">
                    <a16:rowId xmlns:a16="http://schemas.microsoft.com/office/drawing/2014/main" val="2813951392"/>
                  </a:ext>
                </a:extLst>
              </a:tr>
              <a:tr h="387828">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dirty="0"/>
                    </a:p>
                  </a:txBody>
                  <a:tcPr/>
                </a:tc>
                <a:extLst>
                  <a:ext uri="{0D108BD9-81ED-4DB2-BD59-A6C34878D82A}">
                    <a16:rowId xmlns:a16="http://schemas.microsoft.com/office/drawing/2014/main" val="4278267921"/>
                  </a:ext>
                </a:extLst>
              </a:tr>
            </a:tbl>
          </a:graphicData>
        </a:graphic>
      </p:graphicFrame>
      <p:sp>
        <p:nvSpPr>
          <p:cNvPr id="10" name="Tekstfelt 9">
            <a:extLst>
              <a:ext uri="{FF2B5EF4-FFF2-40B4-BE49-F238E27FC236}">
                <a16:creationId xmlns:a16="http://schemas.microsoft.com/office/drawing/2014/main" id="{7FFEFD73-6803-457E-942F-D0BCBB34CACB}"/>
              </a:ext>
            </a:extLst>
          </p:cNvPr>
          <p:cNvSpPr txBox="1"/>
          <p:nvPr/>
        </p:nvSpPr>
        <p:spPr>
          <a:xfrm>
            <a:off x="619124" y="1223747"/>
            <a:ext cx="7393304" cy="369332"/>
          </a:xfrm>
          <a:prstGeom prst="rect">
            <a:avLst/>
          </a:prstGeom>
          <a:noFill/>
        </p:spPr>
        <p:txBody>
          <a:bodyPr wrap="square" rtlCol="0">
            <a:spAutoFit/>
          </a:bodyPr>
          <a:lstStyle/>
          <a:p>
            <a:r>
              <a:rPr lang="da-DK" dirty="0"/>
              <a:t>Skriv sugeevnen målt i millimeter for hver af de materialer I har undersøgt</a:t>
            </a:r>
          </a:p>
        </p:txBody>
      </p:sp>
      <p:pic>
        <p:nvPicPr>
          <p:cNvPr id="7" name="Billede 6" descr="model2.pdf">
            <a:extLst>
              <a:ext uri="{FF2B5EF4-FFF2-40B4-BE49-F238E27FC236}">
                <a16:creationId xmlns:a16="http://schemas.microsoft.com/office/drawing/2014/main" id="{8F429CC1-9D77-7F48-ACB3-87A9826E9B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0989" y="4333675"/>
            <a:ext cx="2228477" cy="1574755"/>
          </a:xfrm>
          <a:prstGeom prst="rect">
            <a:avLst/>
          </a:prstGeom>
        </p:spPr>
      </p:pic>
    </p:spTree>
    <p:extLst>
      <p:ext uri="{BB962C8B-B14F-4D97-AF65-F5344CB8AC3E}">
        <p14:creationId xmlns:p14="http://schemas.microsoft.com/office/powerpoint/2010/main" val="29828727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Design et hus der ikke kan drukne</a:t>
            </a:r>
          </a:p>
        </p:txBody>
      </p:sp>
      <p:sp>
        <p:nvSpPr>
          <p:cNvPr id="3" name="Pladsholder til indhold 2"/>
          <p:cNvSpPr>
            <a:spLocks noGrp="1"/>
          </p:cNvSpPr>
          <p:nvPr>
            <p:ph sz="half" idx="1"/>
          </p:nvPr>
        </p:nvSpPr>
        <p:spPr>
          <a:xfrm>
            <a:off x="695325" y="1332000"/>
            <a:ext cx="7353405" cy="4248000"/>
          </a:xfrm>
        </p:spPr>
        <p:txBody>
          <a:bodyPr/>
          <a:lstStyle/>
          <a:p>
            <a:pPr marL="0" indent="0">
              <a:buNone/>
            </a:pPr>
            <a:r>
              <a:rPr lang="da-DK" dirty="0"/>
              <a:t>Timeout på tværs af grupper</a:t>
            </a:r>
          </a:p>
          <a:p>
            <a:pPr marL="0" indent="0">
              <a:buNone/>
            </a:pPr>
            <a:endParaRPr lang="da-DK" dirty="0"/>
          </a:p>
          <a:p>
            <a:r>
              <a:rPr lang="da-DK" dirty="0"/>
              <a:t>Fortæl hinanden hvad I finder frem til</a:t>
            </a:r>
          </a:p>
          <a:p>
            <a:pPr lvl="1"/>
            <a:r>
              <a:rPr lang="da-DK" dirty="0"/>
              <a:t>Hvilken brudstyrke/sugeevne har materialerne? </a:t>
            </a:r>
          </a:p>
          <a:p>
            <a:pPr lvl="1"/>
            <a:r>
              <a:rPr lang="da-DK" dirty="0"/>
              <a:t>Får I alle de samme resultater? Hvorfor/hvorfor ikke?</a:t>
            </a:r>
          </a:p>
          <a:p>
            <a:pPr lvl="1"/>
            <a:r>
              <a:rPr lang="da-DK" dirty="0"/>
              <a:t>Hvilke materialer vurderer I er egnede at bruge, til at </a:t>
            </a:r>
            <a:br>
              <a:rPr lang="da-DK" dirty="0"/>
            </a:br>
            <a:r>
              <a:rPr lang="da-DK" dirty="0"/>
              <a:t>bygge oversvømmelsessikrede huse?</a:t>
            </a:r>
          </a:p>
          <a:p>
            <a:pPr lvl="1"/>
            <a:r>
              <a:rPr lang="da-DK" dirty="0"/>
              <a:t>Er der nogle overraskelser? Hvorfor?</a:t>
            </a:r>
          </a:p>
          <a:p>
            <a:pPr lvl="1"/>
            <a:endParaRPr lang="da-DK" dirty="0"/>
          </a:p>
          <a:p>
            <a:pPr marL="0" indent="0">
              <a:buNone/>
            </a:pPr>
            <a:endParaRPr lang="da-DK" dirty="0"/>
          </a:p>
        </p:txBody>
      </p:sp>
      <p:pic>
        <p:nvPicPr>
          <p:cNvPr id="15" name="Pladsholder til billede 1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280000" y="1332000"/>
            <a:ext cx="3179394" cy="3179394"/>
          </a:xfrm>
        </p:spPr>
      </p:pic>
      <p:pic>
        <p:nvPicPr>
          <p:cNvPr id="6" name="Billede 5">
            <a:extLst>
              <a:ext uri="{FF2B5EF4-FFF2-40B4-BE49-F238E27FC236}">
                <a16:creationId xmlns:a16="http://schemas.microsoft.com/office/drawing/2014/main" id="{39157084-675B-1F49-BE28-75E5212410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00000">
            <a:off x="6973413" y="1633076"/>
            <a:ext cx="1689100" cy="1689100"/>
          </a:xfrm>
          <a:prstGeom prst="rect">
            <a:avLst/>
          </a:prstGeom>
        </p:spPr>
      </p:pic>
      <p:pic>
        <p:nvPicPr>
          <p:cNvPr id="7" name="Billede 6" descr="model2.pdf">
            <a:extLst>
              <a:ext uri="{FF2B5EF4-FFF2-40B4-BE49-F238E27FC236}">
                <a16:creationId xmlns:a16="http://schemas.microsoft.com/office/drawing/2014/main" id="{3C749355-9E36-014D-B33F-309661BE05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0989" y="4333675"/>
            <a:ext cx="2228477" cy="1574755"/>
          </a:xfrm>
          <a:prstGeom prst="rect">
            <a:avLst/>
          </a:prstGeom>
        </p:spPr>
      </p:pic>
    </p:spTree>
    <p:extLst>
      <p:ext uri="{BB962C8B-B14F-4D97-AF65-F5344CB8AC3E}">
        <p14:creationId xmlns:p14="http://schemas.microsoft.com/office/powerpoint/2010/main" val="426814369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Design et hus der ikke kan drukne</a:t>
            </a:r>
          </a:p>
        </p:txBody>
      </p:sp>
      <p:sp>
        <p:nvSpPr>
          <p:cNvPr id="3" name="Pladsholder til indhold 2"/>
          <p:cNvSpPr>
            <a:spLocks noGrp="1"/>
          </p:cNvSpPr>
          <p:nvPr>
            <p:ph sz="half" idx="1"/>
          </p:nvPr>
        </p:nvSpPr>
        <p:spPr>
          <a:xfrm>
            <a:off x="695324" y="1332000"/>
            <a:ext cx="7063629" cy="4248000"/>
          </a:xfrm>
        </p:spPr>
        <p:txBody>
          <a:bodyPr/>
          <a:lstStyle/>
          <a:p>
            <a:pPr marL="0" indent="0">
              <a:buNone/>
            </a:pPr>
            <a:r>
              <a:rPr lang="da-DK" dirty="0"/>
              <a:t>Fælles opsamling i klassen</a:t>
            </a:r>
          </a:p>
          <a:p>
            <a:pPr marL="0" indent="0">
              <a:buNone/>
            </a:pPr>
            <a:endParaRPr lang="da-DK" dirty="0"/>
          </a:p>
          <a:p>
            <a:r>
              <a:rPr lang="da-DK" dirty="0"/>
              <a:t>Hvad ved vi om materialernes brudstyrke og sugeevne? </a:t>
            </a:r>
          </a:p>
          <a:p>
            <a:r>
              <a:rPr lang="da-DK" dirty="0"/>
              <a:t>Hvilket materiale har størst brudstyrke? </a:t>
            </a:r>
            <a:br>
              <a:rPr lang="da-DK" dirty="0"/>
            </a:br>
            <a:r>
              <a:rPr lang="da-DK" dirty="0"/>
              <a:t>Og hvilket har lavest sugeevne?</a:t>
            </a:r>
          </a:p>
          <a:p>
            <a:r>
              <a:rPr lang="da-DK" dirty="0"/>
              <a:t>Hvordan skal vi bruge vores nye viden når vi arbejder videre? </a:t>
            </a:r>
          </a:p>
          <a:p>
            <a:r>
              <a:rPr lang="da-DK" dirty="0"/>
              <a:t>Hvilke styrker og svagheder er der, ved den måde I har </a:t>
            </a:r>
            <a:br>
              <a:rPr lang="da-DK" dirty="0"/>
            </a:br>
            <a:r>
              <a:rPr lang="da-DK" dirty="0"/>
              <a:t>undersøgt materialerne?</a:t>
            </a:r>
          </a:p>
        </p:txBody>
      </p:sp>
      <p:pic>
        <p:nvPicPr>
          <p:cNvPr id="15" name="Pladsholder til billede 1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280000" y="1332000"/>
            <a:ext cx="3179394" cy="3179394"/>
          </a:xfrm>
        </p:spPr>
      </p:pic>
      <p:pic>
        <p:nvPicPr>
          <p:cNvPr id="6" name="Billede 5">
            <a:extLst>
              <a:ext uri="{FF2B5EF4-FFF2-40B4-BE49-F238E27FC236}">
                <a16:creationId xmlns:a16="http://schemas.microsoft.com/office/drawing/2014/main" id="{1BBF7FFE-E2A2-F249-BC7A-058650C9D0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00000">
            <a:off x="6973413" y="1633076"/>
            <a:ext cx="1689100" cy="1689100"/>
          </a:xfrm>
          <a:prstGeom prst="rect">
            <a:avLst/>
          </a:prstGeom>
        </p:spPr>
      </p:pic>
      <p:pic>
        <p:nvPicPr>
          <p:cNvPr id="7" name="Billede 6" descr="model2.pdf">
            <a:extLst>
              <a:ext uri="{FF2B5EF4-FFF2-40B4-BE49-F238E27FC236}">
                <a16:creationId xmlns:a16="http://schemas.microsoft.com/office/drawing/2014/main" id="{E4E9DF81-76B5-8E4E-B88B-A94EAFA007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0989" y="4333675"/>
            <a:ext cx="2228477" cy="1574755"/>
          </a:xfrm>
          <a:prstGeom prst="rect">
            <a:avLst/>
          </a:prstGeom>
        </p:spPr>
      </p:pic>
    </p:spTree>
    <p:extLst>
      <p:ext uri="{BB962C8B-B14F-4D97-AF65-F5344CB8AC3E}">
        <p14:creationId xmlns:p14="http://schemas.microsoft.com/office/powerpoint/2010/main" val="213955777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Design et hus der ikke kan drukne (20 minutter)</a:t>
            </a:r>
          </a:p>
        </p:txBody>
      </p:sp>
      <p:sp>
        <p:nvSpPr>
          <p:cNvPr id="3" name="Pladsholder til indhold 2"/>
          <p:cNvSpPr>
            <a:spLocks noGrp="1"/>
          </p:cNvSpPr>
          <p:nvPr>
            <p:ph sz="half" idx="1"/>
          </p:nvPr>
        </p:nvSpPr>
        <p:spPr>
          <a:xfrm>
            <a:off x="695325" y="1332000"/>
            <a:ext cx="7034624" cy="4248000"/>
          </a:xfrm>
        </p:spPr>
        <p:txBody>
          <a:bodyPr/>
          <a:lstStyle/>
          <a:p>
            <a:pPr marL="0" indent="0">
              <a:buNone/>
            </a:pPr>
            <a:r>
              <a:rPr lang="da-DK" dirty="0"/>
              <a:t>Find nu på forskellige ideer til design af et oversvømmelsessikret hus</a:t>
            </a:r>
          </a:p>
          <a:p>
            <a:r>
              <a:rPr lang="da-DK" dirty="0"/>
              <a:t>Brug resultaterne fra jeres undersøgelser</a:t>
            </a:r>
          </a:p>
          <a:p>
            <a:r>
              <a:rPr lang="da-DK" dirty="0"/>
              <a:t>Husk krav til bygningen</a:t>
            </a:r>
          </a:p>
          <a:p>
            <a:r>
              <a:rPr lang="da-DK" dirty="0"/>
              <a:t>Brainstorm sammen</a:t>
            </a:r>
          </a:p>
        </p:txBody>
      </p:sp>
      <p:pic>
        <p:nvPicPr>
          <p:cNvPr id="15" name="Pladsholder til billede 1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280000" y="1332000"/>
            <a:ext cx="3179394" cy="3179394"/>
          </a:xfrm>
        </p:spPr>
      </p:pic>
      <p:pic>
        <p:nvPicPr>
          <p:cNvPr id="9" name="Billede 8" descr="model2.pdf">
            <a:extLst>
              <a:ext uri="{FF2B5EF4-FFF2-40B4-BE49-F238E27FC236}">
                <a16:creationId xmlns:a16="http://schemas.microsoft.com/office/drawing/2014/main" id="{27F6B85E-F243-0749-B5F1-0861929CE1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0989" y="4333675"/>
            <a:ext cx="2228477" cy="1574755"/>
          </a:xfrm>
          <a:prstGeom prst="rect">
            <a:avLst/>
          </a:prstGeom>
        </p:spPr>
      </p:pic>
      <p:pic>
        <p:nvPicPr>
          <p:cNvPr id="10" name="Billede 9">
            <a:extLst>
              <a:ext uri="{FF2B5EF4-FFF2-40B4-BE49-F238E27FC236}">
                <a16:creationId xmlns:a16="http://schemas.microsoft.com/office/drawing/2014/main" id="{71B75C94-EB80-A646-AB8C-BFCA87E038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00000">
            <a:off x="10687620" y="477262"/>
            <a:ext cx="1350000" cy="1350000"/>
          </a:xfrm>
          <a:prstGeom prst="rect">
            <a:avLst/>
          </a:prstGeom>
        </p:spPr>
      </p:pic>
      <p:pic>
        <p:nvPicPr>
          <p:cNvPr id="14" name="Billede 13">
            <a:extLst>
              <a:ext uri="{FF2B5EF4-FFF2-40B4-BE49-F238E27FC236}">
                <a16:creationId xmlns:a16="http://schemas.microsoft.com/office/drawing/2014/main" id="{D7DEB085-83DA-EC4F-A5FA-2B8EBA56B8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325" y="3216198"/>
            <a:ext cx="5400675" cy="2373390"/>
          </a:xfrm>
          <a:prstGeom prst="rect">
            <a:avLst/>
          </a:prstGeom>
        </p:spPr>
      </p:pic>
    </p:spTree>
    <p:extLst>
      <p:ext uri="{BB962C8B-B14F-4D97-AF65-F5344CB8AC3E}">
        <p14:creationId xmlns:p14="http://schemas.microsoft.com/office/powerpoint/2010/main" val="61041016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Design et hus der ikke kan drukne</a:t>
            </a:r>
          </a:p>
        </p:txBody>
      </p:sp>
      <p:sp>
        <p:nvSpPr>
          <p:cNvPr id="3" name="Pladsholder til indhold 2"/>
          <p:cNvSpPr>
            <a:spLocks noGrp="1"/>
          </p:cNvSpPr>
          <p:nvPr>
            <p:ph sz="half" idx="1"/>
          </p:nvPr>
        </p:nvSpPr>
        <p:spPr>
          <a:xfrm>
            <a:off x="695325" y="1332000"/>
            <a:ext cx="6895178" cy="4248000"/>
          </a:xfrm>
        </p:spPr>
        <p:txBody>
          <a:bodyPr/>
          <a:lstStyle/>
          <a:p>
            <a:pPr marL="0" indent="0">
              <a:buNone/>
            </a:pPr>
            <a:r>
              <a:rPr lang="da-DK" dirty="0"/>
              <a:t>Almindelig brainstorm</a:t>
            </a:r>
          </a:p>
          <a:p>
            <a:pPr marL="0" indent="0">
              <a:buNone/>
            </a:pPr>
            <a:endParaRPr lang="da-DK" dirty="0"/>
          </a:p>
          <a:p>
            <a:pPr marL="342900" indent="-342900">
              <a:buFont typeface="+mj-lt"/>
              <a:buAutoNum type="arabicPeriod"/>
            </a:pPr>
            <a:r>
              <a:rPr lang="da-DK" dirty="0"/>
              <a:t>Skriv hver for sig så mange ideer som muligt ned. Tal ikke sammen, mens I gør det. Brug gerne post-</a:t>
            </a:r>
            <a:r>
              <a:rPr lang="da-DK" dirty="0" err="1"/>
              <a:t>its</a:t>
            </a:r>
            <a:r>
              <a:rPr lang="da-DK" dirty="0"/>
              <a:t> eller andre små sedler.</a:t>
            </a:r>
            <a:br>
              <a:rPr lang="da-DK" dirty="0"/>
            </a:br>
            <a:endParaRPr lang="da-DK" dirty="0"/>
          </a:p>
          <a:p>
            <a:pPr marL="342900" indent="-342900">
              <a:buFont typeface="+mj-lt"/>
              <a:buAutoNum type="arabicPeriod"/>
            </a:pPr>
            <a:r>
              <a:rPr lang="da-DK" dirty="0"/>
              <a:t>Sæt alle jeres sedler ind på midten af bordet. Hjælp hinanden med at organisere sedlerne i temaer. Klæb evt. de små sedler op på A3-ark.</a:t>
            </a:r>
            <a:br>
              <a:rPr lang="da-DK" dirty="0"/>
            </a:br>
            <a:endParaRPr lang="da-DK" dirty="0"/>
          </a:p>
          <a:p>
            <a:pPr marL="342900" indent="-342900">
              <a:buFont typeface="+mj-lt"/>
              <a:buAutoNum type="arabicPeriod"/>
            </a:pPr>
            <a:r>
              <a:rPr lang="da-DK" dirty="0"/>
              <a:t>Bliv enige om den bedste ide inden for hvert tema.</a:t>
            </a:r>
            <a:br>
              <a:rPr lang="da-DK" dirty="0"/>
            </a:br>
            <a:endParaRPr lang="da-DK" dirty="0"/>
          </a:p>
          <a:p>
            <a:pPr marL="342900" indent="-342900">
              <a:buFont typeface="+mj-lt"/>
              <a:buAutoNum type="arabicPeriod"/>
            </a:pPr>
            <a:r>
              <a:rPr lang="da-DK" dirty="0"/>
              <a:t>Tag fat i de bedste ideer inden for hvert tema, og saml dem på et nyt A3-ark. Prøv om det er muligt at kombinere </a:t>
            </a:r>
            <a:r>
              <a:rPr lang="da-DK" dirty="0" err="1"/>
              <a:t>ﬂere</a:t>
            </a:r>
            <a:r>
              <a:rPr lang="da-DK" dirty="0"/>
              <a:t> af ideerne. </a:t>
            </a:r>
            <a:br>
              <a:rPr lang="da-DK" dirty="0"/>
            </a:br>
            <a:endParaRPr lang="da-DK" dirty="0"/>
          </a:p>
          <a:p>
            <a:endParaRPr lang="da-DK" dirty="0"/>
          </a:p>
        </p:txBody>
      </p:sp>
      <p:pic>
        <p:nvPicPr>
          <p:cNvPr id="15" name="Pladsholder til billede 1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280000" y="1332000"/>
            <a:ext cx="3179394" cy="3179394"/>
          </a:xfrm>
        </p:spPr>
      </p:pic>
      <p:pic>
        <p:nvPicPr>
          <p:cNvPr id="6" name="Billede 5" descr="model2.pdf">
            <a:extLst>
              <a:ext uri="{FF2B5EF4-FFF2-40B4-BE49-F238E27FC236}">
                <a16:creationId xmlns:a16="http://schemas.microsoft.com/office/drawing/2014/main" id="{2CF68496-A5C0-B444-AD5E-37EA73B2F4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0989" y="4333675"/>
            <a:ext cx="2228477" cy="1574755"/>
          </a:xfrm>
          <a:prstGeom prst="rect">
            <a:avLst/>
          </a:prstGeom>
        </p:spPr>
      </p:pic>
    </p:spTree>
    <p:extLst>
      <p:ext uri="{BB962C8B-B14F-4D97-AF65-F5344CB8AC3E}">
        <p14:creationId xmlns:p14="http://schemas.microsoft.com/office/powerpoint/2010/main" val="94315788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Design et hus der ikke kan drukne</a:t>
            </a:r>
          </a:p>
        </p:txBody>
      </p:sp>
      <p:sp>
        <p:nvSpPr>
          <p:cNvPr id="3" name="Pladsholder til indhold 2"/>
          <p:cNvSpPr>
            <a:spLocks noGrp="1"/>
          </p:cNvSpPr>
          <p:nvPr>
            <p:ph sz="half" idx="1"/>
          </p:nvPr>
        </p:nvSpPr>
        <p:spPr>
          <a:xfrm>
            <a:off x="695324" y="1332000"/>
            <a:ext cx="7835727" cy="4248000"/>
          </a:xfrm>
        </p:spPr>
        <p:txBody>
          <a:bodyPr/>
          <a:lstStyle/>
          <a:p>
            <a:pPr marL="0" indent="0">
              <a:buNone/>
            </a:pPr>
            <a:r>
              <a:rPr lang="da-DK" dirty="0"/>
              <a:t>Opsamling på tværs af grupper</a:t>
            </a:r>
          </a:p>
          <a:p>
            <a:pPr marL="0" indent="0">
              <a:buNone/>
            </a:pPr>
            <a:endParaRPr lang="da-DK" dirty="0"/>
          </a:p>
          <a:p>
            <a:r>
              <a:rPr lang="da-DK" dirty="0"/>
              <a:t>Hvilke ideer har I fundet på?</a:t>
            </a:r>
          </a:p>
          <a:p>
            <a:r>
              <a:rPr lang="da-DK" dirty="0"/>
              <a:t>Hvordan bruger I det, I fandt frem til i jeres undersøgelser?</a:t>
            </a:r>
          </a:p>
          <a:p>
            <a:r>
              <a:rPr lang="da-DK" dirty="0"/>
              <a:t>Hvordan vil I lægge jer fast på, hvilken af jeres ideer I skal </a:t>
            </a:r>
            <a:br>
              <a:rPr lang="da-DK" dirty="0"/>
            </a:br>
            <a:r>
              <a:rPr lang="da-DK" dirty="0"/>
              <a:t>arbejde videre med?</a:t>
            </a:r>
          </a:p>
        </p:txBody>
      </p:sp>
      <p:pic>
        <p:nvPicPr>
          <p:cNvPr id="15" name="Pladsholder til billede 1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280000" y="1332000"/>
            <a:ext cx="3179394" cy="3179394"/>
          </a:xfrm>
        </p:spPr>
      </p:pic>
      <p:pic>
        <p:nvPicPr>
          <p:cNvPr id="6" name="Billede 5">
            <a:extLst>
              <a:ext uri="{FF2B5EF4-FFF2-40B4-BE49-F238E27FC236}">
                <a16:creationId xmlns:a16="http://schemas.microsoft.com/office/drawing/2014/main" id="{6E824FDE-7EBE-DF4D-8C7E-7B3A7B55D8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00000">
            <a:off x="6973413" y="1633076"/>
            <a:ext cx="1689100" cy="1689100"/>
          </a:xfrm>
          <a:prstGeom prst="rect">
            <a:avLst/>
          </a:prstGeom>
        </p:spPr>
      </p:pic>
      <p:pic>
        <p:nvPicPr>
          <p:cNvPr id="7" name="Billede 6" descr="model2.pdf">
            <a:extLst>
              <a:ext uri="{FF2B5EF4-FFF2-40B4-BE49-F238E27FC236}">
                <a16:creationId xmlns:a16="http://schemas.microsoft.com/office/drawing/2014/main" id="{CA992917-F095-BA45-A035-640071BDCE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0989" y="4333675"/>
            <a:ext cx="2228477" cy="1574755"/>
          </a:xfrm>
          <a:prstGeom prst="rect">
            <a:avLst/>
          </a:prstGeom>
        </p:spPr>
      </p:pic>
    </p:spTree>
    <p:extLst>
      <p:ext uri="{BB962C8B-B14F-4D97-AF65-F5344CB8AC3E}">
        <p14:creationId xmlns:p14="http://schemas.microsoft.com/office/powerpoint/2010/main" val="323471702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EBDA019C-D425-4D73-B54C-E3BCC4AAF147}"/>
              </a:ext>
            </a:extLst>
          </p:cNvPr>
          <p:cNvPicPr>
            <a:picLocks noChangeAspect="1"/>
          </p:cNvPicPr>
          <p:nvPr/>
        </p:nvPicPr>
        <p:blipFill>
          <a:blip r:embed="rId3"/>
          <a:stretch>
            <a:fillRect/>
          </a:stretch>
        </p:blipFill>
        <p:spPr>
          <a:xfrm>
            <a:off x="292100" y="2413513"/>
            <a:ext cx="5803900" cy="1776614"/>
          </a:xfrm>
          <a:prstGeom prst="rect">
            <a:avLst/>
          </a:prstGeom>
        </p:spPr>
      </p:pic>
      <p:sp>
        <p:nvSpPr>
          <p:cNvPr id="4" name="Rektangel 3">
            <a:extLst>
              <a:ext uri="{FF2B5EF4-FFF2-40B4-BE49-F238E27FC236}">
                <a16:creationId xmlns:a16="http://schemas.microsoft.com/office/drawing/2014/main" id="{E2420CE4-B835-ED48-8DE4-EBE3D2CEA98B}"/>
              </a:ext>
            </a:extLst>
          </p:cNvPr>
          <p:cNvSpPr/>
          <p:nvPr/>
        </p:nvSpPr>
        <p:spPr>
          <a:xfrm>
            <a:off x="2231571" y="3897086"/>
            <a:ext cx="3668486"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2AF9E7AD-8655-BF4B-B8D4-5366F6CA64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493" t="29845"/>
          <a:stretch/>
        </p:blipFill>
        <p:spPr>
          <a:xfrm>
            <a:off x="6256865" y="1802986"/>
            <a:ext cx="5239810" cy="3252028"/>
          </a:xfrm>
          <a:prstGeom prst="rect">
            <a:avLst/>
          </a:prstGeom>
        </p:spPr>
      </p:pic>
    </p:spTree>
    <p:extLst>
      <p:ext uri="{BB962C8B-B14F-4D97-AF65-F5344CB8AC3E}">
        <p14:creationId xmlns:p14="http://schemas.microsoft.com/office/powerpoint/2010/main" val="359502972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Design et hus der ikke kan drukne (15 minutter)</a:t>
            </a:r>
          </a:p>
        </p:txBody>
      </p:sp>
      <p:sp>
        <p:nvSpPr>
          <p:cNvPr id="3" name="Pladsholder til indhold 2"/>
          <p:cNvSpPr>
            <a:spLocks noGrp="1"/>
          </p:cNvSpPr>
          <p:nvPr>
            <p:ph sz="half" idx="1"/>
          </p:nvPr>
        </p:nvSpPr>
        <p:spPr>
          <a:xfrm>
            <a:off x="695324" y="1332000"/>
            <a:ext cx="5400675" cy="4248000"/>
          </a:xfrm>
        </p:spPr>
        <p:txBody>
          <a:bodyPr/>
          <a:lstStyle/>
          <a:p>
            <a:pPr marL="0" indent="0">
              <a:buNone/>
            </a:pPr>
            <a:r>
              <a:rPr lang="da-DK" dirty="0"/>
              <a:t>I skal nu udvælge én af jeres ideer og gøre den konkret</a:t>
            </a:r>
          </a:p>
          <a:p>
            <a:pPr marL="0" indent="0">
              <a:buNone/>
            </a:pPr>
            <a:endParaRPr lang="da-DK" dirty="0"/>
          </a:p>
          <a:p>
            <a:r>
              <a:rPr lang="da-DK" dirty="0"/>
              <a:t>Lav en skitse, som viser hvordan huset skal se ud</a:t>
            </a:r>
          </a:p>
          <a:p>
            <a:r>
              <a:rPr lang="da-DK" dirty="0"/>
              <a:t>Læg jer fast på </a:t>
            </a:r>
          </a:p>
          <a:p>
            <a:pPr lvl="1"/>
            <a:r>
              <a:rPr lang="da-DK" dirty="0"/>
              <a:t>hvilke materialer huset skal laves af</a:t>
            </a:r>
          </a:p>
          <a:p>
            <a:pPr lvl="1"/>
            <a:r>
              <a:rPr lang="da-DK" dirty="0"/>
              <a:t>hvor på huset materialerne skal sidde </a:t>
            </a:r>
          </a:p>
          <a:p>
            <a:pPr lvl="1"/>
            <a:r>
              <a:rPr lang="da-DK" dirty="0"/>
              <a:t>hvordan materialerne sammen skal sikre </a:t>
            </a:r>
            <a:br>
              <a:rPr lang="da-DK" dirty="0"/>
            </a:br>
            <a:r>
              <a:rPr lang="da-DK" dirty="0"/>
              <a:t>mod oversvømmelse</a:t>
            </a:r>
          </a:p>
          <a:p>
            <a:pPr marL="0" indent="0">
              <a:buNone/>
            </a:pPr>
            <a:endParaRPr lang="da-DK" dirty="0"/>
          </a:p>
          <a:p>
            <a:pPr marL="0" indent="0">
              <a:buNone/>
            </a:pPr>
            <a:r>
              <a:rPr lang="da-DK" dirty="0"/>
              <a:t>Huset kravene til huset</a:t>
            </a:r>
          </a:p>
        </p:txBody>
      </p:sp>
      <p:pic>
        <p:nvPicPr>
          <p:cNvPr id="15" name="Pladsholder til billede 1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280000" y="1332000"/>
            <a:ext cx="3179394" cy="3179394"/>
          </a:xfrm>
        </p:spPr>
      </p:pic>
      <p:pic>
        <p:nvPicPr>
          <p:cNvPr id="11" name="Billede 10" descr="model2.pdf">
            <a:extLst>
              <a:ext uri="{FF2B5EF4-FFF2-40B4-BE49-F238E27FC236}">
                <a16:creationId xmlns:a16="http://schemas.microsoft.com/office/drawing/2014/main" id="{8BD8170D-80FB-C244-8AA4-F73ECF991A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0989" y="4333675"/>
            <a:ext cx="2228477" cy="1574755"/>
          </a:xfrm>
          <a:prstGeom prst="rect">
            <a:avLst/>
          </a:prstGeom>
        </p:spPr>
      </p:pic>
      <p:pic>
        <p:nvPicPr>
          <p:cNvPr id="12" name="Billede 11">
            <a:extLst>
              <a:ext uri="{FF2B5EF4-FFF2-40B4-BE49-F238E27FC236}">
                <a16:creationId xmlns:a16="http://schemas.microsoft.com/office/drawing/2014/main" id="{F7121610-F1B0-3A43-A858-19628957E5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00000">
            <a:off x="10687620" y="477262"/>
            <a:ext cx="1350000" cy="1350000"/>
          </a:xfrm>
          <a:prstGeom prst="rect">
            <a:avLst/>
          </a:prstGeom>
        </p:spPr>
      </p:pic>
      <p:pic>
        <p:nvPicPr>
          <p:cNvPr id="13" name="Billede 12">
            <a:extLst>
              <a:ext uri="{FF2B5EF4-FFF2-40B4-BE49-F238E27FC236}">
                <a16:creationId xmlns:a16="http://schemas.microsoft.com/office/drawing/2014/main" id="{218A747C-A305-B549-9F78-D7FB78264AD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1968"/>
          <a:stretch/>
        </p:blipFill>
        <p:spPr>
          <a:xfrm rot="600000">
            <a:off x="5495507" y="2397795"/>
            <a:ext cx="2803412" cy="2983769"/>
          </a:xfrm>
          <a:prstGeom prst="rect">
            <a:avLst/>
          </a:prstGeom>
        </p:spPr>
      </p:pic>
    </p:spTree>
    <p:extLst>
      <p:ext uri="{BB962C8B-B14F-4D97-AF65-F5344CB8AC3E}">
        <p14:creationId xmlns:p14="http://schemas.microsoft.com/office/powerpoint/2010/main" val="222029032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Design et hus der ikke kan drukne</a:t>
            </a:r>
          </a:p>
        </p:txBody>
      </p:sp>
      <p:sp>
        <p:nvSpPr>
          <p:cNvPr id="3" name="Pladsholder til indhold 2"/>
          <p:cNvSpPr>
            <a:spLocks noGrp="1"/>
          </p:cNvSpPr>
          <p:nvPr>
            <p:ph sz="half" idx="1"/>
          </p:nvPr>
        </p:nvSpPr>
        <p:spPr>
          <a:xfrm>
            <a:off x="695325" y="1332000"/>
            <a:ext cx="6455752" cy="4248000"/>
          </a:xfrm>
        </p:spPr>
        <p:txBody>
          <a:bodyPr/>
          <a:lstStyle/>
          <a:p>
            <a:pPr marL="0" indent="0">
              <a:buNone/>
            </a:pPr>
            <a:r>
              <a:rPr lang="da-DK" dirty="0"/>
              <a:t>Opsamling på tværs af grupper</a:t>
            </a:r>
          </a:p>
          <a:p>
            <a:pPr marL="0" indent="0">
              <a:buNone/>
            </a:pPr>
            <a:endParaRPr lang="da-DK" dirty="0"/>
          </a:p>
          <a:p>
            <a:r>
              <a:rPr lang="da-DK" dirty="0"/>
              <a:t>Vis jeres skitser for hinanden og fortæl om jeres </a:t>
            </a:r>
            <a:br>
              <a:rPr lang="da-DK" dirty="0"/>
            </a:br>
            <a:r>
              <a:rPr lang="da-DK" dirty="0"/>
              <a:t>planer og overvejelser</a:t>
            </a:r>
          </a:p>
          <a:p>
            <a:r>
              <a:rPr lang="da-DK" dirty="0"/>
              <a:t>Stil spørgsmål og giv gode råd til hinanden</a:t>
            </a:r>
          </a:p>
          <a:p>
            <a:pPr marL="0" indent="0">
              <a:buNone/>
            </a:pPr>
            <a:endParaRPr lang="da-DK" dirty="0"/>
          </a:p>
        </p:txBody>
      </p:sp>
      <p:pic>
        <p:nvPicPr>
          <p:cNvPr id="15" name="Pladsholder til billede 1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280000" y="1332000"/>
            <a:ext cx="3179394" cy="3179394"/>
          </a:xfrm>
        </p:spPr>
      </p:pic>
      <p:pic>
        <p:nvPicPr>
          <p:cNvPr id="6" name="Billede 5">
            <a:extLst>
              <a:ext uri="{FF2B5EF4-FFF2-40B4-BE49-F238E27FC236}">
                <a16:creationId xmlns:a16="http://schemas.microsoft.com/office/drawing/2014/main" id="{431BCFA4-ED33-E641-86F4-34A11AF7BC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00000">
            <a:off x="6973413" y="1633076"/>
            <a:ext cx="1689100" cy="1689100"/>
          </a:xfrm>
          <a:prstGeom prst="rect">
            <a:avLst/>
          </a:prstGeom>
        </p:spPr>
      </p:pic>
      <p:pic>
        <p:nvPicPr>
          <p:cNvPr id="7" name="Billede 6" descr="model2.pdf">
            <a:extLst>
              <a:ext uri="{FF2B5EF4-FFF2-40B4-BE49-F238E27FC236}">
                <a16:creationId xmlns:a16="http://schemas.microsoft.com/office/drawing/2014/main" id="{5FF20758-7963-6B46-8537-63EA094516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0989" y="4333675"/>
            <a:ext cx="2228477" cy="1574755"/>
          </a:xfrm>
          <a:prstGeom prst="rect">
            <a:avLst/>
          </a:prstGeom>
        </p:spPr>
      </p:pic>
    </p:spTree>
    <p:extLst>
      <p:ext uri="{BB962C8B-B14F-4D97-AF65-F5344CB8AC3E}">
        <p14:creationId xmlns:p14="http://schemas.microsoft.com/office/powerpoint/2010/main" val="44561220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481658-C081-064F-B36D-61C2CE98A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0000">
            <a:off x="10687620" y="477262"/>
            <a:ext cx="1350000" cy="1350000"/>
          </a:xfrm>
          <a:prstGeom prst="rect">
            <a:avLst/>
          </a:prstGeom>
        </p:spPr>
      </p:pic>
      <p:sp>
        <p:nvSpPr>
          <p:cNvPr id="2" name="Titel 1"/>
          <p:cNvSpPr>
            <a:spLocks noGrp="1"/>
          </p:cNvSpPr>
          <p:nvPr>
            <p:ph type="title"/>
          </p:nvPr>
        </p:nvSpPr>
        <p:spPr/>
        <p:txBody>
          <a:bodyPr/>
          <a:lstStyle/>
          <a:p>
            <a:r>
              <a:rPr lang="da-DK" dirty="0"/>
              <a:t>Design et hus der ikke kan drukne (75 minutter)</a:t>
            </a:r>
          </a:p>
        </p:txBody>
      </p:sp>
      <p:sp>
        <p:nvSpPr>
          <p:cNvPr id="3" name="Pladsholder til indhold 2"/>
          <p:cNvSpPr>
            <a:spLocks noGrp="1"/>
          </p:cNvSpPr>
          <p:nvPr>
            <p:ph sz="half" idx="1"/>
          </p:nvPr>
        </p:nvSpPr>
        <p:spPr>
          <a:xfrm>
            <a:off x="695325" y="1332000"/>
            <a:ext cx="5133975" cy="4248000"/>
          </a:xfrm>
        </p:spPr>
        <p:txBody>
          <a:bodyPr/>
          <a:lstStyle/>
          <a:p>
            <a:pPr marL="0" indent="0">
              <a:buNone/>
            </a:pPr>
            <a:r>
              <a:rPr lang="da-DK" dirty="0"/>
              <a:t>Nu skal I designe et oversvømmelsessikret hus </a:t>
            </a:r>
            <a:br>
              <a:rPr lang="da-DK" dirty="0"/>
            </a:br>
            <a:r>
              <a:rPr lang="da-DK" dirty="0"/>
              <a:t>i et 3D-tegneprogram.</a:t>
            </a:r>
          </a:p>
          <a:p>
            <a:pPr marL="0" indent="0">
              <a:buNone/>
            </a:pPr>
            <a:endParaRPr lang="da-DK" dirty="0"/>
          </a:p>
          <a:p>
            <a:pPr marL="0" indent="0">
              <a:buNone/>
            </a:pPr>
            <a:r>
              <a:rPr lang="da-DK" dirty="0"/>
              <a:t>Vær bevidste om</a:t>
            </a:r>
          </a:p>
          <a:p>
            <a:r>
              <a:rPr lang="da-DK" dirty="0"/>
              <a:t>Hvordan jeres design og materialevalg løser udfordringen og opfylder krav til huset</a:t>
            </a:r>
          </a:p>
          <a:p>
            <a:r>
              <a:rPr lang="da-DK" dirty="0"/>
              <a:t>At begrunde jeres beslutninger og forbedringer </a:t>
            </a:r>
            <a:br>
              <a:rPr lang="da-DK" dirty="0"/>
            </a:br>
            <a:r>
              <a:rPr lang="da-DK" dirty="0"/>
              <a:t>ud fra resultaterne af jeres undersøgelser</a:t>
            </a:r>
          </a:p>
          <a:p>
            <a:r>
              <a:rPr lang="da-DK" dirty="0"/>
              <a:t>At give konstruktiv feedback til andre grupper og bruge den feedback I selv får, når der er timeout</a:t>
            </a:r>
          </a:p>
          <a:p>
            <a:pPr marL="0" indent="0">
              <a:spcAft>
                <a:spcPts val="600"/>
              </a:spcAft>
              <a:buNone/>
            </a:pPr>
            <a:endParaRPr lang="da-DK" dirty="0"/>
          </a:p>
          <a:p>
            <a:pPr marL="0" indent="0">
              <a:spcAft>
                <a:spcPts val="600"/>
              </a:spcAft>
              <a:buNone/>
            </a:pPr>
            <a:r>
              <a:rPr lang="da-DK" dirty="0"/>
              <a:t>Sæt gerne en målestok ind i tegningen med jeres hus.</a:t>
            </a:r>
          </a:p>
        </p:txBody>
      </p:sp>
      <p:pic>
        <p:nvPicPr>
          <p:cNvPr id="15" name="Pladsholder til billede 14"/>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9874800" y="1332000"/>
            <a:ext cx="1584000" cy="1584000"/>
          </a:xfrm>
        </p:spPr>
      </p:pic>
      <p:pic>
        <p:nvPicPr>
          <p:cNvPr id="6" name="Pladsholder til billede 14">
            <a:extLst>
              <a:ext uri="{FF2B5EF4-FFF2-40B4-BE49-F238E27FC236}">
                <a16:creationId xmlns:a16="http://schemas.microsoft.com/office/drawing/2014/main" id="{BE0AE9D4-38B0-41A7-ACBA-5B8F5F3C18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0000" y="1332000"/>
            <a:ext cx="3179394" cy="3179394"/>
          </a:xfrm>
          <a:prstGeom prst="ellipse">
            <a:avLst/>
          </a:prstGeom>
        </p:spPr>
      </p:pic>
      <p:pic>
        <p:nvPicPr>
          <p:cNvPr id="8" name="Billede 7" descr="model2.pdf">
            <a:extLst>
              <a:ext uri="{FF2B5EF4-FFF2-40B4-BE49-F238E27FC236}">
                <a16:creationId xmlns:a16="http://schemas.microsoft.com/office/drawing/2014/main" id="{B24F56A8-E5C0-8B4A-B56B-B7A1AAD9FE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0989" y="4333675"/>
            <a:ext cx="2228477" cy="1574755"/>
          </a:xfrm>
          <a:prstGeom prst="rect">
            <a:avLst/>
          </a:prstGeom>
        </p:spPr>
      </p:pic>
    </p:spTree>
    <p:extLst>
      <p:ext uri="{BB962C8B-B14F-4D97-AF65-F5344CB8AC3E}">
        <p14:creationId xmlns:p14="http://schemas.microsoft.com/office/powerpoint/2010/main" val="387629396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Design et hus der ikke kan drukne</a:t>
            </a:r>
          </a:p>
        </p:txBody>
      </p:sp>
      <p:sp>
        <p:nvSpPr>
          <p:cNvPr id="3" name="Pladsholder til indhold 2"/>
          <p:cNvSpPr>
            <a:spLocks noGrp="1"/>
          </p:cNvSpPr>
          <p:nvPr>
            <p:ph sz="half" idx="1"/>
          </p:nvPr>
        </p:nvSpPr>
        <p:spPr>
          <a:xfrm>
            <a:off x="695324" y="1332000"/>
            <a:ext cx="4521445" cy="4248000"/>
          </a:xfrm>
        </p:spPr>
        <p:txBody>
          <a:bodyPr/>
          <a:lstStyle/>
          <a:p>
            <a:pPr marL="0" indent="0">
              <a:buNone/>
            </a:pPr>
            <a:r>
              <a:rPr lang="da-DK" dirty="0"/>
              <a:t>Timeout på tværs af grupper</a:t>
            </a:r>
          </a:p>
          <a:p>
            <a:pPr marL="0" indent="0">
              <a:buNone/>
            </a:pPr>
            <a:endParaRPr lang="da-DK" dirty="0"/>
          </a:p>
          <a:p>
            <a:r>
              <a:rPr lang="da-DK" dirty="0"/>
              <a:t>Vis jeres 3D-tegninger til en anden gruppe: Fortæl om jeres materialevalg og de overvejelser I har gjort jer. </a:t>
            </a:r>
          </a:p>
          <a:p>
            <a:r>
              <a:rPr lang="da-DK" dirty="0"/>
              <a:t>Diskuter på tværs af grupperne</a:t>
            </a:r>
          </a:p>
          <a:p>
            <a:pPr lvl="1"/>
            <a:r>
              <a:rPr lang="da-DK" dirty="0"/>
              <a:t>konsekvenserne af jeres materialevalg </a:t>
            </a:r>
            <a:br>
              <a:rPr lang="da-DK" dirty="0"/>
            </a:br>
            <a:r>
              <a:rPr lang="da-DK" dirty="0"/>
              <a:t>og husdesign – brug jeres viden om materialernes brudstyrke og sugeevne</a:t>
            </a:r>
          </a:p>
          <a:p>
            <a:pPr lvl="1"/>
            <a:r>
              <a:rPr lang="da-DK" dirty="0"/>
              <a:t>Hvilke ændringer der skal til, for at I kan forbedre jeres design</a:t>
            </a:r>
          </a:p>
        </p:txBody>
      </p:sp>
      <p:pic>
        <p:nvPicPr>
          <p:cNvPr id="15" name="Pladsholder til billede 1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280000" y="1332000"/>
            <a:ext cx="3179394" cy="3179394"/>
          </a:xfrm>
        </p:spPr>
      </p:pic>
      <p:pic>
        <p:nvPicPr>
          <p:cNvPr id="6" name="Pladsholder til billede 14">
            <a:extLst>
              <a:ext uri="{FF2B5EF4-FFF2-40B4-BE49-F238E27FC236}">
                <a16:creationId xmlns:a16="http://schemas.microsoft.com/office/drawing/2014/main" id="{BE0AE9D4-38B0-41A7-ACBA-5B8F5F3C1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2687" y="1332000"/>
            <a:ext cx="3179394" cy="3179394"/>
          </a:xfrm>
          <a:prstGeom prst="ellipse">
            <a:avLst/>
          </a:prstGeom>
        </p:spPr>
      </p:pic>
      <p:pic>
        <p:nvPicPr>
          <p:cNvPr id="7" name="Billede 6">
            <a:extLst>
              <a:ext uri="{FF2B5EF4-FFF2-40B4-BE49-F238E27FC236}">
                <a16:creationId xmlns:a16="http://schemas.microsoft.com/office/drawing/2014/main" id="{C04B1357-6FE6-9142-8A8C-6CC6878DF0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00000">
            <a:off x="6982747" y="3863092"/>
            <a:ext cx="1689100" cy="1689100"/>
          </a:xfrm>
          <a:prstGeom prst="rect">
            <a:avLst/>
          </a:prstGeom>
        </p:spPr>
      </p:pic>
      <p:pic>
        <p:nvPicPr>
          <p:cNvPr id="8" name="Billede 7" descr="model2.pdf">
            <a:extLst>
              <a:ext uri="{FF2B5EF4-FFF2-40B4-BE49-F238E27FC236}">
                <a16:creationId xmlns:a16="http://schemas.microsoft.com/office/drawing/2014/main" id="{DD094D59-A124-C64D-AFC2-DB17401AC2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0989" y="4333675"/>
            <a:ext cx="2228477" cy="1574755"/>
          </a:xfrm>
          <a:prstGeom prst="rect">
            <a:avLst/>
          </a:prstGeom>
        </p:spPr>
      </p:pic>
    </p:spTree>
    <p:extLst>
      <p:ext uri="{BB962C8B-B14F-4D97-AF65-F5344CB8AC3E}">
        <p14:creationId xmlns:p14="http://schemas.microsoft.com/office/powerpoint/2010/main" val="274513044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Design et hus der ikke kan drukne</a:t>
            </a:r>
          </a:p>
        </p:txBody>
      </p:sp>
      <p:sp>
        <p:nvSpPr>
          <p:cNvPr id="3" name="Pladsholder til indhold 2"/>
          <p:cNvSpPr>
            <a:spLocks noGrp="1"/>
          </p:cNvSpPr>
          <p:nvPr>
            <p:ph sz="half" idx="1"/>
          </p:nvPr>
        </p:nvSpPr>
        <p:spPr>
          <a:xfrm>
            <a:off x="695325" y="1332000"/>
            <a:ext cx="5975106" cy="4248000"/>
          </a:xfrm>
        </p:spPr>
        <p:txBody>
          <a:bodyPr/>
          <a:lstStyle/>
          <a:p>
            <a:pPr marL="0" indent="0">
              <a:buNone/>
            </a:pPr>
            <a:r>
              <a:rPr lang="da-DK" dirty="0"/>
              <a:t>Tag løbende små videoklip eller skærmbilleder af jeres 3D-tegnede huse før og efter I har forbedret og forklar hver gang</a:t>
            </a:r>
          </a:p>
          <a:p>
            <a:pPr lvl="1"/>
            <a:r>
              <a:rPr lang="da-DK" b="1" dirty="0"/>
              <a:t>Hvorfor</a:t>
            </a:r>
            <a:r>
              <a:rPr lang="da-DK" dirty="0"/>
              <a:t> I vil forbedre</a:t>
            </a:r>
          </a:p>
          <a:p>
            <a:pPr lvl="1"/>
            <a:r>
              <a:rPr lang="da-DK" b="1" dirty="0"/>
              <a:t>Hvad</a:t>
            </a:r>
            <a:r>
              <a:rPr lang="da-DK" dirty="0"/>
              <a:t> I vil forbedre</a:t>
            </a:r>
          </a:p>
          <a:p>
            <a:pPr lvl="1"/>
            <a:r>
              <a:rPr lang="da-DK" b="1" dirty="0"/>
              <a:t>Hvordan</a:t>
            </a:r>
            <a:r>
              <a:rPr lang="da-DK" dirty="0"/>
              <a:t> I vil forbedre</a:t>
            </a:r>
          </a:p>
          <a:p>
            <a:pPr marL="0" indent="0">
              <a:buNone/>
            </a:pPr>
            <a:endParaRPr lang="da-DK" dirty="0"/>
          </a:p>
          <a:p>
            <a:pPr marL="0" indent="0">
              <a:buNone/>
            </a:pPr>
            <a:r>
              <a:rPr lang="da-DK" dirty="0"/>
              <a:t>Husk </a:t>
            </a:r>
          </a:p>
          <a:p>
            <a:r>
              <a:rPr lang="da-DK" dirty="0"/>
              <a:t>At forklare hvordan I bruger resultater og viden fra jeres undersøgelser </a:t>
            </a:r>
          </a:p>
          <a:p>
            <a:r>
              <a:rPr lang="da-DK" dirty="0"/>
              <a:t>At brug den feedback I har fået fra de andre elever</a:t>
            </a:r>
          </a:p>
        </p:txBody>
      </p:sp>
      <p:pic>
        <p:nvPicPr>
          <p:cNvPr id="15" name="Pladsholder til billede 1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280000" y="1332000"/>
            <a:ext cx="3179394" cy="3179394"/>
          </a:xfrm>
        </p:spPr>
      </p:pic>
      <p:pic>
        <p:nvPicPr>
          <p:cNvPr id="6" name="Pladsholder til billede 14">
            <a:extLst>
              <a:ext uri="{FF2B5EF4-FFF2-40B4-BE49-F238E27FC236}">
                <a16:creationId xmlns:a16="http://schemas.microsoft.com/office/drawing/2014/main" id="{BE0AE9D4-38B0-41A7-ACBA-5B8F5F3C18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0000" y="1332000"/>
            <a:ext cx="1584000" cy="1584000"/>
          </a:xfrm>
          <a:prstGeom prst="ellipse">
            <a:avLst/>
          </a:prstGeom>
        </p:spPr>
      </p:pic>
      <p:pic>
        <p:nvPicPr>
          <p:cNvPr id="7" name="Billede 6" descr="model2.pdf">
            <a:extLst>
              <a:ext uri="{FF2B5EF4-FFF2-40B4-BE49-F238E27FC236}">
                <a16:creationId xmlns:a16="http://schemas.microsoft.com/office/drawing/2014/main" id="{2D832BD0-68E6-494B-ACD5-361FB5BBDB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0989" y="4333675"/>
            <a:ext cx="2228477" cy="1574755"/>
          </a:xfrm>
          <a:prstGeom prst="rect">
            <a:avLst/>
          </a:prstGeom>
        </p:spPr>
      </p:pic>
    </p:spTree>
    <p:extLst>
      <p:ext uri="{BB962C8B-B14F-4D97-AF65-F5344CB8AC3E}">
        <p14:creationId xmlns:p14="http://schemas.microsoft.com/office/powerpoint/2010/main" val="73118719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Design et hus der ikke kan drukne (20 minutter)</a:t>
            </a:r>
          </a:p>
        </p:txBody>
      </p:sp>
      <p:sp>
        <p:nvSpPr>
          <p:cNvPr id="3" name="Pladsholder til indhold 2"/>
          <p:cNvSpPr>
            <a:spLocks noGrp="1"/>
          </p:cNvSpPr>
          <p:nvPr>
            <p:ph sz="half" idx="1"/>
          </p:nvPr>
        </p:nvSpPr>
        <p:spPr/>
        <p:txBody>
          <a:bodyPr/>
          <a:lstStyle/>
          <a:p>
            <a:pPr marL="0" indent="0">
              <a:buNone/>
            </a:pPr>
            <a:r>
              <a:rPr lang="da-DK" dirty="0"/>
              <a:t>Præsenter de oversvømmelsessikrede huse for hinanden</a:t>
            </a:r>
          </a:p>
          <a:p>
            <a:pPr marL="0" indent="0">
              <a:buNone/>
            </a:pPr>
            <a:endParaRPr lang="da-DK" dirty="0"/>
          </a:p>
          <a:p>
            <a:pPr marL="0" indent="0">
              <a:buNone/>
            </a:pPr>
            <a:r>
              <a:rPr lang="da-DK" dirty="0"/>
              <a:t>Fortæl </a:t>
            </a:r>
          </a:p>
          <a:p>
            <a:r>
              <a:rPr lang="da-DK" dirty="0"/>
              <a:t>Om de tanker I har gjort jer om design, materialevalg og forbedringer</a:t>
            </a:r>
          </a:p>
          <a:p>
            <a:r>
              <a:rPr lang="da-DK" dirty="0"/>
              <a:t>Hvordan I har brugt resultaterne fra undersøgelserne</a:t>
            </a:r>
          </a:p>
          <a:p>
            <a:r>
              <a:rPr lang="da-DK" dirty="0"/>
              <a:t>Om den arbejdsproces I har været igennem</a:t>
            </a:r>
          </a:p>
        </p:txBody>
      </p:sp>
      <p:pic>
        <p:nvPicPr>
          <p:cNvPr id="15" name="Pladsholder til billede 1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280000" y="1332000"/>
            <a:ext cx="3179394" cy="3179394"/>
          </a:xfrm>
        </p:spPr>
      </p:pic>
      <p:pic>
        <p:nvPicPr>
          <p:cNvPr id="7" name="Billede 6" descr="model2.pdf">
            <a:extLst>
              <a:ext uri="{FF2B5EF4-FFF2-40B4-BE49-F238E27FC236}">
                <a16:creationId xmlns:a16="http://schemas.microsoft.com/office/drawing/2014/main" id="{FC82973C-23E7-854B-926F-A98A443B51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0989" y="4333675"/>
            <a:ext cx="2228477" cy="1574755"/>
          </a:xfrm>
          <a:prstGeom prst="rect">
            <a:avLst/>
          </a:prstGeom>
        </p:spPr>
      </p:pic>
      <p:pic>
        <p:nvPicPr>
          <p:cNvPr id="8" name="Billede 7">
            <a:extLst>
              <a:ext uri="{FF2B5EF4-FFF2-40B4-BE49-F238E27FC236}">
                <a16:creationId xmlns:a16="http://schemas.microsoft.com/office/drawing/2014/main" id="{57680009-06DD-2E48-A542-90D532BDAF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00000">
            <a:off x="10687620" y="477262"/>
            <a:ext cx="1350000" cy="1350000"/>
          </a:xfrm>
          <a:prstGeom prst="rect">
            <a:avLst/>
          </a:prstGeom>
        </p:spPr>
      </p:pic>
    </p:spTree>
    <p:extLst>
      <p:ext uri="{BB962C8B-B14F-4D97-AF65-F5344CB8AC3E}">
        <p14:creationId xmlns:p14="http://schemas.microsoft.com/office/powerpoint/2010/main" val="332444450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9B0A24-732E-4682-A2AD-7D3B4ABAFB70}"/>
              </a:ext>
            </a:extLst>
          </p:cNvPr>
          <p:cNvSpPr>
            <a:spLocks noGrp="1"/>
          </p:cNvSpPr>
          <p:nvPr>
            <p:ph type="title"/>
          </p:nvPr>
        </p:nvSpPr>
        <p:spPr/>
        <p:txBody>
          <a:bodyPr/>
          <a:lstStyle/>
          <a:p>
            <a:r>
              <a:rPr lang="da-DK" dirty="0"/>
              <a:t>Design et hus der ikke kan drukne</a:t>
            </a:r>
          </a:p>
        </p:txBody>
      </p:sp>
      <p:sp>
        <p:nvSpPr>
          <p:cNvPr id="3" name="Pladsholder til indhold 2">
            <a:extLst>
              <a:ext uri="{FF2B5EF4-FFF2-40B4-BE49-F238E27FC236}">
                <a16:creationId xmlns:a16="http://schemas.microsoft.com/office/drawing/2014/main" id="{66EE4E8F-4488-4843-873A-676FC543BFDB}"/>
              </a:ext>
            </a:extLst>
          </p:cNvPr>
          <p:cNvSpPr>
            <a:spLocks noGrp="1"/>
          </p:cNvSpPr>
          <p:nvPr>
            <p:ph sz="half" idx="1"/>
          </p:nvPr>
        </p:nvSpPr>
        <p:spPr/>
        <p:txBody>
          <a:bodyPr/>
          <a:lstStyle/>
          <a:p>
            <a:pPr marL="0" indent="0">
              <a:buNone/>
            </a:pPr>
            <a:r>
              <a:rPr lang="da-DK" dirty="0"/>
              <a:t>Flot arbejde!</a:t>
            </a:r>
          </a:p>
          <a:p>
            <a:pPr marL="0" indent="0">
              <a:buNone/>
            </a:pPr>
            <a:r>
              <a:rPr lang="da-DK" dirty="0"/>
              <a:t>I har nu givet jeres bud på, hvordan man designer huse, som kan modstå oversvømmelser og sikre beboerne mod de oversvømmelser, som vi forventer, at der bliver mange flere af i fremtiden. </a:t>
            </a:r>
          </a:p>
          <a:p>
            <a:pPr marL="0" indent="0">
              <a:buNone/>
            </a:pPr>
            <a:r>
              <a:rPr lang="da-DK" dirty="0"/>
              <a:t>På den måde hjælper I med, at vi i 2030 opfylder </a:t>
            </a:r>
            <a:br>
              <a:rPr lang="da-DK" dirty="0"/>
            </a:br>
            <a:r>
              <a:rPr lang="da-DK" dirty="0"/>
              <a:t>FN’s verdensmål nr. 11, som bl.a. handler om gøre byer sikre, robuste og bæredygtige.</a:t>
            </a:r>
          </a:p>
          <a:p>
            <a:pPr marL="0" indent="0">
              <a:buNone/>
            </a:pPr>
            <a:endParaRPr lang="da-DK" dirty="0"/>
          </a:p>
          <a:p>
            <a:pPr marL="0" indent="0">
              <a:buNone/>
            </a:pPr>
            <a:endParaRPr lang="da-DK" dirty="0"/>
          </a:p>
          <a:p>
            <a:pPr marL="0" indent="0">
              <a:buNone/>
            </a:pPr>
            <a:endParaRPr lang="da-DK" dirty="0"/>
          </a:p>
        </p:txBody>
      </p:sp>
      <p:pic>
        <p:nvPicPr>
          <p:cNvPr id="7" name="Billede 6">
            <a:extLst>
              <a:ext uri="{FF2B5EF4-FFF2-40B4-BE49-F238E27FC236}">
                <a16:creationId xmlns:a16="http://schemas.microsoft.com/office/drawing/2014/main" id="{A2D5762F-D4ED-2846-BE36-E285CB6622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325" y="4093951"/>
            <a:ext cx="1496559" cy="1496559"/>
          </a:xfrm>
          <a:prstGeom prst="rect">
            <a:avLst/>
          </a:prstGeom>
        </p:spPr>
      </p:pic>
      <p:sp>
        <p:nvSpPr>
          <p:cNvPr id="5" name="Pladsholder til billede 4">
            <a:extLst>
              <a:ext uri="{FF2B5EF4-FFF2-40B4-BE49-F238E27FC236}">
                <a16:creationId xmlns:a16="http://schemas.microsoft.com/office/drawing/2014/main" id="{A84011A0-3792-D44C-8E13-226C33A980CF}"/>
              </a:ext>
            </a:extLst>
          </p:cNvPr>
          <p:cNvSpPr>
            <a:spLocks noGrp="1"/>
          </p:cNvSpPr>
          <p:nvPr>
            <p:ph type="pic" sz="quarter" idx="13"/>
          </p:nvPr>
        </p:nvSpPr>
        <p:spPr/>
      </p:sp>
      <p:pic>
        <p:nvPicPr>
          <p:cNvPr id="8" name="Pladsholder til billede 5">
            <a:extLst>
              <a:ext uri="{FF2B5EF4-FFF2-40B4-BE49-F238E27FC236}">
                <a16:creationId xmlns:a16="http://schemas.microsoft.com/office/drawing/2014/main" id="{3BA7F65C-339F-BE4C-A437-C0094BD2CBEC}"/>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665138" y="1328110"/>
            <a:ext cx="4262400" cy="4262400"/>
          </a:xfrm>
          <a:prstGeom prst="ellipse">
            <a:avLst/>
          </a:prstGeom>
        </p:spPr>
      </p:pic>
    </p:spTree>
    <p:extLst>
      <p:ext uri="{BB962C8B-B14F-4D97-AF65-F5344CB8AC3E}">
        <p14:creationId xmlns:p14="http://schemas.microsoft.com/office/powerpoint/2010/main" val="327647905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slut+partnere+stotter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 y="296772"/>
            <a:ext cx="10769600" cy="5473700"/>
          </a:xfrm>
          <a:prstGeom prst="rect">
            <a:avLst/>
          </a:prstGeom>
        </p:spPr>
      </p:pic>
    </p:spTree>
    <p:extLst>
      <p:ext uri="{BB962C8B-B14F-4D97-AF65-F5344CB8AC3E}">
        <p14:creationId xmlns:p14="http://schemas.microsoft.com/office/powerpoint/2010/main" val="147073776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3545F-F074-464F-ADB3-A1D1206F51CC}"/>
              </a:ext>
            </a:extLst>
          </p:cNvPr>
          <p:cNvSpPr>
            <a:spLocks noGrp="1"/>
          </p:cNvSpPr>
          <p:nvPr>
            <p:ph type="title"/>
          </p:nvPr>
        </p:nvSpPr>
        <p:spPr/>
        <p:txBody>
          <a:bodyPr/>
          <a:lstStyle/>
          <a:p>
            <a:r>
              <a:rPr lang="da-DK" dirty="0">
                <a:solidFill>
                  <a:srgbClr val="40ACB6"/>
                </a:solidFill>
              </a:rPr>
              <a:t>Hvad er engineering?</a:t>
            </a:r>
          </a:p>
        </p:txBody>
      </p:sp>
      <p:pic>
        <p:nvPicPr>
          <p:cNvPr id="4" name="Onlinemedier 3" title="Hvad er engineering?">
            <a:hlinkClick r:id="" action="ppaction://media"/>
            <a:extLst>
              <a:ext uri="{FF2B5EF4-FFF2-40B4-BE49-F238E27FC236}">
                <a16:creationId xmlns:a16="http://schemas.microsoft.com/office/drawing/2014/main" id="{7A7C758E-35E6-4A7E-8A0B-700DCDA0820A}"/>
              </a:ext>
            </a:extLst>
          </p:cNvPr>
          <p:cNvPicPr>
            <a:picLocks noGrp="1" noRot="1" noChangeAspect="1"/>
          </p:cNvPicPr>
          <p:nvPr>
            <p:ph idx="1"/>
            <a:videoFile r:link="rId1"/>
          </p:nvPr>
        </p:nvPicPr>
        <p:blipFill>
          <a:blip r:embed="rId4"/>
          <a:stretch>
            <a:fillRect/>
          </a:stretch>
        </p:blipFill>
        <p:spPr>
          <a:xfrm>
            <a:off x="2799385" y="1298132"/>
            <a:ext cx="6593230" cy="3708691"/>
          </a:xfrm>
          <a:prstGeom prst="rect">
            <a:avLst/>
          </a:prstGeom>
        </p:spPr>
      </p:pic>
      <p:sp>
        <p:nvSpPr>
          <p:cNvPr id="3" name="Tekstfelt 2">
            <a:extLst>
              <a:ext uri="{FF2B5EF4-FFF2-40B4-BE49-F238E27FC236}">
                <a16:creationId xmlns:a16="http://schemas.microsoft.com/office/drawing/2014/main" id="{0FB851F1-2F47-4134-B3F5-741595B51A0D}"/>
              </a:ext>
            </a:extLst>
          </p:cNvPr>
          <p:cNvSpPr txBox="1"/>
          <p:nvPr/>
        </p:nvSpPr>
        <p:spPr>
          <a:xfrm>
            <a:off x="2932092" y="5107730"/>
            <a:ext cx="6327816" cy="646331"/>
          </a:xfrm>
          <a:prstGeom prst="rect">
            <a:avLst/>
          </a:prstGeom>
          <a:noFill/>
        </p:spPr>
        <p:txBody>
          <a:bodyPr wrap="square" rtlCol="0">
            <a:spAutoFit/>
          </a:bodyPr>
          <a:lstStyle/>
          <a:p>
            <a:pPr algn="ctr"/>
            <a:r>
              <a:rPr lang="da-DK" dirty="0"/>
              <a:t>Afspil videoen ”Hvad er Engineering?” med lyd og på fuld skærm. </a:t>
            </a:r>
          </a:p>
          <a:p>
            <a:pPr algn="ctr"/>
            <a:r>
              <a:rPr lang="da-DK" dirty="0"/>
              <a:t>Find den også på </a:t>
            </a:r>
            <a:r>
              <a:rPr lang="da-DK" dirty="0">
                <a:hlinkClick r:id="rId5"/>
              </a:rPr>
              <a:t>www.engineeringday.dk</a:t>
            </a:r>
            <a:r>
              <a:rPr lang="da-DK" dirty="0"/>
              <a:t>.  </a:t>
            </a:r>
          </a:p>
        </p:txBody>
      </p:sp>
      <p:sp>
        <p:nvSpPr>
          <p:cNvPr id="5" name="Ellipse 4">
            <a:extLst>
              <a:ext uri="{FF2B5EF4-FFF2-40B4-BE49-F238E27FC236}">
                <a16:creationId xmlns:a16="http://schemas.microsoft.com/office/drawing/2014/main" id="{D3845A3E-BB02-AF4E-A556-21C599981A8B}"/>
              </a:ext>
            </a:extLst>
          </p:cNvPr>
          <p:cNvSpPr/>
          <p:nvPr/>
        </p:nvSpPr>
        <p:spPr>
          <a:xfrm>
            <a:off x="9033316" y="2794591"/>
            <a:ext cx="717755" cy="717755"/>
          </a:xfrm>
          <a:prstGeom prst="ellipse">
            <a:avLst/>
          </a:prstGeom>
          <a:solidFill>
            <a:srgbClr val="C0C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rekant 5">
            <a:extLst>
              <a:ext uri="{FF2B5EF4-FFF2-40B4-BE49-F238E27FC236}">
                <a16:creationId xmlns:a16="http://schemas.microsoft.com/office/drawing/2014/main" id="{299DEC6C-7936-C849-9D19-8C5BB0D9ED9C}"/>
              </a:ext>
            </a:extLst>
          </p:cNvPr>
          <p:cNvSpPr/>
          <p:nvPr/>
        </p:nvSpPr>
        <p:spPr>
          <a:xfrm rot="5400000">
            <a:off x="9228336" y="2989819"/>
            <a:ext cx="442452" cy="325317"/>
          </a:xfrm>
          <a:prstGeom prst="triangle">
            <a:avLst>
              <a:gd name="adj" fmla="val 50000"/>
            </a:avLst>
          </a:prstGeom>
          <a:solidFill>
            <a:srgbClr val="354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53708456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CD87168-DF2C-4E80-9B9B-9AF2AEEB8A4B}"/>
              </a:ext>
            </a:extLst>
          </p:cNvPr>
          <p:cNvSpPr>
            <a:spLocks noGrp="1"/>
          </p:cNvSpPr>
          <p:nvPr>
            <p:ph type="title"/>
          </p:nvPr>
        </p:nvSpPr>
        <p:spPr/>
        <p:txBody>
          <a:bodyPr/>
          <a:lstStyle/>
          <a:p>
            <a:r>
              <a:rPr lang="da-DK" dirty="0"/>
              <a:t>Program for Engineering Day</a:t>
            </a:r>
          </a:p>
        </p:txBody>
      </p:sp>
      <p:sp>
        <p:nvSpPr>
          <p:cNvPr id="5" name="Pladsholder til indhold 4">
            <a:extLst>
              <a:ext uri="{FF2B5EF4-FFF2-40B4-BE49-F238E27FC236}">
                <a16:creationId xmlns:a16="http://schemas.microsoft.com/office/drawing/2014/main" id="{E5ABE703-079F-4A2D-9EB5-138CC9A9C2D7}"/>
              </a:ext>
            </a:extLst>
          </p:cNvPr>
          <p:cNvSpPr>
            <a:spLocks noGrp="1"/>
          </p:cNvSpPr>
          <p:nvPr>
            <p:ph sz="half" idx="1"/>
          </p:nvPr>
        </p:nvSpPr>
        <p:spPr/>
        <p:txBody>
          <a:bodyPr/>
          <a:lstStyle/>
          <a:p>
            <a:r>
              <a:rPr lang="da-DK" dirty="0"/>
              <a:t>Introduktion</a:t>
            </a:r>
          </a:p>
          <a:p>
            <a:r>
              <a:rPr lang="da-DK" dirty="0"/>
              <a:t>Forstå udfordringen</a:t>
            </a:r>
          </a:p>
          <a:p>
            <a:r>
              <a:rPr lang="da-DK" dirty="0"/>
              <a:t>Undersøge</a:t>
            </a:r>
          </a:p>
          <a:p>
            <a:r>
              <a:rPr lang="da-DK" dirty="0"/>
              <a:t>Få ideer</a:t>
            </a:r>
          </a:p>
          <a:p>
            <a:r>
              <a:rPr lang="da-DK" dirty="0"/>
              <a:t>Konkretisere</a:t>
            </a:r>
          </a:p>
          <a:p>
            <a:r>
              <a:rPr lang="da-DK" dirty="0"/>
              <a:t>Konstruere og Forbedre</a:t>
            </a:r>
          </a:p>
          <a:p>
            <a:r>
              <a:rPr lang="da-DK" dirty="0"/>
              <a:t>Præsentere</a:t>
            </a:r>
          </a:p>
        </p:txBody>
      </p:sp>
      <p:pic>
        <p:nvPicPr>
          <p:cNvPr id="6" name="Billede 5" descr="model2.pdf">
            <a:extLst>
              <a:ext uri="{FF2B5EF4-FFF2-40B4-BE49-F238E27FC236}">
                <a16:creationId xmlns:a16="http://schemas.microsoft.com/office/drawing/2014/main" id="{79BC8286-A06B-473F-8676-A5CADB7BFD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345" y="541728"/>
            <a:ext cx="6912012" cy="4884381"/>
          </a:xfrm>
          <a:prstGeom prst="rect">
            <a:avLst/>
          </a:prstGeom>
        </p:spPr>
      </p:pic>
      <p:sp>
        <p:nvSpPr>
          <p:cNvPr id="3" name="Tekstfelt 2">
            <a:extLst>
              <a:ext uri="{FF2B5EF4-FFF2-40B4-BE49-F238E27FC236}">
                <a16:creationId xmlns:a16="http://schemas.microsoft.com/office/drawing/2014/main" id="{CAABB18E-C762-43C5-B3AC-2B295FE7F041}"/>
              </a:ext>
            </a:extLst>
          </p:cNvPr>
          <p:cNvSpPr txBox="1"/>
          <p:nvPr/>
        </p:nvSpPr>
        <p:spPr>
          <a:xfrm>
            <a:off x="7291450" y="5395334"/>
            <a:ext cx="3491345" cy="369332"/>
          </a:xfrm>
          <a:prstGeom prst="rect">
            <a:avLst/>
          </a:prstGeom>
          <a:noFill/>
        </p:spPr>
        <p:txBody>
          <a:bodyPr wrap="square" rtlCol="0">
            <a:spAutoFit/>
          </a:bodyPr>
          <a:lstStyle/>
          <a:p>
            <a:r>
              <a:rPr lang="da-DK" dirty="0" err="1"/>
              <a:t>Engineeringmodellen</a:t>
            </a:r>
            <a:endParaRPr lang="da-DK" dirty="0"/>
          </a:p>
        </p:txBody>
      </p:sp>
    </p:spTree>
    <p:extLst>
      <p:ext uri="{BB962C8B-B14F-4D97-AF65-F5344CB8AC3E}">
        <p14:creationId xmlns:p14="http://schemas.microsoft.com/office/powerpoint/2010/main" val="405153558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403343-2A55-46F5-9EF1-63A120F491BE}"/>
              </a:ext>
            </a:extLst>
          </p:cNvPr>
          <p:cNvSpPr>
            <a:spLocks noGrp="1"/>
          </p:cNvSpPr>
          <p:nvPr>
            <p:ph type="title"/>
          </p:nvPr>
        </p:nvSpPr>
        <p:spPr/>
        <p:txBody>
          <a:bodyPr/>
          <a:lstStyle/>
          <a:p>
            <a:r>
              <a:rPr lang="da-DK" dirty="0">
                <a:solidFill>
                  <a:srgbClr val="40ACB6"/>
                </a:solidFill>
              </a:rPr>
              <a:t>Grupper og rammer</a:t>
            </a:r>
          </a:p>
        </p:txBody>
      </p:sp>
      <p:sp>
        <p:nvSpPr>
          <p:cNvPr id="4" name="Pladsholder til indhold 3">
            <a:extLst>
              <a:ext uri="{FF2B5EF4-FFF2-40B4-BE49-F238E27FC236}">
                <a16:creationId xmlns:a16="http://schemas.microsoft.com/office/drawing/2014/main" id="{6EB0884B-7D19-4249-9B05-42C75CB06F7B}"/>
              </a:ext>
            </a:extLst>
          </p:cNvPr>
          <p:cNvSpPr>
            <a:spLocks noGrp="1"/>
          </p:cNvSpPr>
          <p:nvPr>
            <p:ph sz="half" idx="2"/>
          </p:nvPr>
        </p:nvSpPr>
        <p:spPr>
          <a:xfrm>
            <a:off x="695325" y="4684430"/>
            <a:ext cx="5770405" cy="994748"/>
          </a:xfrm>
        </p:spPr>
        <p:txBody>
          <a:bodyPr/>
          <a:lstStyle/>
          <a:p>
            <a:pPr marL="0" indent="0">
              <a:buNone/>
            </a:pPr>
            <a:r>
              <a:rPr lang="da-DK" dirty="0"/>
              <a:t>Alle grupper skal gennem alle delprocesser</a:t>
            </a:r>
          </a:p>
          <a:p>
            <a:pPr marL="0" indent="0">
              <a:buNone/>
            </a:pPr>
            <a:r>
              <a:rPr lang="da-DK" dirty="0"/>
              <a:t>I får besked, når det er tid til at arbejde med en ny delproces. </a:t>
            </a:r>
          </a:p>
        </p:txBody>
      </p:sp>
      <p:graphicFrame>
        <p:nvGraphicFramePr>
          <p:cNvPr id="5" name="Tabel 4">
            <a:extLst>
              <a:ext uri="{FF2B5EF4-FFF2-40B4-BE49-F238E27FC236}">
                <a16:creationId xmlns:a16="http://schemas.microsoft.com/office/drawing/2014/main" id="{CABF308E-2AD7-4069-89B3-098D1D6786FA}"/>
              </a:ext>
            </a:extLst>
          </p:cNvPr>
          <p:cNvGraphicFramePr>
            <a:graphicFrameLocks noGrp="1"/>
          </p:cNvGraphicFramePr>
          <p:nvPr>
            <p:extLst>
              <p:ext uri="{D42A27DB-BD31-4B8C-83A1-F6EECF244321}">
                <p14:modId xmlns:p14="http://schemas.microsoft.com/office/powerpoint/2010/main" val="4162552454"/>
              </p:ext>
            </p:extLst>
          </p:nvPr>
        </p:nvGraphicFramePr>
        <p:xfrm>
          <a:off x="695325" y="1325288"/>
          <a:ext cx="5400675" cy="2819586"/>
        </p:xfrm>
        <a:graphic>
          <a:graphicData uri="http://schemas.openxmlformats.org/drawingml/2006/table">
            <a:tbl>
              <a:tblPr firstRow="1" bandRow="1">
                <a:tableStyleId>{5C22544A-7EE6-4342-B048-85BDC9FD1C3A}</a:tableStyleId>
              </a:tblPr>
              <a:tblGrid>
                <a:gridCol w="1800225">
                  <a:extLst>
                    <a:ext uri="{9D8B030D-6E8A-4147-A177-3AD203B41FA5}">
                      <a16:colId xmlns:a16="http://schemas.microsoft.com/office/drawing/2014/main" val="767362852"/>
                    </a:ext>
                  </a:extLst>
                </a:gridCol>
                <a:gridCol w="1800225">
                  <a:extLst>
                    <a:ext uri="{9D8B030D-6E8A-4147-A177-3AD203B41FA5}">
                      <a16:colId xmlns:a16="http://schemas.microsoft.com/office/drawing/2014/main" val="1270860683"/>
                    </a:ext>
                  </a:extLst>
                </a:gridCol>
                <a:gridCol w="1800225">
                  <a:extLst>
                    <a:ext uri="{9D8B030D-6E8A-4147-A177-3AD203B41FA5}">
                      <a16:colId xmlns:a16="http://schemas.microsoft.com/office/drawing/2014/main" val="1774391837"/>
                    </a:ext>
                  </a:extLst>
                </a:gridCol>
              </a:tblGrid>
              <a:tr h="402798">
                <a:tc>
                  <a:txBody>
                    <a:bodyPr/>
                    <a:lstStyle/>
                    <a:p>
                      <a:r>
                        <a:rPr lang="da-DK" sz="1600" dirty="0"/>
                        <a:t>Grupper</a:t>
                      </a:r>
                    </a:p>
                  </a:txBody>
                  <a:tcPr marL="80529" marR="80529" marT="40264" marB="40264"/>
                </a:tc>
                <a:tc>
                  <a:txBody>
                    <a:bodyPr/>
                    <a:lstStyle/>
                    <a:p>
                      <a:endParaRPr lang="da-DK" sz="1600" dirty="0"/>
                    </a:p>
                  </a:txBody>
                  <a:tcPr marL="80529" marR="80529" marT="40264" marB="40264"/>
                </a:tc>
                <a:tc>
                  <a:txBody>
                    <a:bodyPr/>
                    <a:lstStyle/>
                    <a:p>
                      <a:endParaRPr lang="da-DK" sz="1600" dirty="0"/>
                    </a:p>
                  </a:txBody>
                  <a:tcPr marL="80529" marR="80529" marT="40264" marB="40264"/>
                </a:tc>
                <a:extLst>
                  <a:ext uri="{0D108BD9-81ED-4DB2-BD59-A6C34878D82A}">
                    <a16:rowId xmlns:a16="http://schemas.microsoft.com/office/drawing/2014/main" val="126389852"/>
                  </a:ext>
                </a:extLst>
              </a:tr>
              <a:tr h="402798">
                <a:tc>
                  <a:txBody>
                    <a:bodyPr/>
                    <a:lstStyle/>
                    <a:p>
                      <a:endParaRPr lang="da-DK" sz="1600" dirty="0"/>
                    </a:p>
                  </a:txBody>
                  <a:tcPr marL="80529" marR="80529" marT="40264" marB="40264"/>
                </a:tc>
                <a:tc>
                  <a:txBody>
                    <a:bodyPr/>
                    <a:lstStyle/>
                    <a:p>
                      <a:endParaRPr lang="da-DK" sz="1600"/>
                    </a:p>
                  </a:txBody>
                  <a:tcPr marL="80529" marR="80529" marT="40264" marB="40264"/>
                </a:tc>
                <a:tc>
                  <a:txBody>
                    <a:bodyPr/>
                    <a:lstStyle/>
                    <a:p>
                      <a:endParaRPr lang="da-DK" sz="1600"/>
                    </a:p>
                  </a:txBody>
                  <a:tcPr marL="80529" marR="80529" marT="40264" marB="40264"/>
                </a:tc>
                <a:extLst>
                  <a:ext uri="{0D108BD9-81ED-4DB2-BD59-A6C34878D82A}">
                    <a16:rowId xmlns:a16="http://schemas.microsoft.com/office/drawing/2014/main" val="1451255793"/>
                  </a:ext>
                </a:extLst>
              </a:tr>
              <a:tr h="402798">
                <a:tc>
                  <a:txBody>
                    <a:bodyPr/>
                    <a:lstStyle/>
                    <a:p>
                      <a:endParaRPr lang="da-DK" sz="1600"/>
                    </a:p>
                  </a:txBody>
                  <a:tcPr marL="80529" marR="80529" marT="40264" marB="40264"/>
                </a:tc>
                <a:tc>
                  <a:txBody>
                    <a:bodyPr/>
                    <a:lstStyle/>
                    <a:p>
                      <a:endParaRPr lang="da-DK" sz="1600" dirty="0"/>
                    </a:p>
                  </a:txBody>
                  <a:tcPr marL="80529" marR="80529" marT="40264" marB="40264"/>
                </a:tc>
                <a:tc>
                  <a:txBody>
                    <a:bodyPr/>
                    <a:lstStyle/>
                    <a:p>
                      <a:endParaRPr lang="da-DK" sz="1600"/>
                    </a:p>
                  </a:txBody>
                  <a:tcPr marL="80529" marR="80529" marT="40264" marB="40264"/>
                </a:tc>
                <a:extLst>
                  <a:ext uri="{0D108BD9-81ED-4DB2-BD59-A6C34878D82A}">
                    <a16:rowId xmlns:a16="http://schemas.microsoft.com/office/drawing/2014/main" val="4208701620"/>
                  </a:ext>
                </a:extLst>
              </a:tr>
              <a:tr h="402798">
                <a:tc>
                  <a:txBody>
                    <a:bodyPr/>
                    <a:lstStyle/>
                    <a:p>
                      <a:endParaRPr lang="da-DK" sz="1600"/>
                    </a:p>
                  </a:txBody>
                  <a:tcPr marL="80529" marR="80529" marT="40264" marB="40264"/>
                </a:tc>
                <a:tc>
                  <a:txBody>
                    <a:bodyPr/>
                    <a:lstStyle/>
                    <a:p>
                      <a:endParaRPr lang="da-DK" sz="1600"/>
                    </a:p>
                  </a:txBody>
                  <a:tcPr marL="80529" marR="80529" marT="40264" marB="40264"/>
                </a:tc>
                <a:tc>
                  <a:txBody>
                    <a:bodyPr/>
                    <a:lstStyle/>
                    <a:p>
                      <a:endParaRPr lang="da-DK" sz="1600"/>
                    </a:p>
                  </a:txBody>
                  <a:tcPr marL="80529" marR="80529" marT="40264" marB="40264"/>
                </a:tc>
                <a:extLst>
                  <a:ext uri="{0D108BD9-81ED-4DB2-BD59-A6C34878D82A}">
                    <a16:rowId xmlns:a16="http://schemas.microsoft.com/office/drawing/2014/main" val="403932239"/>
                  </a:ext>
                </a:extLst>
              </a:tr>
              <a:tr h="402798">
                <a:tc>
                  <a:txBody>
                    <a:bodyPr/>
                    <a:lstStyle/>
                    <a:p>
                      <a:endParaRPr lang="da-DK" sz="1600"/>
                    </a:p>
                  </a:txBody>
                  <a:tcPr marL="80529" marR="80529" marT="40264" marB="40264"/>
                </a:tc>
                <a:tc>
                  <a:txBody>
                    <a:bodyPr/>
                    <a:lstStyle/>
                    <a:p>
                      <a:endParaRPr lang="da-DK" sz="1600"/>
                    </a:p>
                  </a:txBody>
                  <a:tcPr marL="80529" marR="80529" marT="40264" marB="40264"/>
                </a:tc>
                <a:tc>
                  <a:txBody>
                    <a:bodyPr/>
                    <a:lstStyle/>
                    <a:p>
                      <a:endParaRPr lang="da-DK" sz="1600"/>
                    </a:p>
                  </a:txBody>
                  <a:tcPr marL="80529" marR="80529" marT="40264" marB="40264"/>
                </a:tc>
                <a:extLst>
                  <a:ext uri="{0D108BD9-81ED-4DB2-BD59-A6C34878D82A}">
                    <a16:rowId xmlns:a16="http://schemas.microsoft.com/office/drawing/2014/main" val="1064694379"/>
                  </a:ext>
                </a:extLst>
              </a:tr>
              <a:tr h="402798">
                <a:tc>
                  <a:txBody>
                    <a:bodyPr/>
                    <a:lstStyle/>
                    <a:p>
                      <a:endParaRPr lang="da-DK" sz="1600"/>
                    </a:p>
                  </a:txBody>
                  <a:tcPr marL="80529" marR="80529" marT="40264" marB="40264"/>
                </a:tc>
                <a:tc>
                  <a:txBody>
                    <a:bodyPr/>
                    <a:lstStyle/>
                    <a:p>
                      <a:endParaRPr lang="da-DK" sz="1600"/>
                    </a:p>
                  </a:txBody>
                  <a:tcPr marL="80529" marR="80529" marT="40264" marB="40264"/>
                </a:tc>
                <a:tc>
                  <a:txBody>
                    <a:bodyPr/>
                    <a:lstStyle/>
                    <a:p>
                      <a:endParaRPr lang="da-DK" sz="1600"/>
                    </a:p>
                  </a:txBody>
                  <a:tcPr marL="80529" marR="80529" marT="40264" marB="40264"/>
                </a:tc>
                <a:extLst>
                  <a:ext uri="{0D108BD9-81ED-4DB2-BD59-A6C34878D82A}">
                    <a16:rowId xmlns:a16="http://schemas.microsoft.com/office/drawing/2014/main" val="2460611466"/>
                  </a:ext>
                </a:extLst>
              </a:tr>
              <a:tr h="402798">
                <a:tc>
                  <a:txBody>
                    <a:bodyPr/>
                    <a:lstStyle/>
                    <a:p>
                      <a:endParaRPr lang="da-DK" sz="1600"/>
                    </a:p>
                  </a:txBody>
                  <a:tcPr marL="80529" marR="80529" marT="40264" marB="40264"/>
                </a:tc>
                <a:tc>
                  <a:txBody>
                    <a:bodyPr/>
                    <a:lstStyle/>
                    <a:p>
                      <a:endParaRPr lang="da-DK" sz="1600"/>
                    </a:p>
                  </a:txBody>
                  <a:tcPr marL="80529" marR="80529" marT="40264" marB="40264"/>
                </a:tc>
                <a:tc>
                  <a:txBody>
                    <a:bodyPr/>
                    <a:lstStyle/>
                    <a:p>
                      <a:endParaRPr lang="da-DK" sz="1600" dirty="0"/>
                    </a:p>
                  </a:txBody>
                  <a:tcPr marL="80529" marR="80529" marT="40264" marB="40264"/>
                </a:tc>
                <a:extLst>
                  <a:ext uri="{0D108BD9-81ED-4DB2-BD59-A6C34878D82A}">
                    <a16:rowId xmlns:a16="http://schemas.microsoft.com/office/drawing/2014/main" val="1358367715"/>
                  </a:ext>
                </a:extLst>
              </a:tr>
            </a:tbl>
          </a:graphicData>
        </a:graphic>
      </p:graphicFrame>
      <p:sp>
        <p:nvSpPr>
          <p:cNvPr id="9" name="Ellipse 8">
            <a:extLst>
              <a:ext uri="{FF2B5EF4-FFF2-40B4-BE49-F238E27FC236}">
                <a16:creationId xmlns:a16="http://schemas.microsoft.com/office/drawing/2014/main" id="{CA54C2FB-19CD-0449-820A-43F0DCBE25F4}"/>
              </a:ext>
            </a:extLst>
          </p:cNvPr>
          <p:cNvSpPr/>
          <p:nvPr/>
        </p:nvSpPr>
        <p:spPr>
          <a:xfrm>
            <a:off x="7648891" y="1325563"/>
            <a:ext cx="4255280" cy="42552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2" name="Pladsholder til billede 5">
            <a:extLst>
              <a:ext uri="{FF2B5EF4-FFF2-40B4-BE49-F238E27FC236}">
                <a16:creationId xmlns:a16="http://schemas.microsoft.com/office/drawing/2014/main" id="{A0ECA2C5-DA72-DB4E-A7F4-9E65D65B6D44}"/>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665138" y="1328110"/>
            <a:ext cx="4262400" cy="4262400"/>
          </a:xfrm>
          <a:prstGeom prst="ellipse">
            <a:avLst/>
          </a:prstGeom>
        </p:spPr>
      </p:pic>
    </p:spTree>
    <p:extLst>
      <p:ext uri="{BB962C8B-B14F-4D97-AF65-F5344CB8AC3E}">
        <p14:creationId xmlns:p14="http://schemas.microsoft.com/office/powerpoint/2010/main" val="340799748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325" y="294791"/>
            <a:ext cx="10801350" cy="923183"/>
          </a:xfrm>
        </p:spPr>
        <p:txBody>
          <a:bodyPr/>
          <a:lstStyle/>
          <a:p>
            <a:r>
              <a:rPr lang="da-DK" dirty="0"/>
              <a:t>Design et hus der ikke kan drukne (20 minutter)</a:t>
            </a:r>
          </a:p>
        </p:txBody>
      </p:sp>
      <p:pic>
        <p:nvPicPr>
          <p:cNvPr id="15" name="Pladsholder til billede 14" descr="PP-forstaa-udf.pn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8280000" y="1332000"/>
            <a:ext cx="3179394" cy="3179394"/>
          </a:xfrm>
        </p:spPr>
      </p:pic>
      <p:pic>
        <p:nvPicPr>
          <p:cNvPr id="11" name="Billede 10">
            <a:extLst>
              <a:ext uri="{FF2B5EF4-FFF2-40B4-BE49-F238E27FC236}">
                <a16:creationId xmlns:a16="http://schemas.microsoft.com/office/drawing/2014/main" id="{A23AA1B0-FFD3-594D-986F-AAF4E1931A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00000">
            <a:off x="10687620" y="477262"/>
            <a:ext cx="1350000" cy="1350000"/>
          </a:xfrm>
          <a:prstGeom prst="rect">
            <a:avLst/>
          </a:prstGeom>
        </p:spPr>
      </p:pic>
      <p:pic>
        <p:nvPicPr>
          <p:cNvPr id="13" name="Billede 12">
            <a:extLst>
              <a:ext uri="{FF2B5EF4-FFF2-40B4-BE49-F238E27FC236}">
                <a16:creationId xmlns:a16="http://schemas.microsoft.com/office/drawing/2014/main" id="{4FCD369E-1411-DA41-AADF-63F8E781CC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3489" y="1332000"/>
            <a:ext cx="1496559" cy="1496559"/>
          </a:xfrm>
          <a:prstGeom prst="rect">
            <a:avLst/>
          </a:prstGeom>
        </p:spPr>
      </p:pic>
      <p:sp>
        <p:nvSpPr>
          <p:cNvPr id="14" name="Tekstfelt 13">
            <a:extLst>
              <a:ext uri="{FF2B5EF4-FFF2-40B4-BE49-F238E27FC236}">
                <a16:creationId xmlns:a16="http://schemas.microsoft.com/office/drawing/2014/main" id="{432FF907-8D5C-324A-82D1-D126299ACCA2}"/>
              </a:ext>
            </a:extLst>
          </p:cNvPr>
          <p:cNvSpPr txBox="1"/>
          <p:nvPr/>
        </p:nvSpPr>
        <p:spPr>
          <a:xfrm>
            <a:off x="5597795" y="2881109"/>
            <a:ext cx="1787131" cy="2246769"/>
          </a:xfrm>
          <a:prstGeom prst="rect">
            <a:avLst/>
          </a:prstGeom>
          <a:noFill/>
        </p:spPr>
        <p:txBody>
          <a:bodyPr wrap="square" rIns="72000" rtlCol="0">
            <a:spAutoFit/>
          </a:bodyPr>
          <a:lstStyle/>
          <a:p>
            <a:pPr fontAlgn="base"/>
            <a:r>
              <a:rPr lang="da-DK" sz="1400" dirty="0"/>
              <a:t>FN’s verdensmål </a:t>
            </a:r>
            <a:br>
              <a:rPr lang="da-DK" sz="1400" dirty="0"/>
            </a:br>
            <a:r>
              <a:rPr lang="da-DK" sz="1400" dirty="0"/>
              <a:t>nr. 11: BÆREDYGTIGE BYER OG LOKAL-SAMFUND</a:t>
            </a:r>
          </a:p>
          <a:p>
            <a:pPr fontAlgn="base"/>
            <a:r>
              <a:rPr lang="da-DK" sz="1400" dirty="0"/>
              <a:t>Vi skal gøre byer, lokalsamfund og bosættelser </a:t>
            </a:r>
            <a:r>
              <a:rPr lang="da-DK" sz="1400" dirty="0" err="1"/>
              <a:t>inklude-rende</a:t>
            </a:r>
            <a:r>
              <a:rPr lang="da-DK" sz="1400" dirty="0"/>
              <a:t>, sikre, robuste </a:t>
            </a:r>
            <a:br>
              <a:rPr lang="da-DK" sz="1400" dirty="0"/>
            </a:br>
            <a:r>
              <a:rPr lang="da-DK" sz="1400" dirty="0"/>
              <a:t>og bæredygtige.</a:t>
            </a:r>
          </a:p>
          <a:p>
            <a:endParaRPr lang="da-DK" sz="1400" dirty="0"/>
          </a:p>
        </p:txBody>
      </p:sp>
      <p:pic>
        <p:nvPicPr>
          <p:cNvPr id="7" name="Billede 6">
            <a:extLst>
              <a:ext uri="{FF2B5EF4-FFF2-40B4-BE49-F238E27FC236}">
                <a16:creationId xmlns:a16="http://schemas.microsoft.com/office/drawing/2014/main" id="{81A3D7D9-BA46-0D46-BCB4-61531A0EC0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324" y="1325563"/>
            <a:ext cx="4830863" cy="2983769"/>
          </a:xfrm>
          <a:prstGeom prst="rect">
            <a:avLst/>
          </a:prstGeom>
        </p:spPr>
      </p:pic>
      <p:pic>
        <p:nvPicPr>
          <p:cNvPr id="10" name="Billede 9" descr="model2.pdf">
            <a:extLst>
              <a:ext uri="{FF2B5EF4-FFF2-40B4-BE49-F238E27FC236}">
                <a16:creationId xmlns:a16="http://schemas.microsoft.com/office/drawing/2014/main" id="{FCADD959-9A52-FC40-B703-FEBE6A40E5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0989" y="4333675"/>
            <a:ext cx="2228477" cy="1574755"/>
          </a:xfrm>
          <a:prstGeom prst="rect">
            <a:avLst/>
          </a:prstGeom>
        </p:spPr>
      </p:pic>
    </p:spTree>
    <p:extLst>
      <p:ext uri="{BB962C8B-B14F-4D97-AF65-F5344CB8AC3E}">
        <p14:creationId xmlns:p14="http://schemas.microsoft.com/office/powerpoint/2010/main" val="317910133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Design et hus der ikke kan drukne</a:t>
            </a:r>
          </a:p>
        </p:txBody>
      </p:sp>
      <p:pic>
        <p:nvPicPr>
          <p:cNvPr id="15" name="Pladsholder til billede 14" descr="PP-forstaa-udf.png"/>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a:xfrm>
            <a:off x="8280000" y="1332000"/>
            <a:ext cx="3179394" cy="3179394"/>
          </a:xfrm>
        </p:spPr>
      </p:pic>
      <p:pic>
        <p:nvPicPr>
          <p:cNvPr id="6" name="Onlinemedier 5" title="Inspirationsvideo til Engineering Day 2018: Design et hus der ikke kan drukne">
            <a:hlinkClick r:id="" action="ppaction://media"/>
            <a:extLst>
              <a:ext uri="{FF2B5EF4-FFF2-40B4-BE49-F238E27FC236}">
                <a16:creationId xmlns:a16="http://schemas.microsoft.com/office/drawing/2014/main" id="{8481B795-BB26-4D35-AB0F-A845177555AA}"/>
              </a:ext>
            </a:extLst>
          </p:cNvPr>
          <p:cNvPicPr>
            <a:picLocks noGrp="1" noRot="1" noChangeAspect="1"/>
          </p:cNvPicPr>
          <p:nvPr>
            <p:ph sz="half" idx="1"/>
            <a:videoFile r:link="rId1"/>
          </p:nvPr>
        </p:nvPicPr>
        <p:blipFill>
          <a:blip r:embed="rId5"/>
          <a:stretch>
            <a:fillRect/>
          </a:stretch>
        </p:blipFill>
        <p:spPr>
          <a:xfrm>
            <a:off x="695325" y="1163974"/>
            <a:ext cx="6592000" cy="3708000"/>
          </a:xfrm>
          <a:prstGeom prst="rect">
            <a:avLst/>
          </a:prstGeom>
        </p:spPr>
      </p:pic>
      <p:sp>
        <p:nvSpPr>
          <p:cNvPr id="4" name="Tekstfelt 3">
            <a:extLst>
              <a:ext uri="{FF2B5EF4-FFF2-40B4-BE49-F238E27FC236}">
                <a16:creationId xmlns:a16="http://schemas.microsoft.com/office/drawing/2014/main" id="{9D4D2DB9-8777-44E8-B4D3-51E09F12D3B7}"/>
              </a:ext>
            </a:extLst>
          </p:cNvPr>
          <p:cNvSpPr txBox="1"/>
          <p:nvPr/>
        </p:nvSpPr>
        <p:spPr>
          <a:xfrm>
            <a:off x="2819905" y="5047695"/>
            <a:ext cx="6552189" cy="646331"/>
          </a:xfrm>
          <a:prstGeom prst="rect">
            <a:avLst/>
          </a:prstGeom>
          <a:noFill/>
        </p:spPr>
        <p:txBody>
          <a:bodyPr wrap="square" rtlCol="0">
            <a:spAutoFit/>
          </a:bodyPr>
          <a:lstStyle/>
          <a:p>
            <a:pPr algn="ctr"/>
            <a:r>
              <a:rPr lang="da-DK" dirty="0"/>
              <a:t>Afspil inspirationsvideoen med lyd og på fuld skærm.</a:t>
            </a:r>
          </a:p>
          <a:p>
            <a:pPr algn="ctr"/>
            <a:r>
              <a:rPr lang="da-DK" dirty="0"/>
              <a:t>Find den også på </a:t>
            </a:r>
            <a:r>
              <a:rPr lang="da-DK" dirty="0">
                <a:hlinkClick r:id="rId6"/>
              </a:rPr>
              <a:t>www.engineeringday.dk</a:t>
            </a:r>
            <a:r>
              <a:rPr lang="da-DK" dirty="0"/>
              <a:t>.</a:t>
            </a:r>
          </a:p>
        </p:txBody>
      </p:sp>
      <p:grpSp>
        <p:nvGrpSpPr>
          <p:cNvPr id="7" name="Gruppe 6">
            <a:extLst>
              <a:ext uri="{FF2B5EF4-FFF2-40B4-BE49-F238E27FC236}">
                <a16:creationId xmlns:a16="http://schemas.microsoft.com/office/drawing/2014/main" id="{DD11BE41-AB2A-429B-B9A8-B2483195562C}"/>
              </a:ext>
            </a:extLst>
          </p:cNvPr>
          <p:cNvGrpSpPr/>
          <p:nvPr/>
        </p:nvGrpSpPr>
        <p:grpSpPr>
          <a:xfrm>
            <a:off x="6921293" y="2794591"/>
            <a:ext cx="717755" cy="717755"/>
            <a:chOff x="5378245" y="2794591"/>
            <a:chExt cx="717755" cy="717755"/>
          </a:xfrm>
        </p:grpSpPr>
        <p:sp>
          <p:nvSpPr>
            <p:cNvPr id="9" name="Ellipse 8">
              <a:extLst>
                <a:ext uri="{FF2B5EF4-FFF2-40B4-BE49-F238E27FC236}">
                  <a16:creationId xmlns:a16="http://schemas.microsoft.com/office/drawing/2014/main" id="{B83E3E40-A759-8B40-AA17-A786AA20903E}"/>
                </a:ext>
              </a:extLst>
            </p:cNvPr>
            <p:cNvSpPr/>
            <p:nvPr/>
          </p:nvSpPr>
          <p:spPr>
            <a:xfrm>
              <a:off x="5378245" y="2794591"/>
              <a:ext cx="717755" cy="717755"/>
            </a:xfrm>
            <a:prstGeom prst="ellipse">
              <a:avLst/>
            </a:prstGeom>
            <a:solidFill>
              <a:srgbClr val="C0C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rekant 9">
              <a:extLst>
                <a:ext uri="{FF2B5EF4-FFF2-40B4-BE49-F238E27FC236}">
                  <a16:creationId xmlns:a16="http://schemas.microsoft.com/office/drawing/2014/main" id="{FBC8906B-8984-4246-8230-D721CC343456}"/>
                </a:ext>
              </a:extLst>
            </p:cNvPr>
            <p:cNvSpPr/>
            <p:nvPr/>
          </p:nvSpPr>
          <p:spPr>
            <a:xfrm rot="5400000">
              <a:off x="5573265" y="2989819"/>
              <a:ext cx="442452" cy="325317"/>
            </a:xfrm>
            <a:prstGeom prst="triangle">
              <a:avLst>
                <a:gd name="adj" fmla="val 50000"/>
              </a:avLst>
            </a:prstGeom>
            <a:solidFill>
              <a:srgbClr val="354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11" name="Billede 10" descr="model2.pdf">
            <a:extLst>
              <a:ext uri="{FF2B5EF4-FFF2-40B4-BE49-F238E27FC236}">
                <a16:creationId xmlns:a16="http://schemas.microsoft.com/office/drawing/2014/main" id="{07665B07-018C-9C4B-B9AB-921EB3E17B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0989" y="4333675"/>
            <a:ext cx="2228477" cy="1574755"/>
          </a:xfrm>
          <a:prstGeom prst="rect">
            <a:avLst/>
          </a:prstGeom>
        </p:spPr>
      </p:pic>
    </p:spTree>
    <p:extLst>
      <p:ext uri="{BB962C8B-B14F-4D97-AF65-F5344CB8AC3E}">
        <p14:creationId xmlns:p14="http://schemas.microsoft.com/office/powerpoint/2010/main" val="6473724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Design et hus der ikke kan drukne</a:t>
            </a:r>
          </a:p>
        </p:txBody>
      </p:sp>
      <p:pic>
        <p:nvPicPr>
          <p:cNvPr id="15" name="Pladsholder til billede 14" descr="PP-forstaa-udf.pn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8280000" y="1332000"/>
            <a:ext cx="3179394" cy="3179394"/>
          </a:xfrm>
        </p:spPr>
      </p:pic>
      <p:sp>
        <p:nvSpPr>
          <p:cNvPr id="7" name="Pladsholder til indhold 6">
            <a:extLst>
              <a:ext uri="{FF2B5EF4-FFF2-40B4-BE49-F238E27FC236}">
                <a16:creationId xmlns:a16="http://schemas.microsoft.com/office/drawing/2014/main" id="{81E380C6-502C-49B5-A1AB-C6E0ADF93FA9}"/>
              </a:ext>
            </a:extLst>
          </p:cNvPr>
          <p:cNvSpPr>
            <a:spLocks noGrp="1"/>
          </p:cNvSpPr>
          <p:nvPr>
            <p:ph sz="half" idx="1"/>
          </p:nvPr>
        </p:nvSpPr>
        <p:spPr/>
        <p:txBody>
          <a:bodyPr/>
          <a:lstStyle/>
          <a:p>
            <a:endParaRPr lang="da-DK"/>
          </a:p>
        </p:txBody>
      </p:sp>
      <p:pic>
        <p:nvPicPr>
          <p:cNvPr id="8" name="Billede 7">
            <a:extLst>
              <a:ext uri="{FF2B5EF4-FFF2-40B4-BE49-F238E27FC236}">
                <a16:creationId xmlns:a16="http://schemas.microsoft.com/office/drawing/2014/main" id="{725370A3-57D3-4949-BE8F-A28FBF238CB2}"/>
              </a:ext>
            </a:extLst>
          </p:cNvPr>
          <p:cNvPicPr>
            <a:picLocks noChangeAspect="1"/>
          </p:cNvPicPr>
          <p:nvPr/>
        </p:nvPicPr>
        <p:blipFill>
          <a:blip r:embed="rId4"/>
          <a:stretch>
            <a:fillRect/>
          </a:stretch>
        </p:blipFill>
        <p:spPr>
          <a:xfrm>
            <a:off x="1650812" y="1332000"/>
            <a:ext cx="6148370" cy="5105400"/>
          </a:xfrm>
          <a:prstGeom prst="rect">
            <a:avLst/>
          </a:prstGeom>
          <a:ln w="12700">
            <a:solidFill>
              <a:srgbClr val="40ACB6"/>
            </a:solidFill>
          </a:ln>
        </p:spPr>
      </p:pic>
      <p:pic>
        <p:nvPicPr>
          <p:cNvPr id="9" name="Billede 8" descr="model2.pdf">
            <a:extLst>
              <a:ext uri="{FF2B5EF4-FFF2-40B4-BE49-F238E27FC236}">
                <a16:creationId xmlns:a16="http://schemas.microsoft.com/office/drawing/2014/main" id="{088999CC-7206-4C42-8A3D-B8092F687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0989" y="4333675"/>
            <a:ext cx="2228477" cy="1574755"/>
          </a:xfrm>
          <a:prstGeom prst="rect">
            <a:avLst/>
          </a:prstGeom>
        </p:spPr>
      </p:pic>
    </p:spTree>
    <p:extLst>
      <p:ext uri="{BB962C8B-B14F-4D97-AF65-F5344CB8AC3E}">
        <p14:creationId xmlns:p14="http://schemas.microsoft.com/office/powerpoint/2010/main" val="242212589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Design et hus der ikke kan drukne</a:t>
            </a:r>
          </a:p>
        </p:txBody>
      </p:sp>
      <p:pic>
        <p:nvPicPr>
          <p:cNvPr id="15" name="Pladsholder til billede 14" descr="PP-forstaa-udf.pn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8280000" y="1332000"/>
            <a:ext cx="3179394" cy="3179394"/>
          </a:xfrm>
        </p:spPr>
      </p:pic>
      <p:sp>
        <p:nvSpPr>
          <p:cNvPr id="5" name="Pladsholder til indhold 4">
            <a:extLst>
              <a:ext uri="{FF2B5EF4-FFF2-40B4-BE49-F238E27FC236}">
                <a16:creationId xmlns:a16="http://schemas.microsoft.com/office/drawing/2014/main" id="{04178CC8-A9EC-4F81-A458-A2824CA3B399}"/>
              </a:ext>
            </a:extLst>
          </p:cNvPr>
          <p:cNvSpPr>
            <a:spLocks noGrp="1"/>
          </p:cNvSpPr>
          <p:nvPr>
            <p:ph sz="half" idx="1"/>
          </p:nvPr>
        </p:nvSpPr>
        <p:spPr>
          <a:xfrm>
            <a:off x="695325" y="1332000"/>
            <a:ext cx="4966921" cy="4248000"/>
          </a:xfrm>
        </p:spPr>
        <p:txBody>
          <a:bodyPr/>
          <a:lstStyle/>
          <a:p>
            <a:pPr marL="0" indent="0">
              <a:buNone/>
            </a:pPr>
            <a:r>
              <a:rPr lang="da-DK" dirty="0"/>
              <a:t>Tal sammen i grupperne og hjælp hinanden med </a:t>
            </a:r>
            <a:br>
              <a:rPr lang="da-DK" dirty="0"/>
            </a:br>
            <a:r>
              <a:rPr lang="da-DK" dirty="0"/>
              <a:t>at forstå udfordringen</a:t>
            </a:r>
          </a:p>
          <a:p>
            <a:pPr marL="0" indent="0">
              <a:buNone/>
            </a:pPr>
            <a:endParaRPr lang="da-DK" dirty="0"/>
          </a:p>
          <a:p>
            <a:r>
              <a:rPr lang="da-DK" dirty="0"/>
              <a:t>Skriv ned på metodekortet</a:t>
            </a:r>
          </a:p>
        </p:txBody>
      </p:sp>
      <p:pic>
        <p:nvPicPr>
          <p:cNvPr id="8" name="Billede 7">
            <a:extLst>
              <a:ext uri="{FF2B5EF4-FFF2-40B4-BE49-F238E27FC236}">
                <a16:creationId xmlns:a16="http://schemas.microsoft.com/office/drawing/2014/main" id="{FC57D577-1C9D-0E43-9CAE-D544D00B06F8}"/>
              </a:ext>
            </a:extLst>
          </p:cNvPr>
          <p:cNvPicPr>
            <a:picLocks noChangeAspect="1"/>
          </p:cNvPicPr>
          <p:nvPr/>
        </p:nvPicPr>
        <p:blipFill>
          <a:blip r:embed="rId4"/>
          <a:stretch>
            <a:fillRect/>
          </a:stretch>
        </p:blipFill>
        <p:spPr>
          <a:xfrm rot="1084827">
            <a:off x="3225857" y="2127885"/>
            <a:ext cx="3525736" cy="5257187"/>
          </a:xfrm>
          <a:prstGeom prst="rect">
            <a:avLst/>
          </a:prstGeom>
          <a:ln>
            <a:solidFill>
              <a:schemeClr val="accent1"/>
            </a:solidFill>
          </a:ln>
        </p:spPr>
      </p:pic>
      <p:pic>
        <p:nvPicPr>
          <p:cNvPr id="7" name="Billede 6" descr="model2.pdf">
            <a:extLst>
              <a:ext uri="{FF2B5EF4-FFF2-40B4-BE49-F238E27FC236}">
                <a16:creationId xmlns:a16="http://schemas.microsoft.com/office/drawing/2014/main" id="{C93BFDA6-ECE8-C441-9144-12EF1AC4C5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0989" y="4333675"/>
            <a:ext cx="2228477" cy="1574755"/>
          </a:xfrm>
          <a:prstGeom prst="rect">
            <a:avLst/>
          </a:prstGeom>
        </p:spPr>
      </p:pic>
    </p:spTree>
    <p:extLst>
      <p:ext uri="{BB962C8B-B14F-4D97-AF65-F5344CB8AC3E}">
        <p14:creationId xmlns:p14="http://schemas.microsoft.com/office/powerpoint/2010/main" val="4173103124"/>
      </p:ext>
    </p:extLst>
  </p:cSld>
  <p:clrMapOvr>
    <a:masterClrMapping/>
  </p:clrMapOvr>
  <p:transition>
    <p:fade/>
  </p:transition>
</p:sld>
</file>

<file path=ppt/theme/theme1.xml><?xml version="1.0" encoding="utf-8"?>
<a:theme xmlns:a="http://schemas.openxmlformats.org/drawingml/2006/main" name="EIS template">
  <a:themeElements>
    <a:clrScheme name="EIS">
      <a:dk1>
        <a:sysClr val="windowText" lastClr="000000"/>
      </a:dk1>
      <a:lt1>
        <a:sysClr val="window" lastClr="FFFFFF"/>
      </a:lt1>
      <a:dk2>
        <a:srgbClr val="000000"/>
      </a:dk2>
      <a:lt2>
        <a:srgbClr val="FFFFFF"/>
      </a:lt2>
      <a:accent1>
        <a:srgbClr val="587F8A"/>
      </a:accent1>
      <a:accent2>
        <a:srgbClr val="BCCF00"/>
      </a:accent2>
      <a:accent3>
        <a:srgbClr val="AEBAC0"/>
      </a:accent3>
      <a:accent4>
        <a:srgbClr val="40ACB6"/>
      </a:accent4>
      <a:accent5>
        <a:srgbClr val="234B5A"/>
      </a:accent5>
      <a:accent6>
        <a:srgbClr val="DDDDDD"/>
      </a:accent6>
      <a:hlink>
        <a:srgbClr val="BCCF00"/>
      </a:hlink>
      <a:folHlink>
        <a:srgbClr val="7F7F7F"/>
      </a:folHlink>
    </a:clrScheme>
    <a:fontScheme name="EIS">
      <a:majorFont>
        <a:latin typeface="Calibri"/>
        <a:ea typeface=""/>
        <a:cs typeface=""/>
      </a:majorFont>
      <a:minorFont>
        <a:latin typeface="Calibri"/>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dsatser xmlns="826449ca-add5-4f1b-8394-89d01937e50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38D5C6D53906874F817ECB3E3356A8A5" ma:contentTypeVersion="3" ma:contentTypeDescription="Bruges til Excel og andet, som der ikke er en skabelon til" ma:contentTypeScope="" ma:versionID="238c7f08b071d1d3db123ae174df43aa">
  <xsd:schema xmlns:xsd="http://www.w3.org/2001/XMLSchema" xmlns:xs="http://www.w3.org/2001/XMLSchema" xmlns:p="http://schemas.microsoft.com/office/2006/metadata/properties" xmlns:ns2="826449ca-add5-4f1b-8394-89d01937e501" targetNamespace="http://schemas.microsoft.com/office/2006/metadata/properties" ma:root="true" ma:fieldsID="ed9199c7bdaa42c3e1ced96b1e829d73" ns2:_="">
    <xsd:import namespace="826449ca-add5-4f1b-8394-89d01937e501"/>
    <xsd:element name="properties">
      <xsd:complexType>
        <xsd:sequence>
          <xsd:element name="documentManagement">
            <xsd:complexType>
              <xsd:all>
                <xsd:element ref="ns2:Indsats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6449ca-add5-4f1b-8394-89d01937e501" elementFormDefault="qualified">
    <xsd:import namespace="http://schemas.microsoft.com/office/2006/documentManagement/types"/>
    <xsd:import namespace="http://schemas.microsoft.com/office/infopath/2007/PartnerControls"/>
    <xsd:element name="Indsatser" ma:index="8" nillable="true" ma:displayName="Indsatser" ma:description="Sig til Lone, hvis der skal flere kategorier til" ma:format="Dropdown" ma:internalName="Indsatser">
      <xsd:simpleType>
        <xsd:restriction base="dms:Choice">
          <xsd:enumeration value="Analyser inkl. lancering"/>
          <xsd:enumeration value="Artikler"/>
          <xsd:enumeration value="Co-branding"/>
          <xsd:enumeration value="Folkemødet, 2015"/>
          <xsd:enumeration value="Generisk markedsføringsmateriale"/>
          <xsd:enumeration value="Hvervning af partnere"/>
          <xsd:enumeration value="Kulturnatten"/>
          <xsd:enumeration value="Mediekampagne - Generisk 2014"/>
          <xsd:enumeration value="Mediekampagne - Åbent hus 2015"/>
          <xsd:enumeration value="Mediekampagne - Juni 2015"/>
          <xsd:enumeration value="Mobilisering"/>
          <xsd:enumeration value="Morgenthaler"/>
          <xsd:enumeration value="Partnermøde, Maj 2015"/>
          <xsd:enumeration value="Presse pitch"/>
          <xsd:enumeration value="Social medie kampagne, Maj 2014"/>
          <xsd:enumeration value="Uddannelse"/>
          <xsd:enumeration value="Temaer og trends"/>
          <xsd:enumeration value="Engineers Day"/>
          <xsd:enumeration value="Engelske material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2CE1CC-95F7-4584-9450-33F63802ABB0}">
  <ds:schemaRefs>
    <ds:schemaRef ds:uri="http://schemas.microsoft.com/sharepoint/v3/contenttype/forms"/>
  </ds:schemaRefs>
</ds:datastoreItem>
</file>

<file path=customXml/itemProps2.xml><?xml version="1.0" encoding="utf-8"?>
<ds:datastoreItem xmlns:ds="http://schemas.openxmlformats.org/officeDocument/2006/customXml" ds:itemID="{24C3EF39-3305-44D2-9B77-D5B5CFFA3B7F}">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826449ca-add5-4f1b-8394-89d01937e50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91F9AA2-48C2-4E32-8DC4-ABE816C8C1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6449ca-add5-4f1b-8394-89d01937e5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3075</TotalTime>
  <Words>1881</Words>
  <Application>Microsoft Office PowerPoint</Application>
  <PresentationFormat>Widescreen</PresentationFormat>
  <Paragraphs>230</Paragraphs>
  <Slides>27</Slides>
  <Notes>27</Notes>
  <HiddenSlides>0</HiddenSlides>
  <MMClips>2</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27</vt:i4>
      </vt:variant>
    </vt:vector>
  </HeadingPairs>
  <TitlesOfParts>
    <vt:vector size="30" baseType="lpstr">
      <vt:lpstr>Arial</vt:lpstr>
      <vt:lpstr>Calibri</vt:lpstr>
      <vt:lpstr>EIS template</vt:lpstr>
      <vt:lpstr>VELKOMMEN TIL  ENGINEERING DAY 2018</vt:lpstr>
      <vt:lpstr>PowerPoint-præsentation</vt:lpstr>
      <vt:lpstr>Hvad er engineering?</vt:lpstr>
      <vt:lpstr>Program for Engineering Day</vt:lpstr>
      <vt:lpstr>Grupper og rammer</vt:lpstr>
      <vt:lpstr>Design et hus der ikke kan drukne (20 minutter)</vt:lpstr>
      <vt:lpstr>Design et hus der ikke kan drukne</vt:lpstr>
      <vt:lpstr>Design et hus der ikke kan drukne</vt:lpstr>
      <vt:lpstr>Design et hus der ikke kan drukne</vt:lpstr>
      <vt:lpstr>Design et hus der ikke kan drukne</vt:lpstr>
      <vt:lpstr>Design et hus der ikke kan drukne (80 minutter)</vt:lpstr>
      <vt:lpstr>Design et hus der ikke kan drukne</vt:lpstr>
      <vt:lpstr>Design et hus der ikke kan drukne</vt:lpstr>
      <vt:lpstr>Design et hus der ikke kan drukne</vt:lpstr>
      <vt:lpstr>Design et hus der ikke kan drukne</vt:lpstr>
      <vt:lpstr>Design et hus der ikke kan drukne</vt:lpstr>
      <vt:lpstr>Design et hus der ikke kan drukne (20 minutter)</vt:lpstr>
      <vt:lpstr>Design et hus der ikke kan drukne</vt:lpstr>
      <vt:lpstr>Design et hus der ikke kan drukne</vt:lpstr>
      <vt:lpstr>Design et hus der ikke kan drukne (15 minutter)</vt:lpstr>
      <vt:lpstr>Design et hus der ikke kan drukne</vt:lpstr>
      <vt:lpstr>Design et hus der ikke kan drukne (75 minutter)</vt:lpstr>
      <vt:lpstr>Design et hus der ikke kan drukne</vt:lpstr>
      <vt:lpstr>Design et hus der ikke kan drukne</vt:lpstr>
      <vt:lpstr>Design et hus der ikke kan drukne (20 minutter)</vt:lpstr>
      <vt:lpstr>Design et hus der ikke kan drukne</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Helle Janniche</dc:creator>
  <cp:lastModifiedBy>Jakob Christian Rafn</cp:lastModifiedBy>
  <cp:revision>101</cp:revision>
  <cp:lastPrinted>2018-08-10T06:23:34Z</cp:lastPrinted>
  <dcterms:created xsi:type="dcterms:W3CDTF">2017-11-20T16:02:28Z</dcterms:created>
  <dcterms:modified xsi:type="dcterms:W3CDTF">2021-02-24T14:14:09Z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0x01010038D5C6D53906874F817ECB3E3356A8A5</vt:lpwstr>
  </property>
</Properties>
</file>