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2" r:id="rId5"/>
  </p:sldMasterIdLst>
  <p:notesMasterIdLst>
    <p:notesMasterId r:id="rId41"/>
  </p:notesMasterIdLst>
  <p:handoutMasterIdLst>
    <p:handoutMasterId r:id="rId42"/>
  </p:handoutMasterIdLst>
  <p:sldIdLst>
    <p:sldId id="368" r:id="rId6"/>
    <p:sldId id="382" r:id="rId7"/>
    <p:sldId id="329" r:id="rId8"/>
    <p:sldId id="399" r:id="rId9"/>
    <p:sldId id="377" r:id="rId10"/>
    <p:sldId id="378" r:id="rId11"/>
    <p:sldId id="379" r:id="rId12"/>
    <p:sldId id="380" r:id="rId13"/>
    <p:sldId id="369" r:id="rId14"/>
    <p:sldId id="370" r:id="rId15"/>
    <p:sldId id="371" r:id="rId16"/>
    <p:sldId id="372" r:id="rId17"/>
    <p:sldId id="364" r:id="rId18"/>
    <p:sldId id="383" r:id="rId19"/>
    <p:sldId id="384" r:id="rId20"/>
    <p:sldId id="392" r:id="rId21"/>
    <p:sldId id="400" r:id="rId22"/>
    <p:sldId id="401" r:id="rId23"/>
    <p:sldId id="385" r:id="rId24"/>
    <p:sldId id="393" r:id="rId25"/>
    <p:sldId id="403" r:id="rId26"/>
    <p:sldId id="402" r:id="rId27"/>
    <p:sldId id="391" r:id="rId28"/>
    <p:sldId id="394" r:id="rId29"/>
    <p:sldId id="406" r:id="rId30"/>
    <p:sldId id="390" r:id="rId31"/>
    <p:sldId id="395" r:id="rId32"/>
    <p:sldId id="408" r:id="rId33"/>
    <p:sldId id="407" r:id="rId34"/>
    <p:sldId id="389" r:id="rId35"/>
    <p:sldId id="396" r:id="rId36"/>
    <p:sldId id="409" r:id="rId37"/>
    <p:sldId id="398" r:id="rId38"/>
    <p:sldId id="388" r:id="rId39"/>
    <p:sldId id="397" r:id="rId40"/>
  </p:sldIdLst>
  <p:sldSz cx="12192000" cy="6858000"/>
  <p:notesSz cx="7099300" cy="10234613"/>
  <p:embeddedFontLst>
    <p:embeddedFont>
      <p:font typeface="BetonEF"/>
      <p:bold r:id="rId43"/>
    </p:embeddedFont>
    <p:embeddedFont>
      <p:font typeface="BetonEF-Bold" panose="02000503040000020003"/>
      <p:bold r:id="rId44"/>
    </p:embeddedFont>
    <p:embeddedFont>
      <p:font typeface="Work Sans" pitchFamily="2" charset="0"/>
      <p:regular r:id="rId45"/>
      <p:bold r:id="rId46"/>
      <p:italic r:id="rId47"/>
      <p:boldItalic r:id="rId48"/>
    </p:embeddedFont>
  </p:embeddedFontLst>
  <p:defaultText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9368B-9465-A641-50A4-679762620EA6}" name="Lene Pfeiffer Petersen" initials="LP" userId="S::lepe@ida.dk::439a8ccb-d765-4615-bc48-393399cfc205" providerId="AD"/>
  <p188:author id="{EC3AD5A5-A365-C8C2-23FB-51EC20DA7C11}" name="Julie Lindholm" initials="JL" userId="S::jlin@ida.dk::583f570d-385d-4314-a92b-bccc1b7483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24B5A"/>
    <a:srgbClr val="587F8A"/>
    <a:srgbClr val="37AFB5"/>
    <a:srgbClr val="008080"/>
    <a:srgbClr val="FFE600"/>
    <a:srgbClr val="9DC3E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58" d="100"/>
          <a:sy n="58" d="100"/>
        </p:scale>
        <p:origin x="28" y="2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B2024CC2-8A94-4790-A552-E3300D6D1425}"/>
              </a:ext>
            </a:extLst>
          </p:cNvPr>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a:extLst>
              <a:ext uri="{FF2B5EF4-FFF2-40B4-BE49-F238E27FC236}">
                <a16:creationId xmlns:a16="http://schemas.microsoft.com/office/drawing/2014/main" id="{5B156EF4-D5EE-468C-8CCD-52937D72C275}"/>
              </a:ext>
            </a:extLst>
          </p:cNvPr>
          <p:cNvSpPr>
            <a:spLocks noGrp="1"/>
          </p:cNvSpPr>
          <p:nvPr>
            <p:ph type="dt" sz="quarter" idx="1"/>
          </p:nvPr>
        </p:nvSpPr>
        <p:spPr>
          <a:xfrm>
            <a:off x="4021294" y="0"/>
            <a:ext cx="3076363" cy="513508"/>
          </a:xfrm>
          <a:prstGeom prst="rect">
            <a:avLst/>
          </a:prstGeom>
        </p:spPr>
        <p:txBody>
          <a:bodyPr vert="horz" lIns="94622" tIns="47311" rIns="94622" bIns="47311" rtlCol="0"/>
          <a:lstStyle>
            <a:lvl1pPr algn="r">
              <a:defRPr sz="1200"/>
            </a:lvl1pPr>
          </a:lstStyle>
          <a:p>
            <a:fld id="{6D02588A-AC79-4251-B685-C1A0CC72ED50}" type="datetimeFigureOut">
              <a:rPr lang="da-DK" smtClean="0"/>
              <a:t>12-11-2024</a:t>
            </a:fld>
            <a:endParaRPr lang="da-DK"/>
          </a:p>
        </p:txBody>
      </p:sp>
      <p:sp>
        <p:nvSpPr>
          <p:cNvPr id="4" name="Pladsholder til sidefod 3">
            <a:extLst>
              <a:ext uri="{FF2B5EF4-FFF2-40B4-BE49-F238E27FC236}">
                <a16:creationId xmlns:a16="http://schemas.microsoft.com/office/drawing/2014/main" id="{16AE9312-86FF-4CC6-A1EF-0B31640A04BE}"/>
              </a:ext>
            </a:extLst>
          </p:cNvPr>
          <p:cNvSpPr>
            <a:spLocks noGrp="1"/>
          </p:cNvSpPr>
          <p:nvPr>
            <p:ph type="ftr" sz="quarter" idx="2"/>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4E2E29FB-C70E-488A-9244-2DB244460B28}"/>
              </a:ext>
            </a:extLst>
          </p:cNvPr>
          <p:cNvSpPr>
            <a:spLocks noGrp="1"/>
          </p:cNvSpPr>
          <p:nvPr>
            <p:ph type="sldNum" sz="quarter" idx="3"/>
          </p:nvPr>
        </p:nvSpPr>
        <p:spPr>
          <a:xfrm>
            <a:off x="4021294" y="9721108"/>
            <a:ext cx="3076363" cy="513507"/>
          </a:xfrm>
          <a:prstGeom prst="rect">
            <a:avLst/>
          </a:prstGeom>
        </p:spPr>
        <p:txBody>
          <a:bodyPr vert="horz" lIns="94622" tIns="47311" rIns="94622" bIns="47311" rtlCol="0" anchor="b"/>
          <a:lstStyle>
            <a:lvl1pPr algn="r">
              <a:defRPr sz="1200"/>
            </a:lvl1pPr>
          </a:lstStyle>
          <a:p>
            <a:fld id="{70E263FF-CBEE-4909-8FCD-39A24ADE86EE}" type="slidenum">
              <a:rPr lang="da-DK" smtClean="0"/>
              <a:t>‹nr.›</a:t>
            </a:fld>
            <a:endParaRPr lang="da-DK"/>
          </a:p>
        </p:txBody>
      </p:sp>
    </p:spTree>
    <p:extLst>
      <p:ext uri="{BB962C8B-B14F-4D97-AF65-F5344CB8AC3E}">
        <p14:creationId xmlns:p14="http://schemas.microsoft.com/office/powerpoint/2010/main" val="309376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da-DK"/>
          </a:p>
        </p:txBody>
      </p:sp>
      <p:sp>
        <p:nvSpPr>
          <p:cNvPr id="3" name="Pladsholder til dato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9A176239-8A12-476A-9EC6-735ABE0B8511}" type="datetimeFigureOut">
              <a:rPr lang="da-DK" smtClean="0"/>
              <a:t>12-11-2024</a:t>
            </a:fld>
            <a:endParaRPr lang="da-DK"/>
          </a:p>
        </p:txBody>
      </p:sp>
      <p:sp>
        <p:nvSpPr>
          <p:cNvPr id="4" name="Pladsholder til slidebillede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da-DK"/>
          </a:p>
        </p:txBody>
      </p:sp>
      <p:sp>
        <p:nvSpPr>
          <p:cNvPr id="5" name="Pladsholder til not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endParaRPr lang="da-DK"/>
          </a:p>
        </p:txBody>
      </p:sp>
      <p:sp>
        <p:nvSpPr>
          <p:cNvPr id="7" name="Pladsholder til slidenumm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BC484C3B-1DE0-4716-9C40-656C83D4A94D}" type="slidenum">
              <a:rPr lang="da-DK" smtClean="0"/>
              <a:t>‹nr.›</a:t>
            </a:fld>
            <a:endParaRPr lang="da-DK"/>
          </a:p>
        </p:txBody>
      </p:sp>
    </p:spTree>
    <p:extLst>
      <p:ext uri="{BB962C8B-B14F-4D97-AF65-F5344CB8AC3E}">
        <p14:creationId xmlns:p14="http://schemas.microsoft.com/office/powerpoint/2010/main" val="214221109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officeapps.live.com/op/view.aspx?src=https%3A%2F%2Fengineerthefuture.dk%2Fmedia%2Fcbykhnvp%2Fppt_introduktion-til-engineering.pptx&amp;wdOrigin=BROWSELIN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a:t>
            </a:fld>
            <a:endParaRPr lang="da-DK"/>
          </a:p>
        </p:txBody>
      </p:sp>
    </p:spTree>
    <p:extLst>
      <p:ext uri="{BB962C8B-B14F-4D97-AF65-F5344CB8AC3E}">
        <p14:creationId xmlns:p14="http://schemas.microsoft.com/office/powerpoint/2010/main" val="210199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https://www.dr.dk/nyheder/viden/klima/her-er-den-sande-toejkrise-saa-stort-et-problem-er-vores-toejforbrug-jorden</a:t>
            </a:r>
          </a:p>
        </p:txBody>
      </p:sp>
      <p:sp>
        <p:nvSpPr>
          <p:cNvPr id="4" name="Pladsholder til slidenummer 3"/>
          <p:cNvSpPr>
            <a:spLocks noGrp="1"/>
          </p:cNvSpPr>
          <p:nvPr>
            <p:ph type="sldNum" sz="quarter" idx="5"/>
          </p:nvPr>
        </p:nvSpPr>
        <p:spPr/>
        <p:txBody>
          <a:bodyPr/>
          <a:lstStyle/>
          <a:p>
            <a:fld id="{BC484C3B-1DE0-4716-9C40-656C83D4A94D}" type="slidenum">
              <a:rPr lang="da-DK" smtClean="0"/>
              <a:t>4</a:t>
            </a:fld>
            <a:endParaRPr lang="da-DK"/>
          </a:p>
        </p:txBody>
      </p:sp>
    </p:spTree>
    <p:extLst>
      <p:ext uri="{BB962C8B-B14F-4D97-AF65-F5344CB8AC3E}">
        <p14:creationId xmlns:p14="http://schemas.microsoft.com/office/powerpoint/2010/main" val="190048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da-DK"/>
              <a:t>PPT til at introducere til </a:t>
            </a:r>
            <a:r>
              <a:rPr lang="da-DK" err="1"/>
              <a:t>engineering</a:t>
            </a:r>
            <a:r>
              <a:rPr lang="da-DK"/>
              <a:t> designprocessen: </a:t>
            </a:r>
            <a:r>
              <a:rPr lang="da-DK">
                <a:hlinkClick r:id="rId3"/>
              </a:rPr>
              <a:t>ppt_introduktion-til-engineering.pptx (</a:t>
            </a:r>
            <a:r>
              <a:rPr lang="da-DK" err="1">
                <a:hlinkClick r:id="rId3"/>
              </a:rPr>
              <a:t>live.com</a:t>
            </a:r>
            <a:r>
              <a:rPr lang="da-DK">
                <a:hlinkClick r:id="rId3"/>
              </a:rPr>
              <a:t>)</a:t>
            </a:r>
            <a:endParaRPr lang="da-DK"/>
          </a:p>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13</a:t>
            </a:fld>
            <a:endParaRPr lang="da-DK"/>
          </a:p>
        </p:txBody>
      </p:sp>
    </p:spTree>
    <p:extLst>
      <p:ext uri="{BB962C8B-B14F-4D97-AF65-F5344CB8AC3E}">
        <p14:creationId xmlns:p14="http://schemas.microsoft.com/office/powerpoint/2010/main" val="225858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C484C3B-1DE0-4716-9C40-656C83D4A94D}" type="slidenum">
              <a:rPr lang="da-DK" smtClean="0"/>
              <a:t>20</a:t>
            </a:fld>
            <a:endParaRPr lang="da-DK"/>
          </a:p>
        </p:txBody>
      </p:sp>
    </p:spTree>
    <p:extLst>
      <p:ext uri="{BB962C8B-B14F-4D97-AF65-F5344CB8AC3E}">
        <p14:creationId xmlns:p14="http://schemas.microsoft.com/office/powerpoint/2010/main" val="49330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solidFill>
                  <a:srgbClr val="224B5A"/>
                </a:solidFill>
                <a:highlight>
                  <a:srgbClr val="FFFF00"/>
                </a:highlight>
              </a:rPr>
              <a:t>(og evt. en ekstern gæstelærer ) </a:t>
            </a:r>
            <a:endParaRPr lang="da-DK" dirty="0"/>
          </a:p>
        </p:txBody>
      </p:sp>
      <p:sp>
        <p:nvSpPr>
          <p:cNvPr id="4" name="Pladsholder til slidenummer 3"/>
          <p:cNvSpPr>
            <a:spLocks noGrp="1"/>
          </p:cNvSpPr>
          <p:nvPr>
            <p:ph type="sldNum" sz="quarter" idx="5"/>
          </p:nvPr>
        </p:nvSpPr>
        <p:spPr/>
        <p:txBody>
          <a:bodyPr/>
          <a:lstStyle/>
          <a:p>
            <a:fld id="{BC484C3B-1DE0-4716-9C40-656C83D4A94D}" type="slidenum">
              <a:rPr lang="da-DK" smtClean="0"/>
              <a:t>34</a:t>
            </a:fld>
            <a:endParaRPr lang="da-DK"/>
          </a:p>
        </p:txBody>
      </p:sp>
    </p:spTree>
    <p:extLst>
      <p:ext uri="{BB962C8B-B14F-4D97-AF65-F5344CB8AC3E}">
        <p14:creationId xmlns:p14="http://schemas.microsoft.com/office/powerpoint/2010/main" val="825750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6" name="Billede 5" descr="Et billede, der indeholder person, tøj, indendørs, køkken&#10;&#10;Automatisk genereret beskrivelse">
            <a:extLst>
              <a:ext uri="{FF2B5EF4-FFF2-40B4-BE49-F238E27FC236}">
                <a16:creationId xmlns:a16="http://schemas.microsoft.com/office/drawing/2014/main" id="{3CBFF866-5FA6-53C4-0BD8-B050063109C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 t="7115" r="2609" b="17445"/>
          <a:stretch/>
        </p:blipFill>
        <p:spPr>
          <a:xfrm>
            <a:off x="-1" y="1"/>
            <a:ext cx="12192001" cy="6522440"/>
          </a:xfrm>
          <a:prstGeom prst="rect">
            <a:avLst/>
          </a:prstGeom>
        </p:spPr>
      </p:pic>
      <p:sp>
        <p:nvSpPr>
          <p:cNvPr id="2" name="Tekstfelt 1">
            <a:extLst>
              <a:ext uri="{FF2B5EF4-FFF2-40B4-BE49-F238E27FC236}">
                <a16:creationId xmlns:a16="http://schemas.microsoft.com/office/drawing/2014/main" id="{2CDFB9E3-989E-FC17-5EF4-A53BDACB92ED}"/>
              </a:ext>
            </a:extLst>
          </p:cNvPr>
          <p:cNvSpPr txBox="1"/>
          <p:nvPr userDrawn="1"/>
        </p:nvSpPr>
        <p:spPr>
          <a:xfrm>
            <a:off x="1352375" y="2139584"/>
            <a:ext cx="9487249" cy="1384995"/>
          </a:xfrm>
          <a:prstGeom prst="rect">
            <a:avLst/>
          </a:prstGeom>
          <a:noFill/>
        </p:spPr>
        <p:txBody>
          <a:bodyPr wrap="square" rtlCol="0">
            <a:spAutoFit/>
          </a:bodyPr>
          <a:lstStyle/>
          <a:p>
            <a:pPr algn="ctr"/>
            <a:r>
              <a:rPr lang="da-DK" sz="4800">
                <a:solidFill>
                  <a:schemeClr val="bg1"/>
                </a:solidFill>
                <a:effectLst/>
                <a:latin typeface="BetonEF" pitchFamily="50" charset="0"/>
              </a:rPr>
              <a:t>Design din egen chokolademousse</a:t>
            </a:r>
          </a:p>
          <a:p>
            <a:pPr algn="ctr"/>
            <a:r>
              <a:rPr lang="da-DK" sz="3600">
                <a:solidFill>
                  <a:schemeClr val="bg1"/>
                </a:solidFill>
                <a:effectLst/>
                <a:latin typeface="BetonEF" pitchFamily="50" charset="0"/>
                <a:ea typeface="Times New Roman" panose="02020603050405020304" pitchFamily="18" charset="0"/>
              </a:rPr>
              <a:t>– et </a:t>
            </a:r>
            <a:r>
              <a:rPr lang="da-DK" sz="3600" err="1">
                <a:solidFill>
                  <a:schemeClr val="bg1"/>
                </a:solidFill>
                <a:effectLst/>
                <a:latin typeface="BetonEF" pitchFamily="50" charset="0"/>
                <a:ea typeface="Times New Roman" panose="02020603050405020304" pitchFamily="18" charset="0"/>
              </a:rPr>
              <a:t>engineeringforløb</a:t>
            </a:r>
            <a:r>
              <a:rPr lang="da-DK" sz="3600">
                <a:solidFill>
                  <a:schemeClr val="bg1"/>
                </a:solidFill>
                <a:effectLst/>
                <a:latin typeface="BetonEF" pitchFamily="50" charset="0"/>
                <a:ea typeface="Times New Roman" panose="02020603050405020304" pitchFamily="18" charset="0"/>
              </a:rPr>
              <a:t> til kemi B</a:t>
            </a:r>
            <a:endParaRPr lang="da-DK" sz="3600">
              <a:solidFill>
                <a:schemeClr val="bg1"/>
              </a:solidFill>
              <a:latin typeface="BetonEF" pitchFamily="50" charset="0"/>
            </a:endParaRPr>
          </a:p>
        </p:txBody>
      </p:sp>
      <p:sp>
        <p:nvSpPr>
          <p:cNvPr id="3" name="Rektangel 2">
            <a:extLst>
              <a:ext uri="{FF2B5EF4-FFF2-40B4-BE49-F238E27FC236}">
                <a16:creationId xmlns:a16="http://schemas.microsoft.com/office/drawing/2014/main" id="{CB723657-D5E2-EA62-132E-0A12B8E4B493}"/>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3">
            <a:extLst>
              <a:ext uri="{FF2B5EF4-FFF2-40B4-BE49-F238E27FC236}">
                <a16:creationId xmlns:a16="http://schemas.microsoft.com/office/drawing/2014/main" id="{B743F85A-370B-39C9-E2D1-1E51623301C5}"/>
              </a:ext>
            </a:extLst>
          </p:cNvPr>
          <p:cNvSpPr txBox="1"/>
          <p:nvPr userDrawn="1"/>
        </p:nvSpPr>
        <p:spPr>
          <a:xfrm>
            <a:off x="232996" y="6462000"/>
            <a:ext cx="3305908" cy="338554"/>
          </a:xfrm>
          <a:prstGeom prst="rect">
            <a:avLst/>
          </a:prstGeom>
          <a:noFill/>
        </p:spPr>
        <p:txBody>
          <a:bodyPr wrap="square" rtlCol="0">
            <a:spAutoFit/>
          </a:bodyPr>
          <a:lstStyle/>
          <a:p>
            <a:r>
              <a:rPr lang="da-DK" sz="1600">
                <a:solidFill>
                  <a:schemeClr val="bg1"/>
                </a:solidFill>
                <a:latin typeface="BetonEF-Bold" pitchFamily="50" charset="0"/>
              </a:rPr>
              <a:t>Engineering i gymnasiet</a:t>
            </a:r>
          </a:p>
        </p:txBody>
      </p:sp>
      <p:sp>
        <p:nvSpPr>
          <p:cNvPr id="7" name="Tekstfelt 6">
            <a:extLst>
              <a:ext uri="{FF2B5EF4-FFF2-40B4-BE49-F238E27FC236}">
                <a16:creationId xmlns:a16="http://schemas.microsoft.com/office/drawing/2014/main" id="{985AF0A6-3756-C128-C241-DB12CCA91262}"/>
              </a:ext>
            </a:extLst>
          </p:cNvPr>
          <p:cNvSpPr txBox="1"/>
          <p:nvPr userDrawn="1"/>
        </p:nvSpPr>
        <p:spPr>
          <a:xfrm>
            <a:off x="10114085" y="6462000"/>
            <a:ext cx="3305908" cy="338554"/>
          </a:xfrm>
          <a:prstGeom prst="rect">
            <a:avLst/>
          </a:prstGeom>
          <a:noFill/>
        </p:spPr>
        <p:txBody>
          <a:bodyPr wrap="square" rtlCol="0">
            <a:spAutoFit/>
          </a:bodyPr>
          <a:lstStyle/>
          <a:p>
            <a:r>
              <a:rPr lang="da-DK" sz="1600">
                <a:solidFill>
                  <a:srgbClr val="FFE600"/>
                </a:solidFill>
                <a:latin typeface="BetonEF-Bold" pitchFamily="50" charset="0"/>
              </a:rPr>
              <a:t>Engineer</a:t>
            </a:r>
            <a:r>
              <a:rPr lang="da-DK" sz="1600">
                <a:solidFill>
                  <a:schemeClr val="bg1"/>
                </a:solidFill>
                <a:latin typeface="BetonEF-Bold" pitchFamily="50" charset="0"/>
              </a:rPr>
              <a:t> the future</a:t>
            </a:r>
          </a:p>
        </p:txBody>
      </p:sp>
    </p:spTree>
    <p:extLst>
      <p:ext uri="{BB962C8B-B14F-4D97-AF65-F5344CB8AC3E}">
        <p14:creationId xmlns:p14="http://schemas.microsoft.com/office/powerpoint/2010/main" val="27554655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5FC584F-D275-256D-4620-476239D2460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3" name="Pladsholder til sidefod 2">
            <a:extLst>
              <a:ext uri="{FF2B5EF4-FFF2-40B4-BE49-F238E27FC236}">
                <a16:creationId xmlns:a16="http://schemas.microsoft.com/office/drawing/2014/main" id="{EA49C971-5718-ABAC-0DD2-9B3BCE2ED184}"/>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4" name="Pladsholder til slidenummer 3">
            <a:extLst>
              <a:ext uri="{FF2B5EF4-FFF2-40B4-BE49-F238E27FC236}">
                <a16:creationId xmlns:a16="http://schemas.microsoft.com/office/drawing/2014/main" id="{EEABE769-E4BC-A8E8-356F-BC91034B31D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8892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FB5A0F-B451-8480-1169-92F4D9CC51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0FC75EC-5A27-1F18-449C-E65CBD9BE78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ABDEB18-10A6-A553-FE5E-14E8798C8A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87B816D-6B77-5755-25B7-B0F87CFF32F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6" name="Pladsholder til sidefod 5">
            <a:extLst>
              <a:ext uri="{FF2B5EF4-FFF2-40B4-BE49-F238E27FC236}">
                <a16:creationId xmlns:a16="http://schemas.microsoft.com/office/drawing/2014/main" id="{687F0733-D9B1-42A8-1B10-A19CAEEEAA5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DB77AB7D-737B-7839-94E8-49540AD28137}"/>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61436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27F72-73C2-49C3-7DF6-003E218F91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8B16253-DACF-38C2-CDCE-5ACBDD4DA9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5D597942-F000-81E6-61D5-1F3581F2A3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544B83-C954-AABA-8D23-CF006A504926}"/>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6" name="Pladsholder til sidefod 5">
            <a:extLst>
              <a:ext uri="{FF2B5EF4-FFF2-40B4-BE49-F238E27FC236}">
                <a16:creationId xmlns:a16="http://schemas.microsoft.com/office/drawing/2014/main" id="{57743EEA-2531-CF26-75F5-4159A128F7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66A60EE9-278E-69E1-40AE-67534863CB1F}"/>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168200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68C272-C1B9-7FC7-F682-D9D1CD5F37FF}"/>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8E4F044-172F-76B9-72E1-3C114F55C208}"/>
              </a:ext>
            </a:extLst>
          </p:cNvPr>
          <p:cNvSpPr>
            <a:spLocks noGrp="1"/>
          </p:cNvSpPr>
          <p:nvPr>
            <p:ph type="body" orient="vert" idx="1"/>
          </p:nvPr>
        </p:nvSpPr>
        <p:spPr>
          <a:xfrm>
            <a:off x="838200" y="1825625"/>
            <a:ext cx="10515600" cy="43513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F1FE038-9FFA-A552-2FBF-B0A4DD59012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5" name="Pladsholder til sidefod 4">
            <a:extLst>
              <a:ext uri="{FF2B5EF4-FFF2-40B4-BE49-F238E27FC236}">
                <a16:creationId xmlns:a16="http://schemas.microsoft.com/office/drawing/2014/main" id="{E4632C6B-EA3E-4A57-BD09-48978F69848A}"/>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A8238BEE-1244-BBAE-5160-884EABA724AA}"/>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77140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F912191-B94C-D2C4-40E8-4B860C776408}"/>
              </a:ext>
            </a:extLst>
          </p:cNvPr>
          <p:cNvSpPr>
            <a:spLocks noGrp="1"/>
          </p:cNvSpPr>
          <p:nvPr>
            <p:ph type="title" orient="vert"/>
          </p:nvPr>
        </p:nvSpPr>
        <p:spPr>
          <a:xfrm>
            <a:off x="8724900" y="365125"/>
            <a:ext cx="2628900" cy="5811838"/>
          </a:xfrm>
          <a:prstGeom prst="rect">
            <a:avLst/>
          </a:prstGeo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68C3B32-E932-6B02-0BCA-886A3423F55B}"/>
              </a:ext>
            </a:extLst>
          </p:cNvPr>
          <p:cNvSpPr>
            <a:spLocks noGrp="1"/>
          </p:cNvSpPr>
          <p:nvPr>
            <p:ph type="body" orient="vert" idx="1"/>
          </p:nvPr>
        </p:nvSpPr>
        <p:spPr>
          <a:xfrm>
            <a:off x="838200" y="365125"/>
            <a:ext cx="7734300" cy="5811838"/>
          </a:xfrm>
          <a:prstGeom prst="rect">
            <a:avLst/>
          </a:prstGeo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46BDB8-E71A-3EF1-4620-63F6EB2559BF}"/>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5" name="Pladsholder til sidefod 4">
            <a:extLst>
              <a:ext uri="{FF2B5EF4-FFF2-40B4-BE49-F238E27FC236}">
                <a16:creationId xmlns:a16="http://schemas.microsoft.com/office/drawing/2014/main" id="{D221B96E-D8E3-7326-7241-CEC76C4B7EB8}"/>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4A6CB550-788C-302E-1FD2-5BD75F155703}"/>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5325" y="294791"/>
            <a:ext cx="8265795" cy="923183"/>
          </a:xfrm>
        </p:spPr>
        <p:txBody>
          <a:bodyPr anchor="t" anchorCtr="0"/>
          <a:lstStyle>
            <a:lvl1pPr>
              <a:defRPr>
                <a:solidFill>
                  <a:srgbClr val="224B5A"/>
                </a:solidFill>
              </a:defRPr>
            </a:lvl1pPr>
          </a:lstStyle>
          <a:p>
            <a:r>
              <a:rPr lang="da-DK"/>
              <a:t>Klik for at redigere i master</a:t>
            </a:r>
          </a:p>
        </p:txBody>
      </p:sp>
      <p:sp>
        <p:nvSpPr>
          <p:cNvPr id="3" name="Pladsholder til indhold 2"/>
          <p:cNvSpPr>
            <a:spLocks noGrp="1"/>
          </p:cNvSpPr>
          <p:nvPr>
            <p:ph idx="1"/>
          </p:nvPr>
        </p:nvSpPr>
        <p:spPr/>
        <p:txBody>
          <a:bodyPr/>
          <a:lstStyle>
            <a:lvl1pPr>
              <a:defRPr sz="1700">
                <a:latin typeface="Work Sans" pitchFamily="2" charset="0"/>
              </a:defRPr>
            </a:lvl1pPr>
            <a:lvl2pPr>
              <a:defRPr sz="1700">
                <a:latin typeface="Work Sans" pitchFamily="2" charset="0"/>
              </a:defRPr>
            </a:lvl2pPr>
            <a:lvl3pPr>
              <a:defRPr sz="1700">
                <a:latin typeface="Work Sans" pitchFamily="2" charset="0"/>
              </a:defRPr>
            </a:lvl3pPr>
            <a:lvl4pPr>
              <a:defRPr sz="1700">
                <a:latin typeface="Work Sans" pitchFamily="2" charset="0"/>
              </a:defRPr>
            </a:lvl4pPr>
            <a:lvl5pPr>
              <a:defRPr sz="1700">
                <a:latin typeface="Work Sans" pitchFamily="2" charset="0"/>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95475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3610722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6D9A9-2478-0346-E9DB-16BA4712F09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8F58E5F-9283-DF99-3C2B-513186952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32C95B25-528A-AAEA-2B11-103A8D1756C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5" name="Pladsholder til sidefod 4">
            <a:extLst>
              <a:ext uri="{FF2B5EF4-FFF2-40B4-BE49-F238E27FC236}">
                <a16:creationId xmlns:a16="http://schemas.microsoft.com/office/drawing/2014/main" id="{FEF20094-D28C-7C45-0E05-25B6B9818222}"/>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1963A2A-8242-1385-F285-EC6F04E4E63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70382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A3B2D-3085-C3BF-299A-E565590815F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7CAD51B-F216-8D00-954F-1190326A4BD3}"/>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64EA82-05CF-52E9-F167-4E672301AA9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5" name="Pladsholder til sidefod 4">
            <a:extLst>
              <a:ext uri="{FF2B5EF4-FFF2-40B4-BE49-F238E27FC236}">
                <a16:creationId xmlns:a16="http://schemas.microsoft.com/office/drawing/2014/main" id="{6126D3E9-6083-1660-F81A-59E134FFCBC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9D3754D7-840C-CE10-D9DE-5DF3FDFEC68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06073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77B24C-3843-31C6-A82D-0542B5B85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882683B-3C61-2FBD-4FEA-13CFC1540C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5D4F9AC-E621-28A4-BE2D-4ED7C17A2CE7}"/>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5" name="Pladsholder til sidefod 4">
            <a:extLst>
              <a:ext uri="{FF2B5EF4-FFF2-40B4-BE49-F238E27FC236}">
                <a16:creationId xmlns:a16="http://schemas.microsoft.com/office/drawing/2014/main" id="{40BC4482-6F31-0342-5D7B-856C31900090}"/>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7E5C3957-FFD4-46A0-1D6C-4C44A23F26C9}"/>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23769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BD3E7-D607-2D75-A186-88BAD6B9FF0D}"/>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130924A-55A9-2AFE-5B2D-CADFBDB4E52A}"/>
              </a:ext>
            </a:extLst>
          </p:cNvPr>
          <p:cNvSpPr>
            <a:spLocks noGrp="1"/>
          </p:cNvSpPr>
          <p:nvPr>
            <p:ph sz="half" idx="1"/>
          </p:nvPr>
        </p:nvSpPr>
        <p:spPr>
          <a:xfrm>
            <a:off x="838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1910CC9-8D3D-82F7-30F9-9E4DE53EC23A}"/>
              </a:ext>
            </a:extLst>
          </p:cNvPr>
          <p:cNvSpPr>
            <a:spLocks noGrp="1"/>
          </p:cNvSpPr>
          <p:nvPr>
            <p:ph sz="half" idx="2"/>
          </p:nvPr>
        </p:nvSpPr>
        <p:spPr>
          <a:xfrm>
            <a:off x="6172200" y="1825625"/>
            <a:ext cx="5181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7709D7E-7D51-C30B-04E2-266B23E91101}"/>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6" name="Pladsholder til sidefod 5">
            <a:extLst>
              <a:ext uri="{FF2B5EF4-FFF2-40B4-BE49-F238E27FC236}">
                <a16:creationId xmlns:a16="http://schemas.microsoft.com/office/drawing/2014/main" id="{999B59BD-32C1-1196-3FF2-E44FB33319A7}"/>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7" name="Pladsholder til slidenummer 6">
            <a:extLst>
              <a:ext uri="{FF2B5EF4-FFF2-40B4-BE49-F238E27FC236}">
                <a16:creationId xmlns:a16="http://schemas.microsoft.com/office/drawing/2014/main" id="{705676A2-2301-8B5A-BF84-15F765B68916}"/>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40785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D562-4E11-F934-00CC-2499C148AA9E}"/>
              </a:ext>
            </a:extLst>
          </p:cNvPr>
          <p:cNvSpPr>
            <a:spLocks noGrp="1"/>
          </p:cNvSpPr>
          <p:nvPr>
            <p:ph type="title"/>
          </p:nvPr>
        </p:nvSpPr>
        <p:spPr>
          <a:xfrm>
            <a:off x="839788" y="365125"/>
            <a:ext cx="10515600" cy="1325563"/>
          </a:xfrm>
          <a:prstGeom prst="rect">
            <a:avLst/>
          </a:prstGeo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E0DE134-8EED-3C90-658E-F4A19F7D3D7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C5D4877A-09B4-E0B0-A4FE-F416A6BBD1FB}"/>
              </a:ext>
            </a:extLst>
          </p:cNvPr>
          <p:cNvSpPr>
            <a:spLocks noGrp="1"/>
          </p:cNvSpPr>
          <p:nvPr>
            <p:ph sz="half" idx="2"/>
          </p:nvPr>
        </p:nvSpPr>
        <p:spPr>
          <a:xfrm>
            <a:off x="839788" y="2505075"/>
            <a:ext cx="5157787"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D985DC3-07F9-7475-E081-9A67848E26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6EE08E-8729-2E4C-70A0-0A9F6CEFE9AA}"/>
              </a:ext>
            </a:extLst>
          </p:cNvPr>
          <p:cNvSpPr>
            <a:spLocks noGrp="1"/>
          </p:cNvSpPr>
          <p:nvPr>
            <p:ph sz="quarter" idx="4"/>
          </p:nvPr>
        </p:nvSpPr>
        <p:spPr>
          <a:xfrm>
            <a:off x="6172200" y="2505075"/>
            <a:ext cx="5183188" cy="368458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3450F13-D61E-CB21-E193-73C9A21F6B84}"/>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8" name="Pladsholder til sidefod 7">
            <a:extLst>
              <a:ext uri="{FF2B5EF4-FFF2-40B4-BE49-F238E27FC236}">
                <a16:creationId xmlns:a16="http://schemas.microsoft.com/office/drawing/2014/main" id="{48B453DB-2472-0A95-4477-7C71672870E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9" name="Pladsholder til slidenummer 8">
            <a:extLst>
              <a:ext uri="{FF2B5EF4-FFF2-40B4-BE49-F238E27FC236}">
                <a16:creationId xmlns:a16="http://schemas.microsoft.com/office/drawing/2014/main" id="{7F7A2ECE-EFA7-EF1B-C606-52CEA63521E8}"/>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148496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26E0-82D7-A53C-4889-8C4ED3406F03}"/>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ECEB01DC-D4D7-E86E-77C4-E230F9308A0A}"/>
              </a:ext>
            </a:extLst>
          </p:cNvPr>
          <p:cNvSpPr>
            <a:spLocks noGrp="1"/>
          </p:cNvSpPr>
          <p:nvPr>
            <p:ph type="dt" sz="half" idx="10"/>
          </p:nvPr>
        </p:nvSpPr>
        <p:spPr>
          <a:xfrm>
            <a:off x="838200" y="6356350"/>
            <a:ext cx="2743200" cy="365125"/>
          </a:xfrm>
          <a:prstGeom prst="rect">
            <a:avLst/>
          </a:prstGeom>
        </p:spPr>
        <p:txBody>
          <a:bodyPr/>
          <a:lstStyle/>
          <a:p>
            <a:fld id="{A7A4D8FD-F246-4876-8828-BBBB40DF38D2}" type="datetimeFigureOut">
              <a:rPr lang="da-DK" smtClean="0"/>
              <a:t>12-11-2024</a:t>
            </a:fld>
            <a:endParaRPr lang="da-DK"/>
          </a:p>
        </p:txBody>
      </p:sp>
      <p:sp>
        <p:nvSpPr>
          <p:cNvPr id="4" name="Pladsholder til sidefod 3">
            <a:extLst>
              <a:ext uri="{FF2B5EF4-FFF2-40B4-BE49-F238E27FC236}">
                <a16:creationId xmlns:a16="http://schemas.microsoft.com/office/drawing/2014/main" id="{806234F6-C373-5F27-9E8F-E28D26C0C281}"/>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5" name="Pladsholder til slidenummer 4">
            <a:extLst>
              <a:ext uri="{FF2B5EF4-FFF2-40B4-BE49-F238E27FC236}">
                <a16:creationId xmlns:a16="http://schemas.microsoft.com/office/drawing/2014/main" id="{937C949D-6398-DBA6-89F4-1A1517D4D58B}"/>
              </a:ext>
            </a:extLst>
          </p:cNvPr>
          <p:cNvSpPr>
            <a:spLocks noGrp="1"/>
          </p:cNvSpPr>
          <p:nvPr>
            <p:ph type="sldNum" sz="quarter" idx="12"/>
          </p:nvPr>
        </p:nvSpPr>
        <p:spPr>
          <a:xfrm>
            <a:off x="8610600" y="6356350"/>
            <a:ext cx="2743200" cy="365125"/>
          </a:xfrm>
          <a:prstGeom prst="rect">
            <a:avLst/>
          </a:prstGeom>
        </p:spPr>
        <p:txBody>
          <a:bodyPr/>
          <a:lstStyle/>
          <a:p>
            <a:fld id="{01D3B057-A9A4-472A-92E9-BD2A5C699D94}" type="slidenum">
              <a:rPr lang="da-DK" smtClean="0"/>
              <a:t>‹nr.›</a:t>
            </a:fld>
            <a:endParaRPr lang="da-DK"/>
          </a:p>
        </p:txBody>
      </p:sp>
    </p:spTree>
    <p:extLst>
      <p:ext uri="{BB962C8B-B14F-4D97-AF65-F5344CB8AC3E}">
        <p14:creationId xmlns:p14="http://schemas.microsoft.com/office/powerpoint/2010/main" val="3631626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95325" y="176035"/>
            <a:ext cx="10801350" cy="923183"/>
          </a:xfrm>
          <a:prstGeom prst="rect">
            <a:avLst/>
          </a:prstGeom>
        </p:spPr>
        <p:txBody>
          <a:bodyPr vert="horz" lIns="0" tIns="108000" rIns="91440" bIns="45720" rtlCol="0" anchor="ctr">
            <a:noAutofit/>
          </a:bodyPr>
          <a:lstStyle/>
          <a:p>
            <a:r>
              <a:rPr lang="da-DK"/>
              <a:t>Klik for at redigere i master</a:t>
            </a:r>
          </a:p>
        </p:txBody>
      </p:sp>
      <p:sp>
        <p:nvSpPr>
          <p:cNvPr id="3" name="Pladsholder til tekst 2"/>
          <p:cNvSpPr>
            <a:spLocks noGrp="1"/>
          </p:cNvSpPr>
          <p:nvPr>
            <p:ph type="body" idx="1"/>
          </p:nvPr>
        </p:nvSpPr>
        <p:spPr>
          <a:xfrm>
            <a:off x="695325" y="1332000"/>
            <a:ext cx="8101013" cy="4248000"/>
          </a:xfrm>
          <a:prstGeom prst="rect">
            <a:avLst/>
          </a:prstGeom>
        </p:spPr>
        <p:txBody>
          <a:bodyPr vert="horz" lIns="0" tIns="45720" rIns="91440" bIns="45720" rtlCol="0">
            <a:no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ktangel 3">
            <a:extLst>
              <a:ext uri="{FF2B5EF4-FFF2-40B4-BE49-F238E27FC236}">
                <a16:creationId xmlns:a16="http://schemas.microsoft.com/office/drawing/2014/main" id="{2631930D-6E52-99ED-0EB5-A2032B27A027}"/>
              </a:ext>
            </a:extLst>
          </p:cNvPr>
          <p:cNvSpPr/>
          <p:nvPr userDrawn="1"/>
        </p:nvSpPr>
        <p:spPr>
          <a:xfrm>
            <a:off x="0" y="6421772"/>
            <a:ext cx="12192000" cy="436228"/>
          </a:xfrm>
          <a:prstGeom prst="rect">
            <a:avLst/>
          </a:prstGeom>
          <a:solidFill>
            <a:srgbClr val="224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4D4A2916-8282-3C33-C5D2-2263BA4E3C6B}"/>
              </a:ext>
            </a:extLst>
          </p:cNvPr>
          <p:cNvSpPr txBox="1"/>
          <p:nvPr userDrawn="1"/>
        </p:nvSpPr>
        <p:spPr>
          <a:xfrm>
            <a:off x="232996" y="6462000"/>
            <a:ext cx="3305908" cy="338554"/>
          </a:xfrm>
          <a:prstGeom prst="rect">
            <a:avLst/>
          </a:prstGeom>
          <a:noFill/>
        </p:spPr>
        <p:txBody>
          <a:bodyPr wrap="square" rtlCol="0">
            <a:spAutoFit/>
          </a:bodyPr>
          <a:lstStyle/>
          <a:p>
            <a:r>
              <a:rPr lang="da-DK" sz="1600">
                <a:solidFill>
                  <a:schemeClr val="bg1"/>
                </a:solidFill>
                <a:latin typeface="BetonEF-Bold" pitchFamily="50" charset="0"/>
              </a:rPr>
              <a:t>Engineering i gymnasiet</a:t>
            </a:r>
          </a:p>
        </p:txBody>
      </p:sp>
      <p:sp>
        <p:nvSpPr>
          <p:cNvPr id="6" name="Tekstfelt 5">
            <a:extLst>
              <a:ext uri="{FF2B5EF4-FFF2-40B4-BE49-F238E27FC236}">
                <a16:creationId xmlns:a16="http://schemas.microsoft.com/office/drawing/2014/main" id="{B9B4740B-8C55-DE43-AA64-60BB8E7184D9}"/>
              </a:ext>
            </a:extLst>
          </p:cNvPr>
          <p:cNvSpPr txBox="1"/>
          <p:nvPr userDrawn="1"/>
        </p:nvSpPr>
        <p:spPr>
          <a:xfrm>
            <a:off x="10114085" y="6462000"/>
            <a:ext cx="3305908" cy="338554"/>
          </a:xfrm>
          <a:prstGeom prst="rect">
            <a:avLst/>
          </a:prstGeom>
          <a:noFill/>
        </p:spPr>
        <p:txBody>
          <a:bodyPr wrap="square" rtlCol="0">
            <a:spAutoFit/>
          </a:bodyPr>
          <a:lstStyle/>
          <a:p>
            <a:r>
              <a:rPr lang="da-DK" sz="1600">
                <a:solidFill>
                  <a:srgbClr val="FFE600"/>
                </a:solidFill>
                <a:latin typeface="BetonEF-Bold" pitchFamily="50" charset="0"/>
              </a:rPr>
              <a:t>Engineer</a:t>
            </a:r>
            <a:r>
              <a:rPr lang="da-DK" sz="1600">
                <a:solidFill>
                  <a:schemeClr val="bg1"/>
                </a:solidFill>
                <a:latin typeface="BetonEF-Bold" pitchFamily="50" charset="0"/>
              </a:rPr>
              <a:t> the future</a:t>
            </a:r>
          </a:p>
        </p:txBody>
      </p:sp>
    </p:spTree>
    <p:extLst>
      <p:ext uri="{BB962C8B-B14F-4D97-AF65-F5344CB8AC3E}">
        <p14:creationId xmlns:p14="http://schemas.microsoft.com/office/powerpoint/2010/main" val="1651560119"/>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4" r:id="rId3"/>
  </p:sldLayoutIdLst>
  <p:transition>
    <p:fade/>
  </p:transition>
  <p:hf hdr="0"/>
  <p:txStyles>
    <p:title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p:titleStyle>
    <p:body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4" pos="7242">
          <p15:clr>
            <a:srgbClr val="F26B43"/>
          </p15:clr>
        </p15:guide>
        <p15:guide id="6" pos="438">
          <p15:clr>
            <a:srgbClr val="F26B43"/>
          </p15:clr>
        </p15:guide>
        <p15:guide id="7" orient="horz" pos="835">
          <p15:clr>
            <a:srgbClr val="F26B43"/>
          </p15:clr>
        </p15:guide>
        <p15:guide id="8" orient="horz" pos="3521">
          <p15:clr>
            <a:srgbClr val="F26B43"/>
          </p15:clr>
        </p15:guide>
        <p15:guide id="10" pos="5541">
          <p15:clr>
            <a:srgbClr val="F26B43"/>
          </p15:clr>
        </p15:guide>
        <p15:guide id="11"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8987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view.officeapps.live.com/op/view.aspx?src=https%3A%2F%2Fengineerthefuture.dk%2Fmedia%2Fcbykhnvp%2Fppt_introduktion-til-engineering.pptx&amp;wdOrigin=BROWSE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r.dk/nyheder/viden/klima/her-er-den-sande-toejkrise-saa-stort-et-problem-er-vores-toejforbrug-jor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indendørs, bøjle, tekstil, jeans&#10;&#10;Automatisk genereret beskrivelse">
            <a:extLst>
              <a:ext uri="{FF2B5EF4-FFF2-40B4-BE49-F238E27FC236}">
                <a16:creationId xmlns:a16="http://schemas.microsoft.com/office/drawing/2014/main" id="{6A60E112-9BEB-5F13-485E-1A51F96F7B61}"/>
              </a:ext>
            </a:extLst>
          </p:cNvPr>
          <p:cNvPicPr>
            <a:picLocks noChangeAspect="1"/>
          </p:cNvPicPr>
          <p:nvPr/>
        </p:nvPicPr>
        <p:blipFill>
          <a:blip r:embed="rId3" cstate="print">
            <a:extLst>
              <a:ext uri="{28A0092B-C50C-407E-A947-70E740481C1C}">
                <a14:useLocalDpi xmlns:a14="http://schemas.microsoft.com/office/drawing/2010/main" val="0"/>
              </a:ext>
            </a:extLst>
          </a:blip>
          <a:srcRect l="549" t="5437" r="-256" b="5841"/>
          <a:stretch/>
        </p:blipFill>
        <p:spPr>
          <a:xfrm>
            <a:off x="0" y="-788894"/>
            <a:ext cx="12223376" cy="7212106"/>
          </a:xfrm>
          <a:prstGeom prst="rect">
            <a:avLst/>
          </a:prstGeom>
        </p:spPr>
      </p:pic>
      <p:sp>
        <p:nvSpPr>
          <p:cNvPr id="2" name="Titel 1">
            <a:extLst>
              <a:ext uri="{FF2B5EF4-FFF2-40B4-BE49-F238E27FC236}">
                <a16:creationId xmlns:a16="http://schemas.microsoft.com/office/drawing/2014/main" id="{649BB1E1-ED61-1CDD-B40F-DF7AE0BE7376}"/>
              </a:ext>
            </a:extLst>
          </p:cNvPr>
          <p:cNvSpPr txBox="1">
            <a:spLocks/>
          </p:cNvSpPr>
          <p:nvPr/>
        </p:nvSpPr>
        <p:spPr>
          <a:xfrm>
            <a:off x="1373342" y="2532130"/>
            <a:ext cx="9445315" cy="2009642"/>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5400">
                <a:solidFill>
                  <a:schemeClr val="bg1"/>
                </a:solidFill>
                <a:latin typeface="BetonEF" pitchFamily="50" charset="0"/>
              </a:rPr>
              <a:t>Tekstilfarvning med indigo</a:t>
            </a:r>
          </a:p>
          <a:p>
            <a:pPr algn="ctr">
              <a:spcBef>
                <a:spcPts val="1200"/>
              </a:spcBef>
            </a:pPr>
            <a:r>
              <a:rPr lang="da-DK" sz="2400">
                <a:solidFill>
                  <a:schemeClr val="bg1"/>
                </a:solidFill>
                <a:latin typeface="BetonEF" pitchFamily="50" charset="0"/>
              </a:rPr>
              <a:t> </a:t>
            </a:r>
            <a:r>
              <a:rPr lang="da-DK" sz="2400">
                <a:solidFill>
                  <a:schemeClr val="bg1"/>
                </a:solidFill>
              </a:rPr>
              <a:t>Hvordan kan vi medvirke til mindre forurening og tøjspild?</a:t>
            </a:r>
          </a:p>
          <a:p>
            <a:pPr algn="ctr">
              <a:spcBef>
                <a:spcPts val="1200"/>
              </a:spcBef>
            </a:pPr>
            <a:r>
              <a:rPr lang="da-DK" sz="2400" b="1">
                <a:solidFill>
                  <a:schemeClr val="bg1"/>
                </a:solidFill>
                <a:latin typeface="Work Sans" pitchFamily="2" charset="0"/>
              </a:rPr>
              <a:t> - Et engineering-forløb til kemi B</a:t>
            </a:r>
          </a:p>
          <a:p>
            <a:pPr algn="ctr">
              <a:spcBef>
                <a:spcPts val="1200"/>
              </a:spcBef>
            </a:pPr>
            <a:endParaRPr lang="da-DK" sz="2400">
              <a:solidFill>
                <a:schemeClr val="bg1"/>
              </a:solidFill>
            </a:endParaRPr>
          </a:p>
          <a:p>
            <a:pPr algn="ctr">
              <a:spcBef>
                <a:spcPts val="1200"/>
              </a:spcBef>
            </a:pPr>
            <a:endParaRPr lang="da-DK" sz="2400">
              <a:solidFill>
                <a:schemeClr val="bg1"/>
              </a:solidFill>
              <a:latin typeface="BetonEF" pitchFamily="50" charset="0"/>
            </a:endParaRPr>
          </a:p>
        </p:txBody>
      </p:sp>
      <p:sp>
        <p:nvSpPr>
          <p:cNvPr id="3" name="Pladsholder til indhold 2">
            <a:extLst>
              <a:ext uri="{FF2B5EF4-FFF2-40B4-BE49-F238E27FC236}">
                <a16:creationId xmlns:a16="http://schemas.microsoft.com/office/drawing/2014/main" id="{C67F1898-7240-B7AE-D978-EC8BACCD07C9}"/>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Tree>
    <p:extLst>
      <p:ext uri="{BB962C8B-B14F-4D97-AF65-F5344CB8AC3E}">
        <p14:creationId xmlns:p14="http://schemas.microsoft.com/office/powerpoint/2010/main" val="8053155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p:txBody>
          <a:bodyPr/>
          <a:lstStyle/>
          <a:p>
            <a:pPr>
              <a:lnSpc>
                <a:spcPct val="90000"/>
              </a:lnSpc>
              <a:spcBef>
                <a:spcPct val="0"/>
              </a:spcBef>
              <a:spcAft>
                <a:spcPts val="600"/>
              </a:spcAft>
            </a:pPr>
            <a:r>
              <a:rPr lang="en-US" dirty="0">
                <a:latin typeface="BetonEF" pitchFamily="50" charset="0"/>
              </a:rPr>
              <a:t>Rammer og </a:t>
            </a:r>
            <a:r>
              <a:rPr lang="en-US" dirty="0" err="1">
                <a:latin typeface="BetonEF" pitchFamily="50" charset="0"/>
              </a:rPr>
              <a:t>kriterier</a:t>
            </a:r>
            <a:endParaRPr lang="en-US" sz="4400" dirty="0">
              <a:latin typeface="BetonEF" pitchFamily="50"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5" y="1332000"/>
            <a:ext cx="10532118" cy="4248000"/>
          </a:xfrm>
        </p:spPr>
        <p:txBody>
          <a:bodyPr/>
          <a:lstStyle/>
          <a:p>
            <a:pPr marL="0" lvl="0" indent="0">
              <a:lnSpc>
                <a:spcPct val="115000"/>
              </a:lnSpc>
              <a:spcAft>
                <a:spcPts val="1000"/>
              </a:spcAft>
              <a:buNone/>
            </a:pPr>
            <a:r>
              <a:rPr lang="da-DK" sz="1800" kern="100" dirty="0">
                <a:effectLst/>
                <a:ea typeface="Aptos" panose="020B0004020202020204" pitchFamily="34" charset="0"/>
                <a:cs typeface="Times New Roman" panose="02020603050405020304" pitchFamily="18" charset="0"/>
              </a:rPr>
              <a:t>Der er følgende rammer og kriterier for jeres tekstilfarvninger:</a:t>
            </a:r>
          </a:p>
          <a:p>
            <a:pPr marL="180000" lvl="0" indent="-180000">
              <a:lnSpc>
                <a:spcPct val="115000"/>
              </a:lnSpc>
              <a:spcAft>
                <a:spcPts val="1000"/>
              </a:spcAft>
              <a:buFont typeface="Symbol" panose="05050102010706020507" pitchFamily="18" charset="2"/>
              <a:buChar char=""/>
            </a:pPr>
            <a:r>
              <a:rPr lang="da-DK" sz="1800" kern="100" dirty="0">
                <a:effectLst/>
                <a:ea typeface="Aptos" panose="020B0004020202020204" pitchFamily="34" charset="0"/>
                <a:cs typeface="Times New Roman" panose="02020603050405020304" pitchFamily="18" charset="0"/>
              </a:rPr>
              <a:t>I skal farve et stykke hvidt bomuld med vægten 2-4 g. I må max. bruge 0,5 g indigo pr. farvebad.</a:t>
            </a:r>
          </a:p>
          <a:p>
            <a:pPr marL="180000" indent="-180000">
              <a:lnSpc>
                <a:spcPct val="115000"/>
              </a:lnSpc>
              <a:spcAft>
                <a:spcPts val="1000"/>
              </a:spcAft>
              <a:buFont typeface="Symbol" panose="05050102010706020507" pitchFamily="18" charset="2"/>
              <a:buChar char=""/>
            </a:pPr>
            <a:r>
              <a:rPr lang="da-DK" sz="1800" kern="100" dirty="0">
                <a:effectLst/>
                <a:ea typeface="Aptos" panose="020B0004020202020204" pitchFamily="34" charset="0"/>
                <a:cs typeface="Times New Roman" panose="02020603050405020304" pitchFamily="18" charset="0"/>
              </a:rPr>
              <a:t>I skal opnå samme eller højere farveintensitet som ved standardopskriften (med </a:t>
            </a:r>
            <a:r>
              <a:rPr lang="da-DK" sz="1800" kern="100" dirty="0" err="1">
                <a:effectLst/>
                <a:ea typeface="Aptos" panose="020B0004020202020204" pitchFamily="34" charset="0"/>
                <a:cs typeface="Times New Roman" panose="02020603050405020304" pitchFamily="18" charset="0"/>
              </a:rPr>
              <a:t>natriumdithionit</a:t>
            </a:r>
            <a:r>
              <a:rPr lang="da-DK" sz="1800" kern="100" dirty="0">
                <a:effectLst/>
                <a:ea typeface="Aptos" panose="020B0004020202020204" pitchFamily="34" charset="0"/>
                <a:cs typeface="Times New Roman" panose="02020603050405020304" pitchFamily="18" charset="0"/>
              </a:rPr>
              <a:t>). Farveintensiteten bestemmes ved at scanne det farvede tøjstykke og bestemme værdien for blå på RGB-skalaen (det kan evt. gøres med online-værktøjet på imagelr.com).</a:t>
            </a:r>
          </a:p>
          <a:p>
            <a:pPr marL="180000" lvl="0" indent="-180000">
              <a:lnSpc>
                <a:spcPct val="115000"/>
              </a:lnSpc>
              <a:spcAft>
                <a:spcPts val="1000"/>
              </a:spcAft>
              <a:buFont typeface="Symbol" panose="05050102010706020507" pitchFamily="18" charset="2"/>
              <a:buChar char=""/>
            </a:pPr>
            <a:r>
              <a:rPr lang="da-DK" sz="1800" kern="100" dirty="0">
                <a:effectLst/>
                <a:ea typeface="Aptos" panose="020B0004020202020204" pitchFamily="34" charset="0"/>
                <a:cs typeface="Times New Roman" panose="02020603050405020304" pitchFamily="18" charset="0"/>
              </a:rPr>
              <a:t>Jeres tøjstykke skal være pænt ensfarvet. D</a:t>
            </a:r>
            <a:r>
              <a:rPr lang="da-DK" sz="1800" kern="100" dirty="0">
                <a:ea typeface="Aptos" panose="020B0004020202020204" pitchFamily="34" charset="0"/>
                <a:cs typeface="Times New Roman" panose="02020603050405020304" pitchFamily="18" charset="0"/>
              </a:rPr>
              <a:t>vs</a:t>
            </a:r>
            <a:r>
              <a:rPr lang="da-DK" sz="1800" kern="100" dirty="0">
                <a:effectLst/>
                <a:ea typeface="Aptos" panose="020B0004020202020204" pitchFamily="34" charset="0"/>
                <a:cs typeface="Times New Roman" panose="02020603050405020304" pitchFamily="18" charset="0"/>
              </a:rPr>
              <a:t>., at der ikke må være mere end 30 i differens i blå på RGB-skalaen mellem de mørkeste og lyseste dele af tøjstykket.</a:t>
            </a:r>
          </a:p>
        </p:txBody>
      </p:sp>
    </p:spTree>
    <p:extLst>
      <p:ext uri="{BB962C8B-B14F-4D97-AF65-F5344CB8AC3E}">
        <p14:creationId xmlns:p14="http://schemas.microsoft.com/office/powerpoint/2010/main" val="63584511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F30F65-1328-769F-5327-D448AC783886}"/>
              </a:ext>
            </a:extLst>
          </p:cNvPr>
          <p:cNvSpPr>
            <a:spLocks noGrp="1"/>
          </p:cNvSpPr>
          <p:nvPr>
            <p:ph type="title"/>
          </p:nvPr>
        </p:nvSpPr>
        <p:spPr/>
        <p:txBody>
          <a:bodyPr/>
          <a:lstStyle/>
          <a:p>
            <a:r>
              <a:rPr lang="da-DK"/>
              <a:t>Produktkrav</a:t>
            </a:r>
          </a:p>
        </p:txBody>
      </p:sp>
      <p:sp>
        <p:nvSpPr>
          <p:cNvPr id="3" name="Pladsholder til indhold 2">
            <a:extLst>
              <a:ext uri="{FF2B5EF4-FFF2-40B4-BE49-F238E27FC236}">
                <a16:creationId xmlns:a16="http://schemas.microsoft.com/office/drawing/2014/main" id="{B1D9AD2E-B2D8-FE01-CBA7-105D7E7C491F}"/>
              </a:ext>
            </a:extLst>
          </p:cNvPr>
          <p:cNvSpPr>
            <a:spLocks noGrp="1"/>
          </p:cNvSpPr>
          <p:nvPr>
            <p:ph idx="1"/>
          </p:nvPr>
        </p:nvSpPr>
        <p:spPr>
          <a:xfrm>
            <a:off x="695325" y="1305000"/>
            <a:ext cx="9160399" cy="424800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Tekstilprøver fra jeres forskellige farvninger.</a:t>
            </a:r>
          </a:p>
          <a:p>
            <a:pPr>
              <a:lnSpc>
                <a:spcPct val="107000"/>
              </a:lnSpc>
              <a:spcAft>
                <a:spcPts val="800"/>
              </a:spcAft>
            </a:pPr>
            <a:r>
              <a:rPr lang="da-DK" sz="1800" dirty="0">
                <a:ea typeface="Calibri" panose="020F0502020204030204" pitchFamily="34" charset="0"/>
                <a:cs typeface="Times New Roman" panose="02020603050405020304" pitchFamily="18" charset="0"/>
              </a:rPr>
              <a:t>En optimeret opskrift på tekstilfarvning med naturlig indigo.</a:t>
            </a:r>
          </a:p>
          <a:p>
            <a:pPr>
              <a:lnSpc>
                <a:spcPct val="107000"/>
              </a:lnSpc>
              <a:spcAft>
                <a:spcPts val="800"/>
              </a:spcAft>
            </a:pPr>
            <a:r>
              <a:rPr lang="da-DK" sz="1800" dirty="0">
                <a:effectLst/>
                <a:ea typeface="Calibri" panose="020F0502020204030204" pitchFamily="34" charset="0"/>
                <a:cs typeface="Times New Roman" panose="02020603050405020304" pitchFamily="18" charset="0"/>
              </a:rPr>
              <a:t>Poster, der indeholder en kemisk forklaring på farvning med indigo samt et flowdiagram, der viser jeres optimerede opskrift for tekstilfarvning, herunder en kort forklaring på hvorfor den valgte fremgangsmåde er mere bæredygtig. </a:t>
            </a:r>
          </a:p>
          <a:p>
            <a:pPr>
              <a:lnSpc>
                <a:spcPct val="107000"/>
              </a:lnSpc>
              <a:spcAft>
                <a:spcPts val="800"/>
              </a:spcAft>
            </a:pPr>
            <a:r>
              <a:rPr lang="da-DK" sz="1800" dirty="0">
                <a:effectLst/>
                <a:ea typeface="Calibri" panose="020F0502020204030204" pitchFamily="34" charset="0"/>
                <a:cs typeface="Times New Roman" panose="02020603050405020304" pitchFamily="18" charset="0"/>
              </a:rPr>
              <a:t>Posteren danner grundlag for mundtlig præsentation af gruppens arbejde på cirka 7 minutter. </a:t>
            </a:r>
            <a:endParaRPr lang="da-DK" sz="1800" dirty="0"/>
          </a:p>
          <a:p>
            <a:endParaRPr lang="da-DK" sz="1800" dirty="0"/>
          </a:p>
        </p:txBody>
      </p:sp>
    </p:spTree>
    <p:extLst>
      <p:ext uri="{BB962C8B-B14F-4D97-AF65-F5344CB8AC3E}">
        <p14:creationId xmlns:p14="http://schemas.microsoft.com/office/powerpoint/2010/main" val="120554032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descr="model2.pdf">
            <a:extLst>
              <a:ext uri="{FF2B5EF4-FFF2-40B4-BE49-F238E27FC236}">
                <a16:creationId xmlns:a16="http://schemas.microsoft.com/office/drawing/2014/main" id="{E05D0F0F-3EFC-C7B8-3FE1-3144DE3F6B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2" name="Titel 1">
            <a:extLst>
              <a:ext uri="{FF2B5EF4-FFF2-40B4-BE49-F238E27FC236}">
                <a16:creationId xmlns:a16="http://schemas.microsoft.com/office/drawing/2014/main" id="{C3417F82-DD14-AC6D-9B74-26B005C70F18}"/>
              </a:ext>
            </a:extLst>
          </p:cNvPr>
          <p:cNvSpPr>
            <a:spLocks noGrp="1"/>
          </p:cNvSpPr>
          <p:nvPr>
            <p:ph type="title"/>
          </p:nvPr>
        </p:nvSpPr>
        <p:spPr/>
        <p:txBody>
          <a:bodyPr/>
          <a:lstStyle/>
          <a:p>
            <a:r>
              <a:rPr lang="da-DK"/>
              <a:t>Engineering designprocessen</a:t>
            </a:r>
          </a:p>
        </p:txBody>
      </p:sp>
      <p:sp>
        <p:nvSpPr>
          <p:cNvPr id="8" name="Pladsholder til indhold 7">
            <a:extLst>
              <a:ext uri="{FF2B5EF4-FFF2-40B4-BE49-F238E27FC236}">
                <a16:creationId xmlns:a16="http://schemas.microsoft.com/office/drawing/2014/main" id="{1877A9EC-8E22-0118-8E1B-2FA2C5B3F0C0}"/>
              </a:ext>
            </a:extLst>
          </p:cNvPr>
          <p:cNvSpPr>
            <a:spLocks noGrp="1"/>
          </p:cNvSpPr>
          <p:nvPr>
            <p:ph idx="1"/>
          </p:nvPr>
        </p:nvSpPr>
        <p:spPr/>
        <p:txBody>
          <a:bodyPr/>
          <a:lstStyle/>
          <a:p>
            <a:endParaRPr lang="da-DK"/>
          </a:p>
        </p:txBody>
      </p:sp>
      <p:sp>
        <p:nvSpPr>
          <p:cNvPr id="3" name="Rutediagram: Forbindelse 2">
            <a:extLst>
              <a:ext uri="{FF2B5EF4-FFF2-40B4-BE49-F238E27FC236}">
                <a16:creationId xmlns:a16="http://schemas.microsoft.com/office/drawing/2014/main" id="{55E9D3B0-334B-BC61-F6B8-FCEBB11CB9E0}"/>
              </a:ext>
            </a:extLst>
          </p:cNvPr>
          <p:cNvSpPr/>
          <p:nvPr/>
        </p:nvSpPr>
        <p:spPr>
          <a:xfrm>
            <a:off x="1669553" y="2584324"/>
            <a:ext cx="2303812" cy="235081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812391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9B715-9B23-B1CA-6E54-3A588F20C404}"/>
              </a:ext>
            </a:extLst>
          </p:cNvPr>
          <p:cNvSpPr>
            <a:spLocks noGrp="1"/>
          </p:cNvSpPr>
          <p:nvPr>
            <p:ph type="title"/>
          </p:nvPr>
        </p:nvSpPr>
        <p:spPr>
          <a:xfrm>
            <a:off x="695325" y="294791"/>
            <a:ext cx="11068050" cy="923183"/>
          </a:xfrm>
        </p:spPr>
        <p:txBody>
          <a:bodyPr/>
          <a:lstStyle/>
          <a:p>
            <a:r>
              <a:rPr lang="da-DK"/>
              <a:t>Introduktion til </a:t>
            </a:r>
            <a:r>
              <a:rPr lang="da-DK" err="1"/>
              <a:t>engineering</a:t>
            </a:r>
            <a:r>
              <a:rPr lang="da-DK"/>
              <a:t> designprocessen</a:t>
            </a:r>
          </a:p>
        </p:txBody>
      </p:sp>
      <p:sp>
        <p:nvSpPr>
          <p:cNvPr id="3" name="Pladsholder til indhold 2">
            <a:extLst>
              <a:ext uri="{FF2B5EF4-FFF2-40B4-BE49-F238E27FC236}">
                <a16:creationId xmlns:a16="http://schemas.microsoft.com/office/drawing/2014/main" id="{25FFD248-EF37-36EC-2152-884F7C510A5B}"/>
              </a:ext>
            </a:extLst>
          </p:cNvPr>
          <p:cNvSpPr>
            <a:spLocks noGrp="1"/>
          </p:cNvSpPr>
          <p:nvPr>
            <p:ph idx="1"/>
          </p:nvPr>
        </p:nvSpPr>
        <p:spPr>
          <a:xfrm>
            <a:off x="695325" y="1332000"/>
            <a:ext cx="10810875" cy="4248000"/>
          </a:xfrm>
        </p:spPr>
        <p:txBody>
          <a:bodyPr/>
          <a:lstStyle/>
          <a:p>
            <a:pPr marL="0" indent="0" algn="ctr">
              <a:buNone/>
            </a:pPr>
            <a:r>
              <a:rPr lang="da-DK" sz="2800" i="1" dirty="0">
                <a:solidFill>
                  <a:srgbClr val="224B5A"/>
                </a:solidFill>
                <a:highlight>
                  <a:srgbClr val="FFFF00"/>
                </a:highlight>
                <a:latin typeface="Work Sans" pitchFamily="2" charset="0"/>
              </a:rPr>
              <a:t>Note til læreren: </a:t>
            </a:r>
          </a:p>
          <a:p>
            <a:pPr marL="0" indent="0" algn="ctr">
              <a:buNone/>
            </a:pPr>
            <a:r>
              <a:rPr lang="da-DK" sz="2800" i="1" dirty="0">
                <a:solidFill>
                  <a:srgbClr val="224B5A"/>
                </a:solidFill>
                <a:highlight>
                  <a:srgbClr val="FFFF00"/>
                </a:highlight>
                <a:latin typeface="Work Sans" pitchFamily="2" charset="0"/>
              </a:rPr>
              <a:t>Du kan introducere </a:t>
            </a:r>
            <a:r>
              <a:rPr lang="da-DK" sz="2800" i="1" dirty="0" err="1">
                <a:solidFill>
                  <a:srgbClr val="224B5A"/>
                </a:solidFill>
                <a:highlight>
                  <a:srgbClr val="FFFF00"/>
                </a:highlight>
                <a:latin typeface="Work Sans" pitchFamily="2" charset="0"/>
              </a:rPr>
              <a:t>engineering</a:t>
            </a:r>
            <a:r>
              <a:rPr lang="da-DK" sz="2800" i="1" dirty="0">
                <a:solidFill>
                  <a:srgbClr val="224B5A"/>
                </a:solidFill>
                <a:highlight>
                  <a:srgbClr val="FFFF00"/>
                </a:highlight>
                <a:latin typeface="Work Sans" pitchFamily="2" charset="0"/>
              </a:rPr>
              <a:t> designprocessen med denne PowerPoint-præsentation ”Introduktion til </a:t>
            </a:r>
            <a:r>
              <a:rPr lang="da-DK" sz="2800" i="1" dirty="0" err="1">
                <a:solidFill>
                  <a:srgbClr val="224B5A"/>
                </a:solidFill>
                <a:highlight>
                  <a:srgbClr val="FFFF00"/>
                </a:highlight>
                <a:latin typeface="Work Sans" pitchFamily="2" charset="0"/>
              </a:rPr>
              <a:t>engineering</a:t>
            </a:r>
            <a:r>
              <a:rPr lang="da-DK" sz="2800" i="1" dirty="0">
                <a:solidFill>
                  <a:srgbClr val="224B5A"/>
                </a:solidFill>
                <a:highlight>
                  <a:srgbClr val="FFFF00"/>
                </a:highlight>
                <a:latin typeface="Work Sans" pitchFamily="2" charset="0"/>
              </a:rPr>
              <a:t> designprocessen”: </a:t>
            </a:r>
            <a:r>
              <a:rPr lang="da-DK" sz="1800" dirty="0">
                <a:highlight>
                  <a:srgbClr val="FFFF00"/>
                </a:highlight>
                <a:hlinkClick r:id="rId3"/>
              </a:rPr>
              <a:t>ppt_introduktion-til-engineering.pptx (</a:t>
            </a:r>
            <a:r>
              <a:rPr lang="da-DK" sz="1800" dirty="0" err="1">
                <a:highlight>
                  <a:srgbClr val="FFFF00"/>
                </a:highlight>
                <a:hlinkClick r:id="rId3"/>
              </a:rPr>
              <a:t>live.com</a:t>
            </a:r>
            <a:r>
              <a:rPr lang="da-DK" sz="1800" dirty="0">
                <a:highlight>
                  <a:srgbClr val="FFFF00"/>
                </a:highlight>
                <a:hlinkClick r:id="rId3"/>
              </a:rPr>
              <a:t>)</a:t>
            </a:r>
            <a:r>
              <a:rPr lang="da-DK" sz="2800" i="1" dirty="0">
                <a:solidFill>
                  <a:srgbClr val="224B5A"/>
                </a:solidFill>
                <a:highlight>
                  <a:srgbClr val="FFFF00"/>
                </a:highlight>
              </a:rPr>
              <a:t>, </a:t>
            </a:r>
            <a:r>
              <a:rPr lang="da-DK" sz="2800" i="1" dirty="0">
                <a:solidFill>
                  <a:srgbClr val="224B5A"/>
                </a:solidFill>
                <a:highlight>
                  <a:srgbClr val="FFFF00"/>
                </a:highlight>
                <a:latin typeface="Work Sans" pitchFamily="2" charset="0"/>
              </a:rPr>
              <a:t>eller indsætte slides i denne PPT.</a:t>
            </a:r>
          </a:p>
          <a:p>
            <a:endParaRPr lang="da-DK" dirty="0"/>
          </a:p>
        </p:txBody>
      </p:sp>
    </p:spTree>
    <p:extLst>
      <p:ext uri="{BB962C8B-B14F-4D97-AF65-F5344CB8AC3E}">
        <p14:creationId xmlns:p14="http://schemas.microsoft.com/office/powerpoint/2010/main" val="133709779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0CD39-4590-794F-3FB2-E73F7C88F445}"/>
              </a:ext>
            </a:extLst>
          </p:cNvPr>
          <p:cNvSpPr>
            <a:spLocks noGrp="1"/>
          </p:cNvSpPr>
          <p:nvPr>
            <p:ph type="title"/>
          </p:nvPr>
        </p:nvSpPr>
        <p:spPr/>
        <p:txBody>
          <a:bodyPr/>
          <a:lstStyle/>
          <a:p>
            <a:r>
              <a:rPr lang="da-DK"/>
              <a:t>Gruppearbejde</a:t>
            </a:r>
          </a:p>
        </p:txBody>
      </p:sp>
      <p:sp>
        <p:nvSpPr>
          <p:cNvPr id="3" name="Pladsholder til indhold 2">
            <a:extLst>
              <a:ext uri="{FF2B5EF4-FFF2-40B4-BE49-F238E27FC236}">
                <a16:creationId xmlns:a16="http://schemas.microsoft.com/office/drawing/2014/main" id="{2F3E353A-30B6-8EFD-BFCC-ABB647A797CB}"/>
              </a:ext>
            </a:extLst>
          </p:cNvPr>
          <p:cNvSpPr>
            <a:spLocks noGrp="1"/>
          </p:cNvSpPr>
          <p:nvPr>
            <p:ph idx="1"/>
          </p:nvPr>
        </p:nvSpPr>
        <p:spPr>
          <a:xfrm>
            <a:off x="695325" y="1332000"/>
            <a:ext cx="4964811" cy="4248000"/>
          </a:xfrm>
        </p:spPr>
        <p:txBody>
          <a:bodyPr/>
          <a:lstStyle/>
          <a:p>
            <a:r>
              <a:rPr lang="da-DK" sz="1800" dirty="0"/>
              <a:t>Udfyld metodekortet ”Problemskitse”. Varighed 10-20 minutter </a:t>
            </a:r>
          </a:p>
          <a:p>
            <a:r>
              <a:rPr lang="da-DK" sz="1800" dirty="0"/>
              <a:t>Når I er færdige, skal I begynde at læse opskrifterne til de forsøg, I skal lave i de næste timer. Fordel gerne arbejdsopgaver på forhånd. Cirka 10 minutter. </a:t>
            </a:r>
          </a:p>
          <a:p>
            <a:endParaRPr lang="da-DK" sz="1800" dirty="0">
              <a:highlight>
                <a:srgbClr val="FFFF00"/>
              </a:highlight>
            </a:endParaRPr>
          </a:p>
        </p:txBody>
      </p:sp>
      <p:pic>
        <p:nvPicPr>
          <p:cNvPr id="5" name="Billede 4">
            <a:extLst>
              <a:ext uri="{FF2B5EF4-FFF2-40B4-BE49-F238E27FC236}">
                <a16:creationId xmlns:a16="http://schemas.microsoft.com/office/drawing/2014/main" id="{DD5CC9B4-E83B-A207-2C46-B20507166404}"/>
              </a:ext>
            </a:extLst>
          </p:cNvPr>
          <p:cNvPicPr>
            <a:picLocks noChangeAspect="1"/>
          </p:cNvPicPr>
          <p:nvPr/>
        </p:nvPicPr>
        <p:blipFill>
          <a:blip r:embed="rId2"/>
          <a:stretch>
            <a:fillRect/>
          </a:stretch>
        </p:blipFill>
        <p:spPr>
          <a:xfrm>
            <a:off x="5749386" y="973218"/>
            <a:ext cx="6146957" cy="4110846"/>
          </a:xfrm>
          <a:prstGeom prst="rect">
            <a:avLst/>
          </a:prstGeom>
        </p:spPr>
      </p:pic>
    </p:spTree>
    <p:extLst>
      <p:ext uri="{BB962C8B-B14F-4D97-AF65-F5344CB8AC3E}">
        <p14:creationId xmlns:p14="http://schemas.microsoft.com/office/powerpoint/2010/main" val="5918097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EA37-24D7-7EFD-D0CF-3144816D04E4}"/>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ED7B3BE-D467-9A76-7F6E-C3A2A5C0D5CE}"/>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4" name="Titel 1">
            <a:extLst>
              <a:ext uri="{FF2B5EF4-FFF2-40B4-BE49-F238E27FC236}">
                <a16:creationId xmlns:a16="http://schemas.microsoft.com/office/drawing/2014/main" id="{37BB46C0-B86E-A7C7-EFC3-B846FD4B270F}"/>
              </a:ext>
            </a:extLst>
          </p:cNvPr>
          <p:cNvSpPr txBox="1">
            <a:spLocks/>
          </p:cNvSpPr>
          <p:nvPr/>
        </p:nvSpPr>
        <p:spPr>
          <a:xfrm>
            <a:off x="1381696" y="1389188"/>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2+3</a:t>
            </a:r>
          </a:p>
        </p:txBody>
      </p:sp>
      <p:sp>
        <p:nvSpPr>
          <p:cNvPr id="5" name="Tekstfelt 4">
            <a:extLst>
              <a:ext uri="{FF2B5EF4-FFF2-40B4-BE49-F238E27FC236}">
                <a16:creationId xmlns:a16="http://schemas.microsoft.com/office/drawing/2014/main" id="{C50108CD-30D7-579A-4DA2-0F3A5F338FD9}"/>
              </a:ext>
            </a:extLst>
          </p:cNvPr>
          <p:cNvSpPr txBox="1"/>
          <p:nvPr/>
        </p:nvSpPr>
        <p:spPr>
          <a:xfrm>
            <a:off x="302821" y="2645635"/>
            <a:ext cx="11738758" cy="1415772"/>
          </a:xfrm>
          <a:prstGeom prst="rect">
            <a:avLst/>
          </a:prstGeom>
          <a:noFill/>
        </p:spPr>
        <p:txBody>
          <a:bodyPr wrap="square" rtlCol="0">
            <a:spAutoFit/>
          </a:bodyPr>
          <a:lstStyle/>
          <a:p>
            <a:pPr algn="ctr">
              <a:spcBef>
                <a:spcPts val="1200"/>
              </a:spcBef>
            </a:pPr>
            <a:r>
              <a:rPr lang="da-DK" sz="4000" dirty="0">
                <a:solidFill>
                  <a:srgbClr val="224B5A"/>
                </a:solidFill>
                <a:latin typeface="BetonEF" pitchFamily="50" charset="0"/>
              </a:rPr>
              <a:t>Indigo- og </a:t>
            </a:r>
            <a:r>
              <a:rPr lang="da-DK" sz="4000" dirty="0" err="1">
                <a:solidFill>
                  <a:srgbClr val="224B5A"/>
                </a:solidFill>
                <a:latin typeface="BetonEF" pitchFamily="50" charset="0"/>
              </a:rPr>
              <a:t>kypefarvning</a:t>
            </a:r>
            <a:r>
              <a:rPr lang="da-DK" sz="4000" dirty="0">
                <a:solidFill>
                  <a:srgbClr val="224B5A"/>
                </a:solidFill>
                <a:latin typeface="BetonEF" pitchFamily="50" charset="0"/>
              </a:rPr>
              <a:t>: Test af standardopskrift </a:t>
            </a:r>
          </a:p>
          <a:p>
            <a:pPr algn="ctr">
              <a:spcBef>
                <a:spcPts val="1200"/>
              </a:spcBef>
            </a:pPr>
            <a:br>
              <a:rPr lang="da-DK" sz="1800" dirty="0">
                <a:latin typeface="BetonEF" pitchFamily="50" charset="0"/>
              </a:rPr>
            </a:br>
            <a:endParaRPr lang="da-DK" dirty="0">
              <a:latin typeface="BetonEF" pitchFamily="50" charset="0"/>
            </a:endParaRPr>
          </a:p>
        </p:txBody>
      </p:sp>
    </p:spTree>
    <p:extLst>
      <p:ext uri="{BB962C8B-B14F-4D97-AF65-F5344CB8AC3E}">
        <p14:creationId xmlns:p14="http://schemas.microsoft.com/office/powerpoint/2010/main" val="182383673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3B4F6-BFAB-317C-CA70-4A229E3790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DFBAFA3-4071-7FF4-9F4E-784A2FC08BCE}"/>
              </a:ext>
            </a:extLst>
          </p:cNvPr>
          <p:cNvSpPr>
            <a:spLocks noGrp="1"/>
          </p:cNvSpPr>
          <p:nvPr>
            <p:ph type="title"/>
          </p:nvPr>
        </p:nvSpPr>
        <p:spPr/>
        <p:txBody>
          <a:bodyPr/>
          <a:lstStyle/>
          <a:p>
            <a:r>
              <a:rPr lang="da-DK" dirty="0"/>
              <a:t>Engineering designprocessen</a:t>
            </a:r>
          </a:p>
        </p:txBody>
      </p:sp>
      <p:sp>
        <p:nvSpPr>
          <p:cNvPr id="6" name="Pladsholder til indhold 7">
            <a:extLst>
              <a:ext uri="{FF2B5EF4-FFF2-40B4-BE49-F238E27FC236}">
                <a16:creationId xmlns:a16="http://schemas.microsoft.com/office/drawing/2014/main" id="{F68BEF89-4B9D-C275-370C-6EEAE3826096}"/>
              </a:ext>
            </a:extLst>
          </p:cNvPr>
          <p:cNvSpPr>
            <a:spLocks noGrp="1"/>
          </p:cNvSpPr>
          <p:nvPr>
            <p:ph idx="1"/>
          </p:nvPr>
        </p:nvSpPr>
        <p:spPr>
          <a:xfrm>
            <a:off x="695325" y="1332000"/>
            <a:ext cx="8101013" cy="4248000"/>
          </a:xfrm>
        </p:spPr>
        <p:txBody>
          <a:bodyPr/>
          <a:lstStyle/>
          <a:p>
            <a:endParaRPr lang="da-DK"/>
          </a:p>
        </p:txBody>
      </p:sp>
      <p:pic>
        <p:nvPicPr>
          <p:cNvPr id="7" name="Pladsholder til indhold 5" descr="model2.pdf">
            <a:extLst>
              <a:ext uri="{FF2B5EF4-FFF2-40B4-BE49-F238E27FC236}">
                <a16:creationId xmlns:a16="http://schemas.microsoft.com/office/drawing/2014/main" id="{00495A05-30F8-F83C-EC01-165CFA3F11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3" name="Rutediagram: Forbindelse 2">
            <a:extLst>
              <a:ext uri="{FF2B5EF4-FFF2-40B4-BE49-F238E27FC236}">
                <a16:creationId xmlns:a16="http://schemas.microsoft.com/office/drawing/2014/main" id="{31CA57CB-1216-4821-9C81-962664B65CDC}"/>
              </a:ext>
            </a:extLst>
          </p:cNvPr>
          <p:cNvSpPr/>
          <p:nvPr/>
        </p:nvSpPr>
        <p:spPr>
          <a:xfrm>
            <a:off x="3776984" y="1969938"/>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utediagram: Forbindelse 3">
            <a:extLst>
              <a:ext uri="{FF2B5EF4-FFF2-40B4-BE49-F238E27FC236}">
                <a16:creationId xmlns:a16="http://schemas.microsoft.com/office/drawing/2014/main" id="{E897B7EE-954A-B62D-40BD-22C5C92535AF}"/>
              </a:ext>
            </a:extLst>
          </p:cNvPr>
          <p:cNvSpPr/>
          <p:nvPr/>
        </p:nvSpPr>
        <p:spPr>
          <a:xfrm>
            <a:off x="5517262" y="1969939"/>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1016296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F5ED9-C283-5A7B-4202-F9F45E196E3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15DC970-16AA-306F-D583-C66991A491E4}"/>
              </a:ext>
            </a:extLst>
          </p:cNvPr>
          <p:cNvSpPr>
            <a:spLocks noGrp="1"/>
          </p:cNvSpPr>
          <p:nvPr>
            <p:ph type="title"/>
          </p:nvPr>
        </p:nvSpPr>
        <p:spPr/>
        <p:txBody>
          <a:bodyPr/>
          <a:lstStyle/>
          <a:p>
            <a:r>
              <a:rPr lang="da-DK"/>
              <a:t>Afprøvning af standardopskrifter</a:t>
            </a:r>
          </a:p>
        </p:txBody>
      </p:sp>
      <p:sp>
        <p:nvSpPr>
          <p:cNvPr id="3" name="Pladsholder til indhold 2">
            <a:extLst>
              <a:ext uri="{FF2B5EF4-FFF2-40B4-BE49-F238E27FC236}">
                <a16:creationId xmlns:a16="http://schemas.microsoft.com/office/drawing/2014/main" id="{CA65F75A-689E-91E2-5FD2-D7A41D32CCCE}"/>
              </a:ext>
            </a:extLst>
          </p:cNvPr>
          <p:cNvSpPr>
            <a:spLocks noGrp="1"/>
          </p:cNvSpPr>
          <p:nvPr>
            <p:ph idx="1"/>
          </p:nvPr>
        </p:nvSpPr>
        <p:spPr>
          <a:xfrm>
            <a:off x="695326" y="1332000"/>
            <a:ext cx="5478451" cy="4248000"/>
          </a:xfrm>
        </p:spPr>
        <p:txBody>
          <a:bodyPr/>
          <a:lstStyle/>
          <a:p>
            <a:pPr>
              <a:lnSpc>
                <a:spcPct val="115000"/>
              </a:lnSpc>
            </a:pPr>
            <a:r>
              <a:rPr lang="da-DK" sz="1800" dirty="0">
                <a:solidFill>
                  <a:srgbClr val="000000"/>
                </a:solidFill>
                <a:effectLst/>
                <a:latin typeface="Work Sans" pitchFamily="2" charset="0"/>
                <a:ea typeface="Work Sans" pitchFamily="2" charset="0"/>
                <a:cs typeface="Calibri" panose="020F0502020204030204" pitchFamily="34" charset="0"/>
              </a:rPr>
              <a:t>I skal først afprøve standardopskrifterne. Så kan I bagefter forbedre og tilpasse dem. I det indledende forsøg tester I både standardopskriften med </a:t>
            </a:r>
            <a:r>
              <a:rPr lang="da-DK" sz="1800" dirty="0" err="1">
                <a:solidFill>
                  <a:srgbClr val="000000"/>
                </a:solidFill>
                <a:effectLst/>
                <a:latin typeface="Work Sans" pitchFamily="2" charset="0"/>
                <a:ea typeface="Work Sans" pitchFamily="2" charset="0"/>
                <a:cs typeface="Calibri" panose="020F0502020204030204" pitchFamily="34" charset="0"/>
              </a:rPr>
              <a:t>natriumdithionit</a:t>
            </a:r>
            <a:r>
              <a:rPr lang="da-DK" sz="1800" dirty="0">
                <a:solidFill>
                  <a:srgbClr val="000000"/>
                </a:solidFill>
                <a:effectLst/>
                <a:latin typeface="Work Sans" pitchFamily="2" charset="0"/>
                <a:ea typeface="Work Sans" pitchFamily="2" charset="0"/>
                <a:cs typeface="Calibri" panose="020F0502020204030204" pitchFamily="34" charset="0"/>
              </a:rPr>
              <a:t> og to alternative opskrifter med hhv. fruktose og jern(II)-ioner som reduktionsmiddel.</a:t>
            </a:r>
          </a:p>
          <a:p>
            <a:pPr>
              <a:lnSpc>
                <a:spcPct val="115000"/>
              </a:lnSpc>
            </a:pPr>
            <a:r>
              <a:rPr lang="da-DK" sz="1800" dirty="0">
                <a:solidFill>
                  <a:srgbClr val="000000"/>
                </a:solidFill>
                <a:effectLst/>
                <a:latin typeface="Work Sans" pitchFamily="2" charset="0"/>
                <a:ea typeface="Work Sans" pitchFamily="2" charset="0"/>
                <a:cs typeface="Calibri" panose="020F0502020204030204" pitchFamily="34" charset="0"/>
              </a:rPr>
              <a:t>Se bilag: Standardopskrifterne for </a:t>
            </a:r>
            <a:r>
              <a:rPr lang="da-DK" sz="1800" dirty="0" err="1">
                <a:solidFill>
                  <a:srgbClr val="000000"/>
                </a:solidFill>
                <a:effectLst/>
                <a:latin typeface="Work Sans" pitchFamily="2" charset="0"/>
                <a:ea typeface="Work Sans" pitchFamily="2" charset="0"/>
                <a:cs typeface="Calibri" panose="020F0502020204030204" pitchFamily="34" charset="0"/>
              </a:rPr>
              <a:t>kypefarvning</a:t>
            </a:r>
            <a:endParaRPr lang="da-DK" sz="1800" dirty="0">
              <a:solidFill>
                <a:srgbClr val="000000"/>
              </a:solidFill>
              <a:ea typeface="Work Sans" pitchFamily="2" charset="0"/>
              <a:cs typeface="Calibri" panose="020F0502020204030204" pitchFamily="34" charset="0"/>
            </a:endParaRPr>
          </a:p>
          <a:p>
            <a:pPr>
              <a:lnSpc>
                <a:spcPct val="115000"/>
              </a:lnSpc>
            </a:pPr>
            <a:r>
              <a:rPr lang="da-DK" sz="1800" dirty="0">
                <a:effectLst/>
                <a:latin typeface="Work Sans" pitchFamily="2" charset="0"/>
                <a:ea typeface="Calibri" panose="020F0502020204030204" pitchFamily="34" charset="0"/>
                <a:cs typeface="Calibri" panose="020F0502020204030204" pitchFamily="34" charset="0"/>
              </a:rPr>
              <a:t>Undervejs anvendes metodekort ”Generel prototypetest” og arbejdsark </a:t>
            </a:r>
            <a:r>
              <a:rPr lang="da-DK" sz="1800" dirty="0">
                <a:effectLst/>
                <a:highlight>
                  <a:srgbClr val="FFFFFF"/>
                </a:highlight>
                <a:latin typeface="Work Sans" pitchFamily="2" charset="0"/>
                <a:ea typeface="Calibri" panose="020F0502020204030204" pitchFamily="34" charset="0"/>
                <a:cs typeface="Calibri" panose="020F0502020204030204" pitchFamily="34" charset="0"/>
              </a:rPr>
              <a:t>”Laboratorienoter”.</a:t>
            </a:r>
            <a:endParaRPr lang="da-DK" sz="18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da-DK" sz="1800" dirty="0">
              <a:effectLst/>
              <a:latin typeface="Work Sans" pitchFamily="2" charset="0"/>
              <a:ea typeface="Work Sans" pitchFamily="2" charset="0"/>
              <a:cs typeface="Work Sans" pitchFamily="2" charset="0"/>
            </a:endParaRPr>
          </a:p>
          <a:p>
            <a:pPr marL="0" indent="0">
              <a:buNone/>
            </a:pPr>
            <a:endParaRPr lang="da-DK" sz="1800" dirty="0">
              <a:highlight>
                <a:srgbClr val="FFFF00"/>
              </a:highlight>
            </a:endParaRPr>
          </a:p>
        </p:txBody>
      </p:sp>
      <p:pic>
        <p:nvPicPr>
          <p:cNvPr id="4" name="Billede 3">
            <a:extLst>
              <a:ext uri="{FF2B5EF4-FFF2-40B4-BE49-F238E27FC236}">
                <a16:creationId xmlns:a16="http://schemas.microsoft.com/office/drawing/2014/main" id="{F7AADC7C-F9B5-A561-77D5-D0098BC34876}"/>
              </a:ext>
            </a:extLst>
          </p:cNvPr>
          <p:cNvPicPr>
            <a:picLocks noChangeAspect="1"/>
          </p:cNvPicPr>
          <p:nvPr/>
        </p:nvPicPr>
        <p:blipFill>
          <a:blip r:embed="rId2"/>
          <a:stretch>
            <a:fillRect/>
          </a:stretch>
        </p:blipFill>
        <p:spPr>
          <a:xfrm>
            <a:off x="7396529" y="1047553"/>
            <a:ext cx="4420082" cy="2609953"/>
          </a:xfrm>
          <a:prstGeom prst="rect">
            <a:avLst/>
          </a:prstGeom>
          <a:effectLst>
            <a:outerShdw blurRad="50800" dist="50800" dir="5400000" algn="ctr" rotWithShape="0">
              <a:schemeClr val="bg1">
                <a:lumMod val="85000"/>
              </a:schemeClr>
            </a:outerShdw>
          </a:effectLst>
        </p:spPr>
      </p:pic>
      <p:pic>
        <p:nvPicPr>
          <p:cNvPr id="9" name="Billede 8" descr="Et billede, der indeholder tekst, indendørs, bordservice, Gennemsigtigt materiale&#10;&#10;Automatisk genereret beskrivelse">
            <a:extLst>
              <a:ext uri="{FF2B5EF4-FFF2-40B4-BE49-F238E27FC236}">
                <a16:creationId xmlns:a16="http://schemas.microsoft.com/office/drawing/2014/main" id="{CD698D9D-1D98-ED87-CE2F-566370F44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3961" y="3770935"/>
            <a:ext cx="4420082" cy="2487380"/>
          </a:xfrm>
          <a:prstGeom prst="rect">
            <a:avLst/>
          </a:prstGeom>
        </p:spPr>
      </p:pic>
    </p:spTree>
    <p:extLst>
      <p:ext uri="{BB962C8B-B14F-4D97-AF65-F5344CB8AC3E}">
        <p14:creationId xmlns:p14="http://schemas.microsoft.com/office/powerpoint/2010/main" val="22481744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3E3A1-7116-E05F-814B-2FF2ABCE2A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58E1C9-8A9D-7E03-10AE-CF7B6289AFC2}"/>
              </a:ext>
            </a:extLst>
          </p:cNvPr>
          <p:cNvSpPr>
            <a:spLocks noGrp="1"/>
          </p:cNvSpPr>
          <p:nvPr>
            <p:ph type="title"/>
          </p:nvPr>
        </p:nvSpPr>
        <p:spPr>
          <a:xfrm>
            <a:off x="695325" y="294791"/>
            <a:ext cx="11084997" cy="923183"/>
          </a:xfrm>
        </p:spPr>
        <p:txBody>
          <a:bodyPr/>
          <a:lstStyle/>
          <a:p>
            <a:r>
              <a:rPr lang="da-DK"/>
              <a:t>Start på metodekort ”Almindelig brainstorm”</a:t>
            </a:r>
          </a:p>
        </p:txBody>
      </p:sp>
      <p:sp>
        <p:nvSpPr>
          <p:cNvPr id="3" name="Pladsholder til indhold 2">
            <a:extLst>
              <a:ext uri="{FF2B5EF4-FFF2-40B4-BE49-F238E27FC236}">
                <a16:creationId xmlns:a16="http://schemas.microsoft.com/office/drawing/2014/main" id="{5C982106-A684-0053-4535-D29DF89950CD}"/>
              </a:ext>
            </a:extLst>
          </p:cNvPr>
          <p:cNvSpPr>
            <a:spLocks noGrp="1"/>
          </p:cNvSpPr>
          <p:nvPr>
            <p:ph idx="1"/>
          </p:nvPr>
        </p:nvSpPr>
        <p:spPr>
          <a:xfrm>
            <a:off x="695326" y="1332000"/>
            <a:ext cx="4921704" cy="4248000"/>
          </a:xfrm>
        </p:spPr>
        <p:txBody>
          <a:bodyPr/>
          <a:lstStyle/>
          <a:p>
            <a:pPr>
              <a:lnSpc>
                <a:spcPct val="115000"/>
              </a:lnSpc>
              <a:spcAft>
                <a:spcPts val="1000"/>
              </a:spcAft>
            </a:pPr>
            <a:r>
              <a:rPr lang="da-DK" sz="1800" dirty="0">
                <a:effectLst/>
                <a:highlight>
                  <a:srgbClr val="FFFFFF"/>
                </a:highlight>
                <a:ea typeface="Calibri" panose="020F0502020204030204" pitchFamily="34" charset="0"/>
                <a:cs typeface="Times New Roman" panose="02020603050405020304" pitchFamily="18" charset="0"/>
              </a:rPr>
              <a:t>Udfyld metodekortet ”Almindelig brainstorm” i ventetiden, mens I udfører  jeres tre forsøg. </a:t>
            </a:r>
          </a:p>
          <a:p>
            <a:pPr>
              <a:lnSpc>
                <a:spcPct val="115000"/>
              </a:lnSpc>
              <a:spcAft>
                <a:spcPts val="1000"/>
              </a:spcAft>
            </a:pPr>
            <a:r>
              <a:rPr lang="da-DK" sz="1800" dirty="0">
                <a:highlight>
                  <a:srgbClr val="FFFFFF"/>
                </a:highlight>
                <a:ea typeface="Calibri" panose="020F0502020204030204" pitchFamily="34" charset="0"/>
                <a:cs typeface="Times New Roman" panose="02020603050405020304" pitchFamily="18" charset="0"/>
              </a:rPr>
              <a:t>Metodekortet tager samlet set 20 minutter at udfylde.   </a:t>
            </a:r>
            <a:r>
              <a:rPr lang="da-DK" sz="1800" dirty="0">
                <a:effectLst/>
                <a:highlight>
                  <a:srgbClr val="FFFFFF"/>
                </a:highlight>
                <a:ea typeface="Calibri" panose="020F0502020204030204" pitchFamily="34" charset="0"/>
                <a:cs typeface="Times New Roman" panose="02020603050405020304" pitchFamily="18" charset="0"/>
              </a:rPr>
              <a:t>  </a:t>
            </a:r>
          </a:p>
        </p:txBody>
      </p:sp>
      <p:pic>
        <p:nvPicPr>
          <p:cNvPr id="7" name="Billede 6">
            <a:extLst>
              <a:ext uri="{FF2B5EF4-FFF2-40B4-BE49-F238E27FC236}">
                <a16:creationId xmlns:a16="http://schemas.microsoft.com/office/drawing/2014/main" id="{D4D2AB6F-15C9-255B-6B4D-B2FFC90B030C}"/>
              </a:ext>
            </a:extLst>
          </p:cNvPr>
          <p:cNvPicPr>
            <a:picLocks noChangeAspect="1"/>
          </p:cNvPicPr>
          <p:nvPr/>
        </p:nvPicPr>
        <p:blipFill>
          <a:blip r:embed="rId2"/>
          <a:stretch>
            <a:fillRect/>
          </a:stretch>
        </p:blipFill>
        <p:spPr>
          <a:xfrm>
            <a:off x="5498438" y="1144364"/>
            <a:ext cx="5998236" cy="5245064"/>
          </a:xfrm>
          <a:prstGeom prst="rect">
            <a:avLst/>
          </a:prstGeom>
        </p:spPr>
      </p:pic>
    </p:spTree>
    <p:extLst>
      <p:ext uri="{BB962C8B-B14F-4D97-AF65-F5344CB8AC3E}">
        <p14:creationId xmlns:p14="http://schemas.microsoft.com/office/powerpoint/2010/main" val="4801283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3309-4C71-2082-4517-37DAA45EE0FA}"/>
            </a:ext>
          </a:extLst>
        </p:cNvPr>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8844107D-C7EA-6D67-7BA9-06D24EAFC2A8}"/>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5" name="Titel 1">
            <a:extLst>
              <a:ext uri="{FF2B5EF4-FFF2-40B4-BE49-F238E27FC236}">
                <a16:creationId xmlns:a16="http://schemas.microsoft.com/office/drawing/2014/main" id="{0F06C17A-C754-47A7-DFFA-162553CDB49C}"/>
              </a:ext>
            </a:extLst>
          </p:cNvPr>
          <p:cNvSpPr txBox="1">
            <a:spLocks/>
          </p:cNvSpPr>
          <p:nvPr/>
        </p:nvSpPr>
        <p:spPr>
          <a:xfrm>
            <a:off x="1381694" y="1229104"/>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4</a:t>
            </a:r>
          </a:p>
        </p:txBody>
      </p:sp>
      <p:sp>
        <p:nvSpPr>
          <p:cNvPr id="2" name="Tekstfelt 1">
            <a:extLst>
              <a:ext uri="{FF2B5EF4-FFF2-40B4-BE49-F238E27FC236}">
                <a16:creationId xmlns:a16="http://schemas.microsoft.com/office/drawing/2014/main" id="{36F1D59F-97E4-CFFB-0186-2BCC992A84DC}"/>
              </a:ext>
            </a:extLst>
          </p:cNvPr>
          <p:cNvSpPr txBox="1"/>
          <p:nvPr/>
        </p:nvSpPr>
        <p:spPr>
          <a:xfrm>
            <a:off x="544137" y="2603345"/>
            <a:ext cx="11241741" cy="1308050"/>
          </a:xfrm>
          <a:prstGeom prst="rect">
            <a:avLst/>
          </a:prstGeom>
          <a:noFill/>
        </p:spPr>
        <p:txBody>
          <a:bodyPr wrap="square" rtlCol="0">
            <a:spAutoFit/>
          </a:bodyPr>
          <a:lstStyle/>
          <a:p>
            <a:pPr algn="ctr">
              <a:spcBef>
                <a:spcPts val="7200"/>
              </a:spcBef>
            </a:pPr>
            <a:r>
              <a:rPr lang="da-DK" sz="4000" dirty="0">
                <a:solidFill>
                  <a:srgbClr val="224B5A"/>
                </a:solidFill>
                <a:latin typeface="BetonEF" pitchFamily="50" charset="0"/>
              </a:rPr>
              <a:t>Fælles teoritime:</a:t>
            </a:r>
            <a:endParaRPr lang="da-DK" sz="1800" dirty="0">
              <a:solidFill>
                <a:srgbClr val="224B5A"/>
              </a:solidFill>
              <a:latin typeface="BetonEF" pitchFamily="50" charset="0"/>
            </a:endParaRPr>
          </a:p>
          <a:p>
            <a:pPr algn="ctr">
              <a:spcBef>
                <a:spcPts val="1800"/>
              </a:spcBef>
            </a:pPr>
            <a:r>
              <a:rPr lang="da-DK" sz="2400" dirty="0">
                <a:latin typeface="Work Sans" pitchFamily="2" charset="0"/>
              </a:rPr>
              <a:t>Har vi alle styr på den kemifaglige baggrund?</a:t>
            </a:r>
          </a:p>
        </p:txBody>
      </p:sp>
      <p:sp>
        <p:nvSpPr>
          <p:cNvPr id="7" name="Titel 6">
            <a:extLst>
              <a:ext uri="{FF2B5EF4-FFF2-40B4-BE49-F238E27FC236}">
                <a16:creationId xmlns:a16="http://schemas.microsoft.com/office/drawing/2014/main" id="{0FEF2A91-C331-0C93-2CAF-4DD08CC5ABD7}"/>
              </a:ext>
            </a:extLst>
          </p:cNvPr>
          <p:cNvSpPr>
            <a:spLocks noGrp="1"/>
          </p:cNvSpPr>
          <p:nvPr>
            <p:ph type="title"/>
          </p:nvPr>
        </p:nvSpPr>
        <p:spPr/>
        <p:txBody>
          <a:bodyPr/>
          <a:lstStyle/>
          <a:p>
            <a:endParaRPr lang="da-DK"/>
          </a:p>
        </p:txBody>
      </p:sp>
    </p:spTree>
    <p:extLst>
      <p:ext uri="{BB962C8B-B14F-4D97-AF65-F5344CB8AC3E}">
        <p14:creationId xmlns:p14="http://schemas.microsoft.com/office/powerpoint/2010/main" val="395857440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A7E4-FA3B-9A48-CB35-7BED6FB59D69}"/>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1F753DF-4D49-5C95-ECC2-69DABED621C2}"/>
              </a:ext>
            </a:extLst>
          </p:cNvPr>
          <p:cNvSpPr>
            <a:spLocks noGrp="1"/>
          </p:cNvSpPr>
          <p:nvPr>
            <p:ph type="title"/>
          </p:nvPr>
        </p:nvSpPr>
        <p:spPr>
          <a:xfrm>
            <a:off x="0" y="2340000"/>
            <a:ext cx="12192000" cy="3483204"/>
          </a:xfrm>
        </p:spPr>
        <p:txBody>
          <a:bodyPr anchor="t" anchorCtr="0"/>
          <a:lstStyle/>
          <a:p>
            <a:pPr algn="ctr">
              <a:lnSpc>
                <a:spcPct val="100000"/>
              </a:lnSpc>
              <a:spcBef>
                <a:spcPts val="1200"/>
              </a:spcBef>
            </a:pPr>
            <a:br>
              <a:rPr lang="da-DK" sz="4000" dirty="0">
                <a:solidFill>
                  <a:srgbClr val="224B5A"/>
                </a:solidFill>
                <a:latin typeface="BetonEF" pitchFamily="50" charset="0"/>
              </a:rPr>
            </a:br>
            <a:r>
              <a:rPr lang="da-DK" sz="4000" dirty="0">
                <a:solidFill>
                  <a:srgbClr val="224B5A"/>
                </a:solidFill>
                <a:latin typeface="BetonEF" pitchFamily="50" charset="0"/>
              </a:rPr>
              <a:t>Præsentation af narrativ og udfordring</a:t>
            </a:r>
            <a:br>
              <a:rPr lang="da-DK" sz="4000" dirty="0">
                <a:solidFill>
                  <a:srgbClr val="224B5A"/>
                </a:solidFill>
                <a:latin typeface="BetonEF" pitchFamily="50" charset="0"/>
              </a:rPr>
            </a:br>
            <a:br>
              <a:rPr lang="da-DK" sz="3200" dirty="0"/>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2" name="Titel 1">
            <a:extLst>
              <a:ext uri="{FF2B5EF4-FFF2-40B4-BE49-F238E27FC236}">
                <a16:creationId xmlns:a16="http://schemas.microsoft.com/office/drawing/2014/main" id="{804CCB1A-0CF9-6DCD-362A-8C4A44A6B771}"/>
              </a:ext>
            </a:extLst>
          </p:cNvPr>
          <p:cNvSpPr txBox="1">
            <a:spLocks/>
          </p:cNvSpPr>
          <p:nvPr/>
        </p:nvSpPr>
        <p:spPr>
          <a:xfrm>
            <a:off x="1381696" y="1797919"/>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1</a:t>
            </a:r>
          </a:p>
        </p:txBody>
      </p:sp>
      <p:sp>
        <p:nvSpPr>
          <p:cNvPr id="3" name="Pladsholder til indhold 2">
            <a:extLst>
              <a:ext uri="{FF2B5EF4-FFF2-40B4-BE49-F238E27FC236}">
                <a16:creationId xmlns:a16="http://schemas.microsoft.com/office/drawing/2014/main" id="{D22457DB-946F-4C4E-9EA7-C7D877AB3591}"/>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Tree>
    <p:extLst>
      <p:ext uri="{BB962C8B-B14F-4D97-AF65-F5344CB8AC3E}">
        <p14:creationId xmlns:p14="http://schemas.microsoft.com/office/powerpoint/2010/main" val="16685663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CCBE2-6F01-3D4E-F555-70FC92044E1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E41FA8B-998C-8705-B552-9AD5B27748DA}"/>
              </a:ext>
            </a:extLst>
          </p:cNvPr>
          <p:cNvSpPr>
            <a:spLocks noGrp="1"/>
          </p:cNvSpPr>
          <p:nvPr>
            <p:ph type="title"/>
          </p:nvPr>
        </p:nvSpPr>
        <p:spPr/>
        <p:txBody>
          <a:bodyPr/>
          <a:lstStyle/>
          <a:p>
            <a:r>
              <a:rPr lang="da-DK"/>
              <a:t>Engineering designprocessen</a:t>
            </a:r>
          </a:p>
        </p:txBody>
      </p:sp>
      <p:sp>
        <p:nvSpPr>
          <p:cNvPr id="5" name="Pladsholder til indhold 4">
            <a:extLst>
              <a:ext uri="{FF2B5EF4-FFF2-40B4-BE49-F238E27FC236}">
                <a16:creationId xmlns:a16="http://schemas.microsoft.com/office/drawing/2014/main" id="{745D6577-30EF-D7FD-C153-C3EE4A420FF5}"/>
              </a:ext>
            </a:extLst>
          </p:cNvPr>
          <p:cNvSpPr>
            <a:spLocks noGrp="1"/>
          </p:cNvSpPr>
          <p:nvPr>
            <p:ph idx="1"/>
          </p:nvPr>
        </p:nvSpPr>
        <p:spPr/>
        <p:txBody>
          <a:bodyPr/>
          <a:lstStyle/>
          <a:p>
            <a:endParaRPr lang="da-DK"/>
          </a:p>
        </p:txBody>
      </p:sp>
      <p:pic>
        <p:nvPicPr>
          <p:cNvPr id="6" name="Pladsholder til indhold 5" descr="model2.pdf">
            <a:extLst>
              <a:ext uri="{FF2B5EF4-FFF2-40B4-BE49-F238E27FC236}">
                <a16:creationId xmlns:a16="http://schemas.microsoft.com/office/drawing/2014/main" id="{47B3E7CF-EFC0-87E7-8C1B-C4A26A840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3" name="Rutediagram: Forbindelse 2">
            <a:extLst>
              <a:ext uri="{FF2B5EF4-FFF2-40B4-BE49-F238E27FC236}">
                <a16:creationId xmlns:a16="http://schemas.microsoft.com/office/drawing/2014/main" id="{BBFA2B93-44C2-0EF2-D1B6-1814E82AC72F}"/>
              </a:ext>
            </a:extLst>
          </p:cNvPr>
          <p:cNvSpPr/>
          <p:nvPr/>
        </p:nvSpPr>
        <p:spPr>
          <a:xfrm>
            <a:off x="5459303" y="1978760"/>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449944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7BF0-5566-3F05-A2FF-60AF9F40578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F98DA4B-0D1A-C829-0166-71E7B7C7E03B}"/>
              </a:ext>
            </a:extLst>
          </p:cNvPr>
          <p:cNvSpPr>
            <a:spLocks noGrp="1"/>
          </p:cNvSpPr>
          <p:nvPr>
            <p:ph type="title"/>
          </p:nvPr>
        </p:nvSpPr>
        <p:spPr/>
        <p:txBody>
          <a:bodyPr/>
          <a:lstStyle/>
          <a:p>
            <a:r>
              <a:rPr lang="da-DK" dirty="0"/>
              <a:t>Lektion 4. Fælles teoritime</a:t>
            </a:r>
          </a:p>
        </p:txBody>
      </p:sp>
      <p:sp>
        <p:nvSpPr>
          <p:cNvPr id="3" name="Pladsholder til indhold 2">
            <a:extLst>
              <a:ext uri="{FF2B5EF4-FFF2-40B4-BE49-F238E27FC236}">
                <a16:creationId xmlns:a16="http://schemas.microsoft.com/office/drawing/2014/main" id="{1A10B237-FDC0-FC0B-8ED7-40E236CBB962}"/>
              </a:ext>
            </a:extLst>
          </p:cNvPr>
          <p:cNvSpPr>
            <a:spLocks noGrp="1"/>
          </p:cNvSpPr>
          <p:nvPr>
            <p:ph idx="1"/>
          </p:nvPr>
        </p:nvSpPr>
        <p:spPr>
          <a:xfrm>
            <a:off x="695326" y="1332000"/>
            <a:ext cx="6418706" cy="4248000"/>
          </a:xfrm>
        </p:spPr>
        <p:txBody>
          <a:bodyPr/>
          <a:lstStyle/>
          <a:p>
            <a:pPr marL="0" indent="0">
              <a:lnSpc>
                <a:spcPct val="115000"/>
              </a:lnSpc>
              <a:buNone/>
            </a:pPr>
            <a:r>
              <a:rPr lang="da-DK" sz="1800" dirty="0">
                <a:effectLst/>
                <a:highlight>
                  <a:srgbClr val="FFFFFF"/>
                </a:highlight>
                <a:ea typeface="Calibri" panose="020F0502020204030204" pitchFamily="34" charset="0"/>
                <a:cs typeface="Times New Roman" panose="02020603050405020304" pitchFamily="18" charset="0"/>
              </a:rPr>
              <a:t>I skal lave tre opgaver om den kemiske baggrundsviden i arbejdsarket ”Tekstiler, indigo og </a:t>
            </a:r>
            <a:r>
              <a:rPr lang="da-DK" sz="1800" dirty="0" err="1">
                <a:effectLst/>
                <a:highlight>
                  <a:srgbClr val="FFFFFF"/>
                </a:highlight>
                <a:ea typeface="Calibri" panose="020F0502020204030204" pitchFamily="34" charset="0"/>
                <a:cs typeface="Times New Roman" panose="02020603050405020304" pitchFamily="18" charset="0"/>
              </a:rPr>
              <a:t>kypefarvning</a:t>
            </a:r>
            <a:r>
              <a:rPr lang="da-DK" sz="1800" dirty="0">
                <a:effectLst/>
                <a:highlight>
                  <a:srgbClr val="FFFFFF"/>
                </a:highlight>
                <a:ea typeface="Calibri" panose="020F0502020204030204" pitchFamily="34" charset="0"/>
                <a:cs typeface="Times New Roman" panose="02020603050405020304" pitchFamily="18" charset="0"/>
              </a:rPr>
              <a:t>”.</a:t>
            </a:r>
          </a:p>
          <a:p>
            <a:pPr lvl="1">
              <a:lnSpc>
                <a:spcPct val="115000"/>
              </a:lnSpc>
            </a:pPr>
            <a:r>
              <a:rPr lang="da-DK" sz="1800" dirty="0">
                <a:highlight>
                  <a:srgbClr val="FFFFFF"/>
                </a:highlight>
                <a:ea typeface="Calibri" panose="020F0502020204030204" pitchFamily="34" charset="0"/>
                <a:cs typeface="Times New Roman" panose="02020603050405020304" pitchFamily="18" charset="0"/>
              </a:rPr>
              <a:t>Opgave 1: Tekstiler</a:t>
            </a:r>
          </a:p>
          <a:p>
            <a:pPr lvl="1">
              <a:lnSpc>
                <a:spcPct val="115000"/>
              </a:lnSpc>
            </a:pPr>
            <a:r>
              <a:rPr lang="da-DK" sz="1800" dirty="0">
                <a:effectLst/>
                <a:highlight>
                  <a:srgbClr val="FFFFFF"/>
                </a:highlight>
                <a:ea typeface="Calibri" panose="020F0502020204030204" pitchFamily="34" charset="0"/>
                <a:cs typeface="Times New Roman" panose="02020603050405020304" pitchFamily="18" charset="0"/>
              </a:rPr>
              <a:t>Opgave 2: Indigos kemiske egenskaber</a:t>
            </a:r>
          </a:p>
          <a:p>
            <a:pPr lvl="1">
              <a:lnSpc>
                <a:spcPct val="115000"/>
              </a:lnSpc>
            </a:pPr>
            <a:r>
              <a:rPr lang="da-DK" sz="1800" dirty="0">
                <a:highlight>
                  <a:srgbClr val="FFFFFF"/>
                </a:highlight>
                <a:ea typeface="Calibri" panose="020F0502020204030204" pitchFamily="34" charset="0"/>
                <a:cs typeface="Times New Roman" panose="02020603050405020304" pitchFamily="18" charset="0"/>
              </a:rPr>
              <a:t>Opgave 3: Redoxreaktioner</a:t>
            </a:r>
          </a:p>
          <a:p>
            <a:pPr>
              <a:lnSpc>
                <a:spcPct val="115000"/>
              </a:lnSpc>
            </a:pPr>
            <a:r>
              <a:rPr lang="da-DK" sz="1800" dirty="0">
                <a:highlight>
                  <a:srgbClr val="FFFFFF"/>
                </a:highlight>
                <a:ea typeface="Calibri" panose="020F0502020204030204" pitchFamily="34" charset="0"/>
                <a:cs typeface="Times New Roman" panose="02020603050405020304" pitchFamily="18" charset="0"/>
              </a:rPr>
              <a:t>Varighed 40 minutter</a:t>
            </a:r>
          </a:p>
          <a:p>
            <a:pPr>
              <a:lnSpc>
                <a:spcPct val="115000"/>
              </a:lnSpc>
            </a:pPr>
            <a:r>
              <a:rPr lang="da-DK" sz="1800" dirty="0">
                <a:highlight>
                  <a:srgbClr val="FFFFFF"/>
                </a:highlight>
                <a:ea typeface="Calibri" panose="020F0502020204030204" pitchFamily="34" charset="0"/>
                <a:cs typeface="Times New Roman" panose="02020603050405020304" pitchFamily="18" charset="0"/>
              </a:rPr>
              <a:t>Fælles opsamling: 10 minutter  </a:t>
            </a:r>
          </a:p>
          <a:p>
            <a:pPr>
              <a:lnSpc>
                <a:spcPct val="115000"/>
              </a:lnSpc>
            </a:pPr>
            <a:r>
              <a:rPr lang="da-DK" sz="1800" dirty="0">
                <a:effectLst/>
                <a:highlight>
                  <a:srgbClr val="FFFFFF"/>
                </a:highlight>
                <a:ea typeface="Calibri" panose="020F0502020204030204" pitchFamily="34" charset="0"/>
                <a:cs typeface="Times New Roman" panose="02020603050405020304" pitchFamily="18" charset="0"/>
              </a:rPr>
              <a:t>Vend tilbage til ”</a:t>
            </a:r>
            <a:r>
              <a:rPr lang="da-DK" sz="1800" dirty="0">
                <a:highlight>
                  <a:srgbClr val="FFFFFF"/>
                </a:highlight>
                <a:ea typeface="Calibri" panose="020F0502020204030204" pitchFamily="34" charset="0"/>
                <a:cs typeface="Times New Roman" panose="02020603050405020304" pitchFamily="18" charset="0"/>
              </a:rPr>
              <a:t>A</a:t>
            </a:r>
            <a:r>
              <a:rPr lang="da-DK" sz="1800" dirty="0">
                <a:effectLst/>
                <a:highlight>
                  <a:srgbClr val="FFFFFF"/>
                </a:highlight>
                <a:ea typeface="Calibri" panose="020F0502020204030204" pitchFamily="34" charset="0"/>
                <a:cs typeface="Times New Roman" panose="02020603050405020304" pitchFamily="18" charset="0"/>
              </a:rPr>
              <a:t>lmindelig brainstorm” fra sidste lektion og forbered jeres laboratorieforsøg (lektion 5 og 6). Varighed 10 minutter.</a:t>
            </a:r>
          </a:p>
          <a:p>
            <a:pPr>
              <a:lnSpc>
                <a:spcPct val="115000"/>
              </a:lnSpc>
            </a:pPr>
            <a:endParaRPr lang="da-DK" sz="1800" dirty="0">
              <a:effectLst/>
              <a:latin typeface="Work Sans" pitchFamily="2" charset="0"/>
              <a:ea typeface="Work Sans" pitchFamily="2" charset="0"/>
              <a:cs typeface="Work Sans" pitchFamily="2" charset="0"/>
            </a:endParaRPr>
          </a:p>
          <a:p>
            <a:pPr marL="0" indent="0">
              <a:buNone/>
            </a:pPr>
            <a:endParaRPr lang="da-DK" sz="1800" dirty="0">
              <a:highlight>
                <a:srgbClr val="FFFF00"/>
              </a:highlight>
            </a:endParaRPr>
          </a:p>
        </p:txBody>
      </p:sp>
      <p:pic>
        <p:nvPicPr>
          <p:cNvPr id="5" name="Billede 4">
            <a:extLst>
              <a:ext uri="{FF2B5EF4-FFF2-40B4-BE49-F238E27FC236}">
                <a16:creationId xmlns:a16="http://schemas.microsoft.com/office/drawing/2014/main" id="{E25D7E44-BEEF-E17D-1CB9-DFBEACF659D0}"/>
              </a:ext>
            </a:extLst>
          </p:cNvPr>
          <p:cNvPicPr>
            <a:picLocks noChangeAspect="1"/>
          </p:cNvPicPr>
          <p:nvPr/>
        </p:nvPicPr>
        <p:blipFill>
          <a:blip r:embed="rId2"/>
          <a:stretch>
            <a:fillRect/>
          </a:stretch>
        </p:blipFill>
        <p:spPr>
          <a:xfrm>
            <a:off x="7114032" y="1332000"/>
            <a:ext cx="5400019" cy="4081248"/>
          </a:xfrm>
          <a:prstGeom prst="rect">
            <a:avLst/>
          </a:prstGeom>
        </p:spPr>
      </p:pic>
    </p:spTree>
    <p:extLst>
      <p:ext uri="{BB962C8B-B14F-4D97-AF65-F5344CB8AC3E}">
        <p14:creationId xmlns:p14="http://schemas.microsoft.com/office/powerpoint/2010/main" val="13023499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98478-53CA-8913-F0D2-F12AF33FA33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C886B82-EADD-0E03-8AB7-7A5C29F2DF10}"/>
              </a:ext>
            </a:extLst>
          </p:cNvPr>
          <p:cNvSpPr>
            <a:spLocks noGrp="1"/>
          </p:cNvSpPr>
          <p:nvPr>
            <p:ph type="title"/>
          </p:nvPr>
        </p:nvSpPr>
        <p:spPr>
          <a:xfrm>
            <a:off x="695325" y="294791"/>
            <a:ext cx="11084997" cy="923183"/>
          </a:xfrm>
        </p:spPr>
        <p:txBody>
          <a:bodyPr/>
          <a:lstStyle/>
          <a:p>
            <a:r>
              <a:rPr lang="da-DK"/>
              <a:t>Grupperne arbejder med arbejdsarket ”Tekstiler, indigo og </a:t>
            </a:r>
            <a:r>
              <a:rPr lang="da-DK" err="1"/>
              <a:t>kypefarvning</a:t>
            </a:r>
            <a:r>
              <a:rPr lang="da-DK"/>
              <a:t>”</a:t>
            </a:r>
          </a:p>
        </p:txBody>
      </p:sp>
      <p:pic>
        <p:nvPicPr>
          <p:cNvPr id="3" name="Billede 2">
            <a:extLst>
              <a:ext uri="{FF2B5EF4-FFF2-40B4-BE49-F238E27FC236}">
                <a16:creationId xmlns:a16="http://schemas.microsoft.com/office/drawing/2014/main" id="{3B8A49AD-7882-A2A4-1FB4-F4BC3E1ACAE2}"/>
              </a:ext>
            </a:extLst>
          </p:cNvPr>
          <p:cNvPicPr>
            <a:picLocks noChangeAspect="1"/>
          </p:cNvPicPr>
          <p:nvPr/>
        </p:nvPicPr>
        <p:blipFill>
          <a:blip r:embed="rId2"/>
          <a:srcRect t="-15231" b="15231"/>
          <a:stretch/>
        </p:blipFill>
        <p:spPr>
          <a:xfrm>
            <a:off x="3017374" y="939262"/>
            <a:ext cx="7037648" cy="5318942"/>
          </a:xfrm>
          <a:prstGeom prst="rect">
            <a:avLst/>
          </a:prstGeom>
        </p:spPr>
      </p:pic>
    </p:spTree>
    <p:extLst>
      <p:ext uri="{BB962C8B-B14F-4D97-AF65-F5344CB8AC3E}">
        <p14:creationId xmlns:p14="http://schemas.microsoft.com/office/powerpoint/2010/main" val="31410027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4F7EF-DE68-78E2-345D-A068B88D516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802D5408-15C8-E990-35A3-33F06263164E}"/>
              </a:ext>
            </a:extLst>
          </p:cNvPr>
          <p:cNvSpPr>
            <a:spLocks noGrp="1"/>
          </p:cNvSpPr>
          <p:nvPr>
            <p:ph type="title"/>
          </p:nvPr>
        </p:nvSpPr>
        <p:spPr>
          <a:xfrm>
            <a:off x="531159" y="2834824"/>
            <a:ext cx="11129682" cy="4336330"/>
          </a:xfrm>
        </p:spPr>
        <p:txBody>
          <a:bodyPr anchor="t" anchorCtr="0"/>
          <a:lstStyle/>
          <a:p>
            <a:pPr algn="ctr">
              <a:lnSpc>
                <a:spcPct val="100000"/>
              </a:lnSpc>
              <a:spcBef>
                <a:spcPts val="0"/>
              </a:spcBef>
            </a:pPr>
            <a:r>
              <a:rPr lang="da-DK" sz="4000">
                <a:solidFill>
                  <a:srgbClr val="224B5A"/>
                </a:solidFill>
                <a:latin typeface="BetonEF" pitchFamily="50" charset="0"/>
              </a:rPr>
              <a:t>Lav jeres egen </a:t>
            </a:r>
            <a:r>
              <a:rPr lang="da-DK" sz="4000" err="1">
                <a:solidFill>
                  <a:srgbClr val="224B5A"/>
                </a:solidFill>
                <a:latin typeface="BetonEF" pitchFamily="50" charset="0"/>
              </a:rPr>
              <a:t>kypefarve</a:t>
            </a:r>
            <a:br>
              <a:rPr lang="da-DK" sz="3200">
                <a:solidFill>
                  <a:srgbClr val="224B5A"/>
                </a:solidFill>
                <a:latin typeface="BetonEF" pitchFamily="50" charset="0"/>
              </a:rPr>
            </a:br>
            <a:br>
              <a:rPr lang="da-DK" sz="3200"/>
            </a:br>
            <a:br>
              <a:rPr lang="da-DK">
                <a:solidFill>
                  <a:srgbClr val="224B5A"/>
                </a:solidFill>
                <a:latin typeface="BetonEF" pitchFamily="50" charset="0"/>
              </a:rPr>
            </a:br>
            <a:br>
              <a:rPr lang="da-DK" sz="4400"/>
            </a:br>
            <a:endParaRPr lang="da-DK">
              <a:solidFill>
                <a:srgbClr val="224B5A"/>
              </a:solidFill>
              <a:latin typeface="BetonEF" pitchFamily="50" charset="0"/>
            </a:endParaRPr>
          </a:p>
        </p:txBody>
      </p:sp>
      <p:sp>
        <p:nvSpPr>
          <p:cNvPr id="3" name="Pladsholder til indhold 2">
            <a:extLst>
              <a:ext uri="{FF2B5EF4-FFF2-40B4-BE49-F238E27FC236}">
                <a16:creationId xmlns:a16="http://schemas.microsoft.com/office/drawing/2014/main" id="{A1E6DF3F-71BB-7F70-D0C2-4485D6F8A1C2}"/>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4" name="Titel 1">
            <a:extLst>
              <a:ext uri="{FF2B5EF4-FFF2-40B4-BE49-F238E27FC236}">
                <a16:creationId xmlns:a16="http://schemas.microsoft.com/office/drawing/2014/main" id="{EA10E376-19E1-618C-23DA-E0AE222FE997}"/>
              </a:ext>
            </a:extLst>
          </p:cNvPr>
          <p:cNvSpPr txBox="1">
            <a:spLocks/>
          </p:cNvSpPr>
          <p:nvPr/>
        </p:nvSpPr>
        <p:spPr>
          <a:xfrm>
            <a:off x="1381696" y="1646275"/>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5+6</a:t>
            </a:r>
          </a:p>
        </p:txBody>
      </p:sp>
    </p:spTree>
    <p:extLst>
      <p:ext uri="{BB962C8B-B14F-4D97-AF65-F5344CB8AC3E}">
        <p14:creationId xmlns:p14="http://schemas.microsoft.com/office/powerpoint/2010/main" val="25168470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FD93-C911-A3CF-28FB-E1C9C963A9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438C51-D1E6-34ED-5063-23CD66A9718F}"/>
              </a:ext>
            </a:extLst>
          </p:cNvPr>
          <p:cNvSpPr>
            <a:spLocks noGrp="1"/>
          </p:cNvSpPr>
          <p:nvPr>
            <p:ph type="title"/>
          </p:nvPr>
        </p:nvSpPr>
        <p:spPr/>
        <p:txBody>
          <a:bodyPr/>
          <a:lstStyle/>
          <a:p>
            <a:r>
              <a:rPr lang="da-DK"/>
              <a:t>Engineering designprocessen</a:t>
            </a:r>
          </a:p>
        </p:txBody>
      </p:sp>
      <p:sp>
        <p:nvSpPr>
          <p:cNvPr id="5" name="Pladsholder til indhold 4">
            <a:extLst>
              <a:ext uri="{FF2B5EF4-FFF2-40B4-BE49-F238E27FC236}">
                <a16:creationId xmlns:a16="http://schemas.microsoft.com/office/drawing/2014/main" id="{5A710A4B-02E1-ADAB-F03E-430ECE30B1C5}"/>
              </a:ext>
            </a:extLst>
          </p:cNvPr>
          <p:cNvSpPr>
            <a:spLocks noGrp="1"/>
          </p:cNvSpPr>
          <p:nvPr>
            <p:ph idx="1"/>
          </p:nvPr>
        </p:nvSpPr>
        <p:spPr/>
        <p:txBody>
          <a:bodyPr/>
          <a:lstStyle/>
          <a:p>
            <a:endParaRPr lang="da-DK"/>
          </a:p>
        </p:txBody>
      </p:sp>
      <p:pic>
        <p:nvPicPr>
          <p:cNvPr id="6" name="Pladsholder til indhold 5" descr="model2.pdf">
            <a:extLst>
              <a:ext uri="{FF2B5EF4-FFF2-40B4-BE49-F238E27FC236}">
                <a16:creationId xmlns:a16="http://schemas.microsoft.com/office/drawing/2014/main" id="{8A2EB608-CBA8-4108-ED65-ED625373E7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3" name="Rutediagram: Forbindelse 2">
            <a:extLst>
              <a:ext uri="{FF2B5EF4-FFF2-40B4-BE49-F238E27FC236}">
                <a16:creationId xmlns:a16="http://schemas.microsoft.com/office/drawing/2014/main" id="{BB806BE5-9443-70BA-6BF1-18AFF012E23E}"/>
              </a:ext>
            </a:extLst>
          </p:cNvPr>
          <p:cNvSpPr/>
          <p:nvPr/>
        </p:nvSpPr>
        <p:spPr>
          <a:xfrm>
            <a:off x="5459303" y="1978760"/>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utediagram: Forbindelse 3">
            <a:extLst>
              <a:ext uri="{FF2B5EF4-FFF2-40B4-BE49-F238E27FC236}">
                <a16:creationId xmlns:a16="http://schemas.microsoft.com/office/drawing/2014/main" id="{7ACDC7BB-BA59-D5E2-917C-032BCBD025B9}"/>
              </a:ext>
            </a:extLst>
          </p:cNvPr>
          <p:cNvSpPr/>
          <p:nvPr/>
        </p:nvSpPr>
        <p:spPr>
          <a:xfrm>
            <a:off x="5502702" y="4274081"/>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utediagram: Forbindelse 6">
            <a:extLst>
              <a:ext uri="{FF2B5EF4-FFF2-40B4-BE49-F238E27FC236}">
                <a16:creationId xmlns:a16="http://schemas.microsoft.com/office/drawing/2014/main" id="{E2F10413-2364-057F-4CB3-0B92E38E2829}"/>
              </a:ext>
            </a:extLst>
          </p:cNvPr>
          <p:cNvSpPr/>
          <p:nvPr/>
        </p:nvSpPr>
        <p:spPr>
          <a:xfrm>
            <a:off x="3796024" y="4216053"/>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14152695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E371D-CB78-2B8F-0620-C047652E73F8}"/>
              </a:ext>
            </a:extLst>
          </p:cNvPr>
          <p:cNvSpPr>
            <a:spLocks noGrp="1"/>
          </p:cNvSpPr>
          <p:nvPr>
            <p:ph type="title"/>
          </p:nvPr>
        </p:nvSpPr>
        <p:spPr/>
        <p:txBody>
          <a:bodyPr/>
          <a:lstStyle/>
          <a:p>
            <a:r>
              <a:rPr lang="da-DK" sz="4400">
                <a:solidFill>
                  <a:srgbClr val="224B5A"/>
                </a:solidFill>
                <a:latin typeface="BetonEF" pitchFamily="50" charset="0"/>
              </a:rPr>
              <a:t>Lav jeres egen </a:t>
            </a:r>
            <a:r>
              <a:rPr lang="da-DK" sz="4400" err="1">
                <a:solidFill>
                  <a:srgbClr val="224B5A"/>
                </a:solidFill>
                <a:latin typeface="BetonEF" pitchFamily="50" charset="0"/>
              </a:rPr>
              <a:t>kypefarve</a:t>
            </a:r>
            <a:endParaRPr lang="da-DK"/>
          </a:p>
        </p:txBody>
      </p:sp>
      <p:sp>
        <p:nvSpPr>
          <p:cNvPr id="3" name="Pladsholder til indhold 2">
            <a:extLst>
              <a:ext uri="{FF2B5EF4-FFF2-40B4-BE49-F238E27FC236}">
                <a16:creationId xmlns:a16="http://schemas.microsoft.com/office/drawing/2014/main" id="{757DFF77-A238-4436-8D58-E451B6F2D037}"/>
              </a:ext>
            </a:extLst>
          </p:cNvPr>
          <p:cNvSpPr>
            <a:spLocks noGrp="1"/>
          </p:cNvSpPr>
          <p:nvPr>
            <p:ph idx="1"/>
          </p:nvPr>
        </p:nvSpPr>
        <p:spPr>
          <a:xfrm>
            <a:off x="695325" y="1332000"/>
            <a:ext cx="7660399" cy="4248000"/>
          </a:xfrm>
        </p:spPr>
        <p:txBody>
          <a:bodyPr/>
          <a:lstStyle/>
          <a:p>
            <a:pPr marL="0" indent="0">
              <a:buNone/>
            </a:pPr>
            <a:r>
              <a:rPr lang="da-DK" sz="1800" dirty="0">
                <a:solidFill>
                  <a:schemeClr val="tx1"/>
                </a:solidFill>
                <a:latin typeface="Work Sans" pitchFamily="2" charset="0"/>
              </a:rPr>
              <a:t>Vælg, hvilke to </a:t>
            </a:r>
            <a:r>
              <a:rPr lang="da-DK" sz="1800" dirty="0" err="1">
                <a:solidFill>
                  <a:schemeClr val="tx1"/>
                </a:solidFill>
                <a:latin typeface="Work Sans" pitchFamily="2" charset="0"/>
              </a:rPr>
              <a:t>kypefarvningsmetoder</a:t>
            </a:r>
            <a:r>
              <a:rPr lang="da-DK" sz="1800" dirty="0">
                <a:solidFill>
                  <a:schemeClr val="tx1"/>
                </a:solidFill>
                <a:latin typeface="Work Sans" pitchFamily="2" charset="0"/>
              </a:rPr>
              <a:t>, I vil teste i laboratoriet.</a:t>
            </a:r>
          </a:p>
          <a:p>
            <a:pPr marL="0" indent="0">
              <a:buNone/>
            </a:pPr>
            <a:r>
              <a:rPr lang="da-DK" sz="1800" dirty="0">
                <a:solidFill>
                  <a:schemeClr val="tx1"/>
                </a:solidFill>
                <a:latin typeface="Work Sans" pitchFamily="2" charset="0"/>
              </a:rPr>
              <a:t>Jeres mål er at optimere den metode, I har valgt, så jeres farvning bliver lige så god som farvningen med </a:t>
            </a:r>
            <a:r>
              <a:rPr lang="da-DK" sz="1800" dirty="0" err="1">
                <a:solidFill>
                  <a:schemeClr val="tx1"/>
                </a:solidFill>
                <a:latin typeface="Work Sans" pitchFamily="2" charset="0"/>
              </a:rPr>
              <a:t>dithionit</a:t>
            </a:r>
            <a:r>
              <a:rPr lang="da-DK" sz="1800" dirty="0">
                <a:solidFill>
                  <a:schemeClr val="tx1"/>
                </a:solidFill>
                <a:latin typeface="Work Sans" pitchFamily="2" charset="0"/>
              </a:rPr>
              <a:t>.</a:t>
            </a:r>
            <a:r>
              <a:rPr lang="da-DK" sz="1800" dirty="0">
                <a:solidFill>
                  <a:srgbClr val="224B5A"/>
                </a:solidFill>
                <a:latin typeface="Work Sans" pitchFamily="2" charset="0"/>
              </a:rPr>
              <a:t> </a:t>
            </a:r>
            <a:endParaRPr lang="da-DK" sz="1800" dirty="0">
              <a:solidFill>
                <a:srgbClr val="224B5A"/>
              </a:solidFill>
            </a:endParaRPr>
          </a:p>
          <a:p>
            <a:endParaRPr lang="da-DK" sz="1800" dirty="0">
              <a:solidFill>
                <a:srgbClr val="224B5A"/>
              </a:solidFill>
              <a:latin typeface="Work Sans" pitchFamily="2" charset="0"/>
            </a:endParaRPr>
          </a:p>
          <a:p>
            <a:pPr marL="0" indent="0">
              <a:buNone/>
            </a:pPr>
            <a:r>
              <a:rPr lang="da-DK" sz="1800" dirty="0">
                <a:solidFill>
                  <a:srgbClr val="224B5A"/>
                </a:solidFill>
                <a:latin typeface="Work Sans" pitchFamily="2" charset="0"/>
              </a:rPr>
              <a:t>Derfor skal I:</a:t>
            </a:r>
            <a:br>
              <a:rPr lang="da-DK" sz="1800" dirty="0">
                <a:solidFill>
                  <a:srgbClr val="224B5A"/>
                </a:solidFill>
                <a:latin typeface="Work Sans" pitchFamily="2" charset="0"/>
              </a:rPr>
            </a:br>
            <a:r>
              <a:rPr lang="da-DK" sz="1800" dirty="0">
                <a:latin typeface="Work Sans" pitchFamily="2" charset="0"/>
              </a:rPr>
              <a:t>1. </a:t>
            </a:r>
            <a:r>
              <a:rPr lang="da-DK" sz="1800" dirty="0">
                <a:solidFill>
                  <a:schemeClr val="tx1"/>
                </a:solidFill>
                <a:latin typeface="Work Sans" pitchFamily="2" charset="0"/>
              </a:rPr>
              <a:t>Udfylde ”Metodekort: 3 for 3 imod” (10-15 minutter).</a:t>
            </a:r>
          </a:p>
          <a:p>
            <a:pPr marL="0" indent="0">
              <a:buNone/>
            </a:pPr>
            <a:r>
              <a:rPr lang="da-DK" sz="1800" dirty="0">
                <a:solidFill>
                  <a:schemeClr val="tx1"/>
                </a:solidFill>
                <a:latin typeface="Work Sans" pitchFamily="2" charset="0"/>
              </a:rPr>
              <a:t>2. Udvælge en måde at optimere jeres farvemetode på og afprøve den i praksis.</a:t>
            </a:r>
          </a:p>
          <a:p>
            <a:pPr marL="0" indent="0">
              <a:buNone/>
            </a:pPr>
            <a:r>
              <a:rPr lang="da-DK" sz="1800" dirty="0">
                <a:solidFill>
                  <a:schemeClr val="tx1"/>
                </a:solidFill>
                <a:latin typeface="Work Sans" pitchFamily="2" charset="0"/>
              </a:rPr>
              <a:t>3. Evaluere jeres optimering og justere jeres opskrift til farvning. </a:t>
            </a:r>
          </a:p>
          <a:p>
            <a:pPr marL="0" indent="0">
              <a:buNone/>
            </a:pPr>
            <a:r>
              <a:rPr lang="da-DK" sz="1800" dirty="0"/>
              <a:t>4. </a:t>
            </a:r>
            <a:r>
              <a:rPr lang="da-DK" sz="1800" dirty="0">
                <a:solidFill>
                  <a:schemeClr val="tx1"/>
                </a:solidFill>
                <a:latin typeface="Work Sans" pitchFamily="2" charset="0"/>
              </a:rPr>
              <a:t>Prøv herefter farvningen igen. </a:t>
            </a:r>
          </a:p>
          <a:p>
            <a:pPr marL="0" indent="0">
              <a:buNone/>
            </a:pPr>
            <a:r>
              <a:rPr lang="da-DK" sz="1800" dirty="0">
                <a:solidFill>
                  <a:schemeClr val="tx1"/>
                </a:solidFill>
                <a:latin typeface="Work Sans" pitchFamily="2" charset="0"/>
              </a:rPr>
              <a:t>5. Skriv til slut jeres egen opskrift.</a:t>
            </a:r>
            <a:br>
              <a:rPr lang="da-DK" sz="2400" dirty="0">
                <a:solidFill>
                  <a:schemeClr val="tx1"/>
                </a:solidFill>
              </a:rPr>
            </a:br>
            <a:endParaRPr lang="da-DK" dirty="0"/>
          </a:p>
        </p:txBody>
      </p:sp>
      <p:pic>
        <p:nvPicPr>
          <p:cNvPr id="5" name="Billede 4">
            <a:extLst>
              <a:ext uri="{FF2B5EF4-FFF2-40B4-BE49-F238E27FC236}">
                <a16:creationId xmlns:a16="http://schemas.microsoft.com/office/drawing/2014/main" id="{4A011DBA-50EE-856B-2CDB-7298FBF89555}"/>
              </a:ext>
            </a:extLst>
          </p:cNvPr>
          <p:cNvPicPr>
            <a:picLocks noChangeAspect="1"/>
          </p:cNvPicPr>
          <p:nvPr/>
        </p:nvPicPr>
        <p:blipFill>
          <a:blip r:embed="rId2"/>
          <a:stretch>
            <a:fillRect/>
          </a:stretch>
        </p:blipFill>
        <p:spPr>
          <a:xfrm>
            <a:off x="8355724" y="472602"/>
            <a:ext cx="3751449" cy="2018349"/>
          </a:xfrm>
          <a:prstGeom prst="rect">
            <a:avLst/>
          </a:prstGeom>
        </p:spPr>
      </p:pic>
      <p:pic>
        <p:nvPicPr>
          <p:cNvPr id="7" name="Billede 6">
            <a:extLst>
              <a:ext uri="{FF2B5EF4-FFF2-40B4-BE49-F238E27FC236}">
                <a16:creationId xmlns:a16="http://schemas.microsoft.com/office/drawing/2014/main" id="{998D9496-D0C7-DD63-846C-C65F41316EB3}"/>
              </a:ext>
            </a:extLst>
          </p:cNvPr>
          <p:cNvPicPr>
            <a:picLocks noChangeAspect="1"/>
          </p:cNvPicPr>
          <p:nvPr/>
        </p:nvPicPr>
        <p:blipFill>
          <a:blip r:embed="rId3"/>
          <a:stretch>
            <a:fillRect/>
          </a:stretch>
        </p:blipFill>
        <p:spPr>
          <a:xfrm>
            <a:off x="8268533" y="2847248"/>
            <a:ext cx="3838640" cy="2846777"/>
          </a:xfrm>
          <a:prstGeom prst="rect">
            <a:avLst/>
          </a:prstGeom>
        </p:spPr>
      </p:pic>
    </p:spTree>
    <p:extLst>
      <p:ext uri="{BB962C8B-B14F-4D97-AF65-F5344CB8AC3E}">
        <p14:creationId xmlns:p14="http://schemas.microsoft.com/office/powerpoint/2010/main" val="32665496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4E007-1BE8-30A3-6E76-18092CCA40D6}"/>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86412A5F-F343-8A34-9E18-2CE9226E9DE3}"/>
              </a:ext>
            </a:extLst>
          </p:cNvPr>
          <p:cNvSpPr>
            <a:spLocks noGrp="1"/>
          </p:cNvSpPr>
          <p:nvPr>
            <p:ph type="title"/>
          </p:nvPr>
        </p:nvSpPr>
        <p:spPr>
          <a:xfrm>
            <a:off x="428064" y="3006231"/>
            <a:ext cx="11335871" cy="3096382"/>
          </a:xfrm>
        </p:spPr>
        <p:txBody>
          <a:bodyPr anchor="t" anchorCtr="0"/>
          <a:lstStyle/>
          <a:p>
            <a:pPr algn="ctr">
              <a:lnSpc>
                <a:spcPts val="3800"/>
              </a:lnSpc>
              <a:spcBef>
                <a:spcPts val="3600"/>
              </a:spcBef>
            </a:pPr>
            <a:r>
              <a:rPr lang="da-DK" sz="4000" dirty="0">
                <a:solidFill>
                  <a:srgbClr val="224B5A"/>
                </a:solidFill>
                <a:latin typeface="BetonEF" pitchFamily="50" charset="0"/>
              </a:rPr>
              <a:t>Test af prototyper (</a:t>
            </a:r>
            <a:r>
              <a:rPr lang="da-DK" sz="4000" dirty="0" err="1">
                <a:solidFill>
                  <a:srgbClr val="224B5A"/>
                </a:solidFill>
                <a:latin typeface="BetonEF" pitchFamily="50" charset="0"/>
              </a:rPr>
              <a:t>kypefarvning</a:t>
            </a:r>
            <a:r>
              <a:rPr lang="da-DK" sz="4000" dirty="0">
                <a:solidFill>
                  <a:srgbClr val="224B5A"/>
                </a:solidFill>
                <a:latin typeface="BetonEF" pitchFamily="50" charset="0"/>
              </a:rPr>
              <a:t>):</a:t>
            </a:r>
            <a:br>
              <a:rPr lang="da-DK" dirty="0">
                <a:solidFill>
                  <a:srgbClr val="224B5A"/>
                </a:solidFill>
                <a:latin typeface="BetonEF" pitchFamily="50" charset="0"/>
              </a:rPr>
            </a:br>
            <a:br>
              <a:rPr lang="da-DK" sz="3200" dirty="0">
                <a:latin typeface="Work Sans" pitchFamily="2" charset="0"/>
              </a:rPr>
            </a:br>
            <a:br>
              <a:rPr lang="da-DK" sz="3200" dirty="0">
                <a:latin typeface="Work Sans" pitchFamily="2" charset="0"/>
              </a:rPr>
            </a:br>
            <a:br>
              <a:rPr lang="da-DK" dirty="0">
                <a:solidFill>
                  <a:srgbClr val="224B5A"/>
                </a:solidFill>
                <a:latin typeface="BetonEF" pitchFamily="50" charset="0"/>
              </a:rPr>
            </a:br>
            <a:br>
              <a:rPr lang="da-DK" sz="4400" dirty="0"/>
            </a:br>
            <a:endParaRPr lang="da-DK" dirty="0">
              <a:solidFill>
                <a:srgbClr val="224B5A"/>
              </a:solidFill>
              <a:latin typeface="BetonEF" pitchFamily="50" charset="0"/>
            </a:endParaRPr>
          </a:p>
        </p:txBody>
      </p:sp>
      <p:sp>
        <p:nvSpPr>
          <p:cNvPr id="3" name="Pladsholder til indhold 2">
            <a:extLst>
              <a:ext uri="{FF2B5EF4-FFF2-40B4-BE49-F238E27FC236}">
                <a16:creationId xmlns:a16="http://schemas.microsoft.com/office/drawing/2014/main" id="{EBBD68EA-1C2F-1C76-673F-53F4995EDBF4}"/>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4" name="Titel 1">
            <a:extLst>
              <a:ext uri="{FF2B5EF4-FFF2-40B4-BE49-F238E27FC236}">
                <a16:creationId xmlns:a16="http://schemas.microsoft.com/office/drawing/2014/main" id="{7BD98944-0A26-E597-301D-59096005CDF9}"/>
              </a:ext>
            </a:extLst>
          </p:cNvPr>
          <p:cNvSpPr txBox="1">
            <a:spLocks/>
          </p:cNvSpPr>
          <p:nvPr/>
        </p:nvSpPr>
        <p:spPr>
          <a:xfrm>
            <a:off x="1381696" y="1699714"/>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7+8</a:t>
            </a:r>
          </a:p>
        </p:txBody>
      </p:sp>
    </p:spTree>
    <p:extLst>
      <p:ext uri="{BB962C8B-B14F-4D97-AF65-F5344CB8AC3E}">
        <p14:creationId xmlns:p14="http://schemas.microsoft.com/office/powerpoint/2010/main" val="261766634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FB4C-EC4E-BF37-28BD-A89F137828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258F6B-DDC2-7EF5-D596-BFBBA5EE0E33}"/>
              </a:ext>
            </a:extLst>
          </p:cNvPr>
          <p:cNvSpPr>
            <a:spLocks noGrp="1"/>
          </p:cNvSpPr>
          <p:nvPr>
            <p:ph type="title"/>
          </p:nvPr>
        </p:nvSpPr>
        <p:spPr/>
        <p:txBody>
          <a:bodyPr/>
          <a:lstStyle/>
          <a:p>
            <a:r>
              <a:rPr lang="da-DK"/>
              <a:t>Engineering designprocessen</a:t>
            </a:r>
          </a:p>
        </p:txBody>
      </p:sp>
      <p:pic>
        <p:nvPicPr>
          <p:cNvPr id="3" name="Pladsholder til indhold 5" descr="model2.pdf">
            <a:extLst>
              <a:ext uri="{FF2B5EF4-FFF2-40B4-BE49-F238E27FC236}">
                <a16:creationId xmlns:a16="http://schemas.microsoft.com/office/drawing/2014/main" id="{D3F2F617-E6EC-ED87-A3FC-AFBF0C719C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6" name="Pladsholder til indhold 5">
            <a:extLst>
              <a:ext uri="{FF2B5EF4-FFF2-40B4-BE49-F238E27FC236}">
                <a16:creationId xmlns:a16="http://schemas.microsoft.com/office/drawing/2014/main" id="{2C69083E-2E18-0C2E-BC46-DEC9C91C4257}"/>
              </a:ext>
            </a:extLst>
          </p:cNvPr>
          <p:cNvSpPr>
            <a:spLocks noGrp="1"/>
          </p:cNvSpPr>
          <p:nvPr>
            <p:ph idx="1"/>
          </p:nvPr>
        </p:nvSpPr>
        <p:spPr/>
        <p:txBody>
          <a:bodyPr/>
          <a:lstStyle/>
          <a:p>
            <a:endParaRPr lang="da-DK"/>
          </a:p>
        </p:txBody>
      </p:sp>
      <p:sp>
        <p:nvSpPr>
          <p:cNvPr id="4" name="Rutediagram: Forbindelse 3">
            <a:extLst>
              <a:ext uri="{FF2B5EF4-FFF2-40B4-BE49-F238E27FC236}">
                <a16:creationId xmlns:a16="http://schemas.microsoft.com/office/drawing/2014/main" id="{A53FA5AA-CB15-0B52-1B58-98D9E14AEE57}"/>
              </a:ext>
            </a:extLst>
          </p:cNvPr>
          <p:cNvSpPr/>
          <p:nvPr/>
        </p:nvSpPr>
        <p:spPr>
          <a:xfrm>
            <a:off x="4637251" y="3105107"/>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8634496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0AB79-4B3B-0DDD-EF63-669CC1BB40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162ADF7-63C7-44DA-F30B-15E6ABE3FE44}"/>
              </a:ext>
            </a:extLst>
          </p:cNvPr>
          <p:cNvSpPr>
            <a:spLocks noGrp="1"/>
          </p:cNvSpPr>
          <p:nvPr>
            <p:ph type="title"/>
          </p:nvPr>
        </p:nvSpPr>
        <p:spPr/>
        <p:txBody>
          <a:bodyPr/>
          <a:lstStyle/>
          <a:p>
            <a:r>
              <a:rPr lang="da-DK" sz="4400">
                <a:solidFill>
                  <a:srgbClr val="224B5A"/>
                </a:solidFill>
                <a:latin typeface="BetonEF" pitchFamily="50" charset="0"/>
              </a:rPr>
              <a:t>Test af prototyper (</a:t>
            </a:r>
            <a:r>
              <a:rPr lang="da-DK" sz="4400" err="1">
                <a:solidFill>
                  <a:srgbClr val="224B5A"/>
                </a:solidFill>
                <a:latin typeface="BetonEF" pitchFamily="50" charset="0"/>
              </a:rPr>
              <a:t>kypefarvning</a:t>
            </a:r>
            <a:r>
              <a:rPr lang="da-DK" sz="4400">
                <a:solidFill>
                  <a:srgbClr val="224B5A"/>
                </a:solidFill>
                <a:latin typeface="BetonEF" pitchFamily="50" charset="0"/>
              </a:rPr>
              <a:t>):</a:t>
            </a:r>
            <a:endParaRPr lang="da-DK"/>
          </a:p>
        </p:txBody>
      </p:sp>
      <p:sp>
        <p:nvSpPr>
          <p:cNvPr id="3" name="Pladsholder til indhold 2">
            <a:extLst>
              <a:ext uri="{FF2B5EF4-FFF2-40B4-BE49-F238E27FC236}">
                <a16:creationId xmlns:a16="http://schemas.microsoft.com/office/drawing/2014/main" id="{F73CC4F4-FDA3-1DF4-A84F-078B7324C5DA}"/>
              </a:ext>
            </a:extLst>
          </p:cNvPr>
          <p:cNvSpPr>
            <a:spLocks noGrp="1"/>
          </p:cNvSpPr>
          <p:nvPr>
            <p:ph idx="1"/>
          </p:nvPr>
        </p:nvSpPr>
        <p:spPr>
          <a:xfrm>
            <a:off x="695326" y="1332000"/>
            <a:ext cx="6637687" cy="4248000"/>
          </a:xfrm>
        </p:spPr>
        <p:txBody>
          <a:bodyPr/>
          <a:lstStyle/>
          <a:p>
            <a:pPr marL="342900" indent="-342900">
              <a:lnSpc>
                <a:spcPct val="115000"/>
              </a:lnSpc>
              <a:buFont typeface="+mj-lt"/>
              <a:buAutoNum type="arabicPeriod"/>
            </a:pPr>
            <a:r>
              <a:rPr lang="da-DK" sz="1800" dirty="0">
                <a:solidFill>
                  <a:srgbClr val="000000"/>
                </a:solidFill>
                <a:effectLst/>
                <a:latin typeface="Work Sans" pitchFamily="2" charset="0"/>
                <a:ea typeface="Work Sans" pitchFamily="2" charset="0"/>
                <a:cs typeface="Calibri" panose="020F0502020204030204" pitchFamily="34" charset="0"/>
              </a:rPr>
              <a:t>Hver gruppe bytter nu vejledning med en anden gruppe, så alle grupper afprøver </a:t>
            </a:r>
            <a:r>
              <a:rPr lang="da-DK" sz="1800" dirty="0" err="1">
                <a:solidFill>
                  <a:srgbClr val="000000"/>
                </a:solidFill>
                <a:effectLst/>
                <a:latin typeface="Work Sans" pitchFamily="2" charset="0"/>
                <a:ea typeface="Work Sans" pitchFamily="2" charset="0"/>
                <a:cs typeface="Calibri" panose="020F0502020204030204" pitchFamily="34" charset="0"/>
              </a:rPr>
              <a:t>kypefarvning</a:t>
            </a:r>
            <a:r>
              <a:rPr lang="da-DK" sz="1800" dirty="0">
                <a:solidFill>
                  <a:srgbClr val="000000"/>
                </a:solidFill>
                <a:effectLst/>
                <a:latin typeface="Work Sans" pitchFamily="2" charset="0"/>
                <a:ea typeface="Work Sans" pitchFamily="2" charset="0"/>
                <a:cs typeface="Calibri" panose="020F0502020204030204" pitchFamily="34" charset="0"/>
              </a:rPr>
              <a:t> med en ”fremmed” vejledning. </a:t>
            </a:r>
            <a:endParaRPr lang="da-DK" sz="1800" dirty="0">
              <a:effectLst/>
              <a:latin typeface="Work Sans" pitchFamily="2" charset="0"/>
              <a:ea typeface="Work Sans" pitchFamily="2" charset="0"/>
              <a:cs typeface="Work Sans" pitchFamily="2" charset="0"/>
            </a:endParaRPr>
          </a:p>
          <a:p>
            <a:pPr marL="342900" lvl="0" indent="-342900">
              <a:lnSpc>
                <a:spcPct val="115000"/>
              </a:lnSpc>
              <a:spcAft>
                <a:spcPts val="1000"/>
              </a:spcAft>
              <a:buFont typeface="+mj-lt"/>
              <a:buAutoNum type="arabicPeriod"/>
            </a:pPr>
            <a:r>
              <a:rPr lang="da-DK" sz="1800" dirty="0">
                <a:effectLst/>
                <a:latin typeface="Work Sans" pitchFamily="2" charset="0"/>
                <a:ea typeface="Calibri" panose="020F0502020204030204" pitchFamily="34" charset="0"/>
                <a:cs typeface="Calibri" panose="020F0502020204030204" pitchFamily="34" charset="0"/>
              </a:rPr>
              <a:t>Grupperne udfylder arbejdsarket ”Feedback”.</a:t>
            </a:r>
          </a:p>
          <a:p>
            <a:pPr marL="342900" lvl="0" indent="-342900">
              <a:lnSpc>
                <a:spcPct val="115000"/>
              </a:lnSpc>
              <a:spcAft>
                <a:spcPts val="1000"/>
              </a:spcAft>
              <a:buFont typeface="+mj-lt"/>
              <a:buAutoNum type="arabicPeriod"/>
            </a:pPr>
            <a:r>
              <a:rPr lang="da-DK" sz="1800" dirty="0">
                <a:solidFill>
                  <a:srgbClr val="000000"/>
                </a:solidFill>
                <a:effectLst/>
                <a:latin typeface="Work Sans" pitchFamily="2" charset="0"/>
                <a:ea typeface="Work Sans" pitchFamily="2" charset="0"/>
                <a:cs typeface="Calibri" panose="020F0502020204030204" pitchFamily="34" charset="0"/>
              </a:rPr>
              <a:t>De to grupper, der har udvekslet fremgangsmåder, sætter sig så sammen og kommer med konstruktiv kritik af de andres ”opskrifter”. Hvad fungerede/fungerede ikke. Herefter retter I jeres fremgangsmåde til, så den er færdig til brug?</a:t>
            </a:r>
            <a:endParaRPr lang="da-DK" sz="1800" dirty="0">
              <a:effectLst/>
              <a:latin typeface="Work Sans" pitchFamily="2"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rabicPeriod"/>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1000"/>
              </a:spcAft>
              <a:buNone/>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Billede 5">
            <a:extLst>
              <a:ext uri="{FF2B5EF4-FFF2-40B4-BE49-F238E27FC236}">
                <a16:creationId xmlns:a16="http://schemas.microsoft.com/office/drawing/2014/main" id="{B4D13403-183E-1882-F012-5762D28039BB}"/>
              </a:ext>
            </a:extLst>
          </p:cNvPr>
          <p:cNvPicPr>
            <a:picLocks noChangeAspect="1"/>
          </p:cNvPicPr>
          <p:nvPr/>
        </p:nvPicPr>
        <p:blipFill>
          <a:blip r:embed="rId2"/>
          <a:stretch>
            <a:fillRect/>
          </a:stretch>
        </p:blipFill>
        <p:spPr>
          <a:xfrm>
            <a:off x="7588331" y="1421954"/>
            <a:ext cx="4138551" cy="3332401"/>
          </a:xfrm>
          <a:prstGeom prst="rect">
            <a:avLst/>
          </a:prstGeom>
        </p:spPr>
      </p:pic>
    </p:spTree>
    <p:extLst>
      <p:ext uri="{BB962C8B-B14F-4D97-AF65-F5344CB8AC3E}">
        <p14:creationId xmlns:p14="http://schemas.microsoft.com/office/powerpoint/2010/main" val="74616464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5CC12-AAFA-FE79-ED77-6AF9A45C44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3557089-093C-8C2A-E7A8-7085C511B659}"/>
              </a:ext>
            </a:extLst>
          </p:cNvPr>
          <p:cNvSpPr>
            <a:spLocks noGrp="1"/>
          </p:cNvSpPr>
          <p:nvPr>
            <p:ph type="title"/>
          </p:nvPr>
        </p:nvSpPr>
        <p:spPr/>
        <p:txBody>
          <a:bodyPr/>
          <a:lstStyle/>
          <a:p>
            <a:r>
              <a:rPr lang="da-DK" sz="4400">
                <a:solidFill>
                  <a:srgbClr val="224B5A"/>
                </a:solidFill>
                <a:latin typeface="BetonEF" pitchFamily="50" charset="0"/>
              </a:rPr>
              <a:t>Test af prototyper (</a:t>
            </a:r>
            <a:r>
              <a:rPr lang="da-DK" sz="4400" err="1">
                <a:solidFill>
                  <a:srgbClr val="224B5A"/>
                </a:solidFill>
                <a:latin typeface="BetonEF" pitchFamily="50" charset="0"/>
              </a:rPr>
              <a:t>kypefarvning</a:t>
            </a:r>
            <a:r>
              <a:rPr lang="da-DK" sz="4400">
                <a:solidFill>
                  <a:srgbClr val="224B5A"/>
                </a:solidFill>
                <a:latin typeface="BetonEF" pitchFamily="50" charset="0"/>
              </a:rPr>
              <a:t>):</a:t>
            </a:r>
            <a:endParaRPr lang="da-DK"/>
          </a:p>
        </p:txBody>
      </p:sp>
      <p:sp>
        <p:nvSpPr>
          <p:cNvPr id="3" name="Pladsholder til indhold 2">
            <a:extLst>
              <a:ext uri="{FF2B5EF4-FFF2-40B4-BE49-F238E27FC236}">
                <a16:creationId xmlns:a16="http://schemas.microsoft.com/office/drawing/2014/main" id="{528BCBFE-C0E1-5064-5350-F47E75017E44}"/>
              </a:ext>
            </a:extLst>
          </p:cNvPr>
          <p:cNvSpPr>
            <a:spLocks noGrp="1"/>
          </p:cNvSpPr>
          <p:nvPr>
            <p:ph idx="1"/>
          </p:nvPr>
        </p:nvSpPr>
        <p:spPr>
          <a:xfrm>
            <a:off x="695325" y="1332000"/>
            <a:ext cx="9743085" cy="4248000"/>
          </a:xfrm>
        </p:spPr>
        <p:txBody>
          <a:bodyPr/>
          <a:lstStyle/>
          <a:p>
            <a:pPr marL="0" indent="0">
              <a:lnSpc>
                <a:spcPct val="115000"/>
              </a:lnSpc>
              <a:spcAft>
                <a:spcPts val="1000"/>
              </a:spcAft>
              <a:buNone/>
            </a:pPr>
            <a:r>
              <a:rPr lang="da-DK" sz="1800">
                <a:solidFill>
                  <a:srgbClr val="000000"/>
                </a:solidFill>
                <a:ea typeface="Work Sans" pitchFamily="2" charset="0"/>
                <a:cs typeface="Calibri" panose="020F0502020204030204" pitchFamily="34" charset="0"/>
              </a:rPr>
              <a:t>Herefter laver de enkelte grupper </a:t>
            </a:r>
            <a:r>
              <a:rPr lang="da-DK" sz="1800">
                <a:solidFill>
                  <a:srgbClr val="000000"/>
                </a:solidFill>
                <a:effectLst/>
                <a:latin typeface="Work Sans" pitchFamily="2" charset="0"/>
                <a:ea typeface="Work Sans" pitchFamily="2" charset="0"/>
                <a:cs typeface="Calibri" panose="020F0502020204030204" pitchFamily="34" charset="0"/>
              </a:rPr>
              <a:t>en arbejdstegning/et flowdiagram </a:t>
            </a:r>
            <a:r>
              <a:rPr lang="da-DK" sz="1800">
                <a:effectLst/>
                <a:latin typeface="Work Sans" pitchFamily="2" charset="0"/>
                <a:ea typeface="Calibri" panose="020F0502020204030204" pitchFamily="34" charset="0"/>
                <a:cs typeface="Calibri" panose="020F0502020204030204" pitchFamily="34" charset="0"/>
              </a:rPr>
              <a:t>af deres bedste optimerede opskrift.</a:t>
            </a:r>
            <a:endParaRPr lang="da-DK" sz="1800">
              <a:effectLst/>
              <a:latin typeface="Work Sans" pitchFamily="2" charset="0"/>
              <a:ea typeface="Work Sans" pitchFamily="2" charset="0"/>
              <a:cs typeface="Work Sans" pitchFamily="2" charset="0"/>
            </a:endParaRPr>
          </a:p>
          <a:p>
            <a:pPr marL="0" lvl="0" indent="0">
              <a:lnSpc>
                <a:spcPct val="115000"/>
              </a:lnSpc>
              <a:spcAft>
                <a:spcPts val="1000"/>
              </a:spcAft>
              <a:buNone/>
            </a:pPr>
            <a:endParaRPr lang="da-DK"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lede 8">
            <a:extLst>
              <a:ext uri="{FF2B5EF4-FFF2-40B4-BE49-F238E27FC236}">
                <a16:creationId xmlns:a16="http://schemas.microsoft.com/office/drawing/2014/main" id="{673FD40B-2C77-5F0D-BD09-5737087379D8}"/>
              </a:ext>
            </a:extLst>
          </p:cNvPr>
          <p:cNvPicPr>
            <a:picLocks noChangeAspect="1"/>
          </p:cNvPicPr>
          <p:nvPr/>
        </p:nvPicPr>
        <p:blipFill>
          <a:blip r:embed="rId2"/>
          <a:stretch>
            <a:fillRect/>
          </a:stretch>
        </p:blipFill>
        <p:spPr>
          <a:xfrm>
            <a:off x="3537176" y="1826838"/>
            <a:ext cx="7959499" cy="4445514"/>
          </a:xfrm>
          <a:prstGeom prst="rect">
            <a:avLst/>
          </a:prstGeom>
        </p:spPr>
      </p:pic>
    </p:spTree>
    <p:extLst>
      <p:ext uri="{BB962C8B-B14F-4D97-AF65-F5344CB8AC3E}">
        <p14:creationId xmlns:p14="http://schemas.microsoft.com/office/powerpoint/2010/main" val="7237820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p:txBody>
          <a:bodyPr/>
          <a:lstStyle/>
          <a:p>
            <a:pPr>
              <a:lnSpc>
                <a:spcPct val="90000"/>
              </a:lnSpc>
              <a:spcBef>
                <a:spcPct val="0"/>
              </a:spcBef>
              <a:spcAft>
                <a:spcPts val="600"/>
              </a:spcAft>
            </a:pPr>
            <a:r>
              <a:rPr lang="en-US" b="1" err="1">
                <a:latin typeface="BetonEF" pitchFamily="50" charset="0"/>
              </a:rPr>
              <a:t>Baggrund</a:t>
            </a:r>
            <a:endParaRPr lang="en-US" sz="4400" b="1">
              <a:latin typeface="BetonEF" pitchFamily="50"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5" y="1436172"/>
            <a:ext cx="6748534" cy="4248000"/>
          </a:xfrm>
        </p:spPr>
        <p:txBody>
          <a:bodyPr/>
          <a:lstStyle/>
          <a:p>
            <a:pPr marL="0" indent="0">
              <a:buNone/>
            </a:pPr>
            <a:r>
              <a:rPr lang="da-DK" sz="1800">
                <a:ea typeface="Calibri" panose="020F0502020204030204" pitchFamily="34" charset="0"/>
                <a:cs typeface="Calibri" panose="020F0502020204030204" pitchFamily="34" charset="0"/>
              </a:rPr>
              <a:t>Den globale </a:t>
            </a:r>
            <a:r>
              <a:rPr lang="da-DK" sz="1800">
                <a:effectLst/>
                <a:ea typeface="Calibri" panose="020F0502020204030204" pitchFamily="34" charset="0"/>
                <a:cs typeface="Calibri" panose="020F0502020204030204" pitchFamily="34" charset="0"/>
              </a:rPr>
              <a:t>tøjproduktion og tøjforbrug er en stor udfordring. Tøjproduktion er belastende både i forhold til klima, miljø og arbejdsforhold. Industriel tøjfarvning kræver mange kemikalier og foregår ofte i dele af verden, hvor man ikke tager hensyn til spildevand eller arbejdsmiljø. </a:t>
            </a:r>
          </a:p>
          <a:p>
            <a:pPr marL="0" indent="0">
              <a:buNone/>
            </a:pPr>
            <a:r>
              <a:rPr lang="da-DK" sz="1800">
                <a:effectLst/>
                <a:ea typeface="Calibri" panose="020F0502020204030204" pitchFamily="34" charset="0"/>
                <a:cs typeface="Calibri" panose="020F0502020204030204" pitchFamily="34" charset="0"/>
              </a:rPr>
              <a:t>En del tøjfirmaer, der arbejder med FN’s Verdensmål, har fokus på at minimere forbrug af kemikalier, vand og andre ressourcer, så tøjproduktionen bliver mere bæredygtig. </a:t>
            </a:r>
          </a:p>
          <a:p>
            <a:pPr marL="0" indent="0">
              <a:buNone/>
            </a:pPr>
            <a:r>
              <a:rPr lang="da-DK" sz="1800">
                <a:ea typeface="Calibri" panose="020F0502020204030204" pitchFamily="34" charset="0"/>
                <a:cs typeface="Calibri" panose="020F0502020204030204" pitchFamily="34" charset="0"/>
              </a:rPr>
              <a:t>Som forbruger kan man også gøre en forskel i dagligdagen.</a:t>
            </a:r>
            <a:endParaRPr lang="da-DK" sz="1800">
              <a:effectLst/>
              <a:ea typeface="Calibri" panose="020F0502020204030204" pitchFamily="34" charset="0"/>
              <a:cs typeface="Times New Roman" panose="02020603050405020304" pitchFamily="18" charset="0"/>
            </a:endParaRPr>
          </a:p>
          <a:p>
            <a:pPr marL="0" indent="0">
              <a:buNone/>
            </a:pPr>
            <a:endParaRPr lang="da-DK"/>
          </a:p>
        </p:txBody>
      </p:sp>
      <p:pic>
        <p:nvPicPr>
          <p:cNvPr id="5" name="Billede 4">
            <a:extLst>
              <a:ext uri="{FF2B5EF4-FFF2-40B4-BE49-F238E27FC236}">
                <a16:creationId xmlns:a16="http://schemas.microsoft.com/office/drawing/2014/main" id="{9B8E04D4-D9E7-2E76-3FD4-1037307B7A7B}"/>
              </a:ext>
            </a:extLst>
          </p:cNvPr>
          <p:cNvPicPr>
            <a:picLocks noChangeAspect="1"/>
          </p:cNvPicPr>
          <p:nvPr/>
        </p:nvPicPr>
        <p:blipFill>
          <a:blip r:embed="rId2"/>
          <a:stretch>
            <a:fillRect/>
          </a:stretch>
        </p:blipFill>
        <p:spPr>
          <a:xfrm>
            <a:off x="8592671" y="798731"/>
            <a:ext cx="1918064" cy="1918064"/>
          </a:xfrm>
          <a:prstGeom prst="rect">
            <a:avLst/>
          </a:prstGeom>
        </p:spPr>
      </p:pic>
      <p:pic>
        <p:nvPicPr>
          <p:cNvPr id="7" name="Billede 6">
            <a:extLst>
              <a:ext uri="{FF2B5EF4-FFF2-40B4-BE49-F238E27FC236}">
                <a16:creationId xmlns:a16="http://schemas.microsoft.com/office/drawing/2014/main" id="{FAFAB950-B64B-4388-0E7F-4A2EB2CE9538}"/>
              </a:ext>
            </a:extLst>
          </p:cNvPr>
          <p:cNvPicPr>
            <a:picLocks noChangeAspect="1"/>
          </p:cNvPicPr>
          <p:nvPr/>
        </p:nvPicPr>
        <p:blipFill>
          <a:blip r:embed="rId3"/>
          <a:stretch>
            <a:fillRect/>
          </a:stretch>
        </p:blipFill>
        <p:spPr>
          <a:xfrm>
            <a:off x="7469840" y="2852283"/>
            <a:ext cx="4172240" cy="3172341"/>
          </a:xfrm>
          <a:prstGeom prst="rect">
            <a:avLst/>
          </a:prstGeom>
        </p:spPr>
      </p:pic>
    </p:spTree>
    <p:extLst>
      <p:ext uri="{BB962C8B-B14F-4D97-AF65-F5344CB8AC3E}">
        <p14:creationId xmlns:p14="http://schemas.microsoft.com/office/powerpoint/2010/main" val="31709339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4FB0-45E1-73F0-327A-A6CB6DB8CDFF}"/>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B4C1C361-4C5D-552E-9ADD-FF684CDB1A6F}"/>
              </a:ext>
            </a:extLst>
          </p:cNvPr>
          <p:cNvSpPr>
            <a:spLocks noGrp="1"/>
          </p:cNvSpPr>
          <p:nvPr>
            <p:ph type="title"/>
          </p:nvPr>
        </p:nvSpPr>
        <p:spPr>
          <a:xfrm>
            <a:off x="475283" y="3048740"/>
            <a:ext cx="11349319" cy="2588135"/>
          </a:xfrm>
        </p:spPr>
        <p:txBody>
          <a:bodyPr anchor="t" anchorCtr="0"/>
          <a:lstStyle/>
          <a:p>
            <a:pPr algn="ctr">
              <a:lnSpc>
                <a:spcPct val="100000"/>
              </a:lnSpc>
              <a:spcBef>
                <a:spcPts val="2400"/>
              </a:spcBef>
              <a:spcAft>
                <a:spcPts val="1200"/>
              </a:spcAft>
            </a:pPr>
            <a:r>
              <a:rPr lang="da-DK" sz="4000">
                <a:solidFill>
                  <a:srgbClr val="224B5A"/>
                </a:solidFill>
                <a:latin typeface="BetonEF" pitchFamily="50" charset="0"/>
              </a:rPr>
              <a:t>Vurdering af prototype og posterfremstilling</a:t>
            </a:r>
            <a:br>
              <a:rPr lang="da-DK">
                <a:solidFill>
                  <a:srgbClr val="224B5A"/>
                </a:solidFill>
                <a:latin typeface="BetonEF" pitchFamily="50" charset="0"/>
              </a:rPr>
            </a:br>
            <a:br>
              <a:rPr lang="da-DK" sz="2400">
                <a:solidFill>
                  <a:schemeClr val="tx1"/>
                </a:solidFill>
              </a:rPr>
            </a:br>
            <a:br>
              <a:rPr lang="da-DK" sz="2400">
                <a:solidFill>
                  <a:srgbClr val="224B5A"/>
                </a:solidFill>
                <a:latin typeface="BetonEF" pitchFamily="50" charset="0"/>
              </a:rPr>
            </a:br>
            <a:br>
              <a:rPr lang="da-DK" sz="4400"/>
            </a:br>
            <a:endParaRPr lang="da-DK">
              <a:solidFill>
                <a:srgbClr val="224B5A"/>
              </a:solidFill>
              <a:latin typeface="BetonEF" pitchFamily="50" charset="0"/>
            </a:endParaRPr>
          </a:p>
        </p:txBody>
      </p:sp>
      <p:sp>
        <p:nvSpPr>
          <p:cNvPr id="3" name="Pladsholder til indhold 2">
            <a:extLst>
              <a:ext uri="{FF2B5EF4-FFF2-40B4-BE49-F238E27FC236}">
                <a16:creationId xmlns:a16="http://schemas.microsoft.com/office/drawing/2014/main" id="{1288CFA0-11AD-1DBD-9EE7-B7A24A212A24}"/>
              </a:ext>
            </a:extLst>
          </p:cNvPr>
          <p:cNvSpPr txBox="1">
            <a:spLocks/>
          </p:cNvSpPr>
          <p:nvPr/>
        </p:nvSpPr>
        <p:spPr>
          <a:xfrm>
            <a:off x="1478604" y="3048740"/>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4" name="Titel 1">
            <a:extLst>
              <a:ext uri="{FF2B5EF4-FFF2-40B4-BE49-F238E27FC236}">
                <a16:creationId xmlns:a16="http://schemas.microsoft.com/office/drawing/2014/main" id="{0995098C-F300-984A-6D64-E1CB31DD7C86}"/>
              </a:ext>
            </a:extLst>
          </p:cNvPr>
          <p:cNvSpPr txBox="1">
            <a:spLocks/>
          </p:cNvSpPr>
          <p:nvPr/>
        </p:nvSpPr>
        <p:spPr>
          <a:xfrm>
            <a:off x="1381696" y="1880797"/>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9</a:t>
            </a:r>
          </a:p>
        </p:txBody>
      </p:sp>
    </p:spTree>
    <p:extLst>
      <p:ext uri="{BB962C8B-B14F-4D97-AF65-F5344CB8AC3E}">
        <p14:creationId xmlns:p14="http://schemas.microsoft.com/office/powerpoint/2010/main" val="410828900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8A3CC-AB28-F957-0A5D-F71634D5445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2374F1-6FB4-7B1E-5DD5-86293DC4A5AD}"/>
              </a:ext>
            </a:extLst>
          </p:cNvPr>
          <p:cNvSpPr>
            <a:spLocks noGrp="1"/>
          </p:cNvSpPr>
          <p:nvPr>
            <p:ph type="title"/>
          </p:nvPr>
        </p:nvSpPr>
        <p:spPr/>
        <p:txBody>
          <a:bodyPr/>
          <a:lstStyle/>
          <a:p>
            <a:r>
              <a:rPr lang="da-DK"/>
              <a:t>Engineering designprocessen</a:t>
            </a:r>
          </a:p>
        </p:txBody>
      </p:sp>
      <p:pic>
        <p:nvPicPr>
          <p:cNvPr id="3" name="Pladsholder til indhold 5" descr="model2.pdf">
            <a:extLst>
              <a:ext uri="{FF2B5EF4-FFF2-40B4-BE49-F238E27FC236}">
                <a16:creationId xmlns:a16="http://schemas.microsoft.com/office/drawing/2014/main" id="{F79923CC-A4C3-3648-D68B-AEF8C74542D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6" name="Pladsholder til indhold 5">
            <a:extLst>
              <a:ext uri="{FF2B5EF4-FFF2-40B4-BE49-F238E27FC236}">
                <a16:creationId xmlns:a16="http://schemas.microsoft.com/office/drawing/2014/main" id="{324D52DA-3D2F-3623-A9B6-3D090B0661FB}"/>
              </a:ext>
            </a:extLst>
          </p:cNvPr>
          <p:cNvSpPr>
            <a:spLocks noGrp="1"/>
          </p:cNvSpPr>
          <p:nvPr>
            <p:ph idx="1"/>
          </p:nvPr>
        </p:nvSpPr>
        <p:spPr/>
        <p:txBody>
          <a:bodyPr/>
          <a:lstStyle/>
          <a:p>
            <a:endParaRPr lang="da-DK"/>
          </a:p>
        </p:txBody>
      </p:sp>
      <p:sp>
        <p:nvSpPr>
          <p:cNvPr id="7" name="Rutediagram: Forbindelse 6">
            <a:extLst>
              <a:ext uri="{FF2B5EF4-FFF2-40B4-BE49-F238E27FC236}">
                <a16:creationId xmlns:a16="http://schemas.microsoft.com/office/drawing/2014/main" id="{EEF29123-7CE9-2ACE-D73A-8D61B2F788A0}"/>
              </a:ext>
            </a:extLst>
          </p:cNvPr>
          <p:cNvSpPr/>
          <p:nvPr/>
        </p:nvSpPr>
        <p:spPr>
          <a:xfrm>
            <a:off x="6657308" y="2602491"/>
            <a:ext cx="2303812" cy="235081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utediagram: Forbindelse 7">
            <a:extLst>
              <a:ext uri="{FF2B5EF4-FFF2-40B4-BE49-F238E27FC236}">
                <a16:creationId xmlns:a16="http://schemas.microsoft.com/office/drawing/2014/main" id="{3FEE0FD7-78C9-E4D4-850E-A89E47F7F978}"/>
              </a:ext>
            </a:extLst>
          </p:cNvPr>
          <p:cNvSpPr/>
          <p:nvPr/>
        </p:nvSpPr>
        <p:spPr>
          <a:xfrm>
            <a:off x="4599403" y="3092996"/>
            <a:ext cx="1383558" cy="136394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7966455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31DD-E22D-0B0D-D6D3-6D6831864B7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8D612B-4BBC-8664-A036-00AB7E879297}"/>
              </a:ext>
            </a:extLst>
          </p:cNvPr>
          <p:cNvSpPr>
            <a:spLocks noGrp="1"/>
          </p:cNvSpPr>
          <p:nvPr>
            <p:ph type="title"/>
          </p:nvPr>
        </p:nvSpPr>
        <p:spPr>
          <a:xfrm>
            <a:off x="695325" y="294791"/>
            <a:ext cx="10948431" cy="923183"/>
          </a:xfrm>
        </p:spPr>
        <p:txBody>
          <a:bodyPr/>
          <a:lstStyle/>
          <a:p>
            <a:r>
              <a:rPr lang="da-DK" sz="4400">
                <a:solidFill>
                  <a:srgbClr val="224B5A"/>
                </a:solidFill>
                <a:latin typeface="BetonEF" pitchFamily="50" charset="0"/>
              </a:rPr>
              <a:t>Vurdering af prototype og posterfremstilling</a:t>
            </a:r>
            <a:endParaRPr lang="da-DK"/>
          </a:p>
        </p:txBody>
      </p:sp>
      <p:sp>
        <p:nvSpPr>
          <p:cNvPr id="3" name="Pladsholder til indhold 2">
            <a:extLst>
              <a:ext uri="{FF2B5EF4-FFF2-40B4-BE49-F238E27FC236}">
                <a16:creationId xmlns:a16="http://schemas.microsoft.com/office/drawing/2014/main" id="{6A5A9509-2298-9B98-767A-60EBD7F0E75D}"/>
              </a:ext>
            </a:extLst>
          </p:cNvPr>
          <p:cNvSpPr>
            <a:spLocks noGrp="1"/>
          </p:cNvSpPr>
          <p:nvPr>
            <p:ph idx="1"/>
          </p:nvPr>
        </p:nvSpPr>
        <p:spPr>
          <a:xfrm>
            <a:off x="695325" y="1332000"/>
            <a:ext cx="9743085" cy="4248000"/>
          </a:xfrm>
        </p:spPr>
        <p:txBody>
          <a:bodyPr/>
          <a:lstStyle/>
          <a:p>
            <a:pPr marL="0" indent="0">
              <a:lnSpc>
                <a:spcPct val="115000"/>
              </a:lnSpc>
              <a:spcAft>
                <a:spcPts val="1000"/>
              </a:spcAft>
              <a:buNone/>
            </a:pPr>
            <a:r>
              <a:rPr lang="da-DK" sz="1800" dirty="0">
                <a:solidFill>
                  <a:schemeClr val="tx1"/>
                </a:solidFill>
              </a:rPr>
              <a:t>1. Hver gruppe udleverer deres tekstilprøver (det første farvet med </a:t>
            </a:r>
            <a:r>
              <a:rPr lang="da-DK" sz="1800" dirty="0" err="1">
                <a:solidFill>
                  <a:schemeClr val="tx1"/>
                </a:solidFill>
              </a:rPr>
              <a:t>dithionit</a:t>
            </a:r>
            <a:r>
              <a:rPr lang="da-DK" sz="1800" dirty="0">
                <a:solidFill>
                  <a:schemeClr val="tx1"/>
                </a:solidFill>
              </a:rPr>
              <a:t> og de(t) sidste farvet med jeres optimerede alternative opskrift) til læreren til kopiering, så farveintensitet og </a:t>
            </a:r>
            <a:r>
              <a:rPr lang="da-DK" sz="1800" dirty="0" err="1">
                <a:solidFill>
                  <a:schemeClr val="tx1"/>
                </a:solidFill>
              </a:rPr>
              <a:t>ensfarvethed</a:t>
            </a:r>
            <a:r>
              <a:rPr lang="da-DK" sz="1800" dirty="0">
                <a:solidFill>
                  <a:schemeClr val="tx1"/>
                </a:solidFill>
              </a:rPr>
              <a:t> kan bedømmes.</a:t>
            </a:r>
            <a:br>
              <a:rPr lang="da-DK" sz="1800" dirty="0">
                <a:solidFill>
                  <a:schemeClr val="tx1"/>
                </a:solidFill>
              </a:rPr>
            </a:br>
            <a:br>
              <a:rPr lang="da-DK" sz="1800" dirty="0">
                <a:solidFill>
                  <a:schemeClr val="tx1"/>
                </a:solidFill>
              </a:rPr>
            </a:br>
            <a:r>
              <a:rPr lang="da-DK" sz="1800" dirty="0">
                <a:solidFill>
                  <a:schemeClr val="tx1"/>
                </a:solidFill>
              </a:rPr>
              <a:t>2. Udfyld ”Metodekort: Engineering-poster”. Husk produktkravene fra 1. lektion</a:t>
            </a:r>
            <a:endParaRPr lang="da-DK" sz="1800" dirty="0">
              <a:effectLst/>
              <a:ea typeface="Calibri" panose="020F0502020204030204" pitchFamily="34" charset="0"/>
              <a:cs typeface="Times New Roman" panose="02020603050405020304" pitchFamily="18" charset="0"/>
            </a:endParaRPr>
          </a:p>
        </p:txBody>
      </p:sp>
      <p:pic>
        <p:nvPicPr>
          <p:cNvPr id="5" name="Billede 4">
            <a:extLst>
              <a:ext uri="{FF2B5EF4-FFF2-40B4-BE49-F238E27FC236}">
                <a16:creationId xmlns:a16="http://schemas.microsoft.com/office/drawing/2014/main" id="{D811FAE9-74D5-A777-18EF-27CB89A3BC9E}"/>
              </a:ext>
            </a:extLst>
          </p:cNvPr>
          <p:cNvPicPr>
            <a:picLocks noChangeAspect="1"/>
          </p:cNvPicPr>
          <p:nvPr/>
        </p:nvPicPr>
        <p:blipFill>
          <a:blip r:embed="rId2"/>
          <a:stretch>
            <a:fillRect/>
          </a:stretch>
        </p:blipFill>
        <p:spPr>
          <a:xfrm>
            <a:off x="2545399" y="3045898"/>
            <a:ext cx="5397215" cy="3102804"/>
          </a:xfrm>
          <a:prstGeom prst="rect">
            <a:avLst/>
          </a:prstGeom>
        </p:spPr>
      </p:pic>
    </p:spTree>
    <p:extLst>
      <p:ext uri="{BB962C8B-B14F-4D97-AF65-F5344CB8AC3E}">
        <p14:creationId xmlns:p14="http://schemas.microsoft.com/office/powerpoint/2010/main" val="285477361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B6CA-1E9B-C8CB-6D44-A680A9E410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8B0FAF-44B6-5DF4-BA3D-CDE6F45FA60E}"/>
              </a:ext>
            </a:extLst>
          </p:cNvPr>
          <p:cNvSpPr>
            <a:spLocks noGrp="1"/>
          </p:cNvSpPr>
          <p:nvPr>
            <p:ph type="title"/>
          </p:nvPr>
        </p:nvSpPr>
        <p:spPr/>
        <p:txBody>
          <a:bodyPr/>
          <a:lstStyle/>
          <a:p>
            <a:r>
              <a:rPr lang="da-DK"/>
              <a:t>Produktkrav</a:t>
            </a:r>
          </a:p>
        </p:txBody>
      </p:sp>
      <p:sp>
        <p:nvSpPr>
          <p:cNvPr id="3" name="Pladsholder til indhold 2">
            <a:extLst>
              <a:ext uri="{FF2B5EF4-FFF2-40B4-BE49-F238E27FC236}">
                <a16:creationId xmlns:a16="http://schemas.microsoft.com/office/drawing/2014/main" id="{388A5820-2C2E-01CB-F19E-540846C6C898}"/>
              </a:ext>
            </a:extLst>
          </p:cNvPr>
          <p:cNvSpPr>
            <a:spLocks noGrp="1"/>
          </p:cNvSpPr>
          <p:nvPr>
            <p:ph idx="1"/>
          </p:nvPr>
        </p:nvSpPr>
        <p:spPr>
          <a:xfrm>
            <a:off x="695325" y="1305000"/>
            <a:ext cx="9160399" cy="4248000"/>
          </a:xfrm>
        </p:spPr>
        <p:txBody>
          <a:bodyPr/>
          <a:lstStyle/>
          <a:p>
            <a:pPr>
              <a:lnSpc>
                <a:spcPct val="107000"/>
              </a:lnSpc>
              <a:spcAft>
                <a:spcPts val="800"/>
              </a:spcAft>
            </a:pPr>
            <a:r>
              <a:rPr lang="da-DK" sz="1800" dirty="0">
                <a:effectLst/>
                <a:ea typeface="Calibri" panose="020F0502020204030204" pitchFamily="34" charset="0"/>
                <a:cs typeface="Times New Roman" panose="02020603050405020304" pitchFamily="18" charset="0"/>
              </a:rPr>
              <a:t>Tekstilprøver fra jeres forskellige farvninger.</a:t>
            </a:r>
          </a:p>
          <a:p>
            <a:pPr>
              <a:lnSpc>
                <a:spcPct val="107000"/>
              </a:lnSpc>
              <a:spcAft>
                <a:spcPts val="800"/>
              </a:spcAft>
            </a:pPr>
            <a:r>
              <a:rPr lang="da-DK" sz="1800" dirty="0">
                <a:ea typeface="Calibri" panose="020F0502020204030204" pitchFamily="34" charset="0"/>
                <a:cs typeface="Times New Roman" panose="02020603050405020304" pitchFamily="18" charset="0"/>
              </a:rPr>
              <a:t>En optimeret opskrift på tekstilfarvning med naturlig indigo.</a:t>
            </a:r>
          </a:p>
          <a:p>
            <a:pPr>
              <a:lnSpc>
                <a:spcPct val="107000"/>
              </a:lnSpc>
              <a:spcAft>
                <a:spcPts val="800"/>
              </a:spcAft>
            </a:pPr>
            <a:r>
              <a:rPr lang="da-DK" sz="1800" dirty="0">
                <a:effectLst/>
                <a:ea typeface="Calibri" panose="020F0502020204030204" pitchFamily="34" charset="0"/>
                <a:cs typeface="Times New Roman" panose="02020603050405020304" pitchFamily="18" charset="0"/>
              </a:rPr>
              <a:t>Poster, der indeholder en kemisk forklaring på farvning med indigo samt et flowdiagram, der viser jeres optimerede opskrift for tekstilfarvning, herunder en kort forklaring på hvorfor den valgte fremgangsmåde er mere bæredygtig. </a:t>
            </a:r>
          </a:p>
          <a:p>
            <a:pPr>
              <a:lnSpc>
                <a:spcPct val="107000"/>
              </a:lnSpc>
              <a:spcAft>
                <a:spcPts val="800"/>
              </a:spcAft>
            </a:pPr>
            <a:r>
              <a:rPr lang="da-DK" sz="1800" dirty="0">
                <a:effectLst/>
                <a:ea typeface="Calibri" panose="020F0502020204030204" pitchFamily="34" charset="0"/>
                <a:cs typeface="Times New Roman" panose="02020603050405020304" pitchFamily="18" charset="0"/>
              </a:rPr>
              <a:t>Posteren danner grundlag for mundtlig præsentation af gruppens arbejde på cirka 7 minutter. </a:t>
            </a:r>
          </a:p>
          <a:p>
            <a:pPr>
              <a:lnSpc>
                <a:spcPct val="107000"/>
              </a:lnSpc>
              <a:spcAft>
                <a:spcPts val="800"/>
              </a:spcAft>
            </a:pPr>
            <a:endParaRPr lang="da-DK" sz="1800" dirty="0">
              <a:ea typeface="Calibri" panose="020F0502020204030204" pitchFamily="34" charset="0"/>
              <a:cs typeface="Times New Roman" panose="02020603050405020304" pitchFamily="18" charset="0"/>
            </a:endParaRPr>
          </a:p>
          <a:p>
            <a:pPr marL="0" indent="0">
              <a:lnSpc>
                <a:spcPct val="107000"/>
              </a:lnSpc>
              <a:spcAft>
                <a:spcPts val="800"/>
              </a:spcAft>
              <a:buNone/>
            </a:pPr>
            <a:br>
              <a:rPr lang="da-DK" sz="1800" dirty="0">
                <a:solidFill>
                  <a:schemeClr val="tx1"/>
                </a:solidFill>
              </a:rPr>
            </a:br>
            <a:endParaRPr lang="da-DK" sz="1800" dirty="0"/>
          </a:p>
          <a:p>
            <a:endParaRPr lang="da-DK" sz="1800" dirty="0"/>
          </a:p>
        </p:txBody>
      </p:sp>
    </p:spTree>
    <p:extLst>
      <p:ext uri="{BB962C8B-B14F-4D97-AF65-F5344CB8AC3E}">
        <p14:creationId xmlns:p14="http://schemas.microsoft.com/office/powerpoint/2010/main" val="241092718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6E965-CC8B-7DC6-3321-CB5B919D84BD}"/>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6B3C365-36A8-ECD4-2656-84615160F39C}"/>
              </a:ext>
            </a:extLst>
          </p:cNvPr>
          <p:cNvSpPr>
            <a:spLocks noGrp="1"/>
          </p:cNvSpPr>
          <p:nvPr>
            <p:ph type="title"/>
          </p:nvPr>
        </p:nvSpPr>
        <p:spPr>
          <a:xfrm>
            <a:off x="0" y="2662645"/>
            <a:ext cx="12192000" cy="2545714"/>
          </a:xfrm>
        </p:spPr>
        <p:txBody>
          <a:bodyPr anchor="t" anchorCtr="0"/>
          <a:lstStyle/>
          <a:p>
            <a:pPr algn="ctr"/>
            <a:r>
              <a:rPr lang="da-DK" sz="2400" dirty="0">
                <a:solidFill>
                  <a:srgbClr val="224B5A"/>
                </a:solidFill>
                <a:latin typeface="BetonEF" pitchFamily="50" charset="0"/>
              </a:rPr>
              <a:t> </a:t>
            </a:r>
            <a:r>
              <a:rPr lang="da-DK" sz="4000" dirty="0">
                <a:solidFill>
                  <a:srgbClr val="224B5A"/>
                </a:solidFill>
              </a:rPr>
              <a:t>Præsentation af poster for </a:t>
            </a:r>
            <a:br>
              <a:rPr lang="da-DK" sz="4000" dirty="0">
                <a:solidFill>
                  <a:srgbClr val="224B5A"/>
                </a:solidFill>
              </a:rPr>
            </a:br>
            <a:r>
              <a:rPr lang="da-DK" sz="4000" dirty="0">
                <a:solidFill>
                  <a:srgbClr val="224B5A"/>
                </a:solidFill>
              </a:rPr>
              <a:t>lærer- og opponentgruppe </a:t>
            </a:r>
            <a:br>
              <a:rPr lang="da-DK" sz="4000" dirty="0">
                <a:solidFill>
                  <a:srgbClr val="224B5A"/>
                </a:solidFill>
              </a:rPr>
            </a:br>
            <a:br>
              <a:rPr lang="da-DK" sz="4000" dirty="0">
                <a:solidFill>
                  <a:schemeClr val="tx1"/>
                </a:solidFill>
              </a:rPr>
            </a:br>
            <a:br>
              <a:rPr lang="da-DK" sz="4000" dirty="0">
                <a:solidFill>
                  <a:srgbClr val="224B5A"/>
                </a:solidFill>
              </a:rPr>
            </a:br>
            <a:br>
              <a:rPr lang="da-DK" sz="4000" dirty="0">
                <a:solidFill>
                  <a:srgbClr val="224B5A"/>
                </a:solidFill>
                <a:latin typeface="BetonEF" pitchFamily="50" charset="0"/>
              </a:rPr>
            </a:br>
            <a:br>
              <a:rPr lang="da-DK" sz="4000" dirty="0">
                <a:solidFill>
                  <a:srgbClr val="224B5A"/>
                </a:solidFill>
              </a:rPr>
            </a:br>
            <a:endParaRPr lang="da-DK" sz="4000" dirty="0">
              <a:solidFill>
                <a:srgbClr val="224B5A"/>
              </a:solidFill>
              <a:latin typeface="BetonEF" pitchFamily="50" charset="0"/>
            </a:endParaRPr>
          </a:p>
        </p:txBody>
      </p:sp>
      <p:sp>
        <p:nvSpPr>
          <p:cNvPr id="3" name="Pladsholder til indhold 2">
            <a:extLst>
              <a:ext uri="{FF2B5EF4-FFF2-40B4-BE49-F238E27FC236}">
                <a16:creationId xmlns:a16="http://schemas.microsoft.com/office/drawing/2014/main" id="{10171CC3-30E8-7ACD-1D4C-4787DBB9FC01}"/>
              </a:ext>
            </a:extLst>
          </p:cNvPr>
          <p:cNvSpPr txBox="1">
            <a:spLocks/>
          </p:cNvSpPr>
          <p:nvPr/>
        </p:nvSpPr>
        <p:spPr>
          <a:xfrm>
            <a:off x="1478602" y="2716231"/>
            <a:ext cx="9023899" cy="2009643"/>
          </a:xfrm>
          <a:prstGeom prst="rect">
            <a:avLst/>
          </a:prstGeom>
        </p:spPr>
        <p:txBody>
          <a:bodyPr/>
          <a:lstStyle>
            <a:lvl1pPr marL="179388" indent="-179388" algn="l" defTabSz="914377"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1pPr>
            <a:lvl2pPr marL="35877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2pPr>
            <a:lvl3pPr marL="539750" indent="-180975"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3pPr>
            <a:lvl4pPr marL="719138"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4pPr>
            <a:lvl5pPr marL="898525" indent="-179388" algn="l" defTabSz="914377" rtl="0" eaLnBrk="1" latinLnBrk="0" hangingPunct="1">
              <a:lnSpc>
                <a:spcPct val="100000"/>
              </a:lnSpc>
              <a:spcBef>
                <a:spcPts val="0"/>
              </a:spcBef>
              <a:spcAft>
                <a:spcPts val="1200"/>
              </a:spcAft>
              <a:buFont typeface="Calibri" panose="020F050202020403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da-DK"/>
          </a:p>
        </p:txBody>
      </p:sp>
      <p:sp>
        <p:nvSpPr>
          <p:cNvPr id="4" name="Titel 1">
            <a:extLst>
              <a:ext uri="{FF2B5EF4-FFF2-40B4-BE49-F238E27FC236}">
                <a16:creationId xmlns:a16="http://schemas.microsoft.com/office/drawing/2014/main" id="{FE4B5E92-5E9F-FD76-50DD-9A6C194527CF}"/>
              </a:ext>
            </a:extLst>
          </p:cNvPr>
          <p:cNvSpPr txBox="1">
            <a:spLocks/>
          </p:cNvSpPr>
          <p:nvPr/>
        </p:nvSpPr>
        <p:spPr>
          <a:xfrm>
            <a:off x="1381696" y="1469092"/>
            <a:ext cx="9217713" cy="972000"/>
          </a:xfrm>
          <a:prstGeom prst="rect">
            <a:avLst/>
          </a:prstGeom>
          <a:solidFill>
            <a:srgbClr val="224B5A"/>
          </a:solidFill>
        </p:spPr>
        <p:txBody>
          <a:bodyPr vert="horz" lIns="0" tIns="108000" rIns="91440" bIns="45720" rtlCol="0" anchor="t" anchorCtr="0">
            <a:noAutofit/>
          </a:bodyPr>
          <a:lstStyle>
            <a:lvl1pPr algn="l" defTabSz="914377" rtl="0" eaLnBrk="1" latinLnBrk="0" hangingPunct="1">
              <a:lnSpc>
                <a:spcPct val="90000"/>
              </a:lnSpc>
              <a:spcBef>
                <a:spcPct val="0"/>
              </a:spcBef>
              <a:buNone/>
              <a:defRPr sz="4400" b="0" kern="1200">
                <a:solidFill>
                  <a:srgbClr val="587F8A"/>
                </a:solidFill>
                <a:latin typeface="BetonEF-Bold" panose="02000503040000020003"/>
                <a:ea typeface="+mj-ea"/>
                <a:cs typeface="+mj-cs"/>
              </a:defRPr>
            </a:lvl1pPr>
          </a:lstStyle>
          <a:p>
            <a:pPr algn="ctr"/>
            <a:r>
              <a:rPr lang="da-DK" sz="6000">
                <a:solidFill>
                  <a:schemeClr val="bg1"/>
                </a:solidFill>
                <a:latin typeface="BetonEF" pitchFamily="50" charset="0"/>
              </a:rPr>
              <a:t>Lektion 10</a:t>
            </a:r>
          </a:p>
        </p:txBody>
      </p:sp>
    </p:spTree>
    <p:extLst>
      <p:ext uri="{BB962C8B-B14F-4D97-AF65-F5344CB8AC3E}">
        <p14:creationId xmlns:p14="http://schemas.microsoft.com/office/powerpoint/2010/main" val="7411998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04BF-52A5-90C8-D924-BDD5D970473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F905FBA-7A3A-8A9E-92BF-3E6492056CBE}"/>
              </a:ext>
            </a:extLst>
          </p:cNvPr>
          <p:cNvSpPr>
            <a:spLocks noGrp="1"/>
          </p:cNvSpPr>
          <p:nvPr>
            <p:ph type="title"/>
          </p:nvPr>
        </p:nvSpPr>
        <p:spPr/>
        <p:txBody>
          <a:bodyPr/>
          <a:lstStyle/>
          <a:p>
            <a:r>
              <a:rPr lang="da-DK"/>
              <a:t>Engineering designprocessen</a:t>
            </a:r>
          </a:p>
        </p:txBody>
      </p:sp>
      <p:pic>
        <p:nvPicPr>
          <p:cNvPr id="3" name="Pladsholder til indhold 5" descr="model2.pdf">
            <a:extLst>
              <a:ext uri="{FF2B5EF4-FFF2-40B4-BE49-F238E27FC236}">
                <a16:creationId xmlns:a16="http://schemas.microsoft.com/office/drawing/2014/main" id="{934E22CC-0869-ED55-5F7E-970A0C2362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7408" b="7779"/>
          <a:stretch/>
        </p:blipFill>
        <p:spPr>
          <a:xfrm>
            <a:off x="1408765" y="1330158"/>
            <a:ext cx="7907275" cy="4744352"/>
          </a:xfrm>
          <a:prstGeom prst="rect">
            <a:avLst/>
          </a:prstGeom>
        </p:spPr>
      </p:pic>
      <p:sp>
        <p:nvSpPr>
          <p:cNvPr id="6" name="Pladsholder til indhold 5">
            <a:extLst>
              <a:ext uri="{FF2B5EF4-FFF2-40B4-BE49-F238E27FC236}">
                <a16:creationId xmlns:a16="http://schemas.microsoft.com/office/drawing/2014/main" id="{0985B69D-10FE-5960-F76E-F17E879E1EC7}"/>
              </a:ext>
            </a:extLst>
          </p:cNvPr>
          <p:cNvSpPr>
            <a:spLocks noGrp="1"/>
          </p:cNvSpPr>
          <p:nvPr>
            <p:ph idx="1"/>
          </p:nvPr>
        </p:nvSpPr>
        <p:spPr>
          <a:xfrm>
            <a:off x="2421179" y="1513669"/>
            <a:ext cx="8101013" cy="4248000"/>
          </a:xfrm>
        </p:spPr>
        <p:txBody>
          <a:bodyPr/>
          <a:lstStyle/>
          <a:p>
            <a:endParaRPr lang="da-DK"/>
          </a:p>
        </p:txBody>
      </p:sp>
      <p:sp>
        <p:nvSpPr>
          <p:cNvPr id="4" name="Rutediagram: Forbindelse 3">
            <a:extLst>
              <a:ext uri="{FF2B5EF4-FFF2-40B4-BE49-F238E27FC236}">
                <a16:creationId xmlns:a16="http://schemas.microsoft.com/office/drawing/2014/main" id="{5A0E828B-459D-0E63-D86C-CD687FFBAB32}"/>
              </a:ext>
            </a:extLst>
          </p:cNvPr>
          <p:cNvSpPr/>
          <p:nvPr/>
        </p:nvSpPr>
        <p:spPr>
          <a:xfrm>
            <a:off x="6657308" y="2602491"/>
            <a:ext cx="2303812" cy="2350817"/>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5932296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ekst, skærmbillede, cirkel&#10;&#10;Automatisk genereret beskrivelse">
            <a:hlinkClick r:id="rId3"/>
            <a:extLst>
              <a:ext uri="{FF2B5EF4-FFF2-40B4-BE49-F238E27FC236}">
                <a16:creationId xmlns:a16="http://schemas.microsoft.com/office/drawing/2014/main" id="{3D2616ED-AA84-F797-A381-296BD8BF747B}"/>
              </a:ext>
            </a:extLst>
          </p:cNvPr>
          <p:cNvPicPr>
            <a:picLocks noGrp="1" noChangeAspect="1"/>
          </p:cNvPicPr>
          <p:nvPr>
            <p:ph idx="1"/>
          </p:nvPr>
        </p:nvPicPr>
        <p:blipFill>
          <a:blip r:embed="rId4"/>
          <a:srcRect t="19"/>
          <a:stretch/>
        </p:blipFill>
        <p:spPr>
          <a:xfrm>
            <a:off x="20" y="1282"/>
            <a:ext cx="12191980" cy="6856718"/>
          </a:xfrm>
          <a:prstGeom prst="rect">
            <a:avLst/>
          </a:prstGeom>
        </p:spPr>
      </p:pic>
    </p:spTree>
    <p:extLst>
      <p:ext uri="{BB962C8B-B14F-4D97-AF65-F5344CB8AC3E}">
        <p14:creationId xmlns:p14="http://schemas.microsoft.com/office/powerpoint/2010/main" val="36007143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a:t>Kemien bag indigofarvning</a:t>
            </a:r>
          </a:p>
        </p:txBody>
      </p:sp>
      <p:sp>
        <p:nvSpPr>
          <p:cNvPr id="3" name="Pladsholder til indhold 2">
            <a:extLst>
              <a:ext uri="{FF2B5EF4-FFF2-40B4-BE49-F238E27FC236}">
                <a16:creationId xmlns:a16="http://schemas.microsoft.com/office/drawing/2014/main" id="{7A420B5F-EDDE-8971-3EE7-96F900E0C576}"/>
              </a:ext>
            </a:extLst>
          </p:cNvPr>
          <p:cNvSpPr>
            <a:spLocks noGrp="1"/>
          </p:cNvSpPr>
          <p:nvPr>
            <p:ph idx="1"/>
          </p:nvPr>
        </p:nvSpPr>
        <p:spPr>
          <a:xfrm>
            <a:off x="695325" y="1332000"/>
            <a:ext cx="8101013" cy="3158977"/>
          </a:xfrm>
        </p:spPr>
        <p:txBody>
          <a:bodyPr/>
          <a:lstStyle/>
          <a:p>
            <a:r>
              <a:rPr lang="da-DK" sz="1800"/>
              <a:t>Den klassiske reduktion af indigo med </a:t>
            </a:r>
            <a:r>
              <a:rPr lang="da-DK" sz="1800" err="1"/>
              <a:t>dithionit</a:t>
            </a:r>
            <a:r>
              <a:rPr lang="da-DK" sz="1800"/>
              <a:t> i basisk opløsning:</a:t>
            </a:r>
          </a:p>
          <a:p>
            <a:endParaRPr lang="da-DK"/>
          </a:p>
        </p:txBody>
      </p:sp>
      <p:pic>
        <p:nvPicPr>
          <p:cNvPr id="4" name="Pladsholder til indhold 4">
            <a:extLst>
              <a:ext uri="{FF2B5EF4-FFF2-40B4-BE49-F238E27FC236}">
                <a16:creationId xmlns:a16="http://schemas.microsoft.com/office/drawing/2014/main" id="{45CF4BCF-C80B-E06B-780D-271EEC359D75}"/>
              </a:ext>
            </a:extLst>
          </p:cNvPr>
          <p:cNvPicPr>
            <a:picLocks noChangeAspect="1"/>
          </p:cNvPicPr>
          <p:nvPr/>
        </p:nvPicPr>
        <p:blipFill>
          <a:blip r:embed="rId2"/>
          <a:stretch>
            <a:fillRect/>
          </a:stretch>
        </p:blipFill>
        <p:spPr>
          <a:xfrm>
            <a:off x="613688" y="1846934"/>
            <a:ext cx="7865722" cy="2031978"/>
          </a:xfrm>
          <a:prstGeom prst="rect">
            <a:avLst/>
          </a:prstGeom>
        </p:spPr>
      </p:pic>
      <p:pic>
        <p:nvPicPr>
          <p:cNvPr id="8" name="Billede 7" descr="Et billede, der indeholder jeans, tøj, denim, Lomme&#10;&#10;Automatisk genereret beskrivelse">
            <a:extLst>
              <a:ext uri="{FF2B5EF4-FFF2-40B4-BE49-F238E27FC236}">
                <a16:creationId xmlns:a16="http://schemas.microsoft.com/office/drawing/2014/main" id="{14E79154-AAAB-CF72-AA83-12CF162D28C1}"/>
              </a:ext>
            </a:extLst>
          </p:cNvPr>
          <p:cNvPicPr>
            <a:picLocks noChangeAspect="1"/>
          </p:cNvPicPr>
          <p:nvPr/>
        </p:nvPicPr>
        <p:blipFill>
          <a:blip r:embed="rId3" cstate="print">
            <a:extLst>
              <a:ext uri="{28A0092B-C50C-407E-A947-70E740481C1C}">
                <a14:useLocalDpi xmlns:a14="http://schemas.microsoft.com/office/drawing/2010/main" val="0"/>
              </a:ext>
            </a:extLst>
          </a:blip>
          <a:srcRect l="15439" r="19337" b="2179"/>
          <a:stretch/>
        </p:blipFill>
        <p:spPr>
          <a:xfrm>
            <a:off x="8460000" y="858018"/>
            <a:ext cx="3636022" cy="5453227"/>
          </a:xfrm>
          <a:prstGeom prst="rect">
            <a:avLst/>
          </a:prstGeom>
        </p:spPr>
      </p:pic>
      <p:pic>
        <p:nvPicPr>
          <p:cNvPr id="7" name="Billede 6" descr="Et billede, der indeholder tøj, stof, fiber, tekstil&#10;&#10;Automatisk genereret beskrivelse">
            <a:extLst>
              <a:ext uri="{FF2B5EF4-FFF2-40B4-BE49-F238E27FC236}">
                <a16:creationId xmlns:a16="http://schemas.microsoft.com/office/drawing/2014/main" id="{26FB79A7-A23A-1DBC-8F6C-D5AD89DFED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798" y="4013684"/>
            <a:ext cx="5900233" cy="2095334"/>
          </a:xfrm>
          <a:prstGeom prst="rect">
            <a:avLst/>
          </a:prstGeom>
        </p:spPr>
      </p:pic>
      <p:sp>
        <p:nvSpPr>
          <p:cNvPr id="9" name="Tekstfelt 8">
            <a:extLst>
              <a:ext uri="{FF2B5EF4-FFF2-40B4-BE49-F238E27FC236}">
                <a16:creationId xmlns:a16="http://schemas.microsoft.com/office/drawing/2014/main" id="{04AC91C3-D36F-00A8-D0E6-FAD75F5DCF12}"/>
              </a:ext>
            </a:extLst>
          </p:cNvPr>
          <p:cNvSpPr txBox="1"/>
          <p:nvPr/>
        </p:nvSpPr>
        <p:spPr>
          <a:xfrm>
            <a:off x="1623780" y="5532547"/>
            <a:ext cx="985101" cy="338554"/>
          </a:xfrm>
          <a:prstGeom prst="rect">
            <a:avLst/>
          </a:prstGeom>
          <a:noFill/>
        </p:spPr>
        <p:txBody>
          <a:bodyPr wrap="square" rtlCol="0">
            <a:spAutoFit/>
          </a:bodyPr>
          <a:lstStyle/>
          <a:p>
            <a:r>
              <a:rPr lang="da-DK" sz="1600" b="1">
                <a:solidFill>
                  <a:schemeClr val="bg1"/>
                </a:solidFill>
                <a:latin typeface="Work Sans" pitchFamily="2" charset="0"/>
              </a:rPr>
              <a:t>Lys</a:t>
            </a:r>
          </a:p>
        </p:txBody>
      </p:sp>
      <p:sp>
        <p:nvSpPr>
          <p:cNvPr id="10" name="Tekstfelt 9">
            <a:extLst>
              <a:ext uri="{FF2B5EF4-FFF2-40B4-BE49-F238E27FC236}">
                <a16:creationId xmlns:a16="http://schemas.microsoft.com/office/drawing/2014/main" id="{2B6E3868-9170-D556-14C9-8F8CB81A9B46}"/>
              </a:ext>
            </a:extLst>
          </p:cNvPr>
          <p:cNvSpPr txBox="1"/>
          <p:nvPr/>
        </p:nvSpPr>
        <p:spPr>
          <a:xfrm>
            <a:off x="3244669" y="5552682"/>
            <a:ext cx="1198672" cy="338554"/>
          </a:xfrm>
          <a:prstGeom prst="rect">
            <a:avLst/>
          </a:prstGeom>
          <a:noFill/>
        </p:spPr>
        <p:txBody>
          <a:bodyPr wrap="square" rtlCol="0">
            <a:spAutoFit/>
          </a:bodyPr>
          <a:lstStyle/>
          <a:p>
            <a:r>
              <a:rPr lang="da-DK" sz="1600" b="1">
                <a:solidFill>
                  <a:schemeClr val="bg1"/>
                </a:solidFill>
                <a:latin typeface="Work Sans" pitchFamily="2" charset="0"/>
              </a:rPr>
              <a:t>Mellem</a:t>
            </a:r>
          </a:p>
        </p:txBody>
      </p:sp>
      <p:sp>
        <p:nvSpPr>
          <p:cNvPr id="11" name="Tekstfelt 10">
            <a:extLst>
              <a:ext uri="{FF2B5EF4-FFF2-40B4-BE49-F238E27FC236}">
                <a16:creationId xmlns:a16="http://schemas.microsoft.com/office/drawing/2014/main" id="{8C50B491-2C10-94D5-CBCA-09F50C1A19D9}"/>
              </a:ext>
            </a:extLst>
          </p:cNvPr>
          <p:cNvSpPr txBox="1"/>
          <p:nvPr/>
        </p:nvSpPr>
        <p:spPr>
          <a:xfrm>
            <a:off x="5300954" y="5533200"/>
            <a:ext cx="1198672" cy="338554"/>
          </a:xfrm>
          <a:prstGeom prst="rect">
            <a:avLst/>
          </a:prstGeom>
          <a:noFill/>
        </p:spPr>
        <p:txBody>
          <a:bodyPr wrap="square" rtlCol="0">
            <a:spAutoFit/>
          </a:bodyPr>
          <a:lstStyle/>
          <a:p>
            <a:r>
              <a:rPr lang="da-DK" sz="1600" b="1">
                <a:solidFill>
                  <a:schemeClr val="bg1"/>
                </a:solidFill>
                <a:latin typeface="Work Sans" pitchFamily="2" charset="0"/>
              </a:rPr>
              <a:t>Mørk</a:t>
            </a:r>
          </a:p>
        </p:txBody>
      </p:sp>
    </p:spTree>
    <p:extLst>
      <p:ext uri="{BB962C8B-B14F-4D97-AF65-F5344CB8AC3E}">
        <p14:creationId xmlns:p14="http://schemas.microsoft.com/office/powerpoint/2010/main" val="5417140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jeans, tøj, denim, Lomme&#10;&#10;Automatisk genereret beskrivelse">
            <a:extLst>
              <a:ext uri="{FF2B5EF4-FFF2-40B4-BE49-F238E27FC236}">
                <a16:creationId xmlns:a16="http://schemas.microsoft.com/office/drawing/2014/main" id="{2CD6506F-57DD-BF6A-6E20-028F6F47374E}"/>
              </a:ext>
            </a:extLst>
          </p:cNvPr>
          <p:cNvPicPr>
            <a:picLocks noChangeAspect="1"/>
          </p:cNvPicPr>
          <p:nvPr/>
        </p:nvPicPr>
        <p:blipFill>
          <a:blip r:embed="rId2" cstate="print">
            <a:extLst>
              <a:ext uri="{28A0092B-C50C-407E-A947-70E740481C1C}">
                <a14:useLocalDpi xmlns:a14="http://schemas.microsoft.com/office/drawing/2010/main" val="0"/>
              </a:ext>
            </a:extLst>
          </a:blip>
          <a:srcRect l="15439" r="19337" b="1250"/>
          <a:stretch/>
        </p:blipFill>
        <p:spPr>
          <a:xfrm>
            <a:off x="8460000" y="858018"/>
            <a:ext cx="3636022" cy="5505075"/>
          </a:xfrm>
          <a:prstGeom prst="rect">
            <a:avLst/>
          </a:prstGeom>
        </p:spPr>
      </p:pic>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a:t>Kemien bag indigofarvning</a:t>
            </a:r>
          </a:p>
        </p:txBody>
      </p:sp>
      <p:sp>
        <p:nvSpPr>
          <p:cNvPr id="3" name="Pladsholder til indhold 2">
            <a:extLst>
              <a:ext uri="{FF2B5EF4-FFF2-40B4-BE49-F238E27FC236}">
                <a16:creationId xmlns:a16="http://schemas.microsoft.com/office/drawing/2014/main" id="{7A420B5F-EDDE-8971-3EE7-96F900E0C576}"/>
              </a:ext>
            </a:extLst>
          </p:cNvPr>
          <p:cNvSpPr>
            <a:spLocks noGrp="1"/>
          </p:cNvSpPr>
          <p:nvPr>
            <p:ph idx="1"/>
          </p:nvPr>
        </p:nvSpPr>
        <p:spPr>
          <a:xfrm>
            <a:off x="695325" y="1332000"/>
            <a:ext cx="8101013" cy="3158977"/>
          </a:xfrm>
        </p:spPr>
        <p:txBody>
          <a:bodyPr/>
          <a:lstStyle/>
          <a:p>
            <a:r>
              <a:rPr lang="da-DK" sz="1800"/>
              <a:t>Reduktion med fruktose i basisk opløsning:</a:t>
            </a:r>
          </a:p>
          <a:p>
            <a:endParaRPr lang="da-DK"/>
          </a:p>
        </p:txBody>
      </p:sp>
      <p:pic>
        <p:nvPicPr>
          <p:cNvPr id="8" name="Billede 7" descr="Et billede, der indeholder tøj, stof, fiber, tekstil&#10;&#10;Automatisk genereret beskrivelse">
            <a:extLst>
              <a:ext uri="{FF2B5EF4-FFF2-40B4-BE49-F238E27FC236}">
                <a16:creationId xmlns:a16="http://schemas.microsoft.com/office/drawing/2014/main" id="{B1E1A3A8-C79A-E6B4-A2AD-D1F24D3BC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98" y="4013684"/>
            <a:ext cx="5900233" cy="2095334"/>
          </a:xfrm>
          <a:prstGeom prst="rect">
            <a:avLst/>
          </a:prstGeom>
        </p:spPr>
      </p:pic>
      <p:sp>
        <p:nvSpPr>
          <p:cNvPr id="9" name="Tekstfelt 8">
            <a:extLst>
              <a:ext uri="{FF2B5EF4-FFF2-40B4-BE49-F238E27FC236}">
                <a16:creationId xmlns:a16="http://schemas.microsoft.com/office/drawing/2014/main" id="{DCB23AE7-F898-E307-168A-4D61661AB009}"/>
              </a:ext>
            </a:extLst>
          </p:cNvPr>
          <p:cNvSpPr txBox="1"/>
          <p:nvPr/>
        </p:nvSpPr>
        <p:spPr>
          <a:xfrm>
            <a:off x="1623780" y="5532547"/>
            <a:ext cx="985101" cy="338554"/>
          </a:xfrm>
          <a:prstGeom prst="rect">
            <a:avLst/>
          </a:prstGeom>
          <a:noFill/>
        </p:spPr>
        <p:txBody>
          <a:bodyPr wrap="square" rtlCol="0">
            <a:spAutoFit/>
          </a:bodyPr>
          <a:lstStyle/>
          <a:p>
            <a:r>
              <a:rPr lang="da-DK" sz="1600" b="1">
                <a:solidFill>
                  <a:schemeClr val="bg1"/>
                </a:solidFill>
                <a:latin typeface="Work Sans" pitchFamily="2" charset="0"/>
              </a:rPr>
              <a:t>Lys</a:t>
            </a:r>
          </a:p>
        </p:txBody>
      </p:sp>
      <p:sp>
        <p:nvSpPr>
          <p:cNvPr id="10" name="Tekstfelt 9">
            <a:extLst>
              <a:ext uri="{FF2B5EF4-FFF2-40B4-BE49-F238E27FC236}">
                <a16:creationId xmlns:a16="http://schemas.microsoft.com/office/drawing/2014/main" id="{F55CE61C-88F1-8F29-C4F4-4C61DA5B9DDA}"/>
              </a:ext>
            </a:extLst>
          </p:cNvPr>
          <p:cNvSpPr txBox="1"/>
          <p:nvPr/>
        </p:nvSpPr>
        <p:spPr>
          <a:xfrm>
            <a:off x="3244669" y="5552682"/>
            <a:ext cx="1198672" cy="338554"/>
          </a:xfrm>
          <a:prstGeom prst="rect">
            <a:avLst/>
          </a:prstGeom>
          <a:noFill/>
        </p:spPr>
        <p:txBody>
          <a:bodyPr wrap="square" rtlCol="0">
            <a:spAutoFit/>
          </a:bodyPr>
          <a:lstStyle/>
          <a:p>
            <a:r>
              <a:rPr lang="da-DK" sz="1600" b="1">
                <a:solidFill>
                  <a:schemeClr val="bg1"/>
                </a:solidFill>
                <a:latin typeface="Work Sans" pitchFamily="2" charset="0"/>
              </a:rPr>
              <a:t>Mellem</a:t>
            </a:r>
          </a:p>
        </p:txBody>
      </p:sp>
      <p:sp>
        <p:nvSpPr>
          <p:cNvPr id="11" name="Tekstfelt 10">
            <a:extLst>
              <a:ext uri="{FF2B5EF4-FFF2-40B4-BE49-F238E27FC236}">
                <a16:creationId xmlns:a16="http://schemas.microsoft.com/office/drawing/2014/main" id="{7C282328-B568-3A09-2C9A-E2A82AD82582}"/>
              </a:ext>
            </a:extLst>
          </p:cNvPr>
          <p:cNvSpPr txBox="1"/>
          <p:nvPr/>
        </p:nvSpPr>
        <p:spPr>
          <a:xfrm>
            <a:off x="5300954" y="5533200"/>
            <a:ext cx="1198672" cy="338554"/>
          </a:xfrm>
          <a:prstGeom prst="rect">
            <a:avLst/>
          </a:prstGeom>
          <a:noFill/>
        </p:spPr>
        <p:txBody>
          <a:bodyPr wrap="square" rtlCol="0">
            <a:spAutoFit/>
          </a:bodyPr>
          <a:lstStyle/>
          <a:p>
            <a:r>
              <a:rPr lang="da-DK" sz="1600" b="1">
                <a:solidFill>
                  <a:schemeClr val="bg1"/>
                </a:solidFill>
                <a:latin typeface="Work Sans" pitchFamily="2" charset="0"/>
              </a:rPr>
              <a:t>Mørk</a:t>
            </a:r>
          </a:p>
        </p:txBody>
      </p:sp>
      <p:grpSp>
        <p:nvGrpSpPr>
          <p:cNvPr id="6" name="Gruppe 5">
            <a:extLst>
              <a:ext uri="{FF2B5EF4-FFF2-40B4-BE49-F238E27FC236}">
                <a16:creationId xmlns:a16="http://schemas.microsoft.com/office/drawing/2014/main" id="{CE345ABC-751E-C3C2-A168-0818CE48E93D}"/>
              </a:ext>
            </a:extLst>
          </p:cNvPr>
          <p:cNvGrpSpPr/>
          <p:nvPr/>
        </p:nvGrpSpPr>
        <p:grpSpPr>
          <a:xfrm>
            <a:off x="580180" y="1850571"/>
            <a:ext cx="8478979" cy="2073288"/>
            <a:chOff x="580180" y="1850571"/>
            <a:chExt cx="8478979" cy="2073288"/>
          </a:xfrm>
        </p:grpSpPr>
        <p:pic>
          <p:nvPicPr>
            <p:cNvPr id="7" name="Billede 6" descr="Et billede, der indeholder diagram, skitse, linje/række, tekst&#10;&#10;Automatisk genereret beskrivelse">
              <a:extLst>
                <a:ext uri="{FF2B5EF4-FFF2-40B4-BE49-F238E27FC236}">
                  <a16:creationId xmlns:a16="http://schemas.microsoft.com/office/drawing/2014/main" id="{A4B8901C-02D5-80D9-4CBF-8CC118573EF4}"/>
                </a:ext>
              </a:extLst>
            </p:cNvPr>
            <p:cNvPicPr>
              <a:picLocks noChangeAspect="1"/>
            </p:cNvPicPr>
            <p:nvPr/>
          </p:nvPicPr>
          <p:blipFill>
            <a:blip r:embed="rId4"/>
            <a:srcRect r="1674"/>
            <a:stretch/>
          </p:blipFill>
          <p:spPr>
            <a:xfrm>
              <a:off x="580180" y="1899117"/>
              <a:ext cx="8478979" cy="2024742"/>
            </a:xfrm>
            <a:prstGeom prst="rect">
              <a:avLst/>
            </a:prstGeom>
          </p:spPr>
        </p:pic>
        <p:sp>
          <p:nvSpPr>
            <p:cNvPr id="4" name="Rektangel 3">
              <a:extLst>
                <a:ext uri="{FF2B5EF4-FFF2-40B4-BE49-F238E27FC236}">
                  <a16:creationId xmlns:a16="http://schemas.microsoft.com/office/drawing/2014/main" id="{E64EDC89-D471-DDCF-43BE-A3644F4035E8}"/>
                </a:ext>
              </a:extLst>
            </p:cNvPr>
            <p:cNvSpPr/>
            <p:nvPr/>
          </p:nvSpPr>
          <p:spPr>
            <a:xfrm>
              <a:off x="6736080" y="1850571"/>
              <a:ext cx="261257" cy="134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01912136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a:t>Kemien bag indigofarvning</a:t>
            </a:r>
          </a:p>
        </p:txBody>
      </p:sp>
      <p:sp>
        <p:nvSpPr>
          <p:cNvPr id="3" name="Pladsholder til indhold 2">
            <a:extLst>
              <a:ext uri="{FF2B5EF4-FFF2-40B4-BE49-F238E27FC236}">
                <a16:creationId xmlns:a16="http://schemas.microsoft.com/office/drawing/2014/main" id="{7A420B5F-EDDE-8971-3EE7-96F900E0C576}"/>
              </a:ext>
            </a:extLst>
          </p:cNvPr>
          <p:cNvSpPr>
            <a:spLocks noGrp="1"/>
          </p:cNvSpPr>
          <p:nvPr>
            <p:ph idx="1"/>
          </p:nvPr>
        </p:nvSpPr>
        <p:spPr>
          <a:xfrm>
            <a:off x="695325" y="1332000"/>
            <a:ext cx="8101013" cy="3158977"/>
          </a:xfrm>
        </p:spPr>
        <p:txBody>
          <a:bodyPr/>
          <a:lstStyle/>
          <a:p>
            <a:r>
              <a:rPr lang="da-DK" sz="1800"/>
              <a:t>Reduktion med jern (II)-ioner i basisk opløsning:</a:t>
            </a:r>
          </a:p>
          <a:p>
            <a:endParaRPr lang="da-DK"/>
          </a:p>
        </p:txBody>
      </p:sp>
      <p:pic>
        <p:nvPicPr>
          <p:cNvPr id="5" name="Billede 4" descr="Et billede, der indeholder jeans, tøj, denim, Lomme&#10;&#10;Automatisk genereret beskrivelse">
            <a:extLst>
              <a:ext uri="{FF2B5EF4-FFF2-40B4-BE49-F238E27FC236}">
                <a16:creationId xmlns:a16="http://schemas.microsoft.com/office/drawing/2014/main" id="{6ACD8B18-3A8C-3D8A-5D68-ADF72A5E8065}"/>
              </a:ext>
            </a:extLst>
          </p:cNvPr>
          <p:cNvPicPr>
            <a:picLocks noChangeAspect="1"/>
          </p:cNvPicPr>
          <p:nvPr/>
        </p:nvPicPr>
        <p:blipFill>
          <a:blip r:embed="rId2" cstate="print">
            <a:extLst>
              <a:ext uri="{28A0092B-C50C-407E-A947-70E740481C1C}">
                <a14:useLocalDpi xmlns:a14="http://schemas.microsoft.com/office/drawing/2010/main" val="0"/>
              </a:ext>
            </a:extLst>
          </a:blip>
          <a:srcRect l="15439" r="19337" b="1250"/>
          <a:stretch/>
        </p:blipFill>
        <p:spPr>
          <a:xfrm>
            <a:off x="8460000" y="858018"/>
            <a:ext cx="3636022" cy="5505075"/>
          </a:xfrm>
          <a:prstGeom prst="rect">
            <a:avLst/>
          </a:prstGeom>
        </p:spPr>
      </p:pic>
      <p:pic>
        <p:nvPicPr>
          <p:cNvPr id="8" name="Billede 7" descr="Et billede, der indeholder tøj, stof, fiber, tekstil&#10;&#10;Automatisk genereret beskrivelse">
            <a:extLst>
              <a:ext uri="{FF2B5EF4-FFF2-40B4-BE49-F238E27FC236}">
                <a16:creationId xmlns:a16="http://schemas.microsoft.com/office/drawing/2014/main" id="{C7DCFFCA-45E0-6DEE-0C77-F57B3F2B3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98" y="4013684"/>
            <a:ext cx="5900233" cy="2095334"/>
          </a:xfrm>
          <a:prstGeom prst="rect">
            <a:avLst/>
          </a:prstGeom>
        </p:spPr>
      </p:pic>
      <p:sp>
        <p:nvSpPr>
          <p:cNvPr id="9" name="Tekstfelt 8">
            <a:extLst>
              <a:ext uri="{FF2B5EF4-FFF2-40B4-BE49-F238E27FC236}">
                <a16:creationId xmlns:a16="http://schemas.microsoft.com/office/drawing/2014/main" id="{1DCEDE7C-DE2C-B672-46FE-3485C3A1A20C}"/>
              </a:ext>
            </a:extLst>
          </p:cNvPr>
          <p:cNvSpPr txBox="1"/>
          <p:nvPr/>
        </p:nvSpPr>
        <p:spPr>
          <a:xfrm>
            <a:off x="1623780" y="5532547"/>
            <a:ext cx="985101" cy="338554"/>
          </a:xfrm>
          <a:prstGeom prst="rect">
            <a:avLst/>
          </a:prstGeom>
          <a:noFill/>
        </p:spPr>
        <p:txBody>
          <a:bodyPr wrap="square" rtlCol="0">
            <a:spAutoFit/>
          </a:bodyPr>
          <a:lstStyle/>
          <a:p>
            <a:r>
              <a:rPr lang="da-DK" sz="1600" b="1">
                <a:solidFill>
                  <a:schemeClr val="bg1"/>
                </a:solidFill>
                <a:latin typeface="Work Sans" pitchFamily="2" charset="0"/>
              </a:rPr>
              <a:t>Lys</a:t>
            </a:r>
          </a:p>
        </p:txBody>
      </p:sp>
      <p:sp>
        <p:nvSpPr>
          <p:cNvPr id="10" name="Tekstfelt 9">
            <a:extLst>
              <a:ext uri="{FF2B5EF4-FFF2-40B4-BE49-F238E27FC236}">
                <a16:creationId xmlns:a16="http://schemas.microsoft.com/office/drawing/2014/main" id="{7CF1326D-C1C6-8254-5D52-6003DD40A586}"/>
              </a:ext>
            </a:extLst>
          </p:cNvPr>
          <p:cNvSpPr txBox="1"/>
          <p:nvPr/>
        </p:nvSpPr>
        <p:spPr>
          <a:xfrm>
            <a:off x="3244669" y="5552682"/>
            <a:ext cx="1198672" cy="338554"/>
          </a:xfrm>
          <a:prstGeom prst="rect">
            <a:avLst/>
          </a:prstGeom>
          <a:noFill/>
        </p:spPr>
        <p:txBody>
          <a:bodyPr wrap="square" rtlCol="0">
            <a:spAutoFit/>
          </a:bodyPr>
          <a:lstStyle/>
          <a:p>
            <a:r>
              <a:rPr lang="da-DK" sz="1600" b="1">
                <a:solidFill>
                  <a:schemeClr val="bg1"/>
                </a:solidFill>
                <a:latin typeface="Work Sans" pitchFamily="2" charset="0"/>
              </a:rPr>
              <a:t>Mellem</a:t>
            </a:r>
          </a:p>
        </p:txBody>
      </p:sp>
      <p:sp>
        <p:nvSpPr>
          <p:cNvPr id="11" name="Tekstfelt 10">
            <a:extLst>
              <a:ext uri="{FF2B5EF4-FFF2-40B4-BE49-F238E27FC236}">
                <a16:creationId xmlns:a16="http://schemas.microsoft.com/office/drawing/2014/main" id="{3D3FE60B-0C28-C776-721A-BCA334E50408}"/>
              </a:ext>
            </a:extLst>
          </p:cNvPr>
          <p:cNvSpPr txBox="1"/>
          <p:nvPr/>
        </p:nvSpPr>
        <p:spPr>
          <a:xfrm>
            <a:off x="5300954" y="5533200"/>
            <a:ext cx="1198672" cy="338554"/>
          </a:xfrm>
          <a:prstGeom prst="rect">
            <a:avLst/>
          </a:prstGeom>
          <a:noFill/>
        </p:spPr>
        <p:txBody>
          <a:bodyPr wrap="square" rtlCol="0">
            <a:spAutoFit/>
          </a:bodyPr>
          <a:lstStyle/>
          <a:p>
            <a:r>
              <a:rPr lang="da-DK" sz="1600" b="1">
                <a:solidFill>
                  <a:schemeClr val="bg1"/>
                </a:solidFill>
                <a:latin typeface="Work Sans" pitchFamily="2" charset="0"/>
              </a:rPr>
              <a:t>Mørk</a:t>
            </a:r>
          </a:p>
        </p:txBody>
      </p:sp>
      <p:pic>
        <p:nvPicPr>
          <p:cNvPr id="4" name="Billede 3" descr="Et billede, der indeholder skitse, diagram, linje/række, hvid&#10;&#10;Automatisk genereret beskrivelse">
            <a:extLst>
              <a:ext uri="{FF2B5EF4-FFF2-40B4-BE49-F238E27FC236}">
                <a16:creationId xmlns:a16="http://schemas.microsoft.com/office/drawing/2014/main" id="{09E95F38-E469-F4FD-20E9-6FC19661D42C}"/>
              </a:ext>
            </a:extLst>
          </p:cNvPr>
          <p:cNvPicPr>
            <a:picLocks noChangeAspect="1"/>
          </p:cNvPicPr>
          <p:nvPr/>
        </p:nvPicPr>
        <p:blipFill>
          <a:blip r:embed="rId4"/>
          <a:srcRect l="1567" r="3930" b="5994"/>
          <a:stretch/>
        </p:blipFill>
        <p:spPr>
          <a:xfrm>
            <a:off x="641023" y="1936793"/>
            <a:ext cx="8403996" cy="1287174"/>
          </a:xfrm>
          <a:prstGeom prst="rect">
            <a:avLst/>
          </a:prstGeom>
        </p:spPr>
      </p:pic>
    </p:spTree>
    <p:extLst>
      <p:ext uri="{BB962C8B-B14F-4D97-AF65-F5344CB8AC3E}">
        <p14:creationId xmlns:p14="http://schemas.microsoft.com/office/powerpoint/2010/main" val="11591455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727F71-2B99-C1F0-A8C3-A5F05790B9F7}"/>
              </a:ext>
            </a:extLst>
          </p:cNvPr>
          <p:cNvSpPr>
            <a:spLocks noGrp="1"/>
          </p:cNvSpPr>
          <p:nvPr>
            <p:ph type="title"/>
          </p:nvPr>
        </p:nvSpPr>
        <p:spPr/>
        <p:txBody>
          <a:bodyPr/>
          <a:lstStyle/>
          <a:p>
            <a:r>
              <a:rPr lang="da-DK"/>
              <a:t>Kemien bag indigofarvning</a:t>
            </a:r>
          </a:p>
        </p:txBody>
      </p:sp>
      <p:sp>
        <p:nvSpPr>
          <p:cNvPr id="3" name="Pladsholder til indhold 2">
            <a:extLst>
              <a:ext uri="{FF2B5EF4-FFF2-40B4-BE49-F238E27FC236}">
                <a16:creationId xmlns:a16="http://schemas.microsoft.com/office/drawing/2014/main" id="{7A420B5F-EDDE-8971-3EE7-96F900E0C576}"/>
              </a:ext>
            </a:extLst>
          </p:cNvPr>
          <p:cNvSpPr>
            <a:spLocks noGrp="1"/>
          </p:cNvSpPr>
          <p:nvPr>
            <p:ph idx="1"/>
          </p:nvPr>
        </p:nvSpPr>
        <p:spPr>
          <a:xfrm>
            <a:off x="695325" y="1332000"/>
            <a:ext cx="8101013" cy="3158977"/>
          </a:xfrm>
        </p:spPr>
        <p:txBody>
          <a:bodyPr/>
          <a:lstStyle/>
          <a:p>
            <a:r>
              <a:rPr lang="da-DK" sz="1800"/>
              <a:t>Oxidation af indigohvidt med luftens ilt:</a:t>
            </a:r>
          </a:p>
          <a:p>
            <a:endParaRPr lang="da-DK"/>
          </a:p>
        </p:txBody>
      </p:sp>
      <p:pic>
        <p:nvPicPr>
          <p:cNvPr id="5" name="Billede 4" descr="Et billede, der indeholder jeans, tøj, denim, Lomme&#10;&#10;Automatisk genereret beskrivelse">
            <a:extLst>
              <a:ext uri="{FF2B5EF4-FFF2-40B4-BE49-F238E27FC236}">
                <a16:creationId xmlns:a16="http://schemas.microsoft.com/office/drawing/2014/main" id="{ADB8DD25-67AB-A3A1-925A-0A9F4947C6E4}"/>
              </a:ext>
            </a:extLst>
          </p:cNvPr>
          <p:cNvPicPr>
            <a:picLocks noChangeAspect="1"/>
          </p:cNvPicPr>
          <p:nvPr/>
        </p:nvPicPr>
        <p:blipFill>
          <a:blip r:embed="rId2" cstate="print">
            <a:extLst>
              <a:ext uri="{28A0092B-C50C-407E-A947-70E740481C1C}">
                <a14:useLocalDpi xmlns:a14="http://schemas.microsoft.com/office/drawing/2010/main" val="0"/>
              </a:ext>
            </a:extLst>
          </a:blip>
          <a:srcRect l="15439" r="19337" b="1250"/>
          <a:stretch/>
        </p:blipFill>
        <p:spPr>
          <a:xfrm>
            <a:off x="8460000" y="858018"/>
            <a:ext cx="3636022" cy="5505075"/>
          </a:xfrm>
          <a:prstGeom prst="rect">
            <a:avLst/>
          </a:prstGeom>
        </p:spPr>
      </p:pic>
      <p:pic>
        <p:nvPicPr>
          <p:cNvPr id="8" name="Billede 7" descr="Et billede, der indeholder tøj, stof, fiber, tekstil&#10;&#10;Automatisk genereret beskrivelse">
            <a:extLst>
              <a:ext uri="{FF2B5EF4-FFF2-40B4-BE49-F238E27FC236}">
                <a16:creationId xmlns:a16="http://schemas.microsoft.com/office/drawing/2014/main" id="{5B883D93-C5EC-C398-FFE6-5FE1D80674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98" y="4013684"/>
            <a:ext cx="5900233" cy="2095334"/>
          </a:xfrm>
          <a:prstGeom prst="rect">
            <a:avLst/>
          </a:prstGeom>
        </p:spPr>
      </p:pic>
      <p:sp>
        <p:nvSpPr>
          <p:cNvPr id="9" name="Tekstfelt 8">
            <a:extLst>
              <a:ext uri="{FF2B5EF4-FFF2-40B4-BE49-F238E27FC236}">
                <a16:creationId xmlns:a16="http://schemas.microsoft.com/office/drawing/2014/main" id="{CC7C4FC1-07C4-EC70-66FD-EC67F9A5543C}"/>
              </a:ext>
            </a:extLst>
          </p:cNvPr>
          <p:cNvSpPr txBox="1"/>
          <p:nvPr/>
        </p:nvSpPr>
        <p:spPr>
          <a:xfrm>
            <a:off x="1623780" y="5532547"/>
            <a:ext cx="985101" cy="338554"/>
          </a:xfrm>
          <a:prstGeom prst="rect">
            <a:avLst/>
          </a:prstGeom>
          <a:noFill/>
        </p:spPr>
        <p:txBody>
          <a:bodyPr wrap="square" rtlCol="0">
            <a:spAutoFit/>
          </a:bodyPr>
          <a:lstStyle/>
          <a:p>
            <a:r>
              <a:rPr lang="da-DK" sz="1600" b="1">
                <a:solidFill>
                  <a:schemeClr val="bg1"/>
                </a:solidFill>
                <a:latin typeface="Work Sans" pitchFamily="2" charset="0"/>
              </a:rPr>
              <a:t>Lys</a:t>
            </a:r>
          </a:p>
        </p:txBody>
      </p:sp>
      <p:sp>
        <p:nvSpPr>
          <p:cNvPr id="10" name="Tekstfelt 9">
            <a:extLst>
              <a:ext uri="{FF2B5EF4-FFF2-40B4-BE49-F238E27FC236}">
                <a16:creationId xmlns:a16="http://schemas.microsoft.com/office/drawing/2014/main" id="{C09AD67F-1C82-C7A4-8742-B8E80ECE7E83}"/>
              </a:ext>
            </a:extLst>
          </p:cNvPr>
          <p:cNvSpPr txBox="1"/>
          <p:nvPr/>
        </p:nvSpPr>
        <p:spPr>
          <a:xfrm>
            <a:off x="3244669" y="5552682"/>
            <a:ext cx="1198672" cy="338554"/>
          </a:xfrm>
          <a:prstGeom prst="rect">
            <a:avLst/>
          </a:prstGeom>
          <a:noFill/>
        </p:spPr>
        <p:txBody>
          <a:bodyPr wrap="square" rtlCol="0">
            <a:spAutoFit/>
          </a:bodyPr>
          <a:lstStyle/>
          <a:p>
            <a:r>
              <a:rPr lang="da-DK" sz="1600" b="1">
                <a:solidFill>
                  <a:schemeClr val="bg1"/>
                </a:solidFill>
                <a:latin typeface="Work Sans" pitchFamily="2" charset="0"/>
              </a:rPr>
              <a:t>Mellem</a:t>
            </a:r>
          </a:p>
        </p:txBody>
      </p:sp>
      <p:sp>
        <p:nvSpPr>
          <p:cNvPr id="11" name="Tekstfelt 10">
            <a:extLst>
              <a:ext uri="{FF2B5EF4-FFF2-40B4-BE49-F238E27FC236}">
                <a16:creationId xmlns:a16="http://schemas.microsoft.com/office/drawing/2014/main" id="{4DC52A0C-1DC3-8DD6-BF97-D887B6B1B2B9}"/>
              </a:ext>
            </a:extLst>
          </p:cNvPr>
          <p:cNvSpPr txBox="1"/>
          <p:nvPr/>
        </p:nvSpPr>
        <p:spPr>
          <a:xfrm>
            <a:off x="5300954" y="5533200"/>
            <a:ext cx="1198672" cy="338554"/>
          </a:xfrm>
          <a:prstGeom prst="rect">
            <a:avLst/>
          </a:prstGeom>
          <a:noFill/>
        </p:spPr>
        <p:txBody>
          <a:bodyPr wrap="square" rtlCol="0">
            <a:spAutoFit/>
          </a:bodyPr>
          <a:lstStyle/>
          <a:p>
            <a:r>
              <a:rPr lang="da-DK" sz="1600" b="1">
                <a:solidFill>
                  <a:schemeClr val="bg1"/>
                </a:solidFill>
                <a:latin typeface="Work Sans" pitchFamily="2" charset="0"/>
              </a:rPr>
              <a:t>Mørk</a:t>
            </a:r>
          </a:p>
        </p:txBody>
      </p:sp>
      <p:pic>
        <p:nvPicPr>
          <p:cNvPr id="7" name="Billede 6" descr="Et billede, der indeholder skitse, diagram, hvid, linje/række&#10;&#10;Automatisk genereret beskrivelse">
            <a:extLst>
              <a:ext uri="{FF2B5EF4-FFF2-40B4-BE49-F238E27FC236}">
                <a16:creationId xmlns:a16="http://schemas.microsoft.com/office/drawing/2014/main" id="{E4D59392-7B6D-EB71-DA02-3A19E238F656}"/>
              </a:ext>
            </a:extLst>
          </p:cNvPr>
          <p:cNvPicPr>
            <a:picLocks noChangeAspect="1"/>
          </p:cNvPicPr>
          <p:nvPr/>
        </p:nvPicPr>
        <p:blipFill>
          <a:blip r:embed="rId4"/>
          <a:srcRect l="1312" r="1931"/>
          <a:stretch/>
        </p:blipFill>
        <p:spPr>
          <a:xfrm>
            <a:off x="561838" y="1840739"/>
            <a:ext cx="8399282" cy="1378956"/>
          </a:xfrm>
          <a:prstGeom prst="rect">
            <a:avLst/>
          </a:prstGeom>
        </p:spPr>
      </p:pic>
    </p:spTree>
    <p:extLst>
      <p:ext uri="{BB962C8B-B14F-4D97-AF65-F5344CB8AC3E}">
        <p14:creationId xmlns:p14="http://schemas.microsoft.com/office/powerpoint/2010/main" val="42192786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6865E-C5E1-67E1-BDD2-9A732D9266A0}"/>
              </a:ext>
            </a:extLst>
          </p:cNvPr>
          <p:cNvSpPr>
            <a:spLocks noGrp="1"/>
          </p:cNvSpPr>
          <p:nvPr>
            <p:ph type="title"/>
          </p:nvPr>
        </p:nvSpPr>
        <p:spPr/>
        <p:txBody>
          <a:bodyPr/>
          <a:lstStyle/>
          <a:p>
            <a:pPr>
              <a:lnSpc>
                <a:spcPct val="90000"/>
              </a:lnSpc>
              <a:spcBef>
                <a:spcPct val="0"/>
              </a:spcBef>
              <a:spcAft>
                <a:spcPts val="600"/>
              </a:spcAft>
            </a:pPr>
            <a:r>
              <a:rPr lang="en-US" sz="4400" err="1">
                <a:latin typeface="BetonEF" pitchFamily="50" charset="0"/>
              </a:rPr>
              <a:t>Udfordring</a:t>
            </a:r>
            <a:endParaRPr lang="en-US" sz="4400">
              <a:latin typeface="BetonEF" pitchFamily="50" charset="0"/>
            </a:endParaRPr>
          </a:p>
        </p:txBody>
      </p:sp>
      <p:sp>
        <p:nvSpPr>
          <p:cNvPr id="3" name="Pladsholder til indhold 2">
            <a:extLst>
              <a:ext uri="{FF2B5EF4-FFF2-40B4-BE49-F238E27FC236}">
                <a16:creationId xmlns:a16="http://schemas.microsoft.com/office/drawing/2014/main" id="{D86A29EA-6B3A-AFB1-655A-E4AD5CFB8B53}"/>
              </a:ext>
            </a:extLst>
          </p:cNvPr>
          <p:cNvSpPr>
            <a:spLocks noGrp="1"/>
          </p:cNvSpPr>
          <p:nvPr>
            <p:ph idx="1"/>
          </p:nvPr>
        </p:nvSpPr>
        <p:spPr>
          <a:xfrm>
            <a:off x="695325" y="1332000"/>
            <a:ext cx="5088530" cy="4248000"/>
          </a:xfrm>
        </p:spPr>
        <p:txBody>
          <a:bodyPr/>
          <a:lstStyle/>
          <a:p>
            <a:pPr marL="0" indent="0">
              <a:lnSpc>
                <a:spcPct val="100000"/>
              </a:lnSpc>
              <a:spcAft>
                <a:spcPts val="1000"/>
              </a:spcAft>
              <a:buNone/>
            </a:pPr>
            <a:r>
              <a:rPr lang="da-DK" sz="1800" kern="100" dirty="0">
                <a:effectLst/>
                <a:ea typeface="Aptos" panose="020B0004020202020204" pitchFamily="34" charset="0"/>
                <a:cs typeface="Times New Roman" panose="02020603050405020304" pitchFamily="18" charset="0"/>
              </a:rPr>
              <a:t>I skal udvikle en opskrift for tekstilfarvning med naturlig indigo, hvor I anvender et alternativ til </a:t>
            </a:r>
            <a:r>
              <a:rPr lang="da-DK" sz="1800" kern="100" dirty="0" err="1">
                <a:effectLst/>
                <a:ea typeface="Aptos" panose="020B0004020202020204" pitchFamily="34" charset="0"/>
                <a:cs typeface="Times New Roman" panose="02020603050405020304" pitchFamily="18" charset="0"/>
              </a:rPr>
              <a:t>dithionit</a:t>
            </a:r>
            <a:r>
              <a:rPr lang="da-DK" sz="1800" kern="100" dirty="0">
                <a:effectLst/>
                <a:ea typeface="Aptos" panose="020B0004020202020204" pitchFamily="34" charset="0"/>
                <a:cs typeface="Times New Roman" panose="02020603050405020304" pitchFamily="18" charset="0"/>
              </a:rPr>
              <a:t> i farveprocessen, så processen bliver mere bæredygtig. Opskriften på tekstilfarvningen skal kunne anvendes i et almindeligt køkken, så man kan opfriske farven på noget brugt bomuldstøj.</a:t>
            </a:r>
            <a:endParaRPr lang="da-DK" sz="1800" dirty="0"/>
          </a:p>
        </p:txBody>
      </p:sp>
      <p:pic>
        <p:nvPicPr>
          <p:cNvPr id="5" name="Billede 4" descr="Et billede, der indeholder Medicinsk udstyr, indendørs, lægeundersøgelse/medicin, sundhedsvæsen&#10;&#10;Automatisk genereret beskrivelse">
            <a:extLst>
              <a:ext uri="{FF2B5EF4-FFF2-40B4-BE49-F238E27FC236}">
                <a16:creationId xmlns:a16="http://schemas.microsoft.com/office/drawing/2014/main" id="{518F2846-C579-DAF8-D651-908D10F8D7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113" y="1495020"/>
            <a:ext cx="5749738" cy="3220199"/>
          </a:xfrm>
          <a:prstGeom prst="rect">
            <a:avLst/>
          </a:prstGeom>
        </p:spPr>
      </p:pic>
    </p:spTree>
    <p:extLst>
      <p:ext uri="{BB962C8B-B14F-4D97-AF65-F5344CB8AC3E}">
        <p14:creationId xmlns:p14="http://schemas.microsoft.com/office/powerpoint/2010/main" val="1191553047"/>
      </p:ext>
    </p:extLst>
  </p:cSld>
  <p:clrMapOvr>
    <a:masterClrMapping/>
  </p:clrMapOvr>
  <p:transition>
    <p:fade/>
  </p:transition>
</p:sld>
</file>

<file path=ppt/theme/theme1.xml><?xml version="1.0" encoding="utf-8"?>
<a:theme xmlns:a="http://schemas.openxmlformats.org/drawingml/2006/main" name="EIS template">
  <a:themeElements>
    <a:clrScheme name="EIS">
      <a:dk1>
        <a:sysClr val="windowText" lastClr="000000"/>
      </a:dk1>
      <a:lt1>
        <a:sysClr val="window" lastClr="FFFFFF"/>
      </a:lt1>
      <a:dk2>
        <a:srgbClr val="000000"/>
      </a:dk2>
      <a:lt2>
        <a:srgbClr val="FFFFFF"/>
      </a:lt2>
      <a:accent1>
        <a:srgbClr val="587F8A"/>
      </a:accent1>
      <a:accent2>
        <a:srgbClr val="BCCF00"/>
      </a:accent2>
      <a:accent3>
        <a:srgbClr val="AEBAC0"/>
      </a:accent3>
      <a:accent4>
        <a:srgbClr val="40ACB6"/>
      </a:accent4>
      <a:accent5>
        <a:srgbClr val="234B5A"/>
      </a:accent5>
      <a:accent6>
        <a:srgbClr val="DDDDDD"/>
      </a:accent6>
      <a:hlink>
        <a:srgbClr val="BCCF00"/>
      </a:hlink>
      <a:folHlink>
        <a:srgbClr val="7F7F7F"/>
      </a:folHlink>
    </a:clrScheme>
    <a:fontScheme name="EIS">
      <a:majorFont>
        <a:latin typeface="Calibri"/>
        <a:ea typeface=""/>
        <a:cs typeface=""/>
      </a:majorFont>
      <a:minorFont>
        <a:latin typeface="Calibr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gerdefineret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182a518-1075-4414-b33f-9ae5c587f5b3">
      <UserInfo>
        <DisplayName>Ghita Wolf Andreasen</DisplayName>
        <AccountId>12</AccountId>
        <AccountType/>
      </UserInfo>
    </SharedWithUsers>
    <lcf76f155ced4ddcb4097134ff3c332f xmlns="c9556b18-80b3-495f-bf06-e7a3be1966d2">
      <Terms xmlns="http://schemas.microsoft.com/office/infopath/2007/PartnerControls"/>
    </lcf76f155ced4ddcb4097134ff3c332f>
    <TaxCatchAll xmlns="a182a518-1075-4414-b33f-9ae5c587f5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824A62435C14A4286DB020D2DE62476" ma:contentTypeVersion="18" ma:contentTypeDescription="Opret et nyt dokument." ma:contentTypeScope="" ma:versionID="4776a61c38c5cec17ead284183cba9ef">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6ddb8464ae618739d1d8d2a3b6141742"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2CE1CC-95F7-4584-9450-33F63802ABB0}">
  <ds:schemaRefs>
    <ds:schemaRef ds:uri="http://schemas.microsoft.com/sharepoint/v3/contenttype/forms"/>
  </ds:schemaRefs>
</ds:datastoreItem>
</file>

<file path=customXml/itemProps2.xml><?xml version="1.0" encoding="utf-8"?>
<ds:datastoreItem xmlns:ds="http://schemas.openxmlformats.org/officeDocument/2006/customXml" ds:itemID="{24C3EF39-3305-44D2-9B77-D5B5CFFA3B7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FC05BD-46EA-4205-B6F9-40B19C4EAA7F}"/>
</file>

<file path=docProps/app.xml><?xml version="1.0" encoding="utf-8"?>
<Properties xmlns="http://schemas.openxmlformats.org/officeDocument/2006/extended-properties" xmlns:vt="http://schemas.openxmlformats.org/officeDocument/2006/docPropsVTypes">
  <Template/>
  <TotalTime>276</TotalTime>
  <Words>1128</Words>
  <Application>Microsoft Office PowerPoint</Application>
  <PresentationFormat>Widescreen</PresentationFormat>
  <Paragraphs>116</Paragraphs>
  <Slides>35</Slides>
  <Notes>5</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35</vt:i4>
      </vt:variant>
    </vt:vector>
  </HeadingPairs>
  <TitlesOfParts>
    <vt:vector size="44" baseType="lpstr">
      <vt:lpstr>Work Sans</vt:lpstr>
      <vt:lpstr>Calibri</vt:lpstr>
      <vt:lpstr>Arial</vt:lpstr>
      <vt:lpstr>Aptos</vt:lpstr>
      <vt:lpstr>BetonEF</vt:lpstr>
      <vt:lpstr>BetonEF-Bold</vt:lpstr>
      <vt:lpstr>Symbol</vt:lpstr>
      <vt:lpstr>EIS template</vt:lpstr>
      <vt:lpstr>Brugerdefineret design</vt:lpstr>
      <vt:lpstr>PowerPoint-præsentation</vt:lpstr>
      <vt:lpstr> Præsentation af narrativ og udfordring    </vt:lpstr>
      <vt:lpstr>Baggrund</vt:lpstr>
      <vt:lpstr>PowerPoint-præsentation</vt:lpstr>
      <vt:lpstr>Kemien bag indigofarvning</vt:lpstr>
      <vt:lpstr>Kemien bag indigofarvning</vt:lpstr>
      <vt:lpstr>Kemien bag indigofarvning</vt:lpstr>
      <vt:lpstr>Kemien bag indigofarvning</vt:lpstr>
      <vt:lpstr>Udfordring</vt:lpstr>
      <vt:lpstr>Rammer og kriterier</vt:lpstr>
      <vt:lpstr>Produktkrav</vt:lpstr>
      <vt:lpstr>Engineering designprocessen</vt:lpstr>
      <vt:lpstr>Introduktion til engineering designprocessen</vt:lpstr>
      <vt:lpstr>Gruppearbejde</vt:lpstr>
      <vt:lpstr>PowerPoint-præsentation</vt:lpstr>
      <vt:lpstr>Engineering designprocessen</vt:lpstr>
      <vt:lpstr>Afprøvning af standardopskrifter</vt:lpstr>
      <vt:lpstr>Start på metodekort ”Almindelig brainstorm”</vt:lpstr>
      <vt:lpstr>PowerPoint-præsentation</vt:lpstr>
      <vt:lpstr>Engineering designprocessen</vt:lpstr>
      <vt:lpstr>Lektion 4. Fælles teoritime</vt:lpstr>
      <vt:lpstr>Grupperne arbejder med arbejdsarket ”Tekstiler, indigo og kypefarvning”</vt:lpstr>
      <vt:lpstr>Lav jeres egen kypefarve    </vt:lpstr>
      <vt:lpstr>Engineering designprocessen</vt:lpstr>
      <vt:lpstr>Lav jeres egen kypefarve</vt:lpstr>
      <vt:lpstr>Test af prototyper (kypefarvning):     </vt:lpstr>
      <vt:lpstr>Engineering designprocessen</vt:lpstr>
      <vt:lpstr>Test af prototyper (kypefarvning):</vt:lpstr>
      <vt:lpstr>Test af prototyper (kypefarvning):</vt:lpstr>
      <vt:lpstr>Vurdering af prototype og posterfremstilling    </vt:lpstr>
      <vt:lpstr>Engineering designprocessen</vt:lpstr>
      <vt:lpstr>Vurdering af prototype og posterfremstilling</vt:lpstr>
      <vt:lpstr>Produktkrav</vt:lpstr>
      <vt:lpstr> Præsentation af poster for  lærer- og opponentgruppe      </vt:lpstr>
      <vt:lpstr>Engineering designprocessen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Helle Janniche</dc:creator>
  <cp:lastModifiedBy>Julie Lindholm</cp:lastModifiedBy>
  <cp:revision>11</cp:revision>
  <cp:lastPrinted>2023-08-23T11:29:47Z</cp:lastPrinted>
  <dcterms:created xsi:type="dcterms:W3CDTF">2017-11-20T16:02:28Z</dcterms:created>
  <dcterms:modified xsi:type="dcterms:W3CDTF">2024-11-12T17:22:54Z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