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4"/>
    <p:sldMasterId id="2147483705" r:id="rId5"/>
    <p:sldMasterId id="2147483734" r:id="rId6"/>
    <p:sldMasterId id="2147483750" r:id="rId7"/>
  </p:sldMasterIdLst>
  <p:notesMasterIdLst>
    <p:notesMasterId r:id="rId25"/>
  </p:notesMasterIdLst>
  <p:handoutMasterIdLst>
    <p:handoutMasterId r:id="rId26"/>
  </p:handoutMasterIdLst>
  <p:sldIdLst>
    <p:sldId id="256" r:id="rId8"/>
    <p:sldId id="2145707148" r:id="rId9"/>
    <p:sldId id="2145707146" r:id="rId10"/>
    <p:sldId id="2145707147" r:id="rId11"/>
    <p:sldId id="2145707027" r:id="rId12"/>
    <p:sldId id="267" r:id="rId13"/>
    <p:sldId id="322" r:id="rId14"/>
    <p:sldId id="2145707139" r:id="rId15"/>
    <p:sldId id="2145707140" r:id="rId16"/>
    <p:sldId id="2145707141" r:id="rId17"/>
    <p:sldId id="2145707142" r:id="rId18"/>
    <p:sldId id="1832" r:id="rId19"/>
    <p:sldId id="2145707144" r:id="rId20"/>
    <p:sldId id="2145707145" r:id="rId21"/>
    <p:sldId id="2145707039" r:id="rId22"/>
    <p:sldId id="1802" r:id="rId23"/>
    <p:sldId id="2145707040" r:id="rId24"/>
  </p:sldIdLst>
  <p:sldSz cx="12192000" cy="6858000"/>
  <p:notesSz cx="6705600" cy="98425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0">
          <p15:clr>
            <a:srgbClr val="A4A3A4"/>
          </p15:clr>
        </p15:guide>
        <p15:guide id="2" pos="21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B5A"/>
    <a:srgbClr val="FFE600"/>
    <a:srgbClr val="F881BC"/>
    <a:srgbClr val="885ED7"/>
    <a:srgbClr val="BCCF00"/>
    <a:srgbClr val="37AFB5"/>
    <a:srgbClr val="70EBC2"/>
    <a:srgbClr val="FFFA99"/>
    <a:srgbClr val="FFF766"/>
    <a:srgbClr val="FFF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41021-C292-4F5A-8D27-13D548FE881A}" v="2" dt="2025-01-15T18:48:54.06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88" autoAdjust="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0"/>
        <p:guide pos="2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583f570d-385d-4314-a92b-bccc1b7483cc" providerId="ADAL" clId="{CD341021-C292-4F5A-8D27-13D548FE881A}"/>
    <pc:docChg chg="custSel addSld modSld sldOrd">
      <pc:chgData name="Julie Lindholm" userId="583f570d-385d-4314-a92b-bccc1b7483cc" providerId="ADAL" clId="{CD341021-C292-4F5A-8D27-13D548FE881A}" dt="2025-01-15T19:15:20.759" v="584"/>
      <pc:docMkLst>
        <pc:docMk/>
      </pc:docMkLst>
      <pc:sldChg chg="modNotesTx">
        <pc:chgData name="Julie Lindholm" userId="583f570d-385d-4314-a92b-bccc1b7483cc" providerId="ADAL" clId="{CD341021-C292-4F5A-8D27-13D548FE881A}" dt="2025-01-15T19:15:20.759" v="584"/>
        <pc:sldMkLst>
          <pc:docMk/>
          <pc:sldMk cId="1300308095" sldId="256"/>
        </pc:sldMkLst>
      </pc:sldChg>
      <pc:sldChg chg="modSp mod">
        <pc:chgData name="Julie Lindholm" userId="583f570d-385d-4314-a92b-bccc1b7483cc" providerId="ADAL" clId="{CD341021-C292-4F5A-8D27-13D548FE881A}" dt="2025-01-15T19:12:31.153" v="343" actId="14826"/>
        <pc:sldMkLst>
          <pc:docMk/>
          <pc:sldMk cId="2803772263" sldId="267"/>
        </pc:sldMkLst>
        <pc:picChg chg="mod">
          <ac:chgData name="Julie Lindholm" userId="583f570d-385d-4314-a92b-bccc1b7483cc" providerId="ADAL" clId="{CD341021-C292-4F5A-8D27-13D548FE881A}" dt="2025-01-15T19:12:31.153" v="343" actId="14826"/>
          <ac:picMkLst>
            <pc:docMk/>
            <pc:sldMk cId="2803772263" sldId="267"/>
            <ac:picMk id="2" creationId="{9862E127-0283-1B82-F6C8-339CD9F53BD6}"/>
          </ac:picMkLst>
        </pc:picChg>
      </pc:sldChg>
      <pc:sldChg chg="modSp mod">
        <pc:chgData name="Julie Lindholm" userId="583f570d-385d-4314-a92b-bccc1b7483cc" providerId="ADAL" clId="{CD341021-C292-4F5A-8D27-13D548FE881A}" dt="2025-01-15T19:12:22.130" v="342" actId="14826"/>
        <pc:sldMkLst>
          <pc:docMk/>
          <pc:sldMk cId="4156953533" sldId="2145707027"/>
        </pc:sldMkLst>
        <pc:picChg chg="mod">
          <ac:chgData name="Julie Lindholm" userId="583f570d-385d-4314-a92b-bccc1b7483cc" providerId="ADAL" clId="{CD341021-C292-4F5A-8D27-13D548FE881A}" dt="2025-01-15T19:12:22.130" v="342" actId="14826"/>
          <ac:picMkLst>
            <pc:docMk/>
            <pc:sldMk cId="4156953533" sldId="2145707027"/>
            <ac:picMk id="2" creationId="{2E3407D9-93FA-B4E5-D010-6E1C1CB4C826}"/>
          </ac:picMkLst>
        </pc:picChg>
      </pc:sldChg>
      <pc:sldChg chg="modSp mod">
        <pc:chgData name="Julie Lindholm" userId="583f570d-385d-4314-a92b-bccc1b7483cc" providerId="ADAL" clId="{CD341021-C292-4F5A-8D27-13D548FE881A}" dt="2025-01-15T19:12:55.668" v="344" actId="14826"/>
        <pc:sldMkLst>
          <pc:docMk/>
          <pc:sldMk cId="1743636467" sldId="2145707039"/>
        </pc:sldMkLst>
        <pc:picChg chg="mod">
          <ac:chgData name="Julie Lindholm" userId="583f570d-385d-4314-a92b-bccc1b7483cc" providerId="ADAL" clId="{CD341021-C292-4F5A-8D27-13D548FE881A}" dt="2025-01-15T19:12:55.668" v="344" actId="14826"/>
          <ac:picMkLst>
            <pc:docMk/>
            <pc:sldMk cId="1743636467" sldId="2145707039"/>
            <ac:picMk id="4" creationId="{5A7667DC-F88F-F3EE-1C4A-7CB9EA06B2AB}"/>
          </ac:picMkLst>
        </pc:picChg>
      </pc:sldChg>
      <pc:sldChg chg="addSp delSp modSp new mod ord modAnim modNotesTx">
        <pc:chgData name="Julie Lindholm" userId="583f570d-385d-4314-a92b-bccc1b7483cc" providerId="ADAL" clId="{CD341021-C292-4F5A-8D27-13D548FE881A}" dt="2025-01-15T18:57:07.352" v="341" actId="20358"/>
        <pc:sldMkLst>
          <pc:docMk/>
          <pc:sldMk cId="3104124932" sldId="2145707148"/>
        </pc:sldMkLst>
        <pc:spChg chg="del mod">
          <ac:chgData name="Julie Lindholm" userId="583f570d-385d-4314-a92b-bccc1b7483cc" providerId="ADAL" clId="{CD341021-C292-4F5A-8D27-13D548FE881A}" dt="2025-01-15T18:48:00.564" v="4"/>
          <ac:spMkLst>
            <pc:docMk/>
            <pc:sldMk cId="3104124932" sldId="2145707148"/>
            <ac:spMk id="3" creationId="{CE802FDB-D030-D778-9837-16796DE286DC}"/>
          </ac:spMkLst>
        </pc:spChg>
        <pc:picChg chg="add mod">
          <ac:chgData name="Julie Lindholm" userId="583f570d-385d-4314-a92b-bccc1b7483cc" providerId="ADAL" clId="{CD341021-C292-4F5A-8D27-13D548FE881A}" dt="2025-01-15T18:48:00.564" v="4"/>
          <ac:picMkLst>
            <pc:docMk/>
            <pc:sldMk cId="3104124932" sldId="2145707148"/>
            <ac:picMk id="4" creationId="{48382298-EC25-718E-2898-60AED7934988}"/>
          </ac:picMkLst>
        </pc:picChg>
        <pc:picChg chg="add mod">
          <ac:chgData name="Julie Lindholm" userId="583f570d-385d-4314-a92b-bccc1b7483cc" providerId="ADAL" clId="{CD341021-C292-4F5A-8D27-13D548FE881A}" dt="2025-01-15T18:57:07.352" v="341" actId="20358"/>
          <ac:picMkLst>
            <pc:docMk/>
            <pc:sldMk cId="3104124932" sldId="2145707148"/>
            <ac:picMk id="5" creationId="{3AF68FAA-CA33-00ED-E82A-8121D449167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798888" y="0"/>
            <a:ext cx="2905125" cy="492125"/>
          </a:xfrm>
          <a:prstGeom prst="rect">
            <a:avLst/>
          </a:prstGeom>
        </p:spPr>
        <p:txBody>
          <a:bodyPr vert="horz" lIns="91440" tIns="45720" rIns="91440" bIns="45720" rtlCol="0"/>
          <a:lstStyle>
            <a:lvl1pPr algn="r">
              <a:defRPr sz="1200"/>
            </a:lvl1pPr>
          </a:lstStyle>
          <a:p>
            <a:fld id="{36D9E1F0-0922-4A6F-9E1D-8352DAFCFDBB}" type="datetimeFigureOut">
              <a:rPr lang="da-DK" smtClean="0"/>
              <a:t>15-01-2025</a:t>
            </a:fld>
            <a:endParaRPr lang="da-DK"/>
          </a:p>
        </p:txBody>
      </p:sp>
      <p:sp>
        <p:nvSpPr>
          <p:cNvPr id="4" name="Pladsholder til sidefod 3"/>
          <p:cNvSpPr>
            <a:spLocks noGrp="1"/>
          </p:cNvSpPr>
          <p:nvPr>
            <p:ph type="ftr" sz="quarter" idx="2"/>
          </p:nvPr>
        </p:nvSpPr>
        <p:spPr>
          <a:xfrm>
            <a:off x="0" y="9348788"/>
            <a:ext cx="2905125" cy="49212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798888" y="9348788"/>
            <a:ext cx="2905125" cy="492125"/>
          </a:xfrm>
          <a:prstGeom prst="rect">
            <a:avLst/>
          </a:prstGeom>
        </p:spPr>
        <p:txBody>
          <a:bodyPr vert="horz" lIns="91440" tIns="45720" rIns="91440" bIns="45720"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98888" y="0"/>
            <a:ext cx="2905125" cy="493713"/>
          </a:xfrm>
          <a:prstGeom prst="rect">
            <a:avLst/>
          </a:prstGeom>
        </p:spPr>
        <p:txBody>
          <a:bodyPr vert="horz" lIns="91440" tIns="45720" rIns="91440" bIns="45720" rtlCol="0"/>
          <a:lstStyle>
            <a:lvl1pPr algn="r">
              <a:defRPr sz="1200"/>
            </a:lvl1pPr>
          </a:lstStyle>
          <a:p>
            <a:fld id="{51180A3C-5F0C-4E5D-84FA-0C493F2D795A}" type="datetimeFigureOut">
              <a:rPr lang="da-DK" smtClean="0"/>
              <a:t>15-01-2025</a:t>
            </a:fld>
            <a:endParaRPr lang="da-DK"/>
          </a:p>
        </p:txBody>
      </p:sp>
      <p:sp>
        <p:nvSpPr>
          <p:cNvPr id="4" name="Pladsholder til slidebillede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9925" y="4737100"/>
            <a:ext cx="5365750" cy="38750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48788"/>
            <a:ext cx="2905125" cy="49371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98888" y="9348788"/>
            <a:ext cx="2905125" cy="493712"/>
          </a:xfrm>
          <a:prstGeom prst="rect">
            <a:avLst/>
          </a:prstGeom>
        </p:spPr>
        <p:txBody>
          <a:bodyPr vert="horz" lIns="91440" tIns="45720" rIns="91440" bIns="45720" rtlCol="0" anchor="b"/>
          <a:lstStyle>
            <a:lvl1pPr algn="r">
              <a:defRPr sz="1200"/>
            </a:lvl1pPr>
          </a:lstStyle>
          <a:p>
            <a:fld id="{C5914F7A-5C4A-43D7-AFB0-6E15F159EB28}" type="slidenum">
              <a:rPr lang="da-DK" smtClean="0"/>
              <a:t>‹nr.›</a:t>
            </a:fld>
            <a:endParaRPr lang="da-DK"/>
          </a:p>
        </p:txBody>
      </p:sp>
    </p:spTree>
    <p:extLst>
      <p:ext uri="{BB962C8B-B14F-4D97-AF65-F5344CB8AC3E}">
        <p14:creationId xmlns:p14="http://schemas.microsoft.com/office/powerpoint/2010/main" val="176914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E-KweyXdvH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UGAu6PreURw"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præsentation kan du som lærer bruge, når du skal introducere dine elever til </a:t>
            </a:r>
            <a:r>
              <a:rPr lang="da-DK" dirty="0" err="1"/>
              <a:t>engineering</a:t>
            </a:r>
            <a:r>
              <a:rPr lang="da-DK" dirty="0"/>
              <a:t> designprocessen og det engineering-forløb, som I skal i gang med. Indsæt evt. dine egne slides for eksempel med narrativ, problem, udfordring, rammer og kriterier osv.</a:t>
            </a:r>
          </a:p>
          <a:p>
            <a:r>
              <a:rPr lang="da-DK" dirty="0"/>
              <a:t>I præsentationen er der også indsat en række skjulte slides med eksempler og forslag til læreren (dig) om stilladsering, placering af faglighed osv. I noterne til hvert slide finder du også en masse gode råd og forklaringer.</a:t>
            </a:r>
          </a:p>
          <a:p>
            <a:r>
              <a:rPr lang="da-DK" dirty="0"/>
              <a:t>Lad evt. eleverne lave øvelsen ”Kontrollér svævebanen” efter introduktionen. I øvelsen får de </a:t>
            </a:r>
            <a:r>
              <a:rPr lang="da-DK" dirty="0" err="1"/>
              <a:t>hands</a:t>
            </a:r>
            <a:r>
              <a:rPr lang="da-DK" dirty="0"/>
              <a:t> on-erfaring med </a:t>
            </a:r>
            <a:r>
              <a:rPr lang="da-DK" dirty="0" err="1"/>
              <a:t>engineering</a:t>
            </a:r>
            <a:r>
              <a:rPr lang="da-DK" dirty="0"/>
              <a:t>, men delprocesserne og de begreber, der er </a:t>
            </a:r>
            <a:r>
              <a:rPr lang="da-DK"/>
              <a:t>blevet introduceret til: https://engineerthefuture.dk/undervisning/engineering-i-gymnasiet/undervisningsmaterialer/engineering-forloeb/kontroller-svaevebanen/</a:t>
            </a:r>
            <a:endParaRPr lang="da-DK" dirty="0"/>
          </a:p>
          <a:p>
            <a:r>
              <a:rPr lang="da-DK" dirty="0"/>
              <a:t>Læs desuden mere om </a:t>
            </a:r>
            <a:r>
              <a:rPr lang="da-DK" dirty="0" err="1"/>
              <a:t>engineering</a:t>
            </a:r>
            <a:r>
              <a:rPr lang="da-DK" dirty="0"/>
              <a:t>, find flere engineering-forløb og andre ressourcer som metodekort og podcast om </a:t>
            </a:r>
            <a:r>
              <a:rPr lang="da-DK" dirty="0" err="1"/>
              <a:t>engineering</a:t>
            </a:r>
            <a:r>
              <a:rPr lang="da-DK" dirty="0"/>
              <a:t> på </a:t>
            </a:r>
            <a:r>
              <a:rPr lang="da-DK" dirty="0" err="1"/>
              <a:t>Engineer</a:t>
            </a:r>
            <a:r>
              <a:rPr lang="da-DK" dirty="0"/>
              <a:t> the Futures hjemmeside: https://engineerthefuture.dk/undervisning/engineering-i-gymnasiet/tilbud-til-gymnasier/</a:t>
            </a: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a:t>
            </a:fld>
            <a:endParaRPr lang="da-DK"/>
          </a:p>
        </p:txBody>
      </p:sp>
    </p:spTree>
    <p:extLst>
      <p:ext uri="{BB962C8B-B14F-4D97-AF65-F5344CB8AC3E}">
        <p14:creationId xmlns:p14="http://schemas.microsoft.com/office/powerpoint/2010/main" val="13640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Konkretisering er en konvergent proces, hvor eleverne går fra den abstrakte ide til den konkrete forestilling om, hvordan deres prototype skal konstrueres. Her trækker de på viden fra både ”</a:t>
            </a:r>
            <a:r>
              <a:rPr lang="da-DK" sz="1800" i="1" dirty="0">
                <a:effectLst/>
                <a:latin typeface="Work Sans" pitchFamily="2" charset="0"/>
                <a:ea typeface="Calibri" panose="020F0502020204030204" pitchFamily="34" charset="0"/>
                <a:cs typeface="Times New Roman" panose="02020603050405020304" pitchFamily="18" charset="0"/>
              </a:rPr>
              <a:t>Forstå udfordringen”, </a:t>
            </a:r>
            <a:r>
              <a:rPr lang="da-DK" sz="1800" dirty="0">
                <a:effectLst/>
                <a:latin typeface="Work Sans" pitchFamily="2" charset="0"/>
                <a:ea typeface="Calibri" panose="020F0502020204030204" pitchFamily="34" charset="0"/>
                <a:cs typeface="Times New Roman" panose="02020603050405020304" pitchFamily="18" charset="0"/>
              </a:rPr>
              <a:t>deres naturfaglige undersøgelser og idegenereringen. De vil benytte sig af og træne både modelleringskompetencen og kommunikationskompetencen, fordi konkretiseringen bidrager til at udvikle den fælles forståelse af prototypens beskaffenhed og kvaliteter. Modelleringen som proces er en anden måde at visualisere konkretiseringsprocessen på.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da-DK" sz="18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I denne delproces kan der desuden indgå forskellige matematiske repræsentationsformer i form af geometriske tegninger, andre arbejdstegninger eller beregningsmodeller.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Også her kan der indgå en delingsrunde, hvor eleverne præsenterer deres foreløbige bud og giver respons til hinandens skitser og modeller. Planlagte delings- og responsrunder af denne type er en vigtig støtteforanstaltning for eleverne (såkaldt ”hård stilladsering”), særligt for de engineering-uerfarne og for elevgrupper, der er gået i stå for eksempel fordi de mangler konkrete faglige forudsætninger, fordi der mangler design-ideer eller fordi gruppedynamikken er dårlig.</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11</a:t>
            </a:fld>
            <a:endParaRPr lang="da-DK"/>
          </a:p>
        </p:txBody>
      </p:sp>
    </p:spTree>
    <p:extLst>
      <p:ext uri="{BB962C8B-B14F-4D97-AF65-F5344CB8AC3E}">
        <p14:creationId xmlns:p14="http://schemas.microsoft.com/office/powerpoint/2010/main" val="300153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4000"/>
              </a:lnSpc>
              <a:spcBef>
                <a:spcPts val="0"/>
              </a:spcBef>
              <a:spcAft>
                <a:spcPts val="600"/>
              </a:spcAft>
            </a:pPr>
            <a:r>
              <a:rPr lang="da-DK" sz="1200" dirty="0">
                <a:effectLst/>
                <a:latin typeface="Work Sans" pitchFamily="2" charset="0"/>
                <a:ea typeface="Calibri" panose="020F0502020204030204" pitchFamily="34" charset="0"/>
                <a:cs typeface="Times New Roman" panose="02020603050405020304" pitchFamily="18" charset="0"/>
              </a:rPr>
              <a:t>Når eleverne konstruerer – især fysiske prototyper, anvender og træner de blandt andet deres modelleringskompetence. Husk, at p</a:t>
            </a:r>
            <a:r>
              <a:rPr lang="da-DK" sz="1200" i="1" dirty="0">
                <a:solidFill>
                  <a:srgbClr val="234B5A"/>
                </a:solidFill>
              </a:rPr>
              <a:t>rototypen skal kunne afprøves og (evt.) forbedres. </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da-DK" sz="1200"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Modelleringen kan opfattes som et samspil mellem elevernes indre forestillingsevne omkring prototypen og den konkrete realisering med de valgte materialer. I forbindelse med konstruktionen af deres prototype kan eleverne få brug for at forstå den bedre: Hvorfor opfører prototypen sig, som den gør, og hvad skal der til for at gøre den bedre? Her får eleverne typisk brug for naturfaglige modeller og måske at lave matematisk modellering, der repræsenterer træk ved prototypen, som eleverne mener er væsentlige at fremhæve eller undersøge. De kan også bruge naturfaglige eller matematiske modeller, når de skal forklare for andre, hvordan prototypen eller løsningen virker.</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Elevgrupperne kan også præsentere og drøfte deres prototype med andre grupper og derved få værdifuldt input til at videreudvikle den. Ideelt set sker </a:t>
            </a:r>
            <a:r>
              <a:rPr lang="da-DK" sz="1800" dirty="0" err="1">
                <a:effectLst/>
                <a:latin typeface="Work Sans" pitchFamily="2" charset="0"/>
                <a:ea typeface="Calibri" panose="020F0502020204030204" pitchFamily="34" charset="0"/>
                <a:cs typeface="Times New Roman" panose="02020603050405020304" pitchFamily="18" charset="0"/>
              </a:rPr>
              <a:t>responsgivningen</a:t>
            </a:r>
            <a:r>
              <a:rPr lang="da-DK" sz="1800" dirty="0">
                <a:effectLst/>
                <a:latin typeface="Work Sans" pitchFamily="2" charset="0"/>
                <a:ea typeface="Calibri" panose="020F0502020204030204" pitchFamily="34" charset="0"/>
                <a:cs typeface="Times New Roman" panose="02020603050405020304" pitchFamily="18" charset="0"/>
              </a:rPr>
              <a:t> med afsæt i udmeldte kriterier. Skal der gives respons på funktionalitet alene? Holdbarhed? På udseende? På anvendelsen af faglig viden? På ressourceforbrug? Med fordel forpligtes den gruppe, som har modtaget respons, til at fastholde denne på skriftlig form og redegøre for, hvordan denne er brugt eller hvorfor denne ikke er brugt fremadrettet.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Alternativ engineering-proces: Motivation kan også skabes ved først at lade eleverne bygge en løsning – med kort tid og uden tilstrækkelig viden til at løsning vil virke/være god nok. Derefter gå tilbage til undersøgelser og ideer, forbedring osv.</a:t>
            </a: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12</a:t>
            </a:fld>
            <a:endParaRPr lang="da-DK"/>
          </a:p>
        </p:txBody>
      </p:sp>
    </p:spTree>
    <p:extLst>
      <p:ext uri="{BB962C8B-B14F-4D97-AF65-F5344CB8AC3E}">
        <p14:creationId xmlns:p14="http://schemas.microsoft.com/office/powerpoint/2010/main" val="362277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I delprocessen </a:t>
            </a:r>
            <a:r>
              <a:rPr lang="da-DK" sz="1800" i="1" dirty="0">
                <a:effectLst/>
                <a:latin typeface="Work Sans" pitchFamily="2" charset="0"/>
                <a:ea typeface="Calibri" panose="020F0502020204030204" pitchFamily="34" charset="0"/>
                <a:cs typeface="Times New Roman" panose="02020603050405020304" pitchFamily="18" charset="0"/>
              </a:rPr>
              <a:t>”Forbedring” </a:t>
            </a:r>
            <a:r>
              <a:rPr lang="da-DK" sz="1800" dirty="0">
                <a:effectLst/>
                <a:latin typeface="Work Sans" pitchFamily="2" charset="0"/>
                <a:ea typeface="Calibri" panose="020F0502020204030204" pitchFamily="34" charset="0"/>
                <a:cs typeface="Times New Roman" panose="02020603050405020304" pitchFamily="18" charset="0"/>
              </a:rPr>
              <a:t>anvender og træner eleverne flere naturfaglige kompetencer, i det de både skal undersøge, om prototypen løser udfordringen, trække på erfaringerne fra de naturfaglige undersøgelser og perspektivere til udfordringens kontekst for at kunne forbedre prototypen. Delprocessen træner også elevernes modelleringskompetence, idet denne delproces ofte omfatter flere gennemløb, hvor modellen forbedres og forfines, for eksempel ved at tilføje flere elementer eller variable. </a:t>
            </a:r>
          </a:p>
          <a:p>
            <a:pPr>
              <a:lnSpc>
                <a:spcPct val="115000"/>
              </a:lnSpc>
              <a:spcAft>
                <a:spcPts val="600"/>
              </a:spcAft>
            </a:pPr>
            <a:endParaRPr lang="da-DK" sz="1800" dirty="0">
              <a:effectLst/>
              <a:latin typeface="Work Sans"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da-DK" sz="1800" dirty="0">
                <a:effectLst/>
                <a:latin typeface="Work Sans" pitchFamily="2" charset="0"/>
                <a:ea typeface="Calibri" panose="020F0502020204030204" pitchFamily="34" charset="0"/>
                <a:cs typeface="Times New Roman" panose="02020603050405020304" pitchFamily="18" charset="0"/>
              </a:rPr>
              <a:t>Eksempler på forbedringer: S</a:t>
            </a:r>
            <a:r>
              <a:rPr lang="da-DK" sz="1800" dirty="0"/>
              <a:t>tenbatteri - varmekapacitet af forskellige materialer, enzymvalg i forhold til plets art (kød/græs/fedt </a:t>
            </a:r>
            <a:r>
              <a:rPr lang="da-DK" sz="1800" dirty="0" err="1"/>
              <a:t>osv</a:t>
            </a:r>
            <a:r>
              <a:rPr lang="da-DK" sz="1800" dirty="0"/>
              <a:t>), temperatur osv., regnvandsbed placering i forhold til topografi, jordblanding i forhold til gennemløbstid osv.</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4000"/>
              </a:lnSpc>
              <a:spcBef>
                <a:spcPts val="0"/>
              </a:spcBef>
              <a:spcAft>
                <a:spcPts val="600"/>
              </a:spcAft>
            </a:pPr>
            <a:r>
              <a:rPr lang="da-DK" sz="1200" i="1" dirty="0">
                <a:solidFill>
                  <a:srgbClr val="234B5A"/>
                </a:solidFill>
                <a:latin typeface="Work Sans" pitchFamily="2" charset="0"/>
              </a:rPr>
              <a:t>Opmærksomhedspunkter: </a:t>
            </a:r>
          </a:p>
          <a:p>
            <a:pPr marL="0" indent="0">
              <a:lnSpc>
                <a:spcPct val="114000"/>
              </a:lnSpc>
              <a:spcBef>
                <a:spcPts val="0"/>
              </a:spcBef>
              <a:spcAft>
                <a:spcPts val="600"/>
              </a:spcAft>
              <a:buFont typeface="Arial" panose="020B0604020202020204" pitchFamily="34" charset="0"/>
              <a:buNone/>
            </a:pPr>
            <a:r>
              <a:rPr lang="da-DK" sz="1200" i="1" dirty="0">
                <a:solidFill>
                  <a:srgbClr val="234B5A"/>
                </a:solidFill>
                <a:latin typeface="Work Sans" pitchFamily="2" charset="0"/>
              </a:rPr>
              <a:t>Vigtigt at nå omkring test og forbedring flere gange – motiverende og eleverne oplever deres egen læring.</a:t>
            </a:r>
          </a:p>
          <a:p>
            <a:pPr marL="0" indent="0">
              <a:lnSpc>
                <a:spcPct val="114000"/>
              </a:lnSpc>
              <a:spcBef>
                <a:spcPts val="0"/>
              </a:spcBef>
              <a:spcAft>
                <a:spcPts val="600"/>
              </a:spcAft>
              <a:buFont typeface="Arial" panose="020B0604020202020204" pitchFamily="34" charset="0"/>
              <a:buNone/>
            </a:pPr>
            <a:endParaRPr lang="da-DK" sz="1200" i="1" dirty="0">
              <a:solidFill>
                <a:srgbClr val="234B5A"/>
              </a:solidFill>
              <a:latin typeface="Work Sans" pitchFamily="2" charset="0"/>
            </a:endParaRPr>
          </a:p>
          <a:p>
            <a:pPr marL="0" indent="0">
              <a:lnSpc>
                <a:spcPct val="114000"/>
              </a:lnSpc>
              <a:spcBef>
                <a:spcPts val="0"/>
              </a:spcBef>
              <a:spcAft>
                <a:spcPts val="600"/>
              </a:spcAft>
              <a:buFont typeface="Arial" panose="020B0604020202020204" pitchFamily="34" charset="0"/>
              <a:buNone/>
            </a:pPr>
            <a:r>
              <a:rPr lang="da-DK" sz="1200" i="1" dirty="0">
                <a:solidFill>
                  <a:srgbClr val="234B5A"/>
                </a:solidFill>
              </a:rPr>
              <a:t>Alternativ (kortere) </a:t>
            </a:r>
            <a:r>
              <a:rPr lang="da-DK" sz="1200" i="1" dirty="0" err="1">
                <a:solidFill>
                  <a:srgbClr val="234B5A"/>
                </a:solidFill>
              </a:rPr>
              <a:t>engineering</a:t>
            </a:r>
            <a:r>
              <a:rPr lang="da-DK" sz="1200" i="1" dirty="0">
                <a:solidFill>
                  <a:srgbClr val="234B5A"/>
                </a:solidFill>
              </a:rPr>
              <a:t> designproces: Forbedring af eksisterende produkter.</a:t>
            </a:r>
            <a:endParaRPr lang="da-DK" sz="1200" dirty="0">
              <a:solidFill>
                <a:srgbClr val="234B5A"/>
              </a:solidFill>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13</a:t>
            </a:fld>
            <a:endParaRPr lang="da-DK"/>
          </a:p>
        </p:txBody>
      </p:sp>
    </p:spTree>
    <p:extLst>
      <p:ext uri="{BB962C8B-B14F-4D97-AF65-F5344CB8AC3E}">
        <p14:creationId xmlns:p14="http://schemas.microsoft.com/office/powerpoint/2010/main" val="243046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spcAft>
                <a:spcPts val="600"/>
              </a:spcAft>
            </a:pPr>
            <a:r>
              <a:rPr lang="da-DK" sz="1200" b="1" i="1" dirty="0">
                <a:solidFill>
                  <a:srgbClr val="234B5A"/>
                </a:solidFill>
              </a:rPr>
              <a:t>Opmærksomhedspunkter: </a:t>
            </a:r>
          </a:p>
          <a:p>
            <a:pPr marL="285744" indent="-285744">
              <a:spcAft>
                <a:spcPts val="600"/>
              </a:spcAft>
              <a:buFont typeface="Arial" panose="020B0604020202020204" pitchFamily="34" charset="0"/>
              <a:buChar char="•"/>
            </a:pPr>
            <a:r>
              <a:rPr lang="da-DK" sz="1200" i="1" dirty="0">
                <a:solidFill>
                  <a:srgbClr val="234B5A"/>
                </a:solidFill>
              </a:rPr>
              <a:t>Grupperne skal forklare, hvordan deres design er optimeret i lyset af faglig viden</a:t>
            </a:r>
          </a:p>
          <a:p>
            <a:pPr marL="285744" indent="-285744">
              <a:spcAft>
                <a:spcPts val="600"/>
              </a:spcAft>
              <a:buFont typeface="Arial" panose="020B0604020202020204" pitchFamily="34" charset="0"/>
              <a:buChar char="•"/>
            </a:pPr>
            <a:r>
              <a:rPr lang="da-DK" sz="1200" i="1" dirty="0">
                <a:solidFill>
                  <a:srgbClr val="234B5A"/>
                </a:solidFill>
              </a:rPr>
              <a:t>Fokus på proces frem for produkt </a:t>
            </a:r>
            <a:r>
              <a:rPr lang="da-DK" i="1" dirty="0">
                <a:solidFill>
                  <a:srgbClr val="234B5A"/>
                </a:solidFill>
              </a:rPr>
              <a:t>(refleksioner, lærerige ’fejl’, forbedringer, inddragelse af faglig viden og undersøgelser)</a:t>
            </a:r>
            <a:r>
              <a:rPr lang="da-DK" sz="1200" i="1" dirty="0">
                <a:solidFill>
                  <a:srgbClr val="234B5A"/>
                </a:solidFill>
              </a:rPr>
              <a:t> Et mislykket eller manglende produkt kan sagtens dække over en vellykket og lærerig proces</a:t>
            </a:r>
          </a:p>
          <a:p>
            <a:pPr marL="0" indent="0">
              <a:spcAft>
                <a:spcPts val="600"/>
              </a:spcAft>
              <a:buFont typeface="Arial" panose="020B0604020202020204" pitchFamily="34" charset="0"/>
              <a:buNone/>
            </a:pPr>
            <a:endParaRPr lang="da-DK" sz="1200" i="1" dirty="0">
              <a:solidFill>
                <a:srgbClr val="234B5A"/>
              </a:solidFill>
            </a:endParaRPr>
          </a:p>
          <a:p>
            <a:pPr marL="0" marR="0" lvl="0" indent="0" algn="l" defTabSz="957478" rtl="0" eaLnBrk="1" fontAlgn="auto" latinLnBrk="0" hangingPunct="1">
              <a:lnSpc>
                <a:spcPct val="100000"/>
              </a:lnSpc>
              <a:spcBef>
                <a:spcPts val="0"/>
              </a:spcBef>
              <a:spcAft>
                <a:spcPts val="0"/>
              </a:spcAft>
              <a:buClrTx/>
              <a:buSzTx/>
              <a:buFontTx/>
              <a:buNone/>
              <a:tabLst/>
              <a:defRPr/>
            </a:pPr>
            <a:r>
              <a:rPr lang="da-DK" dirty="0"/>
              <a:t>Til sidst skal eleverne (som i virkeligheden) kommunikere om deres produkt – (i virkeligheden) til dem, der skal sætte det i produktion, sælge det, købe det, bruge det osv. Præsentationen kan dog let blive konkurrencebetonet, især hvis holdene skal præsentere for hele klassen og eleverne har arbejdet med samme produkt. Her er det vigtigt at tydeliggøre for eleverne, at det er processen, som er i fokus – her der ligger mulighed for mest faglighed, læring og refleksion.</a:t>
            </a:r>
          </a:p>
          <a:p>
            <a:pPr defTabSz="925464"/>
            <a:endParaRPr lang="da-DK" dirty="0"/>
          </a:p>
          <a:p>
            <a:pPr defTabSz="925464"/>
            <a:r>
              <a:rPr lang="da-DK" dirty="0"/>
              <a:t>En fordel ved at holde præsentationen i grupper (fremfor foran hele klassen) er, at det sparer tid, eleverne arbejde mere med spørgsmål og feedback, ikke så konkurrencebetonet, måske er det ikke så skræmmende at fremlægge.</a:t>
            </a:r>
          </a:p>
          <a:p>
            <a:pPr defTabSz="925464"/>
            <a:r>
              <a:rPr lang="da-DK" dirty="0"/>
              <a:t>Forudsætningen er dog, at elever er trænede i/får hjælp til at give feedback og stille spørgsmål ud fra specifikke fokus-/evalueringskriterier. Og det kan være nødvendigt med en form for læreropsamling efterfølgende, så viden bliver fælles.</a:t>
            </a:r>
          </a:p>
          <a:p>
            <a:pPr defTabSz="925464"/>
            <a:endParaRPr lang="da-DK" dirty="0"/>
          </a:p>
          <a:p>
            <a:pPr defTabSz="925464"/>
            <a:r>
              <a:rPr lang="da-DK" dirty="0"/>
              <a:t>Eksempler på evalueringskriterier:</a:t>
            </a:r>
          </a:p>
          <a:p>
            <a:pPr defTabSz="925464"/>
            <a:r>
              <a:rPr lang="da-DK" sz="1800" dirty="0">
                <a:effectLst/>
                <a:latin typeface="Work Sans" pitchFamily="2" charset="0"/>
                <a:ea typeface="Calibri" panose="020F0502020204030204" pitchFamily="34" charset="0"/>
                <a:cs typeface="Times New Roman" panose="02020603050405020304" pitchFamily="18" charset="0"/>
              </a:rPr>
              <a:t>Forklare jeres ideer fra den tidlige fase med idegenerering</a:t>
            </a:r>
          </a:p>
          <a:p>
            <a:pPr defTabSz="925464"/>
            <a:r>
              <a:rPr lang="da-DK" sz="1800" dirty="0">
                <a:effectLst/>
                <a:latin typeface="Work Sans" pitchFamily="2" charset="0"/>
                <a:ea typeface="Calibri" panose="020F0502020204030204" pitchFamily="34" charset="0"/>
                <a:cs typeface="Times New Roman" panose="02020603050405020304" pitchFamily="18" charset="0"/>
              </a:rPr>
              <a:t>Hvilke undersøgelser og optimeringer har I udført? </a:t>
            </a:r>
          </a:p>
          <a:p>
            <a:pPr defTabSz="925464"/>
            <a:r>
              <a:rPr lang="da-DK" sz="1800" dirty="0">
                <a:effectLst/>
                <a:latin typeface="Work Sans" pitchFamily="2" charset="0"/>
                <a:ea typeface="Calibri" panose="020F0502020204030204" pitchFamily="34" charset="0"/>
                <a:cs typeface="Times New Roman" panose="02020603050405020304" pitchFamily="18" charset="0"/>
              </a:rPr>
              <a:t>Forklar og tegn eller med fotos illustrere udviklingen af jeres design</a:t>
            </a:r>
            <a:endParaRPr lang="da-DK" dirty="0"/>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da-DK" sz="1200" b="0" i="0" dirty="0">
                <a:solidFill>
                  <a:srgbClr val="FFFFFF"/>
                </a:solidFill>
                <a:effectLst/>
                <a:latin typeface="Calibri" panose="020F0502020204030204" pitchFamily="34" charset="0"/>
              </a:rPr>
              <a:t>Hvis I skulle arbejde videre med jeres projekt, hvor ville I så tage fat?</a:t>
            </a:r>
          </a:p>
          <a:p>
            <a:pPr marL="0" indent="0">
              <a:lnSpc>
                <a:spcPct val="115000"/>
              </a:lnSpc>
              <a:buFont typeface="Symbol" panose="05050102010706020507" pitchFamily="18" charset="2"/>
              <a:buNone/>
            </a:pPr>
            <a:endParaRPr lang="da-DK" sz="1200" dirty="0">
              <a:latin typeface="Segoe UI" panose="020B0502040204020203" pitchFamily="34" charset="0"/>
              <a:ea typeface="Segoe UI" panose="020B0502040204020203" pitchFamily="34" charset="0"/>
              <a:cs typeface="Segoe UI" panose="020B0502040204020203" pitchFamily="34" charset="0"/>
            </a:endParaRPr>
          </a:p>
          <a:p>
            <a:pPr marL="0" indent="0">
              <a:lnSpc>
                <a:spcPct val="115000"/>
              </a:lnSpc>
              <a:buFont typeface="Symbol" panose="05050102010706020507" pitchFamily="18" charset="2"/>
              <a:buNone/>
            </a:pPr>
            <a:r>
              <a:rPr lang="da-DK" sz="1200" dirty="0">
                <a:latin typeface="Segoe UI" panose="020B0502040204020203" pitchFamily="34" charset="0"/>
                <a:ea typeface="Segoe UI" panose="020B0502040204020203" pitchFamily="34" charset="0"/>
                <a:cs typeface="Segoe UI" panose="020B0502040204020203" pitchFamily="34" charset="0"/>
              </a:rPr>
              <a:t>Hvordan gik det med at komme igennem de forskellige faser?</a:t>
            </a:r>
            <a:endParaRPr lang="da-DK" sz="1200" dirty="0">
              <a:latin typeface="Segoe UI" panose="020B0502040204020203" pitchFamily="34" charset="0"/>
              <a:ea typeface="Segoe UI" panose="020B0502040204020203" pitchFamily="34" charset="0"/>
              <a:cs typeface="Times New Roman" panose="02020603050405020304" pitchFamily="18" charset="0"/>
            </a:endParaRPr>
          </a:p>
          <a:p>
            <a:pPr marL="0" indent="0">
              <a:lnSpc>
                <a:spcPct val="115000"/>
              </a:lnSpc>
              <a:buFont typeface="Symbol" panose="05050102010706020507" pitchFamily="18" charset="2"/>
              <a:buNone/>
            </a:pPr>
            <a:r>
              <a:rPr lang="da-DK" sz="1200" dirty="0">
                <a:latin typeface="Segoe UI" panose="020B0502040204020203" pitchFamily="34" charset="0"/>
                <a:ea typeface="Segoe UI" panose="020B0502040204020203" pitchFamily="34" charset="0"/>
                <a:cs typeface="Segoe UI" panose="020B0502040204020203" pitchFamily="34" charset="0"/>
              </a:rPr>
              <a:t>Hvem bestemte, hvad I skulle gøre?</a:t>
            </a:r>
            <a:endParaRPr lang="da-DK" sz="1200" dirty="0">
              <a:latin typeface="Segoe UI" panose="020B0502040204020203" pitchFamily="34" charset="0"/>
              <a:ea typeface="Segoe UI" panose="020B0502040204020203" pitchFamily="34" charset="0"/>
              <a:cs typeface="Times New Roman" panose="02020603050405020304" pitchFamily="18" charset="0"/>
            </a:endParaRPr>
          </a:p>
          <a:p>
            <a:pPr marL="0" indent="0">
              <a:buFont typeface="+mj-lt"/>
              <a:buNone/>
            </a:pPr>
            <a:r>
              <a:rPr lang="da-DK" sz="1200" dirty="0">
                <a:solidFill>
                  <a:srgbClr val="F5E63B"/>
                </a:solidFill>
              </a:rPr>
              <a:t>Materialeundersøgelser- snakkede I om/undersøgte I materialerne. Hvordan valgte I?</a:t>
            </a:r>
          </a:p>
          <a:p>
            <a:pPr marL="0" indent="0">
              <a:buFont typeface="+mj-lt"/>
              <a:buNone/>
            </a:pPr>
            <a:r>
              <a:rPr lang="da-DK" sz="1200" dirty="0">
                <a:solidFill>
                  <a:srgbClr val="F5E63B"/>
                </a:solidFill>
              </a:rPr>
              <a:t>Hvad og hvordan undersøgte I?</a:t>
            </a:r>
          </a:p>
          <a:p>
            <a:pPr marL="0" indent="0">
              <a:buFont typeface="+mj-lt"/>
              <a:buNone/>
            </a:pPr>
            <a:r>
              <a:rPr lang="da-DK" sz="1200" dirty="0">
                <a:solidFill>
                  <a:srgbClr val="F5E63B"/>
                </a:solidFill>
              </a:rPr>
              <a:t>Hvordan udvalgte I den ide, I arbejdede videre med?</a:t>
            </a:r>
          </a:p>
          <a:p>
            <a:pPr marL="0" indent="0">
              <a:buFont typeface="+mj-lt"/>
              <a:buNone/>
            </a:pPr>
            <a:r>
              <a:rPr lang="da-DK" sz="1200" dirty="0">
                <a:solidFill>
                  <a:srgbClr val="F5E63B"/>
                </a:solidFill>
              </a:rPr>
              <a:t>Systematik og tid brugt på </a:t>
            </a:r>
            <a:r>
              <a:rPr lang="da-DK" sz="1200" dirty="0" err="1">
                <a:solidFill>
                  <a:srgbClr val="F5E63B"/>
                </a:solidFill>
              </a:rPr>
              <a:t>engineering</a:t>
            </a:r>
            <a:r>
              <a:rPr lang="da-DK" sz="1200" dirty="0">
                <a:solidFill>
                  <a:srgbClr val="F5E63B"/>
                </a:solidFill>
              </a:rPr>
              <a:t> design-delprocesser – var I igennem alle delprocesser? I rækkefølge eller sprang I?</a:t>
            </a:r>
          </a:p>
          <a:p>
            <a:pPr marL="0" indent="0">
              <a:buFont typeface="+mj-lt"/>
              <a:buNone/>
            </a:pPr>
            <a:r>
              <a:rPr lang="da-DK" sz="1200" dirty="0">
                <a:solidFill>
                  <a:srgbClr val="F5E63B"/>
                </a:solidFill>
              </a:rPr>
              <a:t>Hvordan afgjorde I, hvornår det var tid til næste delproces?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i="0" dirty="0">
                <a:solidFill>
                  <a:srgbClr val="FFFFFF"/>
                </a:solidFill>
                <a:effectLst/>
                <a:latin typeface="Calibri" panose="020F0502020204030204" pitchFamily="34" charset="0"/>
              </a:rPr>
              <a:t>Hvilke erfaringer har I gjort undervejs, som fik betydning for jeres projekt?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b="0" i="0" dirty="0">
                <a:solidFill>
                  <a:srgbClr val="FFFFFF"/>
                </a:solidFill>
                <a:effectLst/>
                <a:latin typeface="Calibri" panose="020F0502020204030204" pitchFamily="34" charset="0"/>
              </a:rPr>
              <a:t>På hvilken måde er I blevet klogere undervejs?</a:t>
            </a:r>
          </a:p>
          <a:p>
            <a:r>
              <a:rPr lang="da-DK" sz="1200" b="0" i="0" dirty="0">
                <a:solidFill>
                  <a:srgbClr val="FFFFFF"/>
                </a:solidFill>
                <a:effectLst/>
                <a:latin typeface="Calibri" panose="020F0502020204030204" pitchFamily="34" charset="0"/>
              </a:rPr>
              <a:t>Var der noget, der overraskede jer i processen?</a:t>
            </a:r>
          </a:p>
          <a:p>
            <a:r>
              <a:rPr lang="da-DK" sz="1200" b="0" i="0" dirty="0">
                <a:solidFill>
                  <a:srgbClr val="FFFFFF"/>
                </a:solidFill>
                <a:effectLst/>
                <a:latin typeface="Calibri" panose="020F0502020204030204" pitchFamily="34" charset="0"/>
              </a:rPr>
              <a:t>Er der noget særligt I har lært?</a:t>
            </a:r>
          </a:p>
          <a:p>
            <a:pPr marL="0" indent="0">
              <a:buFont typeface="+mj-lt"/>
              <a:buNone/>
            </a:pPr>
            <a:r>
              <a:rPr lang="da-DK" sz="1200" dirty="0">
                <a:solidFill>
                  <a:srgbClr val="F5E63B"/>
                </a:solidFill>
              </a:rPr>
              <a:t>Gruppedynamikker – hvem gjorde hvad og hvorfor? Hvordan traf I beslutninger? Drog konklusioner?</a:t>
            </a:r>
          </a:p>
          <a:p>
            <a:pPr defTabSz="925464">
              <a:defRPr/>
            </a:pPr>
            <a:endParaRPr lang="da-DK" sz="1200" dirty="0"/>
          </a:p>
          <a:p>
            <a:br>
              <a:rPr lang="da-DK" sz="1800" dirty="0"/>
            </a:br>
            <a:endParaRPr lang="da-DK" sz="1200" dirty="0"/>
          </a:p>
          <a:p>
            <a:pPr marL="347049" indent="-347049">
              <a:buFont typeface="+mj-lt"/>
              <a:buAutoNum type="arabicPeriod"/>
            </a:pPr>
            <a:endParaRPr lang="da-DK" sz="1200" dirty="0">
              <a:solidFill>
                <a:srgbClr val="F5E63B"/>
              </a:solidFill>
            </a:endParaRP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14</a:t>
            </a:fld>
            <a:endParaRPr lang="da-DK"/>
          </a:p>
        </p:txBody>
      </p:sp>
    </p:spTree>
    <p:extLst>
      <p:ext uri="{BB962C8B-B14F-4D97-AF65-F5344CB8AC3E}">
        <p14:creationId xmlns:p14="http://schemas.microsoft.com/office/powerpoint/2010/main" val="379318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Eksempler på, hvor faglighed kan lægges ind – og overvejelser om hvor meget før og/eller under?</a:t>
            </a:r>
          </a:p>
          <a:p>
            <a:r>
              <a:rPr lang="da-DK" sz="1800" b="0" i="0" dirty="0">
                <a:solidFill>
                  <a:srgbClr val="000000"/>
                </a:solidFill>
                <a:effectLst/>
                <a:latin typeface="WorkSans-Regular"/>
              </a:rPr>
              <a:t>Transfer af viden fra naturfagsdomænet til designdomænet.</a:t>
            </a:r>
            <a:r>
              <a:rPr lang="da-DK" dirty="0"/>
              <a:t> </a:t>
            </a:r>
          </a:p>
          <a:p>
            <a:endParaRPr lang="da-DK" dirty="0"/>
          </a:p>
          <a:p>
            <a:r>
              <a:rPr lang="da-DK" sz="1800" b="0" i="0" dirty="0">
                <a:solidFill>
                  <a:srgbClr val="000000"/>
                </a:solidFill>
                <a:effectLst/>
                <a:latin typeface="WorkSans-Regular"/>
              </a:rPr>
              <a:t>Hvis målet er, at eleverne skal lære faglige begreber og/eller undersøgelsesmetoder gennem engineering-arbejdet, så er det afgørende, at de faglige elementer er til stede undervejs i forløbet. At eleverne holdes fast på at bruge eksisterende viden, men lige så vigtigt, at de holdes fast på at undersøge og søge ny faglig viden, som kan kvalificere deres problemløsning. Det </a:t>
            </a:r>
            <a:r>
              <a:rPr lang="da-DK" sz="1800" b="0" i="0" dirty="0" err="1">
                <a:solidFill>
                  <a:srgbClr val="000000"/>
                </a:solidFill>
                <a:effectLst/>
                <a:latin typeface="WorkSans-Regular"/>
              </a:rPr>
              <a:t>stilladserer</a:t>
            </a:r>
            <a:r>
              <a:rPr lang="da-DK" sz="1800" b="0" i="0" dirty="0">
                <a:solidFill>
                  <a:srgbClr val="000000"/>
                </a:solidFill>
                <a:effectLst/>
                <a:latin typeface="WorkSans-Regular"/>
              </a:rPr>
              <a:t> ikke tilegnelsen af et </a:t>
            </a:r>
            <a:r>
              <a:rPr lang="da-DK" sz="1800" b="0" i="1" dirty="0">
                <a:solidFill>
                  <a:srgbClr val="000000"/>
                </a:solidFill>
                <a:effectLst/>
                <a:latin typeface="WorkSans-Italic"/>
              </a:rPr>
              <a:t>specifikt </a:t>
            </a:r>
            <a:r>
              <a:rPr lang="da-DK" sz="1800" b="0" i="0" dirty="0">
                <a:solidFill>
                  <a:srgbClr val="000000"/>
                </a:solidFill>
                <a:effectLst/>
                <a:latin typeface="WorkSans-Regular"/>
              </a:rPr>
              <a:t>indhold eller en specifik metode, men det burde </a:t>
            </a:r>
            <a:r>
              <a:rPr lang="da-DK" sz="1800" b="0" i="0" dirty="0" err="1">
                <a:solidFill>
                  <a:srgbClr val="000000"/>
                </a:solidFill>
                <a:effectLst/>
                <a:latin typeface="WorkSans-Regular"/>
              </a:rPr>
              <a:t>stilladsere</a:t>
            </a:r>
            <a:r>
              <a:rPr lang="da-DK" sz="1800" b="0" i="0" dirty="0">
                <a:solidFill>
                  <a:srgbClr val="000000"/>
                </a:solidFill>
                <a:effectLst/>
                <a:latin typeface="WorkSans-Regular"/>
              </a:rPr>
              <a:t> fagligheden i det hele taget.</a:t>
            </a:r>
            <a:r>
              <a:rPr lang="da-DK" dirty="0"/>
              <a:t> </a:t>
            </a:r>
            <a:br>
              <a:rPr lang="da-DK" dirty="0"/>
            </a:br>
            <a:br>
              <a:rPr lang="da-DK" dirty="0"/>
            </a:br>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15</a:t>
            </a:fld>
            <a:endParaRPr lang="da-DK"/>
          </a:p>
        </p:txBody>
      </p:sp>
    </p:spTree>
    <p:extLst>
      <p:ext uri="{BB962C8B-B14F-4D97-AF65-F5344CB8AC3E}">
        <p14:creationId xmlns:p14="http://schemas.microsoft.com/office/powerpoint/2010/main" val="2014584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14F7A-5C4A-43D7-AFB0-6E15F159EB2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561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14F7A-5C4A-43D7-AFB0-6E15F159EB2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30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”Hvad er </a:t>
            </a:r>
            <a:r>
              <a:rPr lang="da-DK" dirty="0" err="1"/>
              <a:t>engineering</a:t>
            </a:r>
            <a:r>
              <a:rPr lang="da-DK" dirty="0"/>
              <a:t>?” (med elevinterviews):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https://youtu.be/E-KweyXdvH0</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””Hvad er </a:t>
            </a:r>
            <a:r>
              <a:rPr lang="da-DK" sz="1800" dirty="0" err="1">
                <a:effectLst/>
                <a:latin typeface="Segoe UI" panose="020B0502040204020203" pitchFamily="34" charset="0"/>
                <a:ea typeface="Segoe UI" panose="020B0502040204020203" pitchFamily="34" charset="0"/>
                <a:cs typeface="Times New Roman" panose="02020603050405020304" pitchFamily="18" charset="0"/>
              </a:rPr>
              <a:t>engineering</a:t>
            </a:r>
            <a:r>
              <a:rPr lang="da-DK" sz="1800" dirty="0">
                <a:effectLst/>
                <a:latin typeface="Segoe UI" panose="020B0502040204020203" pitchFamily="34" charset="0"/>
                <a:ea typeface="Segoe UI" panose="020B0502040204020203" pitchFamily="34" charset="0"/>
                <a:cs typeface="Times New Roman" panose="02020603050405020304" pitchFamily="18" charset="0"/>
              </a:rPr>
              <a:t>?” (uden elevinterviews):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4"/>
              </a:rPr>
              <a:t>https://youtu.be/UGAu6PreURw</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Segoe UI" panose="020B0502040204020203" pitchFamily="34" charset="0"/>
                <a:ea typeface="Segoe UI" panose="020B0502040204020203" pitchFamily="34" charset="0"/>
                <a:cs typeface="Times New Roman" panose="02020603050405020304" pitchFamily="18" charset="0"/>
              </a:rPr>
              <a:t>Filmen på </a:t>
            </a:r>
            <a:r>
              <a:rPr lang="da-DK" sz="1800" dirty="0" err="1">
                <a:effectLst/>
                <a:latin typeface="Segoe UI" panose="020B0502040204020203" pitchFamily="34" charset="0"/>
                <a:ea typeface="Segoe UI" panose="020B0502040204020203" pitchFamily="34" charset="0"/>
                <a:cs typeface="Times New Roman" panose="02020603050405020304" pitchFamily="18" charset="0"/>
              </a:rPr>
              <a:t>slidet</a:t>
            </a:r>
            <a:r>
              <a:rPr lang="da-DK" sz="1800" dirty="0">
                <a:effectLst/>
                <a:latin typeface="Segoe UI" panose="020B0502040204020203" pitchFamily="34" charset="0"/>
                <a:ea typeface="Segoe UI" panose="020B0502040204020203" pitchFamily="34" charset="0"/>
                <a:cs typeface="Times New Roman" panose="02020603050405020304" pitchFamily="18" charset="0"/>
              </a:rPr>
              <a:t> er med elevinterviews, hvor elever deler deres oplevelse af engineering-undervisningen. Den kan erstattes med den ude elevinterviews.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2</a:t>
            </a:fld>
            <a:endParaRPr lang="da-DK"/>
          </a:p>
        </p:txBody>
      </p:sp>
    </p:spTree>
    <p:extLst>
      <p:ext uri="{BB962C8B-B14F-4D97-AF65-F5344CB8AC3E}">
        <p14:creationId xmlns:p14="http://schemas.microsoft.com/office/powerpoint/2010/main" val="76651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en stor motivationsgevinst især, ved at lade eleverne bygge noget fysisk. Men produktet kan også have andre formater.</a:t>
            </a:r>
          </a:p>
          <a:p>
            <a:r>
              <a:rPr lang="da-DK" dirty="0"/>
              <a:t>Produktet, eller løsningen, behøver ikke nødvendigvis være ny. Broen er en meget gammel struktur, som dog stadig er aktuel og fint løser problemet med at flytte sig over vand eller luft.</a:t>
            </a:r>
          </a:p>
          <a:p>
            <a:endParaRPr lang="da-DK" dirty="0"/>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4</a:t>
            </a:fld>
            <a:endParaRPr lang="da-DK"/>
          </a:p>
        </p:txBody>
      </p:sp>
    </p:spTree>
    <p:extLst>
      <p:ext uri="{BB962C8B-B14F-4D97-AF65-F5344CB8AC3E}">
        <p14:creationId xmlns:p14="http://schemas.microsoft.com/office/powerpoint/2010/main" val="71808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engineering-forløb starter man altid med et ‘narrativ’ (for eksempel en tekst, video, et virksomhedsbesøg, besøg af en ekspert eller en anden aktivitet med relation til emnet, der kan skabe forståelse, relevans og engagement hos eleverne og dermed motivere dem for forløbet. I narrativet/aktiviteten beskrives også problemet, som eleverne skal arbejde med.</a:t>
            </a:r>
          </a:p>
          <a:p>
            <a:r>
              <a:rPr lang="da-DK" dirty="0"/>
              <a:t>Dernæst præsenterer læreren – eller lader eleverne selv formulere – den udfordring de skal udarbejde en løsning på.</a:t>
            </a:r>
          </a:p>
          <a:p>
            <a:r>
              <a:rPr lang="da-DK" dirty="0"/>
              <a:t>Fra udfordring til løsning er dog ikke bare en tilfældig og usystematisk proces, men derimod en designproces med syv delprocesser, der hjælper eleverne med at arbejde systematisk og reflekteret, at inddrage faglig viden og undersøgelser og at afprøve og forbedre deres løsning ud fra formulerede kriterier og bevidst valgte testmetoder.</a:t>
            </a:r>
          </a:p>
          <a:p>
            <a:endParaRPr lang="da-DK" dirty="0"/>
          </a:p>
          <a:p>
            <a:r>
              <a:rPr lang="da-DK" b="0" i="0" dirty="0">
                <a:solidFill>
                  <a:srgbClr val="214B59"/>
                </a:solidFill>
                <a:effectLst/>
                <a:latin typeface="Open Sans" panose="020B0606030504020204" pitchFamily="34" charset="0"/>
              </a:rPr>
              <a:t>Til arbejdet med </a:t>
            </a:r>
            <a:r>
              <a:rPr lang="da-DK" b="0" i="0" dirty="0" err="1">
                <a:solidFill>
                  <a:srgbClr val="214B59"/>
                </a:solidFill>
                <a:effectLst/>
                <a:latin typeface="Open Sans" panose="020B0606030504020204" pitchFamily="34" charset="0"/>
              </a:rPr>
              <a:t>engineering</a:t>
            </a:r>
            <a:r>
              <a:rPr lang="da-DK" b="0" i="0" dirty="0">
                <a:solidFill>
                  <a:srgbClr val="214B59"/>
                </a:solidFill>
                <a:effectLst/>
                <a:latin typeface="Open Sans" panose="020B0606030504020204" pitchFamily="34" charset="0"/>
              </a:rPr>
              <a:t> er udarbejdet metodekort, som kan være med til at </a:t>
            </a:r>
            <a:r>
              <a:rPr lang="da-DK" b="0" i="0" dirty="0" err="1">
                <a:solidFill>
                  <a:srgbClr val="214B59"/>
                </a:solidFill>
                <a:effectLst/>
                <a:latin typeface="Open Sans" panose="020B0606030504020204" pitchFamily="34" charset="0"/>
              </a:rPr>
              <a:t>stilladsere</a:t>
            </a:r>
            <a:r>
              <a:rPr lang="da-DK" b="0" i="0" dirty="0">
                <a:solidFill>
                  <a:srgbClr val="214B59"/>
                </a:solidFill>
                <a:effectLst/>
                <a:latin typeface="Open Sans" panose="020B0606030504020204" pitchFamily="34" charset="0"/>
              </a:rPr>
              <a:t> elevernes arbejde i de forskellige delprocesser. Metodekortene finder du her: https://engineerthefuture.dk/undervisning/engineering-i-gymnasiet/undervisningsmaterialer/metodekort/</a:t>
            </a:r>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5</a:t>
            </a:fld>
            <a:endParaRPr lang="da-DK"/>
          </a:p>
        </p:txBody>
      </p:sp>
    </p:spTree>
    <p:extLst>
      <p:ext uri="{BB962C8B-B14F-4D97-AF65-F5344CB8AC3E}">
        <p14:creationId xmlns:p14="http://schemas.microsoft.com/office/powerpoint/2010/main" val="410070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57502">
              <a:defRPr/>
            </a:pPr>
            <a:r>
              <a:rPr lang="da-DK" dirty="0"/>
              <a:t>Modellen som eleverne arbejder efter i et engineering-forløb – når de skal fra udfordring til løsning – kaldes for </a:t>
            </a:r>
            <a:r>
              <a:rPr lang="da-DK" dirty="0" err="1"/>
              <a:t>engineering</a:t>
            </a:r>
            <a:r>
              <a:rPr lang="da-DK" dirty="0"/>
              <a:t> designprocessen (EDP) eller EDP-modellen</a:t>
            </a:r>
          </a:p>
          <a:p>
            <a:pPr defTabSz="957502">
              <a:defRPr/>
            </a:pPr>
            <a:r>
              <a:rPr lang="da-DK" dirty="0"/>
              <a:t>At udvikle en løsning på et problem er en proces med flere trin, man går ikke bare direkte fra problem til produkt:</a:t>
            </a:r>
          </a:p>
          <a:p>
            <a:pPr defTabSz="957502">
              <a:defRPr/>
            </a:pPr>
            <a:r>
              <a:rPr lang="da-DK" dirty="0"/>
              <a:t>For det første har man brug for både ideer og viden. </a:t>
            </a:r>
          </a:p>
          <a:p>
            <a:pPr defTabSz="957502">
              <a:defRPr/>
            </a:pPr>
            <a:r>
              <a:rPr lang="da-DK" dirty="0"/>
              <a:t>Så har man brug for at sortere i sine ideer og blive konkret omkring den, man tror på. </a:t>
            </a:r>
          </a:p>
          <a:p>
            <a:pPr defTabSz="957502">
              <a:defRPr/>
            </a:pPr>
            <a:r>
              <a:rPr lang="da-DK" dirty="0"/>
              <a:t>Og så har man selvfølgelig brug for at omsætte ideen til en prototype – en fysisk ting, et program, en app osv. </a:t>
            </a:r>
          </a:p>
          <a:p>
            <a:pPr defTabSz="957502">
              <a:defRPr/>
            </a:pPr>
            <a:r>
              <a:rPr lang="da-DK" dirty="0"/>
              <a:t>Det er dog ikke ret tit, at man lykkes med at bygge/konstruere en løsning, der virker helt efter hensigten i første forsøg. Det kan være ens prototype virker godt, men ikke er særligt holdbart. Eller at det er holdbart, men alt for dyrt. Eller grimt, giftigt osv. Så man skal gennem en forbedringsfase, hvor man tester prototypen op mod de kriterier, der er for løsningen, konkluderer på sine resultater, justerer sin prototype, måske i værste fald må starte helt forfra.</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6</a:t>
            </a:fld>
            <a:endParaRPr lang="da-DK"/>
          </a:p>
        </p:txBody>
      </p:sp>
    </p:spTree>
    <p:extLst>
      <p:ext uri="{BB962C8B-B14F-4D97-AF65-F5344CB8AC3E}">
        <p14:creationId xmlns:p14="http://schemas.microsoft.com/office/powerpoint/2010/main" val="40365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LÆREREN</a:t>
            </a:r>
          </a:p>
          <a:p>
            <a:r>
              <a:rPr lang="da-DK" dirty="0"/>
              <a:t>Se forløbene og flere til her: https://engineerthefuture.dk/undervisning/engineering-i-gymnasiet/engineering-forloeb-til-gymnasiet/</a:t>
            </a:r>
          </a:p>
        </p:txBody>
      </p:sp>
      <p:sp>
        <p:nvSpPr>
          <p:cNvPr id="4" name="Pladsholder til slidenummer 3"/>
          <p:cNvSpPr>
            <a:spLocks noGrp="1"/>
          </p:cNvSpPr>
          <p:nvPr>
            <p:ph type="sldNum" sz="quarter" idx="5"/>
          </p:nvPr>
        </p:nvSpPr>
        <p:spPr/>
        <p:txBody>
          <a:bodyPr/>
          <a:lstStyle/>
          <a:p>
            <a:fld id="{C5914F7A-5C4A-43D7-AFB0-6E15F159EB28}" type="slidenum">
              <a:rPr lang="da-DK" smtClean="0"/>
              <a:t>7</a:t>
            </a:fld>
            <a:endParaRPr lang="da-DK"/>
          </a:p>
        </p:txBody>
      </p:sp>
    </p:spTree>
    <p:extLst>
      <p:ext uri="{BB962C8B-B14F-4D97-AF65-F5344CB8AC3E}">
        <p14:creationId xmlns:p14="http://schemas.microsoft.com/office/powerpoint/2010/main" val="179098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I denne fase er det meningen, at eleverne dels skal forstå den udfordring, som læreren har formuleret, og dels begynde at fundere over, hvilke spørgsmål det afføder. Ideelt set kan man allerede her formulere og blive enige om en række krav, som en løsning skal overholde. Når eleverne er på vej ind i forløbet, er opgaven for dem at forstå alle aspekter ved den autentiske udfordring, som læreren præsenterer for dem.</a:t>
            </a:r>
          </a:p>
          <a:p>
            <a:pPr>
              <a:lnSpc>
                <a:spcPct val="115000"/>
              </a:lnSpc>
              <a:spcAft>
                <a:spcPts val="600"/>
              </a:spcAft>
            </a:pPr>
            <a:endParaRPr lang="da-DK" sz="1800" dirty="0">
              <a:effectLst/>
              <a:latin typeface="Work Sans" pitchFamily="2" charset="0"/>
              <a:ea typeface="Calibri" panose="020F0502020204030204" pitchFamily="34" charset="0"/>
              <a:cs typeface="Times New Roman" panose="02020603050405020304" pitchFamily="18" charset="0"/>
            </a:endParaRPr>
          </a:p>
          <a:p>
            <a:r>
              <a:rPr lang="da-DK" sz="1800" dirty="0"/>
              <a:t>En variationsmulighed – især hos 2g/3g og/eller elever, der har erfaring med engineering – er, at læreren formulerer den overordnede problemstilling (vi kan ikke gemme energi/skolen kan blive oversvømmet ved skybrud/vi mangler alternative madvarer til veganer/køderstatning osv.) og eleverne så selv formulerer deres egen (gruppens eller klassens) konkrete udfordring (fx energilagring i sten eller salt, en bestemt LAR-løsning/en fødevare eller opskrift, de vil udvikle på).</a:t>
            </a:r>
          </a:p>
          <a:p>
            <a:endParaRPr lang="da-DK" sz="1800" dirty="0"/>
          </a:p>
          <a:p>
            <a:r>
              <a:rPr lang="da-DK" sz="1800" dirty="0"/>
              <a:t>Til elever, der udvikler deres egen udfordring:</a:t>
            </a:r>
          </a:p>
          <a:p>
            <a:r>
              <a:rPr lang="da-DK" sz="1800" dirty="0"/>
              <a:t>Beskriv den udfordring eller det problem, I gerne vil løse. </a:t>
            </a:r>
          </a:p>
          <a:p>
            <a:r>
              <a:rPr lang="da-DK" sz="1800" dirty="0"/>
              <a:t>Vælg fx et problem, som er inspireret af jeres hverdag. Og vælg et, som I selv synes er vigtigt at finde en løsning på. </a:t>
            </a:r>
          </a:p>
          <a:p>
            <a:r>
              <a:rPr lang="da-DK" sz="1800" dirty="0"/>
              <a:t>Stil jer selv spørgsmålene: • Hvad er problemet? • Hvem er det et problem for? • Hvad vil I gerne opnå med jeres løsning?</a:t>
            </a:r>
          </a:p>
          <a:p>
            <a:r>
              <a:rPr lang="da-DK" sz="1800" dirty="0"/>
              <a:t>Husk at de næste fem trin kan gentages, hvis der er behov for det, fx efter I har testet jeres prototype og fundet ud af, at der er brug for forbedringer.</a:t>
            </a:r>
          </a:p>
          <a:p>
            <a:endParaRPr lang="da-DK" sz="1800" dirty="0"/>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C5914F7A-5C4A-43D7-AFB0-6E15F159EB28}" type="slidenum">
              <a:rPr lang="da-DK" smtClean="0"/>
              <a:t>8</a:t>
            </a:fld>
            <a:endParaRPr lang="da-DK"/>
          </a:p>
        </p:txBody>
      </p:sp>
    </p:spTree>
    <p:extLst>
      <p:ext uri="{BB962C8B-B14F-4D97-AF65-F5344CB8AC3E}">
        <p14:creationId xmlns:p14="http://schemas.microsoft.com/office/powerpoint/2010/main" val="158275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a:lnSpc>
                <a:spcPct val="115000"/>
              </a:lnSpc>
              <a:spcAft>
                <a:spcPts val="600"/>
              </a:spcAft>
            </a:pPr>
            <a:r>
              <a:rPr lang="da-DK" sz="1800" dirty="0"/>
              <a:t>I denne fase forholder e</a:t>
            </a:r>
            <a:r>
              <a:rPr lang="da-DK" sz="1800" dirty="0">
                <a:effectLst/>
                <a:latin typeface="Work Sans" pitchFamily="2" charset="0"/>
                <a:ea typeface="Calibri" panose="020F0502020204030204" pitchFamily="34" charset="0"/>
                <a:cs typeface="Times New Roman" panose="02020603050405020304" pitchFamily="18" charset="0"/>
              </a:rPr>
              <a:t>leverne sig til, hvilken viden og naturfaglige undersøgelser det vil være relevant at lave for at kvalificere deres problemløsning. I dette skridt afdækker eleverne den mere generelle naturfaglighed, som ligger bag den konkrete udfordring. Hvis for eksempel udfordringen er at designe en termokop, så vil relevante bud på undersøgelse måske handle om forskellige måder at afgive varme på, om varmeledningsevnen og formbarheden af forskellige materialer og om evt. afgivelse af usunde stoffer fra materialerne til typiske drikkevarer.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da-DK" sz="1800" dirty="0">
                <a:effectLst/>
                <a:latin typeface="Work Sans" pitchFamily="2" charset="0"/>
                <a:ea typeface="Calibri" panose="020F0502020204030204" pitchFamily="34" charset="0"/>
                <a:cs typeface="Times New Roman" panose="02020603050405020304" pitchFamily="18" charset="0"/>
              </a:rPr>
              <a:t>Som en måde at sikre inddragelsen af den relevante naturvidenskabelige viden og at alle elever er med, kan læreren i slutningen af fasen samle klassen og facilitere, at eleverne deler deres spørgsmål og bud på undersøgelser. Efterfølgende prioriteres de vigtigste undersøgelser – dette kan ske enten i de individuelle grupper eller i klassen i fællesskab - afhængig af elevernes niveau, erfaring med engineering og også tid til rådighed. Herefter undersøger eleverne i grupper deres respektive spørgsmål, evt. efter at man er blevet enige om, hvorledes dette kan gøres på systematisk vis.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b="0" dirty="0">
                <a:effectLst/>
                <a:latin typeface="Work Sans" pitchFamily="2" charset="0"/>
                <a:ea typeface="Calibri" panose="020F0502020204030204" pitchFamily="34" charset="0"/>
                <a:cs typeface="Times New Roman" panose="02020603050405020304" pitchFamily="18" charset="0"/>
              </a:rPr>
              <a:t>Evt. kan indlægges en delingsrunde, hvor eleverne fremlægger deres resultater og konklusioner for hinanden, for eksempel på en poster-session. </a:t>
            </a:r>
          </a:p>
          <a:p>
            <a:r>
              <a:rPr lang="da-DK" sz="1800" b="0" dirty="0">
                <a:effectLst/>
                <a:latin typeface="Work Sans" pitchFamily="2" charset="0"/>
                <a:cs typeface="Times New Roman" panose="02020603050405020304" pitchFamily="18" charset="0"/>
              </a:rPr>
              <a:t>Der kan også indlægges faglige minikurser for udvalgte grupper eller hele klassen.</a:t>
            </a:r>
            <a:endParaRPr lang="da-DK" b="0" dirty="0"/>
          </a:p>
        </p:txBody>
      </p:sp>
      <p:sp>
        <p:nvSpPr>
          <p:cNvPr id="4" name="Pladsholder til slidenummer 3"/>
          <p:cNvSpPr>
            <a:spLocks noGrp="1"/>
          </p:cNvSpPr>
          <p:nvPr>
            <p:ph type="sldNum" sz="quarter" idx="5"/>
          </p:nvPr>
        </p:nvSpPr>
        <p:spPr/>
        <p:txBody>
          <a:bodyPr/>
          <a:lstStyle/>
          <a:p>
            <a:fld id="{C5914F7A-5C4A-43D7-AFB0-6E15F159EB28}" type="slidenum">
              <a:rPr lang="da-DK" smtClean="0"/>
              <a:t>9</a:t>
            </a:fld>
            <a:endParaRPr lang="da-DK"/>
          </a:p>
        </p:txBody>
      </p:sp>
    </p:spTree>
    <p:extLst>
      <p:ext uri="{BB962C8B-B14F-4D97-AF65-F5344CB8AC3E}">
        <p14:creationId xmlns:p14="http://schemas.microsoft.com/office/powerpoint/2010/main" val="5273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930525" y="850900"/>
            <a:ext cx="4083050" cy="22971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Foreslå løsninger for hinanden, forklar dem, spørg, kom med ændringsforslag osv. Brug punkterne herunder eller metodekortene fra Engineer the Future: https://engineerthefuture.dk/undervisning/engineering-i-gymnasiet/undervisningsmaterialer/metodekort/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Tag en idé ad gangen!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Lad vær med at dømme den ude eller inde! Støt i stedet hinanden i jeres ideudvikling.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Byt ideer og prøv at bygge videre på hinandens idéer, så I udvikler i fællesskab. Husk også at træffe beslutninger i fællesskab.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Udfordr hinanden til at komme med de vildeste idéer!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Gem alle idéer, i tilfælde af at det senere viser sig, at den idé, I valgte, ikke virker! </a:t>
            </a:r>
          </a:p>
          <a:p>
            <a:endParaRPr lang="da-DK" dirty="0"/>
          </a:p>
          <a:p>
            <a:pPr marL="0" marR="0" lvl="0" indent="0" algn="l" defTabSz="914400" rtl="0" eaLnBrk="1" fontAlgn="auto" latinLnBrk="0" hangingPunct="1">
              <a:lnSpc>
                <a:spcPct val="115000"/>
              </a:lnSpc>
              <a:spcBef>
                <a:spcPts val="0"/>
              </a:spcBef>
              <a:spcAft>
                <a:spcPts val="600"/>
              </a:spcAft>
              <a:buClrTx/>
              <a:buSzTx/>
              <a:buFontTx/>
              <a:buNone/>
              <a:tabLst/>
              <a:defRPr/>
            </a:pPr>
            <a:r>
              <a:rPr lang="da-DK" sz="1800" dirty="0">
                <a:effectLst/>
                <a:latin typeface="Work Sans" pitchFamily="2" charset="0"/>
                <a:ea typeface="Calibri" panose="020F0502020204030204" pitchFamily="34" charset="0"/>
                <a:cs typeface="Times New Roman" panose="02020603050405020304" pitchFamily="18" charset="0"/>
              </a:rPr>
              <a:t>Før de låser sig fast i en løsningsmodel-tænkning, kan der evt. indlægges en delingsrunde, hvor grupperne udveksler deres konkrete ideer. Her får hver gruppe medspil på sine ideer – og ideelt set indarbejdes responsen i det endelige udkast til løsning. Det er meget forudsigeligt, at nogle elever mangler ideer i en tidlig fase af arbejdet med en engineering-udfordring. Derfor vil det også være god (og hård) stilladsering at planlægge, at grupperne laver idé-pitches i en del-og-stjæl-runde, inden de for alvor overgår til udforskning og konstruktion af problemløsninger. Samtidig kan man betone, at der ikke er noget forkert i at lade sig inspirere af andres ideer, men tværtimod et karakteristisk og autentisk træk ift. professionelle ingeniørers arbejde.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da-DK" sz="1800" i="1" dirty="0">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600"/>
              </a:spcAft>
            </a:pPr>
            <a:r>
              <a:rPr lang="da-DK" sz="1800" i="1" dirty="0">
                <a:effectLst/>
                <a:latin typeface="Work Sans" pitchFamily="2" charset="0"/>
                <a:ea typeface="Calibri" panose="020F0502020204030204" pitchFamily="34" charset="0"/>
                <a:cs typeface="Times New Roman" panose="02020603050405020304" pitchFamily="18" charset="0"/>
              </a:rPr>
              <a:t>Modeller</a:t>
            </a:r>
            <a:r>
              <a:rPr lang="da-DK" sz="1800" dirty="0">
                <a:effectLst/>
                <a:latin typeface="Work Sans" pitchFamily="2" charset="0"/>
                <a:ea typeface="Calibri" panose="020F0502020204030204" pitchFamily="34" charset="0"/>
                <a:cs typeface="Times New Roman" panose="02020603050405020304" pitchFamily="18" charset="0"/>
              </a:rPr>
              <a:t> har en central rolle i engineering-undervisningen, da modellering understøtter de faser, hvor eleverne udvikler og deler ideer. Det mest almindelige vil være, at de modeller, eleverne bruger, er simple skitser eller billeder. Når gruppen har opnået tilstrækkelig afklaring, bliver de enige om, hvilken ide de vil gå videre med. I engineering er modeller altså konkrete redskaber, som indledningsvist bruges i en proces, der skal sikre, at alle i gruppen har (nogenlunde) ens opfattelse af, hvilken prototype de vælger, når de vælger en enkelt idé ud: Hvordan prototypen skal se ud, hvordan den skal fungere, og hvad den skal kunne. </a:t>
            </a:r>
          </a:p>
          <a:p>
            <a:pPr>
              <a:lnSpc>
                <a:spcPct val="115000"/>
              </a:lnSpc>
              <a:spcAft>
                <a:spcPts val="6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C5914F7A-5C4A-43D7-AFB0-6E15F159EB28}" type="slidenum">
              <a:rPr lang="da-DK" smtClean="0"/>
              <a:t>10</a:t>
            </a:fld>
            <a:endParaRPr lang="da-DK"/>
          </a:p>
        </p:txBody>
      </p:sp>
    </p:spTree>
    <p:extLst>
      <p:ext uri="{BB962C8B-B14F-4D97-AF65-F5344CB8AC3E}">
        <p14:creationId xmlns:p14="http://schemas.microsoft.com/office/powerpoint/2010/main" val="99899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10670976"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264717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elslide">
    <p:bg>
      <p:bgPr>
        <a:solidFill>
          <a:schemeClr val="bg1"/>
        </a:solidFill>
        <a:effectLst/>
      </p:bgPr>
    </p:bg>
    <p:spTree>
      <p:nvGrpSpPr>
        <p:cNvPr id="1" name=""/>
        <p:cNvGrpSpPr/>
        <p:nvPr/>
      </p:nvGrpSpPr>
      <p:grpSpPr>
        <a:xfrm>
          <a:off x="0" y="0"/>
          <a:ext cx="0" cy="0"/>
          <a:chOff x="0" y="0"/>
          <a:chExt cx="0" cy="0"/>
        </a:xfrm>
      </p:grpSpPr>
      <p:pic>
        <p:nvPicPr>
          <p:cNvPr id="5" name="Billede 4" descr="Et billede, der indeholder person, tøj, mur, Ansigt&#10;&#10;Automatisk genereret beskrivelse">
            <a:extLst>
              <a:ext uri="{FF2B5EF4-FFF2-40B4-BE49-F238E27FC236}">
                <a16:creationId xmlns:a16="http://schemas.microsoft.com/office/drawing/2014/main" id="{077637FD-049E-E938-A5B0-D38A1981A3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457950"/>
          </a:xfrm>
          <a:prstGeom prst="rect">
            <a:avLst/>
          </a:prstGeom>
        </p:spPr>
      </p:pic>
      <p:sp>
        <p:nvSpPr>
          <p:cNvPr id="8" name="Rektangel 7">
            <a:extLst>
              <a:ext uri="{FF2B5EF4-FFF2-40B4-BE49-F238E27FC236}">
                <a16:creationId xmlns:a16="http://schemas.microsoft.com/office/drawing/2014/main" id="{98C9FD3D-9C5F-CD3A-F231-A8C54488BB2B}"/>
              </a:ext>
            </a:extLst>
          </p:cNvPr>
          <p:cNvSpPr/>
          <p:nvPr userDrawn="1"/>
        </p:nvSpPr>
        <p:spPr>
          <a:xfrm>
            <a:off x="2264020" y="3708069"/>
            <a:ext cx="7596554" cy="781832"/>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a:extLst>
              <a:ext uri="{FF2B5EF4-FFF2-40B4-BE49-F238E27FC236}">
                <a16:creationId xmlns:a16="http://schemas.microsoft.com/office/drawing/2014/main" id="{2CDFB9E3-989E-FC17-5EF4-A53BDACB92ED}"/>
              </a:ext>
            </a:extLst>
          </p:cNvPr>
          <p:cNvSpPr txBox="1"/>
          <p:nvPr userDrawn="1"/>
        </p:nvSpPr>
        <p:spPr>
          <a:xfrm>
            <a:off x="1352375" y="3630181"/>
            <a:ext cx="9487249" cy="830997"/>
          </a:xfrm>
          <a:prstGeom prst="rect">
            <a:avLst/>
          </a:prstGeom>
          <a:noFill/>
        </p:spPr>
        <p:txBody>
          <a:bodyPr wrap="square" rtlCol="0">
            <a:spAutoFit/>
          </a:bodyPr>
          <a:lstStyle/>
          <a:p>
            <a:pPr algn="ctr"/>
            <a:r>
              <a:rPr lang="da-DK" sz="4800" dirty="0">
                <a:solidFill>
                  <a:schemeClr val="bg1"/>
                </a:solidFill>
                <a:latin typeface="BetonEF-Bold" pitchFamily="50" charset="0"/>
              </a:rPr>
              <a:t>Introduktion til </a:t>
            </a:r>
            <a:r>
              <a:rPr lang="da-DK" sz="4800" dirty="0" err="1">
                <a:solidFill>
                  <a:schemeClr val="bg1"/>
                </a:solidFill>
                <a:latin typeface="BetonEF-Bold" pitchFamily="50" charset="0"/>
              </a:rPr>
              <a:t>engineering</a:t>
            </a:r>
            <a:endParaRPr lang="da-DK" sz="4800" dirty="0">
              <a:solidFill>
                <a:schemeClr val="bg1"/>
              </a:solidFill>
              <a:latin typeface="BetonEF-Bold" pitchFamily="50" charset="0"/>
            </a:endParaRPr>
          </a:p>
        </p:txBody>
      </p:sp>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13230586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sp>
        <p:nvSpPr>
          <p:cNvPr id="4" name="Pladsholder til tekst 4"/>
          <p:cNvSpPr>
            <a:spLocks noGrp="1"/>
          </p:cNvSpPr>
          <p:nvPr>
            <p:ph type="body" sz="quarter" idx="10"/>
          </p:nvPr>
        </p:nvSpPr>
        <p:spPr>
          <a:xfrm>
            <a:off x="1295467" y="2636912"/>
            <a:ext cx="9505056" cy="1223962"/>
          </a:xfrm>
          <a:prstGeom prst="rect">
            <a:avLst/>
          </a:prstGeom>
        </p:spPr>
        <p:txBody>
          <a:bodyPr/>
          <a:lstStyle>
            <a:lvl1pPr marL="0" indent="0" algn="ctr">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68407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4" name="Pladsholder til indhold 3"/>
          <p:cNvSpPr>
            <a:spLocks noGrp="1"/>
          </p:cNvSpPr>
          <p:nvPr>
            <p:ph sz="half" idx="2"/>
          </p:nvPr>
        </p:nvSpPr>
        <p:spPr>
          <a:xfrm>
            <a:off x="6197600" y="1600201"/>
            <a:ext cx="5384800"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75415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10670976" cy="452596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243756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å fuld side">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0" y="0"/>
            <a:ext cx="12192000" cy="6021288"/>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12525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7226862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B6EEDF9-898D-A51F-1023-FA29B97105BE}"/>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C59AE2E2-E54F-3211-1728-38DC816F3F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7" name="Tekstfelt 6">
            <a:extLst>
              <a:ext uri="{FF2B5EF4-FFF2-40B4-BE49-F238E27FC236}">
                <a16:creationId xmlns:a16="http://schemas.microsoft.com/office/drawing/2014/main" id="{FCEE5EE3-AA30-68AF-8F98-0BA49DF384A1}"/>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3054801843"/>
      </p:ext>
    </p:extLst>
  </p:cSld>
  <p:clrMap bg1="lt1" tx1="dk1" bg2="lt2" tx2="dk2" accent1="accent1" accent2="accent2" accent3="accent3" accent4="accent4" accent5="accent5" accent6="accent6" hlink="hlink" folHlink="folHlink"/>
  <p:sldLayoutIdLst>
    <p:sldLayoutId id="2147483843" r:id="rId1"/>
    <p:sldLayoutId id="214748384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2293BA8-B92E-D13C-2C0D-DE1215B620B1}"/>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D5CCDBDD-C624-0ECA-9F0F-8EEDBD542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7" name="Tekstfelt 6">
            <a:extLst>
              <a:ext uri="{FF2B5EF4-FFF2-40B4-BE49-F238E27FC236}">
                <a16:creationId xmlns:a16="http://schemas.microsoft.com/office/drawing/2014/main" id="{28069944-1678-2240-4242-BD128651242D}"/>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3616198905"/>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88B5319-1C70-E8AF-37ED-3AF5973257E5}"/>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02B2B768-F9B5-B3E8-4AA8-5136DA53F29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6" name="Tekstfelt 5">
            <a:extLst>
              <a:ext uri="{FF2B5EF4-FFF2-40B4-BE49-F238E27FC236}">
                <a16:creationId xmlns:a16="http://schemas.microsoft.com/office/drawing/2014/main" id="{36122E62-631D-703F-8489-39C68B5B742D}"/>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12408527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84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B9C38384-933B-1779-E0E9-731C8BB7F4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8151" y="6561677"/>
            <a:ext cx="1764000" cy="204992"/>
          </a:xfrm>
          <a:prstGeom prst="rect">
            <a:avLst/>
          </a:prstGeom>
        </p:spPr>
      </p:pic>
      <p:sp>
        <p:nvSpPr>
          <p:cNvPr id="3" name="Rektangel 2">
            <a:extLst>
              <a:ext uri="{FF2B5EF4-FFF2-40B4-BE49-F238E27FC236}">
                <a16:creationId xmlns:a16="http://schemas.microsoft.com/office/drawing/2014/main" id="{5A959CEE-E1D9-67EC-16EA-07C061408B64}"/>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8E2FE3AE-1724-00A1-179B-931A36F76F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8" name="Tekstfelt 7">
            <a:extLst>
              <a:ext uri="{FF2B5EF4-FFF2-40B4-BE49-F238E27FC236}">
                <a16:creationId xmlns:a16="http://schemas.microsoft.com/office/drawing/2014/main" id="{9E916C22-BB68-94E6-DF84-C79161AEBA53}"/>
              </a:ext>
            </a:extLst>
          </p:cNvPr>
          <p:cNvSpPr txBox="1"/>
          <p:nvPr userDrawn="1"/>
        </p:nvSpPr>
        <p:spPr>
          <a:xfrm>
            <a:off x="593449" y="6479010"/>
            <a:ext cx="2628900" cy="353943"/>
          </a:xfrm>
          <a:prstGeom prst="rect">
            <a:avLst/>
          </a:prstGeom>
          <a:noFill/>
        </p:spPr>
        <p:txBody>
          <a:bodyPr wrap="square" rtlCol="0">
            <a:spAutoFit/>
          </a:bodyPr>
          <a:lstStyle/>
          <a:p>
            <a:r>
              <a:rPr lang="da-DK" sz="1700" dirty="0">
                <a:solidFill>
                  <a:schemeClr val="bg1"/>
                </a:solidFill>
                <a:latin typeface="BetonEF-Bold" panose="02000503040000020003" pitchFamily="50" charset="0"/>
              </a:rPr>
              <a:t>Engineering i gymnasiet</a:t>
            </a:r>
          </a:p>
        </p:txBody>
      </p:sp>
    </p:spTree>
    <p:extLst>
      <p:ext uri="{BB962C8B-B14F-4D97-AF65-F5344CB8AC3E}">
        <p14:creationId xmlns:p14="http://schemas.microsoft.com/office/powerpoint/2010/main" val="2496182263"/>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ideo" Target="https://www.youtube.com/embed/E-KweyXdvH0?feature=oembed"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53CD6217-FD9D-EE65-F243-0E86A7D37B78}"/>
              </a:ext>
            </a:extLst>
          </p:cNvPr>
          <p:cNvSpPr txBox="1">
            <a:spLocks/>
          </p:cNvSpPr>
          <p:nvPr/>
        </p:nvSpPr>
        <p:spPr>
          <a:xfrm>
            <a:off x="695325" y="176035"/>
            <a:ext cx="10801350" cy="923183"/>
          </a:xfrm>
          <a:prstGeom prst="rect">
            <a:avLst/>
          </a:prstGeom>
        </p:spPr>
        <p:txBody>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endParaRPr lang="da-DK" dirty="0">
              <a:solidFill>
                <a:srgbClr val="FFFFFF"/>
              </a:solidFill>
            </a:endParaRPr>
          </a:p>
        </p:txBody>
      </p:sp>
    </p:spTree>
    <p:extLst>
      <p:ext uri="{BB962C8B-B14F-4D97-AF65-F5344CB8AC3E}">
        <p14:creationId xmlns:p14="http://schemas.microsoft.com/office/powerpoint/2010/main" val="130030809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599" y="1600201"/>
            <a:ext cx="7265773" cy="1162049"/>
          </a:xfrm>
        </p:spPr>
        <p:txBody>
          <a:bodyPr/>
          <a:lstStyle/>
          <a:p>
            <a:pPr>
              <a:spcBef>
                <a:spcPts val="0"/>
              </a:spcBef>
              <a:spcAft>
                <a:spcPts val="1200"/>
              </a:spcAft>
            </a:pPr>
            <a:r>
              <a:rPr lang="da-DK" sz="1800" dirty="0">
                <a:solidFill>
                  <a:srgbClr val="234B5A"/>
                </a:solidFill>
              </a:rPr>
              <a:t>I idéfasen skal I forhandle og vælge de idéer, som I vil gå videre med.</a:t>
            </a:r>
            <a:br>
              <a:rPr lang="da-DK" sz="1800" dirty="0">
                <a:solidFill>
                  <a:srgbClr val="234B5A"/>
                </a:solidFill>
              </a:rPr>
            </a:br>
            <a:br>
              <a:rPr lang="da-DK" sz="1800" dirty="0">
                <a:solidFill>
                  <a:srgbClr val="234B5A"/>
                </a:solidFill>
              </a:rPr>
            </a:br>
            <a:endParaRPr lang="da-DK" sz="1800" dirty="0">
              <a:solidFill>
                <a:srgbClr val="234B5A"/>
              </a:solidFill>
            </a:endParaRPr>
          </a:p>
          <a:p>
            <a:endParaRPr lang="da-DK" sz="1200" dirty="0">
              <a:solidFill>
                <a:srgbClr val="234B5A"/>
              </a:solidFill>
            </a:endParaRP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dirty="0"/>
              <a:t>Få ideer</a:t>
            </a:r>
          </a:p>
        </p:txBody>
      </p:sp>
      <p:sp>
        <p:nvSpPr>
          <p:cNvPr id="6" name="Rutediagram: Forbindelse 5">
            <a:extLst>
              <a:ext uri="{FF2B5EF4-FFF2-40B4-BE49-F238E27FC236}">
                <a16:creationId xmlns:a16="http://schemas.microsoft.com/office/drawing/2014/main" id="{C195839E-C850-5764-9393-B53BD6DA83FE}"/>
              </a:ext>
            </a:extLst>
          </p:cNvPr>
          <p:cNvSpPr/>
          <p:nvPr/>
        </p:nvSpPr>
        <p:spPr>
          <a:xfrm>
            <a:off x="7644061" y="4834202"/>
            <a:ext cx="1152000" cy="1152000"/>
          </a:xfrm>
          <a:prstGeom prst="flowChartConnector">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a-DK" sz="1400" i="1">
                <a:solidFill>
                  <a:srgbClr val="234B5A"/>
                </a:solidFill>
                <a:latin typeface="Work Sans" pitchFamily="2" charset="0"/>
              </a:rPr>
              <a:t>Man må gerne stjæle!</a:t>
            </a:r>
          </a:p>
        </p:txBody>
      </p:sp>
      <p:sp>
        <p:nvSpPr>
          <p:cNvPr id="7" name="Rutediagram: Forbindelse 6">
            <a:extLst>
              <a:ext uri="{FF2B5EF4-FFF2-40B4-BE49-F238E27FC236}">
                <a16:creationId xmlns:a16="http://schemas.microsoft.com/office/drawing/2014/main" id="{F71CE9F9-7289-B29E-1730-BDDA6753B3DF}"/>
              </a:ext>
            </a:extLst>
          </p:cNvPr>
          <p:cNvSpPr/>
          <p:nvPr/>
        </p:nvSpPr>
        <p:spPr>
          <a:xfrm>
            <a:off x="6647032" y="3519751"/>
            <a:ext cx="1152000" cy="1152000"/>
          </a:xfrm>
          <a:prstGeom prst="flowChartConnector">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lstStyle/>
          <a:p>
            <a:pPr algn="ctr"/>
            <a:r>
              <a:rPr lang="da-DK" sz="1400" i="1" dirty="0">
                <a:solidFill>
                  <a:srgbClr val="234B5A"/>
                </a:solidFill>
                <a:latin typeface="Work Sans" pitchFamily="2" charset="0"/>
              </a:rPr>
              <a:t>Ikke </a:t>
            </a:r>
            <a:r>
              <a:rPr lang="da-DK" sz="1400" i="1" dirty="0" err="1">
                <a:solidFill>
                  <a:srgbClr val="234B5A"/>
                </a:solidFill>
                <a:latin typeface="Work Sans" pitchFamily="2" charset="0"/>
              </a:rPr>
              <a:t>nødven-digvis</a:t>
            </a:r>
            <a:r>
              <a:rPr lang="da-DK" sz="1400" i="1" dirty="0">
                <a:solidFill>
                  <a:srgbClr val="234B5A"/>
                </a:solidFill>
                <a:latin typeface="Work Sans" pitchFamily="2" charset="0"/>
              </a:rPr>
              <a:t> ny idé</a:t>
            </a:r>
          </a:p>
        </p:txBody>
      </p:sp>
      <p:pic>
        <p:nvPicPr>
          <p:cNvPr id="4" name="Billede 3" descr="Et billede, der indeholder tekst, logo, skærmbillede, Font/skrifttype&#10;&#10;Automatisk genereret beskrivelse">
            <a:extLst>
              <a:ext uri="{FF2B5EF4-FFF2-40B4-BE49-F238E27FC236}">
                <a16:creationId xmlns:a16="http://schemas.microsoft.com/office/drawing/2014/main" id="{21F1D5E6-BF97-2E01-AF27-A022C62D8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36" t="26450" r="27019" b="26938"/>
          <a:stretch/>
        </p:blipFill>
        <p:spPr>
          <a:xfrm>
            <a:off x="8096903" y="1698968"/>
            <a:ext cx="3239559" cy="3265200"/>
          </a:xfrm>
          <a:prstGeom prst="rect">
            <a:avLst/>
          </a:prstGeom>
        </p:spPr>
      </p:pic>
    </p:spTree>
    <p:extLst>
      <p:ext uri="{BB962C8B-B14F-4D97-AF65-F5344CB8AC3E}">
        <p14:creationId xmlns:p14="http://schemas.microsoft.com/office/powerpoint/2010/main" val="261173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7102535" cy="4687583"/>
          </a:xfrm>
        </p:spPr>
        <p:txBody>
          <a:bodyPr/>
          <a:lstStyle/>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I skal konkretisere, skitsere og vælge materialer til jeres konkrete idé. </a:t>
            </a:r>
          </a:p>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Tegn gerne en skitse af jeres løsning. Og drøft løsningen ud fra skitsen:</a:t>
            </a:r>
          </a:p>
          <a:p>
            <a:pPr marL="1028700" lvl="1">
              <a:lnSpc>
                <a:spcPct val="114000"/>
              </a:lnSpc>
              <a:spcBef>
                <a:spcPts val="0"/>
              </a:spcBef>
              <a:spcAft>
                <a:spcPts val="600"/>
              </a:spcAft>
              <a:buFont typeface="Arial" panose="020B0604020202020204" pitchFamily="34" charset="0"/>
              <a:buChar char="•"/>
            </a:pPr>
            <a:r>
              <a:rPr lang="da-DK" sz="1800" dirty="0">
                <a:solidFill>
                  <a:srgbClr val="234B5A"/>
                </a:solidFill>
                <a:latin typeface="Work Sans" pitchFamily="2" charset="0"/>
              </a:rPr>
              <a:t>kan det fungere?</a:t>
            </a:r>
          </a:p>
          <a:p>
            <a:pPr marL="1028700" lvl="1">
              <a:lnSpc>
                <a:spcPct val="114000"/>
              </a:lnSpc>
              <a:spcBef>
                <a:spcPts val="0"/>
              </a:spcBef>
              <a:spcAft>
                <a:spcPts val="600"/>
              </a:spcAft>
              <a:buFont typeface="Arial" panose="020B0604020202020204" pitchFamily="34" charset="0"/>
              <a:buChar char="•"/>
            </a:pPr>
            <a:r>
              <a:rPr lang="da-DK" sz="1800" dirty="0">
                <a:solidFill>
                  <a:srgbClr val="234B5A"/>
                </a:solidFill>
                <a:latin typeface="Work Sans" pitchFamily="2" charset="0"/>
              </a:rPr>
              <a:t>forstår vi det samme?</a:t>
            </a:r>
          </a:p>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Planlæg jeres videre arbejde og fordel opgaverne imellem jer.</a:t>
            </a: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a:t>Konkretisere</a:t>
            </a:r>
          </a:p>
        </p:txBody>
      </p:sp>
      <p:pic>
        <p:nvPicPr>
          <p:cNvPr id="5" name="Billede 4" descr="Et billede, der indeholder tekst, skærmbillede, Font/skrifttype, logo&#10;&#10;Automatisk genereret beskrivelse">
            <a:extLst>
              <a:ext uri="{FF2B5EF4-FFF2-40B4-BE49-F238E27FC236}">
                <a16:creationId xmlns:a16="http://schemas.microsoft.com/office/drawing/2014/main" id="{59F99FBC-253E-42E4-4215-CF569F4CA266}"/>
              </a:ext>
            </a:extLst>
          </p:cNvPr>
          <p:cNvPicPr>
            <a:picLocks noChangeAspect="1"/>
          </p:cNvPicPr>
          <p:nvPr/>
        </p:nvPicPr>
        <p:blipFill rotWithShape="1">
          <a:blip r:embed="rId3">
            <a:extLst>
              <a:ext uri="{28A0092B-C50C-407E-A947-70E740481C1C}">
                <a14:useLocalDpi xmlns:a14="http://schemas.microsoft.com/office/drawing/2010/main" val="0"/>
              </a:ext>
            </a:extLst>
          </a:blip>
          <a:srcRect l="26203" t="26338" r="26911" b="26526"/>
          <a:stretch/>
        </p:blipFill>
        <p:spPr>
          <a:xfrm>
            <a:off x="8146064" y="1796400"/>
            <a:ext cx="3247880" cy="3265200"/>
          </a:xfrm>
          <a:prstGeom prst="rect">
            <a:avLst/>
          </a:prstGeom>
        </p:spPr>
      </p:pic>
    </p:spTree>
    <p:extLst>
      <p:ext uri="{BB962C8B-B14F-4D97-AF65-F5344CB8AC3E}">
        <p14:creationId xmlns:p14="http://schemas.microsoft.com/office/powerpoint/2010/main" val="8486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4968677" cy="4525963"/>
          </a:xfrm>
        </p:spPr>
        <p:txBody>
          <a:bodyPr/>
          <a:lstStyle/>
          <a:p>
            <a:pPr marL="285750" indent="-285750">
              <a:lnSpc>
                <a:spcPct val="114000"/>
              </a:lnSpc>
              <a:spcBef>
                <a:spcPts val="0"/>
              </a:spcBef>
              <a:spcAft>
                <a:spcPts val="600"/>
              </a:spcAft>
              <a:buFont typeface="Arial" panose="020B0604020202020204" pitchFamily="34" charset="0"/>
              <a:buChar char="•"/>
            </a:pPr>
            <a:r>
              <a:rPr lang="da-DK" sz="1800" dirty="0">
                <a:solidFill>
                  <a:srgbClr val="234B5A"/>
                </a:solidFill>
              </a:rPr>
              <a:t>I konstruktionsfasen skal I ‘bygge’ jeres idé til en prototype med valgte materialer og udstyr. </a:t>
            </a:r>
          </a:p>
          <a:p>
            <a:pPr marL="285750" indent="-285750">
              <a:lnSpc>
                <a:spcPct val="114000"/>
              </a:lnSpc>
              <a:spcBef>
                <a:spcPts val="0"/>
              </a:spcBef>
              <a:spcAft>
                <a:spcPts val="600"/>
              </a:spcAft>
              <a:buFont typeface="Arial" panose="020B0604020202020204" pitchFamily="34" charset="0"/>
              <a:buChar char="•"/>
            </a:pPr>
            <a:endParaRPr lang="da-DK" sz="1800" dirty="0">
              <a:solidFill>
                <a:srgbClr val="234B5A"/>
              </a:solidFill>
            </a:endParaRPr>
          </a:p>
          <a:p>
            <a:pPr>
              <a:lnSpc>
                <a:spcPct val="114000"/>
              </a:lnSpc>
              <a:spcBef>
                <a:spcPts val="0"/>
              </a:spcBef>
              <a:spcAft>
                <a:spcPts val="600"/>
              </a:spcAft>
            </a:pPr>
            <a:endParaRPr lang="da-DK" sz="1800" i="1" dirty="0">
              <a:solidFill>
                <a:srgbClr val="234B5A"/>
              </a:solidFill>
            </a:endParaRP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dirty="0"/>
              <a:t>Konstruere</a:t>
            </a:r>
          </a:p>
        </p:txBody>
      </p:sp>
      <p:sp>
        <p:nvSpPr>
          <p:cNvPr id="7" name="Tekstfelt 6">
            <a:extLst>
              <a:ext uri="{FF2B5EF4-FFF2-40B4-BE49-F238E27FC236}">
                <a16:creationId xmlns:a16="http://schemas.microsoft.com/office/drawing/2014/main" id="{69F4C3D1-026B-B782-9C46-7B13419DAF31}"/>
              </a:ext>
            </a:extLst>
          </p:cNvPr>
          <p:cNvSpPr txBox="1"/>
          <p:nvPr/>
        </p:nvSpPr>
        <p:spPr>
          <a:xfrm>
            <a:off x="5713021" y="4111109"/>
            <a:ext cx="2109537"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Testopstilling</a:t>
            </a:r>
            <a:endParaRPr lang="da-DK" i="1" dirty="0">
              <a:solidFill>
                <a:srgbClr val="234B5A"/>
              </a:solidFill>
              <a:latin typeface="Calibri"/>
            </a:endParaRPr>
          </a:p>
        </p:txBody>
      </p:sp>
      <p:sp>
        <p:nvSpPr>
          <p:cNvPr id="8" name="Tekstfelt 7">
            <a:extLst>
              <a:ext uri="{FF2B5EF4-FFF2-40B4-BE49-F238E27FC236}">
                <a16:creationId xmlns:a16="http://schemas.microsoft.com/office/drawing/2014/main" id="{D3CCED93-8301-D028-65FA-B8002034A2C0}"/>
              </a:ext>
            </a:extLst>
          </p:cNvPr>
          <p:cNvSpPr txBox="1"/>
          <p:nvPr/>
        </p:nvSpPr>
        <p:spPr>
          <a:xfrm>
            <a:off x="6062636" y="5135609"/>
            <a:ext cx="2109537"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Musikinstrument</a:t>
            </a:r>
            <a:endParaRPr lang="da-DK" i="1" dirty="0">
              <a:solidFill>
                <a:srgbClr val="234B5A"/>
              </a:solidFill>
              <a:latin typeface="Calibri"/>
            </a:endParaRPr>
          </a:p>
        </p:txBody>
      </p:sp>
      <p:sp>
        <p:nvSpPr>
          <p:cNvPr id="9" name="Tekstfelt 8">
            <a:extLst>
              <a:ext uri="{FF2B5EF4-FFF2-40B4-BE49-F238E27FC236}">
                <a16:creationId xmlns:a16="http://schemas.microsoft.com/office/drawing/2014/main" id="{6ADE88D5-111D-E38B-5498-952B5468A80F}"/>
              </a:ext>
            </a:extLst>
          </p:cNvPr>
          <p:cNvSpPr txBox="1"/>
          <p:nvPr/>
        </p:nvSpPr>
        <p:spPr>
          <a:xfrm>
            <a:off x="8088964" y="1270459"/>
            <a:ext cx="1873467"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Stenbatteri</a:t>
            </a:r>
            <a:endParaRPr lang="da-DK" i="1">
              <a:solidFill>
                <a:srgbClr val="234B5A"/>
              </a:solidFill>
              <a:latin typeface="Calibri"/>
            </a:endParaRPr>
          </a:p>
        </p:txBody>
      </p:sp>
      <p:sp>
        <p:nvSpPr>
          <p:cNvPr id="10" name="Tekstfelt 9">
            <a:extLst>
              <a:ext uri="{FF2B5EF4-FFF2-40B4-BE49-F238E27FC236}">
                <a16:creationId xmlns:a16="http://schemas.microsoft.com/office/drawing/2014/main" id="{ADD0BAC3-4BC4-36A6-78A4-8E5817AB6E61}"/>
              </a:ext>
            </a:extLst>
          </p:cNvPr>
          <p:cNvSpPr txBox="1"/>
          <p:nvPr/>
        </p:nvSpPr>
        <p:spPr>
          <a:xfrm>
            <a:off x="10081048" y="1753156"/>
            <a:ext cx="1604211"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Sund kage</a:t>
            </a:r>
            <a:endParaRPr lang="da-DK" i="1" dirty="0">
              <a:solidFill>
                <a:srgbClr val="234B5A"/>
              </a:solidFill>
              <a:latin typeface="Calibri"/>
            </a:endParaRPr>
          </a:p>
        </p:txBody>
      </p:sp>
      <p:sp>
        <p:nvSpPr>
          <p:cNvPr id="11" name="Tekstfelt 10">
            <a:extLst>
              <a:ext uri="{FF2B5EF4-FFF2-40B4-BE49-F238E27FC236}">
                <a16:creationId xmlns:a16="http://schemas.microsoft.com/office/drawing/2014/main" id="{E7686428-550F-45A1-6BBA-CC6DE4C0E3E9}"/>
              </a:ext>
            </a:extLst>
          </p:cNvPr>
          <p:cNvSpPr txBox="1"/>
          <p:nvPr/>
        </p:nvSpPr>
        <p:spPr>
          <a:xfrm>
            <a:off x="10192603" y="4215287"/>
            <a:ext cx="1764631"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Strækapparat</a:t>
            </a:r>
            <a:endParaRPr lang="da-DK" i="1">
              <a:solidFill>
                <a:srgbClr val="234B5A"/>
              </a:solidFill>
              <a:latin typeface="Calibri"/>
            </a:endParaRPr>
          </a:p>
        </p:txBody>
      </p:sp>
      <p:sp>
        <p:nvSpPr>
          <p:cNvPr id="12" name="Tekstfelt 11">
            <a:extLst>
              <a:ext uri="{FF2B5EF4-FFF2-40B4-BE49-F238E27FC236}">
                <a16:creationId xmlns:a16="http://schemas.microsoft.com/office/drawing/2014/main" id="{94FA4434-76A3-75A0-38B4-B811CCF947AB}"/>
              </a:ext>
            </a:extLst>
          </p:cNvPr>
          <p:cNvSpPr txBox="1"/>
          <p:nvPr/>
        </p:nvSpPr>
        <p:spPr>
          <a:xfrm>
            <a:off x="10611977" y="2577616"/>
            <a:ext cx="1785923"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Primer</a:t>
            </a:r>
            <a:endParaRPr lang="da-DK" i="1" dirty="0">
              <a:solidFill>
                <a:srgbClr val="234B5A"/>
              </a:solidFill>
              <a:latin typeface="Calibri"/>
            </a:endParaRPr>
          </a:p>
        </p:txBody>
      </p:sp>
      <p:sp>
        <p:nvSpPr>
          <p:cNvPr id="4" name="Tekstfelt 3">
            <a:extLst>
              <a:ext uri="{FF2B5EF4-FFF2-40B4-BE49-F238E27FC236}">
                <a16:creationId xmlns:a16="http://schemas.microsoft.com/office/drawing/2014/main" id="{FA1FAFAC-8ABF-4A4E-98EB-D4DB75B9AC88}"/>
              </a:ext>
            </a:extLst>
          </p:cNvPr>
          <p:cNvSpPr txBox="1"/>
          <p:nvPr/>
        </p:nvSpPr>
        <p:spPr>
          <a:xfrm>
            <a:off x="6548884" y="1533367"/>
            <a:ext cx="1873467"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Mayonnaise</a:t>
            </a:r>
            <a:endParaRPr lang="da-DK" i="1">
              <a:solidFill>
                <a:srgbClr val="234B5A"/>
              </a:solidFill>
              <a:latin typeface="Calibri"/>
            </a:endParaRPr>
          </a:p>
        </p:txBody>
      </p:sp>
      <p:sp>
        <p:nvSpPr>
          <p:cNvPr id="6" name="Tekstfelt 5">
            <a:extLst>
              <a:ext uri="{FF2B5EF4-FFF2-40B4-BE49-F238E27FC236}">
                <a16:creationId xmlns:a16="http://schemas.microsoft.com/office/drawing/2014/main" id="{58B4669E-CE0B-CDCE-6A94-9519E279C03D}"/>
              </a:ext>
            </a:extLst>
          </p:cNvPr>
          <p:cNvSpPr txBox="1"/>
          <p:nvPr/>
        </p:nvSpPr>
        <p:spPr>
          <a:xfrm>
            <a:off x="6087836" y="3115575"/>
            <a:ext cx="819652" cy="369332"/>
          </a:xfrm>
          <a:prstGeom prst="rect">
            <a:avLst/>
          </a:prstGeom>
          <a:noFill/>
        </p:spPr>
        <p:txBody>
          <a:bodyPr wrap="square">
            <a:spAutoFit/>
          </a:bodyPr>
          <a:lstStyle/>
          <a:p>
            <a:pPr defTabSz="914354">
              <a:defRPr/>
            </a:pPr>
            <a:r>
              <a:rPr lang="da-DK" i="1" dirty="0" err="1">
                <a:solidFill>
                  <a:srgbClr val="234B5A"/>
                </a:solidFill>
                <a:latin typeface="Calibri" panose="020F0502020204030204" pitchFamily="34" charset="0"/>
                <a:ea typeface="Arial" panose="020B0604020202020204" pitchFamily="34" charset="0"/>
                <a:cs typeface="Times New Roman" panose="02020603050405020304" pitchFamily="18" charset="0"/>
              </a:rPr>
              <a:t>Vejbed</a:t>
            </a:r>
            <a:endParaRPr lang="da-DK" i="1" dirty="0">
              <a:solidFill>
                <a:srgbClr val="234B5A"/>
              </a:solidFill>
              <a:latin typeface="Calibri"/>
            </a:endParaRPr>
          </a:p>
        </p:txBody>
      </p:sp>
      <p:sp>
        <p:nvSpPr>
          <p:cNvPr id="15" name="Tekstfelt 14">
            <a:extLst>
              <a:ext uri="{FF2B5EF4-FFF2-40B4-BE49-F238E27FC236}">
                <a16:creationId xmlns:a16="http://schemas.microsoft.com/office/drawing/2014/main" id="{DD2BB7B7-7155-2F4A-794C-520C14E14998}"/>
              </a:ext>
            </a:extLst>
          </p:cNvPr>
          <p:cNvSpPr txBox="1"/>
          <p:nvPr/>
        </p:nvSpPr>
        <p:spPr>
          <a:xfrm>
            <a:off x="8770889" y="5335928"/>
            <a:ext cx="2304029" cy="369332"/>
          </a:xfrm>
          <a:prstGeom prst="rect">
            <a:avLst/>
          </a:prstGeom>
          <a:noFill/>
        </p:spPr>
        <p:txBody>
          <a:bodyPr wrap="square">
            <a:spAutoFit/>
          </a:bodyPr>
          <a:lstStyle/>
          <a:p>
            <a:pPr defTabSz="914354">
              <a:defRPr/>
            </a:pPr>
            <a:r>
              <a:rPr lang="da-DK" i="1" dirty="0">
                <a:solidFill>
                  <a:srgbClr val="234B5A"/>
                </a:solidFill>
                <a:latin typeface="Calibri" panose="020F0502020204030204" pitchFamily="34" charset="0"/>
                <a:ea typeface="Arial" panose="020B0604020202020204" pitchFamily="34" charset="0"/>
                <a:cs typeface="Times New Roman" panose="02020603050405020304" pitchFamily="18" charset="0"/>
              </a:rPr>
              <a:t>Kit til at dyrke svampe</a:t>
            </a:r>
            <a:endParaRPr lang="da-DK" i="1" dirty="0">
              <a:solidFill>
                <a:srgbClr val="234B5A"/>
              </a:solidFill>
              <a:latin typeface="Calibri"/>
            </a:endParaRPr>
          </a:p>
        </p:txBody>
      </p:sp>
      <p:sp>
        <p:nvSpPr>
          <p:cNvPr id="16" name="Tekstfelt 15">
            <a:extLst>
              <a:ext uri="{FF2B5EF4-FFF2-40B4-BE49-F238E27FC236}">
                <a16:creationId xmlns:a16="http://schemas.microsoft.com/office/drawing/2014/main" id="{65109528-6F2F-A56A-D2F7-50B1D4ACD07D}"/>
              </a:ext>
            </a:extLst>
          </p:cNvPr>
          <p:cNvSpPr txBox="1"/>
          <p:nvPr/>
        </p:nvSpPr>
        <p:spPr>
          <a:xfrm>
            <a:off x="10565777" y="3591628"/>
            <a:ext cx="1289462"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Håndsprit</a:t>
            </a:r>
            <a:endParaRPr lang="da-DK" i="1">
              <a:solidFill>
                <a:srgbClr val="234B5A"/>
              </a:solidFill>
              <a:latin typeface="Calibri"/>
            </a:endParaRPr>
          </a:p>
        </p:txBody>
      </p:sp>
      <p:sp>
        <p:nvSpPr>
          <p:cNvPr id="19" name="Tekstfelt 18">
            <a:extLst>
              <a:ext uri="{FF2B5EF4-FFF2-40B4-BE49-F238E27FC236}">
                <a16:creationId xmlns:a16="http://schemas.microsoft.com/office/drawing/2014/main" id="{DFEBC459-AFD1-5FAA-D5A2-9CAC8C262BB9}"/>
              </a:ext>
            </a:extLst>
          </p:cNvPr>
          <p:cNvSpPr txBox="1"/>
          <p:nvPr/>
        </p:nvSpPr>
        <p:spPr>
          <a:xfrm>
            <a:off x="6428622" y="2205989"/>
            <a:ext cx="1873467" cy="369332"/>
          </a:xfrm>
          <a:prstGeom prst="rect">
            <a:avLst/>
          </a:prstGeom>
          <a:noFill/>
        </p:spPr>
        <p:txBody>
          <a:bodyPr wrap="square">
            <a:spAutoFit/>
          </a:bodyPr>
          <a:lstStyle/>
          <a:p>
            <a:pPr defTabSz="914354">
              <a:defRPr/>
            </a:pPr>
            <a:r>
              <a:rPr lang="da-DK" i="1">
                <a:solidFill>
                  <a:srgbClr val="234B5A"/>
                </a:solidFill>
                <a:latin typeface="Calibri" panose="020F0502020204030204" pitchFamily="34" charset="0"/>
                <a:ea typeface="Arial" panose="020B0604020202020204" pitchFamily="34" charset="0"/>
                <a:cs typeface="Times New Roman" panose="02020603050405020304" pitchFamily="18" charset="0"/>
              </a:rPr>
              <a:t>Sand</a:t>
            </a:r>
            <a:endParaRPr lang="da-DK" i="1">
              <a:solidFill>
                <a:srgbClr val="234B5A"/>
              </a:solidFill>
              <a:latin typeface="Calibri"/>
            </a:endParaRPr>
          </a:p>
        </p:txBody>
      </p:sp>
      <p:pic>
        <p:nvPicPr>
          <p:cNvPr id="13" name="Billede 12" descr="Et billede, der indeholder cirkel, tekst, skærmbillede, logo&#10;&#10;Automatisk genereret beskrivelse">
            <a:extLst>
              <a:ext uri="{FF2B5EF4-FFF2-40B4-BE49-F238E27FC236}">
                <a16:creationId xmlns:a16="http://schemas.microsoft.com/office/drawing/2014/main" id="{223E5AD9-680F-3857-5E37-92D8F14157F5}"/>
              </a:ext>
            </a:extLst>
          </p:cNvPr>
          <p:cNvPicPr>
            <a:picLocks noChangeAspect="1"/>
          </p:cNvPicPr>
          <p:nvPr/>
        </p:nvPicPr>
        <p:blipFill rotWithShape="1">
          <a:blip r:embed="rId3">
            <a:extLst>
              <a:ext uri="{28A0092B-C50C-407E-A947-70E740481C1C}">
                <a14:useLocalDpi xmlns:a14="http://schemas.microsoft.com/office/drawing/2010/main" val="0"/>
              </a:ext>
            </a:extLst>
          </a:blip>
          <a:srcRect l="26703" t="26839" r="26911" b="26901"/>
          <a:stretch/>
        </p:blipFill>
        <p:spPr>
          <a:xfrm>
            <a:off x="7115050" y="1843911"/>
            <a:ext cx="3274026" cy="3265200"/>
          </a:xfrm>
          <a:prstGeom prst="rect">
            <a:avLst/>
          </a:prstGeom>
        </p:spPr>
      </p:pic>
    </p:spTree>
    <p:extLst>
      <p:ext uri="{BB962C8B-B14F-4D97-AF65-F5344CB8AC3E}">
        <p14:creationId xmlns:p14="http://schemas.microsoft.com/office/powerpoint/2010/main" val="312799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7291627" cy="4525963"/>
          </a:xfrm>
        </p:spPr>
        <p:txBody>
          <a:bodyPr/>
          <a:lstStyle/>
          <a:p>
            <a:pPr marL="342900" indent="-342900">
              <a:lnSpc>
                <a:spcPct val="114000"/>
              </a:lnSpc>
              <a:spcBef>
                <a:spcPts val="0"/>
              </a:spcBef>
              <a:spcAft>
                <a:spcPts val="600"/>
              </a:spcAft>
              <a:buFont typeface="Arial" panose="020B0604020202020204" pitchFamily="34" charset="0"/>
              <a:buChar char="•"/>
            </a:pPr>
            <a:r>
              <a:rPr lang="da-DK" sz="1800" dirty="0">
                <a:solidFill>
                  <a:srgbClr val="234B5A"/>
                </a:solidFill>
              </a:rPr>
              <a:t>I skal teste, evaluere og forbedre jeres prototype.</a:t>
            </a:r>
          </a:p>
          <a:p>
            <a:pPr marL="342900" indent="-342900">
              <a:lnSpc>
                <a:spcPct val="114000"/>
              </a:lnSpc>
              <a:spcBef>
                <a:spcPts val="0"/>
              </a:spcBef>
              <a:spcAft>
                <a:spcPts val="600"/>
              </a:spcAft>
              <a:buFont typeface="Arial" panose="020B0604020202020204" pitchFamily="34" charset="0"/>
              <a:buChar char="•"/>
            </a:pPr>
            <a:r>
              <a:rPr lang="da-DK" sz="1800" dirty="0">
                <a:solidFill>
                  <a:srgbClr val="234B5A"/>
                </a:solidFill>
              </a:rPr>
              <a:t>Hvordan vil I teste prototypen?</a:t>
            </a:r>
          </a:p>
          <a:p>
            <a:pPr marL="342900" indent="-342900">
              <a:lnSpc>
                <a:spcPct val="114000"/>
              </a:lnSpc>
              <a:spcBef>
                <a:spcPts val="0"/>
              </a:spcBef>
              <a:spcAft>
                <a:spcPts val="600"/>
              </a:spcAft>
              <a:buFont typeface="Arial" panose="020B0604020202020204" pitchFamily="34" charset="0"/>
              <a:buChar char="•"/>
            </a:pPr>
            <a:r>
              <a:rPr lang="da-DK" sz="1800" dirty="0">
                <a:solidFill>
                  <a:srgbClr val="234B5A"/>
                </a:solidFill>
              </a:rPr>
              <a:t>Kan I udføre en naturvidenskabelig test?</a:t>
            </a:r>
          </a:p>
          <a:p>
            <a:pPr marL="342900" indent="-342900">
              <a:lnSpc>
                <a:spcPct val="114000"/>
              </a:lnSpc>
              <a:spcBef>
                <a:spcPts val="0"/>
              </a:spcBef>
              <a:spcAft>
                <a:spcPts val="600"/>
              </a:spcAft>
              <a:buFont typeface="Arial" panose="020B0604020202020204" pitchFamily="34" charset="0"/>
              <a:buChar char="•"/>
            </a:pPr>
            <a:endParaRPr lang="da-DK" sz="1800" dirty="0">
              <a:solidFill>
                <a:srgbClr val="234B5A"/>
              </a:solidFill>
            </a:endParaRPr>
          </a:p>
          <a:p>
            <a:pPr>
              <a:lnSpc>
                <a:spcPct val="114000"/>
              </a:lnSpc>
              <a:spcBef>
                <a:spcPts val="0"/>
              </a:spcBef>
              <a:spcAft>
                <a:spcPts val="600"/>
              </a:spcAft>
            </a:pPr>
            <a:r>
              <a:rPr lang="da-DK" sz="1800" i="1" dirty="0">
                <a:solidFill>
                  <a:srgbClr val="234B5A"/>
                </a:solidFill>
              </a:rPr>
              <a:t>Husk at arbejde systematisk og databaseret</a:t>
            </a:r>
          </a:p>
          <a:p>
            <a:pPr>
              <a:lnSpc>
                <a:spcPct val="114000"/>
              </a:lnSpc>
              <a:spcBef>
                <a:spcPts val="0"/>
              </a:spcBef>
              <a:spcAft>
                <a:spcPts val="600"/>
              </a:spcAft>
            </a:pPr>
            <a:endParaRPr lang="da-DK" sz="1800" dirty="0">
              <a:solidFill>
                <a:srgbClr val="234B5A"/>
              </a:solidFill>
            </a:endParaRP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a:t>Forbedre</a:t>
            </a:r>
          </a:p>
        </p:txBody>
      </p:sp>
      <p:pic>
        <p:nvPicPr>
          <p:cNvPr id="5" name="Billede 4" descr="Et billede, der indeholder cirkel, skærmbillede, Grafik, logo&#10;&#10;Automatisk genereret beskrivelse">
            <a:extLst>
              <a:ext uri="{FF2B5EF4-FFF2-40B4-BE49-F238E27FC236}">
                <a16:creationId xmlns:a16="http://schemas.microsoft.com/office/drawing/2014/main" id="{3E8CDA41-0F0D-C0D0-85B6-5F73644F13B0}"/>
              </a:ext>
            </a:extLst>
          </p:cNvPr>
          <p:cNvPicPr>
            <a:picLocks noChangeAspect="1"/>
          </p:cNvPicPr>
          <p:nvPr/>
        </p:nvPicPr>
        <p:blipFill rotWithShape="1">
          <a:blip r:embed="rId3">
            <a:extLst>
              <a:ext uri="{28A0092B-C50C-407E-A947-70E740481C1C}">
                <a14:useLocalDpi xmlns:a14="http://schemas.microsoft.com/office/drawing/2010/main" val="0"/>
              </a:ext>
            </a:extLst>
          </a:blip>
          <a:srcRect l="26560" t="25260" r="26521" b="28286"/>
          <a:stretch/>
        </p:blipFill>
        <p:spPr>
          <a:xfrm>
            <a:off x="7516800" y="1600201"/>
            <a:ext cx="3297936" cy="3265200"/>
          </a:xfrm>
          <a:prstGeom prst="rect">
            <a:avLst/>
          </a:prstGeom>
        </p:spPr>
      </p:pic>
    </p:spTree>
    <p:extLst>
      <p:ext uri="{BB962C8B-B14F-4D97-AF65-F5344CB8AC3E}">
        <p14:creationId xmlns:p14="http://schemas.microsoft.com/office/powerpoint/2010/main" val="275508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7441324" cy="4525963"/>
          </a:xfrm>
        </p:spPr>
        <p:txBody>
          <a:bodyPr/>
          <a:lstStyle/>
          <a:p>
            <a:pPr marL="285750" indent="-285750">
              <a:spcBef>
                <a:spcPts val="0"/>
              </a:spcBef>
              <a:spcAft>
                <a:spcPts val="1200"/>
              </a:spcAft>
              <a:buFont typeface="Arial" panose="020B0604020202020204" pitchFamily="34" charset="0"/>
              <a:buChar char="•"/>
            </a:pPr>
            <a:r>
              <a:rPr lang="da-DK" sz="1800" dirty="0">
                <a:solidFill>
                  <a:srgbClr val="234B5A"/>
                </a:solidFill>
              </a:rPr>
              <a:t>I skal præsentere jeres løsning, overvejelser om designprocessen og de valg, I har truffet undervejs.</a:t>
            </a:r>
          </a:p>
          <a:p>
            <a:pPr marL="285750" indent="-285750">
              <a:spcBef>
                <a:spcPts val="0"/>
              </a:spcBef>
              <a:spcAft>
                <a:spcPts val="1200"/>
              </a:spcAft>
              <a:buFont typeface="Arial" panose="020B0604020202020204" pitchFamily="34" charset="0"/>
              <a:buChar char="•"/>
            </a:pPr>
            <a:r>
              <a:rPr lang="da-DK" sz="1800" dirty="0">
                <a:solidFill>
                  <a:srgbClr val="234B5A"/>
                </a:solidFill>
              </a:rPr>
              <a:t>Hvem har lavet ”dagens bedste fejl”?</a:t>
            </a:r>
          </a:p>
          <a:p>
            <a:pPr marL="285750" indent="-285750">
              <a:spcBef>
                <a:spcPts val="0"/>
              </a:spcBef>
              <a:spcAft>
                <a:spcPts val="1200"/>
              </a:spcAft>
              <a:buFont typeface="Arial" panose="020B0604020202020204" pitchFamily="34" charset="0"/>
              <a:buChar char="•"/>
            </a:pPr>
            <a:r>
              <a:rPr lang="da-DK" sz="1800" dirty="0">
                <a:solidFill>
                  <a:srgbClr val="234B5A"/>
                </a:solidFill>
              </a:rPr>
              <a:t>Lige dele proces og produkt: Observationer og refleksioner over delprocesserne nedskrives i logbog.</a:t>
            </a:r>
          </a:p>
          <a:p>
            <a:endParaRPr lang="da-DK" sz="1800" dirty="0">
              <a:solidFill>
                <a:srgbClr val="234B5A"/>
              </a:solidFill>
            </a:endParaRPr>
          </a:p>
          <a:p>
            <a:r>
              <a:rPr lang="da-DK" sz="1800" dirty="0">
                <a:solidFill>
                  <a:srgbClr val="234B5A"/>
                </a:solidFill>
              </a:rPr>
              <a:t> </a:t>
            </a:r>
          </a:p>
          <a:p>
            <a:endParaRPr lang="da-DK" sz="1800" dirty="0">
              <a:solidFill>
                <a:srgbClr val="234B5A"/>
              </a:solidFill>
            </a:endParaRPr>
          </a:p>
          <a:p>
            <a:endParaRPr lang="da-DK" sz="1800" dirty="0">
              <a:solidFill>
                <a:srgbClr val="234B5A"/>
              </a:solidFill>
            </a:endParaRPr>
          </a:p>
        </p:txBody>
      </p:sp>
      <p:sp>
        <p:nvSpPr>
          <p:cNvPr id="4" name="Pladsholder til tekst 3">
            <a:extLst>
              <a:ext uri="{FF2B5EF4-FFF2-40B4-BE49-F238E27FC236}">
                <a16:creationId xmlns:a16="http://schemas.microsoft.com/office/drawing/2014/main" id="{5836132F-9CEE-03DB-175E-11CD8C3AC2C6}"/>
              </a:ext>
            </a:extLst>
          </p:cNvPr>
          <p:cNvSpPr>
            <a:spLocks noGrp="1"/>
          </p:cNvSpPr>
          <p:nvPr>
            <p:ph type="body" sz="quarter" idx="10"/>
          </p:nvPr>
        </p:nvSpPr>
        <p:spPr/>
        <p:txBody>
          <a:bodyPr/>
          <a:lstStyle/>
          <a:p>
            <a:r>
              <a:rPr lang="da-DK"/>
              <a:t>Præsentere</a:t>
            </a:r>
          </a:p>
        </p:txBody>
      </p:sp>
      <p:pic>
        <p:nvPicPr>
          <p:cNvPr id="2" name="Billede 1" descr="Et billede, der indeholder cirkel, Grafik, logo, Font/skrifttype&#10;&#10;Automatisk genereret beskrivelse">
            <a:extLst>
              <a:ext uri="{FF2B5EF4-FFF2-40B4-BE49-F238E27FC236}">
                <a16:creationId xmlns:a16="http://schemas.microsoft.com/office/drawing/2014/main" id="{E32CF074-1AE0-27D7-E133-3B87DD8109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574" t="9369" r="9407" b="9397"/>
          <a:stretch/>
        </p:blipFill>
        <p:spPr>
          <a:xfrm>
            <a:off x="8050924" y="1875948"/>
            <a:ext cx="3256529" cy="3265200"/>
          </a:xfrm>
          <a:prstGeom prst="rect">
            <a:avLst/>
          </a:prstGeom>
        </p:spPr>
      </p:pic>
    </p:spTree>
    <p:extLst>
      <p:ext uri="{BB962C8B-B14F-4D97-AF65-F5344CB8AC3E}">
        <p14:creationId xmlns:p14="http://schemas.microsoft.com/office/powerpoint/2010/main" val="373044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A7667DC-F88F-F3EE-1C4A-7CB9EA06B2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66524" y="2119333"/>
            <a:ext cx="6258951" cy="3920709"/>
          </a:xfrm>
          <a:prstGeom prst="rect">
            <a:avLst/>
          </a:prstGeom>
        </p:spPr>
      </p:pic>
      <p:sp>
        <p:nvSpPr>
          <p:cNvPr id="2" name="Pladsholder til indhold 1">
            <a:extLst>
              <a:ext uri="{FF2B5EF4-FFF2-40B4-BE49-F238E27FC236}">
                <a16:creationId xmlns:a16="http://schemas.microsoft.com/office/drawing/2014/main" id="{B65D09B1-C97A-2B3B-2BA1-3477EDDEB7B4}"/>
              </a:ext>
            </a:extLst>
          </p:cNvPr>
          <p:cNvSpPr>
            <a:spLocks noGrp="1"/>
          </p:cNvSpPr>
          <p:nvPr>
            <p:ph sz="half" idx="1"/>
          </p:nvPr>
        </p:nvSpPr>
        <p:spPr>
          <a:xfrm>
            <a:off x="463208" y="2611118"/>
            <a:ext cx="4103185" cy="498983"/>
          </a:xfrm>
        </p:spPr>
        <p:txBody>
          <a:bodyPr/>
          <a:lstStyle/>
          <a:p>
            <a:pPr algn="r">
              <a:lnSpc>
                <a:spcPct val="114000"/>
              </a:lnSpc>
              <a:spcBef>
                <a:spcPts val="0"/>
              </a:spcBef>
              <a:spcAft>
                <a:spcPts val="600"/>
              </a:spcAft>
            </a:pPr>
            <a:r>
              <a:rPr lang="da-DK" sz="1200" dirty="0">
                <a:solidFill>
                  <a:srgbClr val="234B5A"/>
                </a:solidFill>
                <a:effectLst/>
                <a:ea typeface="Calibri" panose="020F0502020204030204" pitchFamily="34" charset="0"/>
                <a:cs typeface="Times New Roman" panose="02020603050405020304" pitchFamily="18" charset="0"/>
              </a:rPr>
              <a:t>Delingsrunder, hvor eleverne fremlægger deres </a:t>
            </a:r>
            <a:r>
              <a:rPr lang="da-DK" sz="1200" b="1" dirty="0">
                <a:solidFill>
                  <a:srgbClr val="234B5A"/>
                </a:solidFill>
                <a:effectLst/>
                <a:ea typeface="Calibri" panose="020F0502020204030204" pitchFamily="34" charset="0"/>
                <a:cs typeface="Times New Roman" panose="02020603050405020304" pitchFamily="18" charset="0"/>
              </a:rPr>
              <a:t>resultater og konklusioner </a:t>
            </a:r>
            <a:r>
              <a:rPr lang="da-DK" sz="1200" dirty="0">
                <a:solidFill>
                  <a:srgbClr val="234B5A"/>
                </a:solidFill>
                <a:effectLst/>
                <a:ea typeface="Calibri" panose="020F0502020204030204" pitchFamily="34" charset="0"/>
                <a:cs typeface="Times New Roman" panose="02020603050405020304" pitchFamily="18" charset="0"/>
              </a:rPr>
              <a:t>for hinanden. </a:t>
            </a:r>
          </a:p>
        </p:txBody>
      </p:sp>
      <p:sp>
        <p:nvSpPr>
          <p:cNvPr id="3" name="Pladsholder til tekst 2">
            <a:extLst>
              <a:ext uri="{FF2B5EF4-FFF2-40B4-BE49-F238E27FC236}">
                <a16:creationId xmlns:a16="http://schemas.microsoft.com/office/drawing/2014/main" id="{A3C1DB9D-9714-DC4D-3A17-976D903DB204}"/>
              </a:ext>
            </a:extLst>
          </p:cNvPr>
          <p:cNvSpPr>
            <a:spLocks noGrp="1"/>
          </p:cNvSpPr>
          <p:nvPr>
            <p:ph type="body" sz="quarter" idx="10"/>
          </p:nvPr>
        </p:nvSpPr>
        <p:spPr/>
        <p:txBody>
          <a:bodyPr/>
          <a:lstStyle/>
          <a:p>
            <a:r>
              <a:rPr lang="da-DK" dirty="0"/>
              <a:t>Forslag til placering af fagligheden?</a:t>
            </a:r>
          </a:p>
        </p:txBody>
      </p:sp>
      <p:sp>
        <p:nvSpPr>
          <p:cNvPr id="5" name="Tekstfelt 4">
            <a:extLst>
              <a:ext uri="{FF2B5EF4-FFF2-40B4-BE49-F238E27FC236}">
                <a16:creationId xmlns:a16="http://schemas.microsoft.com/office/drawing/2014/main" id="{DD1ED1B0-8492-4FA0-C900-4DF15C5CAD3A}"/>
              </a:ext>
            </a:extLst>
          </p:cNvPr>
          <p:cNvSpPr txBox="1"/>
          <p:nvPr/>
        </p:nvSpPr>
        <p:spPr>
          <a:xfrm>
            <a:off x="656699" y="1116719"/>
            <a:ext cx="9820802" cy="634661"/>
          </a:xfrm>
          <a:prstGeom prst="rect">
            <a:avLst/>
          </a:prstGeom>
          <a:noFill/>
        </p:spPr>
        <p:txBody>
          <a:bodyPr wrap="square">
            <a:spAutoFit/>
          </a:bodyPr>
          <a:lstStyle/>
          <a:p>
            <a:pPr>
              <a:lnSpc>
                <a:spcPct val="114000"/>
              </a:lnSpc>
              <a:spcBef>
                <a:spcPts val="0"/>
              </a:spcBef>
              <a:spcAft>
                <a:spcPts val="600"/>
              </a:spcAft>
            </a:pPr>
            <a:r>
              <a:rPr lang="da-DK" sz="1600" dirty="0">
                <a:solidFill>
                  <a:srgbClr val="234B5A"/>
                </a:solidFill>
                <a:latin typeface="Work Sans" pitchFamily="2" charset="0"/>
                <a:ea typeface="Calibri" panose="020F0502020204030204" pitchFamily="34" charset="0"/>
                <a:cs typeface="Times New Roman" panose="02020603050405020304" pitchFamily="18" charset="0"/>
              </a:rPr>
              <a:t>Undgå om muligt </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‘front </a:t>
            </a:r>
            <a:r>
              <a:rPr lang="da-DK" sz="1600" dirty="0" err="1">
                <a:solidFill>
                  <a:srgbClr val="234B5A"/>
                </a:solidFill>
                <a:effectLst/>
                <a:latin typeface="Work Sans" pitchFamily="2" charset="0"/>
                <a:ea typeface="Calibri" panose="020F0502020204030204" pitchFamily="34" charset="0"/>
                <a:cs typeface="Times New Roman" panose="02020603050405020304" pitchFamily="18" charset="0"/>
              </a:rPr>
              <a:t>loading</a:t>
            </a:r>
            <a:r>
              <a:rPr lang="da-DK" sz="1600" dirty="0">
                <a:solidFill>
                  <a:srgbClr val="234B5A"/>
                </a:solidFill>
                <a:latin typeface="Work Sans" pitchFamily="2" charset="0"/>
                <a:ea typeface="Calibri" panose="020F0502020204030204" pitchFamily="34" charset="0"/>
                <a:cs typeface="Times New Roman" panose="02020603050405020304" pitchFamily="18" charset="0"/>
              </a:rPr>
              <a:t>, dvs. at </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eleverne gives den nødvendige faglige viden </a:t>
            </a:r>
            <a:r>
              <a:rPr lang="da-DK" sz="1600" i="1" dirty="0">
                <a:solidFill>
                  <a:srgbClr val="234B5A"/>
                </a:solidFill>
                <a:effectLst/>
                <a:latin typeface="Work Sans" pitchFamily="2" charset="0"/>
                <a:ea typeface="Calibri" panose="020F0502020204030204" pitchFamily="34" charset="0"/>
                <a:cs typeface="Times New Roman" panose="02020603050405020304" pitchFamily="18" charset="0"/>
              </a:rPr>
              <a:t>før</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 forløbet. I stedet indlægges den </a:t>
            </a:r>
            <a:r>
              <a:rPr lang="da-DK" sz="1600" i="1" dirty="0">
                <a:solidFill>
                  <a:srgbClr val="234B5A"/>
                </a:solidFill>
                <a:effectLst/>
                <a:latin typeface="Work Sans" pitchFamily="2" charset="0"/>
                <a:ea typeface="Calibri" panose="020F0502020204030204" pitchFamily="34" charset="0"/>
                <a:cs typeface="Times New Roman" panose="02020603050405020304" pitchFamily="18" charset="0"/>
              </a:rPr>
              <a:t>undervejs</a:t>
            </a:r>
            <a:r>
              <a:rPr lang="da-DK" sz="1600" dirty="0">
                <a:solidFill>
                  <a:srgbClr val="234B5A"/>
                </a:solidFill>
                <a:effectLst/>
                <a:latin typeface="Work Sans" pitchFamily="2" charset="0"/>
                <a:ea typeface="Calibri" panose="020F0502020204030204" pitchFamily="34" charset="0"/>
                <a:cs typeface="Times New Roman" panose="02020603050405020304" pitchFamily="18" charset="0"/>
              </a:rPr>
              <a:t> i forløbet. For eksempel:</a:t>
            </a:r>
          </a:p>
        </p:txBody>
      </p:sp>
      <p:sp>
        <p:nvSpPr>
          <p:cNvPr id="11" name="Tekstfelt 10">
            <a:extLst>
              <a:ext uri="{FF2B5EF4-FFF2-40B4-BE49-F238E27FC236}">
                <a16:creationId xmlns:a16="http://schemas.microsoft.com/office/drawing/2014/main" id="{1A5FF404-E155-F93E-0371-66220325A9F8}"/>
              </a:ext>
            </a:extLst>
          </p:cNvPr>
          <p:cNvSpPr txBox="1"/>
          <p:nvPr/>
        </p:nvSpPr>
        <p:spPr>
          <a:xfrm>
            <a:off x="8778243" y="2901724"/>
            <a:ext cx="3276529" cy="709490"/>
          </a:xfrm>
          <a:prstGeom prst="rect">
            <a:avLst/>
          </a:prstGeom>
          <a:noFill/>
        </p:spPr>
        <p:txBody>
          <a:bodyPr wrap="square">
            <a:spAutoFit/>
          </a:bodyPr>
          <a:lstStyle/>
          <a:p>
            <a:pPr>
              <a:lnSpc>
                <a:spcPct val="114000"/>
              </a:lnSpc>
              <a:spcBef>
                <a:spcPts val="0"/>
              </a:spcBef>
              <a:spcAft>
                <a:spcPts val="600"/>
              </a:spcAft>
            </a:pPr>
            <a:r>
              <a:rPr lang="da-DK" sz="1200" dirty="0">
                <a:solidFill>
                  <a:srgbClr val="234B5A"/>
                </a:solidFill>
                <a:latin typeface="Work Sans" pitchFamily="2" charset="0"/>
                <a:ea typeface="Calibri" panose="020F0502020204030204" pitchFamily="34" charset="0"/>
                <a:cs typeface="Times New Roman" panose="02020603050405020304" pitchFamily="18" charset="0"/>
              </a:rPr>
              <a:t>Grupperne forklarer, hvordan deres design er optimeret på baggrund af </a:t>
            </a:r>
            <a:r>
              <a:rPr lang="da-DK" sz="1200" b="1" dirty="0">
                <a:solidFill>
                  <a:srgbClr val="234B5A"/>
                </a:solidFill>
                <a:latin typeface="Work Sans" pitchFamily="2" charset="0"/>
                <a:ea typeface="Calibri" panose="020F0502020204030204" pitchFamily="34" charset="0"/>
                <a:cs typeface="Times New Roman" panose="02020603050405020304" pitchFamily="18" charset="0"/>
              </a:rPr>
              <a:t>faglig viden.</a:t>
            </a:r>
          </a:p>
        </p:txBody>
      </p:sp>
      <p:sp>
        <p:nvSpPr>
          <p:cNvPr id="15" name="Tekstfelt 14">
            <a:extLst>
              <a:ext uri="{FF2B5EF4-FFF2-40B4-BE49-F238E27FC236}">
                <a16:creationId xmlns:a16="http://schemas.microsoft.com/office/drawing/2014/main" id="{80DEBCB4-6F8C-6913-764A-9BFD88742A37}"/>
              </a:ext>
            </a:extLst>
          </p:cNvPr>
          <p:cNvSpPr txBox="1"/>
          <p:nvPr/>
        </p:nvSpPr>
        <p:spPr>
          <a:xfrm>
            <a:off x="2381250" y="1994525"/>
            <a:ext cx="2895156" cy="605788"/>
          </a:xfrm>
          <a:prstGeom prst="rect">
            <a:avLst/>
          </a:prstGeom>
        </p:spPr>
        <p:txBody>
          <a:bodyPr/>
          <a:lstStyle>
            <a:lvl1pPr marL="285750" indent="-285750" algn="r">
              <a:lnSpc>
                <a:spcPct val="114000"/>
              </a:lnSpc>
              <a:spcBef>
                <a:spcPts val="0"/>
              </a:spcBef>
              <a:spcAft>
                <a:spcPts val="600"/>
              </a:spcAft>
              <a:buFont typeface="Arial" panose="020B0604020202020204" pitchFamily="34" charset="0"/>
              <a:buChar char="•"/>
              <a:defRPr sz="1400">
                <a:solidFill>
                  <a:srgbClr val="234B5A"/>
                </a:solidFill>
                <a:effectLst/>
                <a:latin typeface="Work Sans" pitchFamily="2" charset="0"/>
                <a:ea typeface="Calibri" panose="020F050202020403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400"/>
            </a:lvl2pPr>
            <a:lvl3pPr marL="1143000" indent="-228600">
              <a:spcBef>
                <a:spcPct val="20000"/>
              </a:spcBef>
              <a:buFont typeface="Arial" panose="020B0604020202020204" pitchFamily="34" charset="0"/>
              <a:buChar char="•"/>
              <a:defRPr sz="2000"/>
            </a:lvl3pPr>
            <a:lvl4pPr marL="1600200" indent="-228600">
              <a:spcBef>
                <a:spcPct val="20000"/>
              </a:spcBef>
              <a:buFont typeface="Arial" panose="020B0604020202020204" pitchFamily="34" charset="0"/>
              <a:buChar char="–"/>
            </a:lvl4pPr>
            <a:lvl5pPr marL="2057400" indent="-228600">
              <a:spcBef>
                <a:spcPct val="20000"/>
              </a:spcBef>
              <a:buFont typeface="Arial" panose="020B0604020202020204" pitchFamily="34" charset="0"/>
              <a:buChar cha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pPr marL="0" indent="0">
              <a:buNone/>
            </a:pPr>
            <a:r>
              <a:rPr lang="da-DK" sz="1200" dirty="0"/>
              <a:t>Klassen formulerer sammen relevante </a:t>
            </a:r>
            <a:r>
              <a:rPr lang="da-DK" sz="1200" b="1" dirty="0"/>
              <a:t>faglige undersøgelser</a:t>
            </a:r>
            <a:r>
              <a:rPr lang="da-DK" sz="1200" dirty="0"/>
              <a:t>.</a:t>
            </a:r>
          </a:p>
        </p:txBody>
      </p:sp>
      <p:sp>
        <p:nvSpPr>
          <p:cNvPr id="17" name="Tekstfelt 16">
            <a:extLst>
              <a:ext uri="{FF2B5EF4-FFF2-40B4-BE49-F238E27FC236}">
                <a16:creationId xmlns:a16="http://schemas.microsoft.com/office/drawing/2014/main" id="{ECCFCEB7-20BB-4667-BECC-B84940AB98DA}"/>
              </a:ext>
            </a:extLst>
          </p:cNvPr>
          <p:cNvSpPr txBox="1"/>
          <p:nvPr/>
        </p:nvSpPr>
        <p:spPr>
          <a:xfrm>
            <a:off x="738787" y="5684566"/>
            <a:ext cx="3090041" cy="321178"/>
          </a:xfrm>
          <a:prstGeom prst="rect">
            <a:avLst/>
          </a:prstGeom>
        </p:spPr>
        <p:txBody>
          <a:bodyPr/>
          <a:lstStyle>
            <a:lvl1pPr marL="285750" indent="-285750" algn="r">
              <a:lnSpc>
                <a:spcPct val="114000"/>
              </a:lnSpc>
              <a:spcBef>
                <a:spcPts val="0"/>
              </a:spcBef>
              <a:spcAft>
                <a:spcPts val="600"/>
              </a:spcAft>
              <a:buFont typeface="Arial" panose="020B0604020202020204" pitchFamily="34" charset="0"/>
              <a:buChar char="•"/>
              <a:defRPr sz="1400">
                <a:solidFill>
                  <a:srgbClr val="234B5A"/>
                </a:solidFill>
                <a:effectLst/>
                <a:latin typeface="Work Sans" pitchFamily="2" charset="0"/>
                <a:ea typeface="Calibri" panose="020F0502020204030204" pitchFamily="34" charset="0"/>
                <a:cs typeface="Times New Roman" panose="02020603050405020304" pitchFamily="18" charset="0"/>
              </a:defRPr>
            </a:lvl1pPr>
            <a:lvl2pPr marL="742950" indent="-285750">
              <a:spcBef>
                <a:spcPct val="20000"/>
              </a:spcBef>
              <a:buFont typeface="Arial" panose="020B0604020202020204" pitchFamily="34" charset="0"/>
              <a:buChar char="–"/>
              <a:defRPr sz="2400"/>
            </a:lvl2pPr>
            <a:lvl3pPr marL="1143000" indent="-228600">
              <a:spcBef>
                <a:spcPct val="20000"/>
              </a:spcBef>
              <a:buFont typeface="Arial" panose="020B0604020202020204" pitchFamily="34" charset="0"/>
              <a:buChar char="•"/>
              <a:defRPr sz="2000"/>
            </a:lvl3pPr>
            <a:lvl4pPr marL="1600200" indent="-228600">
              <a:spcBef>
                <a:spcPct val="20000"/>
              </a:spcBef>
              <a:buFont typeface="Arial" panose="020B0604020202020204" pitchFamily="34" charset="0"/>
              <a:buChar char="–"/>
            </a:lvl4pPr>
            <a:lvl5pPr marL="2057400" indent="-228600">
              <a:spcBef>
                <a:spcPct val="20000"/>
              </a:spcBef>
              <a:buFont typeface="Arial" panose="020B0604020202020204" pitchFamily="34" charset="0"/>
              <a:buChar cha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pPr marL="0" indent="0" algn="l">
              <a:buNone/>
            </a:pPr>
            <a:r>
              <a:rPr lang="da-DK" sz="1200" b="1" dirty="0"/>
              <a:t>Fag-minikurser</a:t>
            </a:r>
            <a:r>
              <a:rPr lang="da-DK" sz="1200" dirty="0"/>
              <a:t> undervejs.</a:t>
            </a:r>
          </a:p>
        </p:txBody>
      </p:sp>
      <p:sp>
        <p:nvSpPr>
          <p:cNvPr id="12" name="Tekstfelt 11">
            <a:extLst>
              <a:ext uri="{FF2B5EF4-FFF2-40B4-BE49-F238E27FC236}">
                <a16:creationId xmlns:a16="http://schemas.microsoft.com/office/drawing/2014/main" id="{85E2BA6F-5D29-6FAB-358D-C195A6A66F6E}"/>
              </a:ext>
            </a:extLst>
          </p:cNvPr>
          <p:cNvSpPr txBox="1"/>
          <p:nvPr/>
        </p:nvSpPr>
        <p:spPr>
          <a:xfrm>
            <a:off x="8778243" y="4633838"/>
            <a:ext cx="3447965" cy="709490"/>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kumimoji="0" lang="da-DK" sz="1200" b="1"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Baggrundsrapport med</a:t>
            </a:r>
            <a:r>
              <a:rPr kumimoji="0" lang="da-DK" sz="1200" b="0"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 </a:t>
            </a:r>
            <a:r>
              <a:rPr kumimoji="0" lang="da-DK" sz="1200" b="1"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faglige indsigter </a:t>
            </a:r>
            <a:r>
              <a:rPr kumimoji="0" lang="da-DK" sz="1200" b="0"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fundet i afsøgning, og som </a:t>
            </a:r>
            <a:r>
              <a:rPr lang="da-DK" sz="1200" dirty="0">
                <a:solidFill>
                  <a:srgbClr val="234B5A"/>
                </a:solidFill>
                <a:latin typeface="Work Sans" pitchFamily="2" charset="0"/>
                <a:cs typeface="Times New Roman" panose="02020603050405020304" pitchFamily="18" charset="0"/>
              </a:rPr>
              <a:t>er </a:t>
            </a:r>
            <a:r>
              <a:rPr kumimoji="0" lang="da-DK" sz="1200" b="0" i="0" u="none" strike="noStrike" kern="1200" cap="none" spc="0" normalizeH="0" baseline="0" noProof="0" dirty="0">
                <a:ln>
                  <a:noFill/>
                </a:ln>
                <a:solidFill>
                  <a:srgbClr val="234B5A"/>
                </a:solidFill>
                <a:effectLst/>
                <a:uLnTx/>
                <a:uFillTx/>
                <a:latin typeface="Work Sans" pitchFamily="2" charset="0"/>
                <a:ea typeface="+mn-ea"/>
                <a:cs typeface="Times New Roman" panose="02020603050405020304" pitchFamily="18" charset="0"/>
              </a:rPr>
              <a:t>relevante for problemløsningen. </a:t>
            </a:r>
          </a:p>
        </p:txBody>
      </p:sp>
      <p:cxnSp>
        <p:nvCxnSpPr>
          <p:cNvPr id="18" name="Lige pilforbindelse 17">
            <a:extLst>
              <a:ext uri="{FF2B5EF4-FFF2-40B4-BE49-F238E27FC236}">
                <a16:creationId xmlns:a16="http://schemas.microsoft.com/office/drawing/2014/main" id="{9FE02BC9-194F-E401-BA4E-5D6D70D9E051}"/>
              </a:ext>
            </a:extLst>
          </p:cNvPr>
          <p:cNvCxnSpPr/>
          <p:nvPr/>
        </p:nvCxnSpPr>
        <p:spPr>
          <a:xfrm>
            <a:off x="4623543" y="2593506"/>
            <a:ext cx="338982" cy="2639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Lige pilforbindelse 19">
            <a:extLst>
              <a:ext uri="{FF2B5EF4-FFF2-40B4-BE49-F238E27FC236}">
                <a16:creationId xmlns:a16="http://schemas.microsoft.com/office/drawing/2014/main" id="{7BB0EFC1-6F54-A769-585E-DC3BE5EA9E7B}"/>
              </a:ext>
            </a:extLst>
          </p:cNvPr>
          <p:cNvCxnSpPr>
            <a:cxnSpLocks/>
          </p:cNvCxnSpPr>
          <p:nvPr/>
        </p:nvCxnSpPr>
        <p:spPr>
          <a:xfrm flipH="1" flipV="1">
            <a:off x="9275854" y="4235260"/>
            <a:ext cx="420982" cy="26967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1" name="Lige pilforbindelse 20">
            <a:extLst>
              <a:ext uri="{FF2B5EF4-FFF2-40B4-BE49-F238E27FC236}">
                <a16:creationId xmlns:a16="http://schemas.microsoft.com/office/drawing/2014/main" id="{E11D2D60-EDBD-E132-172D-821D45FAFB95}"/>
              </a:ext>
            </a:extLst>
          </p:cNvPr>
          <p:cNvCxnSpPr>
            <a:cxnSpLocks/>
          </p:cNvCxnSpPr>
          <p:nvPr/>
        </p:nvCxnSpPr>
        <p:spPr>
          <a:xfrm flipH="1">
            <a:off x="9191625" y="3689489"/>
            <a:ext cx="302504" cy="26338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8" name="Tekstfelt 37">
            <a:extLst>
              <a:ext uri="{FF2B5EF4-FFF2-40B4-BE49-F238E27FC236}">
                <a16:creationId xmlns:a16="http://schemas.microsoft.com/office/drawing/2014/main" id="{EDAB4C49-B335-3F5E-7A56-A36B3F6D2229}"/>
              </a:ext>
            </a:extLst>
          </p:cNvPr>
          <p:cNvSpPr txBox="1"/>
          <p:nvPr/>
        </p:nvSpPr>
        <p:spPr>
          <a:xfrm>
            <a:off x="8310871" y="1751380"/>
            <a:ext cx="2710315" cy="830997"/>
          </a:xfrm>
          <a:prstGeom prst="rect">
            <a:avLst/>
          </a:prstGeom>
          <a:noFill/>
        </p:spPr>
        <p:txBody>
          <a:bodyPr wrap="square">
            <a:spAutoFit/>
          </a:bodyPr>
          <a:lstStyle/>
          <a:p>
            <a:r>
              <a:rPr lang="da-DK" sz="1200" dirty="0">
                <a:solidFill>
                  <a:srgbClr val="234B5A"/>
                </a:solidFill>
                <a:latin typeface="Work Sans" pitchFamily="2" charset="0"/>
              </a:rPr>
              <a:t>Planlagt lærervejledning, hvor der samles op på gruppers behov og læreren leverer relevant </a:t>
            </a:r>
            <a:r>
              <a:rPr lang="da-DK" sz="1200" b="1" dirty="0">
                <a:solidFill>
                  <a:srgbClr val="234B5A"/>
                </a:solidFill>
                <a:latin typeface="Work Sans" pitchFamily="2" charset="0"/>
              </a:rPr>
              <a:t>faglige input</a:t>
            </a:r>
          </a:p>
        </p:txBody>
      </p:sp>
      <p:grpSp>
        <p:nvGrpSpPr>
          <p:cNvPr id="46" name="Gruppe 45">
            <a:extLst>
              <a:ext uri="{FF2B5EF4-FFF2-40B4-BE49-F238E27FC236}">
                <a16:creationId xmlns:a16="http://schemas.microsoft.com/office/drawing/2014/main" id="{53E849F8-961C-CC22-D3EA-8AE191EC7A4A}"/>
              </a:ext>
            </a:extLst>
          </p:cNvPr>
          <p:cNvGrpSpPr/>
          <p:nvPr/>
        </p:nvGrpSpPr>
        <p:grpSpPr>
          <a:xfrm>
            <a:off x="2852672" y="5271219"/>
            <a:ext cx="618738" cy="779240"/>
            <a:chOff x="2852672" y="5271219"/>
            <a:chExt cx="618738" cy="779240"/>
          </a:xfrm>
        </p:grpSpPr>
        <p:cxnSp>
          <p:nvCxnSpPr>
            <p:cNvPr id="19" name="Lige pilforbindelse 18">
              <a:extLst>
                <a:ext uri="{FF2B5EF4-FFF2-40B4-BE49-F238E27FC236}">
                  <a16:creationId xmlns:a16="http://schemas.microsoft.com/office/drawing/2014/main" id="{3A12A46E-8905-ABF2-CFB9-60B5A46CCBC1}"/>
                </a:ext>
              </a:extLst>
            </p:cNvPr>
            <p:cNvCxnSpPr>
              <a:cxnSpLocks/>
            </p:cNvCxnSpPr>
            <p:nvPr/>
          </p:nvCxnSpPr>
          <p:spPr>
            <a:xfrm flipV="1">
              <a:off x="2896765" y="5509795"/>
              <a:ext cx="444465" cy="2912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8" name="Lige pilforbindelse 27">
              <a:extLst>
                <a:ext uri="{FF2B5EF4-FFF2-40B4-BE49-F238E27FC236}">
                  <a16:creationId xmlns:a16="http://schemas.microsoft.com/office/drawing/2014/main" id="{ABF14755-E228-D9F1-17CA-5719C1DD253C}"/>
                </a:ext>
              </a:extLst>
            </p:cNvPr>
            <p:cNvCxnSpPr>
              <a:cxnSpLocks/>
            </p:cNvCxnSpPr>
            <p:nvPr/>
          </p:nvCxnSpPr>
          <p:spPr>
            <a:xfrm flipV="1">
              <a:off x="2896765" y="5718542"/>
              <a:ext cx="520958" cy="20675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Lige pilforbindelse 28">
              <a:extLst>
                <a:ext uri="{FF2B5EF4-FFF2-40B4-BE49-F238E27FC236}">
                  <a16:creationId xmlns:a16="http://schemas.microsoft.com/office/drawing/2014/main" id="{AF4DCE71-6A85-390A-24FE-0903C3064E4B}"/>
                </a:ext>
              </a:extLst>
            </p:cNvPr>
            <p:cNvCxnSpPr>
              <a:cxnSpLocks/>
            </p:cNvCxnSpPr>
            <p:nvPr/>
          </p:nvCxnSpPr>
          <p:spPr>
            <a:xfrm>
              <a:off x="2896765" y="5977042"/>
              <a:ext cx="574645" cy="7341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9" name="Lige pilforbindelse 38">
              <a:extLst>
                <a:ext uri="{FF2B5EF4-FFF2-40B4-BE49-F238E27FC236}">
                  <a16:creationId xmlns:a16="http://schemas.microsoft.com/office/drawing/2014/main" id="{9D28E31F-65B9-69A9-55D6-0A83121338E3}"/>
                </a:ext>
              </a:extLst>
            </p:cNvPr>
            <p:cNvCxnSpPr>
              <a:cxnSpLocks/>
            </p:cNvCxnSpPr>
            <p:nvPr/>
          </p:nvCxnSpPr>
          <p:spPr>
            <a:xfrm flipV="1">
              <a:off x="2852672" y="5271219"/>
              <a:ext cx="354013" cy="4390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nvGrpSpPr>
          <p:cNvPr id="47" name="Gruppe 46">
            <a:extLst>
              <a:ext uri="{FF2B5EF4-FFF2-40B4-BE49-F238E27FC236}">
                <a16:creationId xmlns:a16="http://schemas.microsoft.com/office/drawing/2014/main" id="{E269EE34-5335-3870-CA54-2EC875FF7492}"/>
              </a:ext>
            </a:extLst>
          </p:cNvPr>
          <p:cNvGrpSpPr/>
          <p:nvPr/>
        </p:nvGrpSpPr>
        <p:grpSpPr>
          <a:xfrm rot="11094676">
            <a:off x="7692133" y="1884730"/>
            <a:ext cx="618738" cy="779240"/>
            <a:chOff x="2852672" y="5271219"/>
            <a:chExt cx="618738" cy="779240"/>
          </a:xfrm>
        </p:grpSpPr>
        <p:cxnSp>
          <p:nvCxnSpPr>
            <p:cNvPr id="48" name="Lige pilforbindelse 47">
              <a:extLst>
                <a:ext uri="{FF2B5EF4-FFF2-40B4-BE49-F238E27FC236}">
                  <a16:creationId xmlns:a16="http://schemas.microsoft.com/office/drawing/2014/main" id="{F7DEF61B-0D76-7408-3B17-5E8B1448FEC4}"/>
                </a:ext>
              </a:extLst>
            </p:cNvPr>
            <p:cNvCxnSpPr>
              <a:cxnSpLocks/>
            </p:cNvCxnSpPr>
            <p:nvPr/>
          </p:nvCxnSpPr>
          <p:spPr>
            <a:xfrm flipV="1">
              <a:off x="2896765" y="5509795"/>
              <a:ext cx="444465" cy="2912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9" name="Lige pilforbindelse 48">
              <a:extLst>
                <a:ext uri="{FF2B5EF4-FFF2-40B4-BE49-F238E27FC236}">
                  <a16:creationId xmlns:a16="http://schemas.microsoft.com/office/drawing/2014/main" id="{077657DE-4D64-702D-B44F-824830130502}"/>
                </a:ext>
              </a:extLst>
            </p:cNvPr>
            <p:cNvCxnSpPr>
              <a:cxnSpLocks/>
            </p:cNvCxnSpPr>
            <p:nvPr/>
          </p:nvCxnSpPr>
          <p:spPr>
            <a:xfrm flipV="1">
              <a:off x="2896765" y="5718542"/>
              <a:ext cx="520958" cy="20675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0" name="Lige pilforbindelse 49">
              <a:extLst>
                <a:ext uri="{FF2B5EF4-FFF2-40B4-BE49-F238E27FC236}">
                  <a16:creationId xmlns:a16="http://schemas.microsoft.com/office/drawing/2014/main" id="{5140D271-2912-E0E0-7194-E1EB55C8AF41}"/>
                </a:ext>
              </a:extLst>
            </p:cNvPr>
            <p:cNvCxnSpPr>
              <a:cxnSpLocks/>
            </p:cNvCxnSpPr>
            <p:nvPr/>
          </p:nvCxnSpPr>
          <p:spPr>
            <a:xfrm>
              <a:off x="2896765" y="5977042"/>
              <a:ext cx="574645" cy="7341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1" name="Lige pilforbindelse 50">
              <a:extLst>
                <a:ext uri="{FF2B5EF4-FFF2-40B4-BE49-F238E27FC236}">
                  <a16:creationId xmlns:a16="http://schemas.microsoft.com/office/drawing/2014/main" id="{CAD741D1-12DD-B946-323B-4C8686CD7776}"/>
                </a:ext>
              </a:extLst>
            </p:cNvPr>
            <p:cNvCxnSpPr>
              <a:cxnSpLocks/>
            </p:cNvCxnSpPr>
            <p:nvPr/>
          </p:nvCxnSpPr>
          <p:spPr>
            <a:xfrm flipV="1">
              <a:off x="2852672" y="5271219"/>
              <a:ext cx="354013" cy="4390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74363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8BA28D5-F6FB-48C1-89F3-2AADA8A82312}"/>
              </a:ext>
            </a:extLst>
          </p:cNvPr>
          <p:cNvSpPr>
            <a:spLocks noGrp="1"/>
          </p:cNvSpPr>
          <p:nvPr>
            <p:ph sz="half" idx="1"/>
          </p:nvPr>
        </p:nvSpPr>
        <p:spPr>
          <a:xfrm>
            <a:off x="609600" y="1157797"/>
            <a:ext cx="9721174" cy="5386628"/>
          </a:xfrm>
        </p:spPr>
        <p:txBody>
          <a:bodyPr>
            <a:normAutofit/>
          </a:bodyPr>
          <a:lstStyle/>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Arbejdsark med spørgsmål</a:t>
            </a:r>
            <a:endParaRPr lang="da-DK" sz="1600" dirty="0">
              <a:solidFill>
                <a:srgbClr val="234B5A"/>
              </a:solidFill>
            </a:endParaRP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Krav om baggrundsrapport med faglig viden og/eller undersøgelser af relevans for designet</a:t>
            </a:r>
            <a:endParaRPr lang="da-DK" sz="1600" dirty="0">
              <a:solidFill>
                <a:srgbClr val="234B5A"/>
              </a:solidFill>
            </a:endParaRP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Indlagte sessioner, for eksempel </a:t>
            </a:r>
            <a:r>
              <a:rPr lang="da-DK" sz="1600" dirty="0">
                <a:solidFill>
                  <a:srgbClr val="234B5A"/>
                </a:solidFill>
                <a:latin typeface="Work Sans" pitchFamily="2" charset="0"/>
                <a:ea typeface="Calibri" panose="020F0502020204030204" pitchFamily="34" charset="0"/>
                <a:cs typeface="Times New Roman" panose="02020603050405020304" pitchFamily="18" charset="0"/>
              </a:rPr>
              <a:t>delingsrunder </a:t>
            </a:r>
            <a:endParaRPr lang="da-DK" sz="1600" dirty="0">
              <a:solidFill>
                <a:srgbClr val="234B5A"/>
              </a:solidFill>
              <a:ea typeface="Calibri" panose="020F0502020204030204" pitchFamily="34" charset="0"/>
              <a:cs typeface="Times New Roman" panose="02020603050405020304" pitchFamily="18" charset="0"/>
            </a:endParaRPr>
          </a:p>
          <a:p>
            <a:pPr marL="1090413" lvl="1"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latin typeface="Work Sans" pitchFamily="2" charset="0"/>
                <a:ea typeface="Calibri" panose="020F0502020204030204" pitchFamily="34" charset="0"/>
                <a:cs typeface="Times New Roman" panose="02020603050405020304" pitchFamily="18" charset="0"/>
              </a:rPr>
              <a:t>del og stjæl (ideer)</a:t>
            </a:r>
          </a:p>
          <a:p>
            <a:pPr marL="1090395" lvl="1"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latin typeface="Work Sans" pitchFamily="2" charset="0"/>
                <a:ea typeface="Calibri" panose="020F0502020204030204" pitchFamily="34" charset="0"/>
                <a:cs typeface="Times New Roman" panose="02020603050405020304" pitchFamily="18" charset="0"/>
              </a:rPr>
              <a:t>eleverne giver respons på hinandens skitser og prototyper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en-US" sz="1600" dirty="0">
                <a:solidFill>
                  <a:srgbClr val="234B5A"/>
                </a:solidFill>
                <a:ea typeface="Calibri" panose="020F0502020204030204" pitchFamily="34" charset="0"/>
                <a:cs typeface="Times New Roman" panose="02020603050405020304" pitchFamily="18" charset="0"/>
              </a:rPr>
              <a:t>“I </a:t>
            </a:r>
            <a:r>
              <a:rPr lang="en-US" sz="1600" dirty="0" err="1">
                <a:solidFill>
                  <a:srgbClr val="234B5A"/>
                </a:solidFill>
                <a:ea typeface="Calibri" panose="020F0502020204030204" pitchFamily="34" charset="0"/>
                <a:cs typeface="Times New Roman" panose="02020603050405020304" pitchFamily="18" charset="0"/>
              </a:rPr>
              <a:t>må</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tidligst</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opsøge</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mig</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når</a:t>
            </a:r>
            <a:r>
              <a:rPr lang="en-US" sz="1600" dirty="0">
                <a:solidFill>
                  <a:srgbClr val="234B5A"/>
                </a:solidFill>
                <a:ea typeface="Calibri" panose="020F0502020204030204" pitchFamily="34" charset="0"/>
                <a:cs typeface="Times New Roman" panose="02020603050405020304" pitchFamily="18" charset="0"/>
              </a:rPr>
              <a:t> I </a:t>
            </a:r>
            <a:r>
              <a:rPr lang="en-US" sz="1600" dirty="0" err="1">
                <a:solidFill>
                  <a:srgbClr val="234B5A"/>
                </a:solidFill>
                <a:ea typeface="Calibri" panose="020F0502020204030204" pitchFamily="34" charset="0"/>
                <a:cs typeface="Times New Roman" panose="02020603050405020304" pitchFamily="18" charset="0"/>
              </a:rPr>
              <a:t>har</a:t>
            </a:r>
            <a:r>
              <a:rPr lang="en-US" sz="1600" dirty="0">
                <a:solidFill>
                  <a:srgbClr val="234B5A"/>
                </a:solidFill>
                <a:ea typeface="Calibri" panose="020F0502020204030204" pitchFamily="34" charset="0"/>
                <a:cs typeface="Times New Roman" panose="02020603050405020304" pitchFamily="18" charset="0"/>
              </a:rPr>
              <a:t>…”</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Bryde en større opgave op i mindre enheder,  for eksempel                                              design af enkeltdele af et system</a:t>
            </a:r>
            <a:endParaRPr lang="da-DK" sz="1600" dirty="0">
              <a:solidFill>
                <a:srgbClr val="234B5A"/>
              </a:solidFill>
            </a:endParaRP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Fælles eller tidssat gennemløb af delprocesser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Krav om (skriftlig) argumentation for skift mellem delprocesser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da-DK" sz="1600" dirty="0">
                <a:solidFill>
                  <a:srgbClr val="234B5A"/>
                </a:solidFill>
                <a:ea typeface="Calibri" panose="020F0502020204030204" pitchFamily="34" charset="0"/>
                <a:cs typeface="Times New Roman" panose="02020603050405020304" pitchFamily="18" charset="0"/>
              </a:rPr>
              <a:t>Logbog med krav om refleksioner og konklusioner fra hver delproces og </a:t>
            </a:r>
            <a:br>
              <a:rPr lang="da-DK" sz="1600" dirty="0">
                <a:solidFill>
                  <a:srgbClr val="234B5A"/>
                </a:solidFill>
                <a:ea typeface="Calibri" panose="020F0502020204030204" pitchFamily="34" charset="0"/>
                <a:cs typeface="Times New Roman" panose="02020603050405020304" pitchFamily="18" charset="0"/>
              </a:rPr>
            </a:br>
            <a:r>
              <a:rPr lang="da-DK" sz="1600" dirty="0">
                <a:solidFill>
                  <a:srgbClr val="234B5A"/>
                </a:solidFill>
                <a:ea typeface="Calibri" panose="020F0502020204030204" pitchFamily="34" charset="0"/>
                <a:cs typeface="Times New Roman" panose="02020603050405020304" pitchFamily="18" charset="0"/>
              </a:rPr>
              <a:t>dokumentation af udvikling og faglige begrundelser for designbeslutninger</a:t>
            </a:r>
          </a:p>
          <a:p>
            <a:pPr marL="347463" indent="-347463" fontAlgn="t">
              <a:lnSpc>
                <a:spcPct val="114000"/>
              </a:lnSpc>
              <a:spcBef>
                <a:spcPts val="0"/>
              </a:spcBef>
              <a:spcAft>
                <a:spcPts val="1200"/>
              </a:spcAft>
              <a:buFont typeface="Arial" panose="020B0604020202020204" pitchFamily="34" charset="0"/>
              <a:buChar char="•"/>
              <a:tabLst>
                <a:tab pos="228594" algn="l"/>
              </a:tabLst>
            </a:pPr>
            <a:r>
              <a:rPr lang="en-US" sz="1600" dirty="0" err="1">
                <a:solidFill>
                  <a:srgbClr val="234B5A"/>
                </a:solidFill>
                <a:ea typeface="Calibri" panose="020F0502020204030204" pitchFamily="34" charset="0"/>
                <a:cs typeface="Times New Roman" panose="02020603050405020304" pitchFamily="18" charset="0"/>
              </a:rPr>
              <a:t>Bevidst</a:t>
            </a:r>
            <a:r>
              <a:rPr lang="en-US" sz="1600" dirty="0">
                <a:solidFill>
                  <a:srgbClr val="234B5A"/>
                </a:solidFill>
                <a:ea typeface="Calibri" panose="020F0502020204030204" pitchFamily="34" charset="0"/>
                <a:cs typeface="Times New Roman" panose="02020603050405020304" pitchFamily="18" charset="0"/>
              </a:rPr>
              <a:t> </a:t>
            </a:r>
            <a:r>
              <a:rPr lang="en-US" sz="1600" dirty="0" err="1">
                <a:solidFill>
                  <a:srgbClr val="234B5A"/>
                </a:solidFill>
                <a:ea typeface="Calibri" panose="020F0502020204030204" pitchFamily="34" charset="0"/>
                <a:cs typeface="Times New Roman" panose="02020603050405020304" pitchFamily="18" charset="0"/>
              </a:rPr>
              <a:t>gruppesammensætning</a:t>
            </a:r>
            <a:endParaRPr lang="en-US" sz="1600" dirty="0">
              <a:solidFill>
                <a:srgbClr val="234B5A"/>
              </a:solidFill>
              <a:ea typeface="Calibri" panose="020F0502020204030204" pitchFamily="34" charset="0"/>
              <a:cs typeface="Times New Roman" panose="02020603050405020304" pitchFamily="18" charset="0"/>
            </a:endParaRPr>
          </a:p>
        </p:txBody>
      </p:sp>
      <p:sp>
        <p:nvSpPr>
          <p:cNvPr id="4" name="Pladsholder til tekst 3">
            <a:extLst>
              <a:ext uri="{FF2B5EF4-FFF2-40B4-BE49-F238E27FC236}">
                <a16:creationId xmlns:a16="http://schemas.microsoft.com/office/drawing/2014/main" id="{B01CB8A1-DD99-B910-5011-893401AF145B}"/>
              </a:ext>
            </a:extLst>
          </p:cNvPr>
          <p:cNvSpPr>
            <a:spLocks noGrp="1"/>
          </p:cNvSpPr>
          <p:nvPr>
            <p:ph type="body" sz="quarter" idx="10"/>
          </p:nvPr>
        </p:nvSpPr>
        <p:spPr/>
        <p:txBody>
          <a:bodyPr/>
          <a:lstStyle/>
          <a:p>
            <a:r>
              <a:rPr lang="da-DK" sz="4000" dirty="0"/>
              <a:t>Eksempler på hård(</a:t>
            </a:r>
            <a:r>
              <a:rPr lang="da-DK" sz="4000" dirty="0" err="1"/>
              <a:t>ere</a:t>
            </a:r>
            <a:r>
              <a:rPr lang="da-DK" sz="4000" dirty="0"/>
              <a:t>) stilladsering i engineering</a:t>
            </a:r>
            <a:endParaRPr lang="da-DK" sz="1100" dirty="0"/>
          </a:p>
        </p:txBody>
      </p:sp>
      <p:pic>
        <p:nvPicPr>
          <p:cNvPr id="2" name="Billede 1">
            <a:extLst>
              <a:ext uri="{FF2B5EF4-FFF2-40B4-BE49-F238E27FC236}">
                <a16:creationId xmlns:a16="http://schemas.microsoft.com/office/drawing/2014/main" id="{BD1C46AD-8F51-398C-C933-5265A2649F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57"/>
          <a:stretch/>
        </p:blipFill>
        <p:spPr>
          <a:xfrm>
            <a:off x="8569504" y="2071265"/>
            <a:ext cx="3522540" cy="3559692"/>
          </a:xfrm>
          <a:prstGeom prst="rect">
            <a:avLst/>
          </a:prstGeom>
        </p:spPr>
      </p:pic>
    </p:spTree>
    <p:extLst>
      <p:ext uri="{BB962C8B-B14F-4D97-AF65-F5344CB8AC3E}">
        <p14:creationId xmlns:p14="http://schemas.microsoft.com/office/powerpoint/2010/main" val="268832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p:txBody>
          <a:bodyPr/>
          <a:lstStyle/>
          <a:p>
            <a:pPr marL="285750" indent="-285750">
              <a:lnSpc>
                <a:spcPct val="150000"/>
              </a:lnSpc>
              <a:spcBef>
                <a:spcPts val="0"/>
              </a:spcBef>
              <a:spcAft>
                <a:spcPts val="600"/>
              </a:spcAft>
              <a:buFont typeface="Arial" panose="020B0604020202020204" pitchFamily="34" charset="0"/>
              <a:buChar char="•"/>
            </a:pPr>
            <a:r>
              <a:rPr lang="da-DK" sz="1800">
                <a:solidFill>
                  <a:srgbClr val="234B5A"/>
                </a:solidFill>
                <a:latin typeface="Work Sans" pitchFamily="2" charset="0"/>
              </a:rPr>
              <a:t>Reducer frihedsgrader, så de matcher</a:t>
            </a:r>
          </a:p>
          <a:p>
            <a:pPr marL="285750" indent="-285750">
              <a:lnSpc>
                <a:spcPct val="150000"/>
              </a:lnSpc>
              <a:spcBef>
                <a:spcPts val="0"/>
              </a:spcBef>
              <a:spcAft>
                <a:spcPts val="600"/>
              </a:spcAft>
              <a:buFont typeface="Arial" panose="020B0604020202020204" pitchFamily="34" charset="0"/>
              <a:buChar char="•"/>
            </a:pPr>
            <a:r>
              <a:rPr lang="da-DK" sz="1800">
                <a:solidFill>
                  <a:srgbClr val="234B5A"/>
                </a:solidFill>
                <a:latin typeface="Work Sans" pitchFamily="2" charset="0"/>
              </a:rPr>
              <a:t>Hjælp med at fastholde mål og retning for arbejdet</a:t>
            </a:r>
          </a:p>
          <a:p>
            <a:pPr marL="285750" indent="-285750">
              <a:lnSpc>
                <a:spcPct val="150000"/>
              </a:lnSpc>
              <a:spcBef>
                <a:spcPts val="0"/>
              </a:spcBef>
              <a:spcAft>
                <a:spcPts val="600"/>
              </a:spcAft>
              <a:buFont typeface="Arial" panose="020B0604020202020204" pitchFamily="34" charset="0"/>
              <a:buChar char="•"/>
            </a:pPr>
            <a:r>
              <a:rPr lang="da-DK" sz="1800">
                <a:solidFill>
                  <a:srgbClr val="234B5A"/>
                </a:solidFill>
                <a:latin typeface="Work Sans" pitchFamily="2" charset="0"/>
              </a:rPr>
              <a:t>Gør opmærksom på kritiske aspekter</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rPr>
              <a:t>Byg bro mellem elevernes viden fra tidligere undervisning</a:t>
            </a:r>
            <a:br>
              <a:rPr lang="da-DK" sz="1800">
                <a:solidFill>
                  <a:srgbClr val="234B5A"/>
                </a:solidFill>
              </a:rPr>
            </a:br>
            <a:r>
              <a:rPr lang="da-DK" sz="1800">
                <a:solidFill>
                  <a:srgbClr val="234B5A"/>
                </a:solidFill>
              </a:rPr>
              <a:t>og til e-forløbet</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ea typeface="Calibri" panose="020F0502020204030204" pitchFamily="34" charset="0"/>
                <a:cs typeface="Times New Roman" panose="02020603050405020304" pitchFamily="18" charset="0"/>
              </a:rPr>
              <a:t>Giv løbende feedback på proces og produktrettede tiltag</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rPr>
              <a:t>Demonstrer/tænk højt om, hvordan man kunne håndtere </a:t>
            </a:r>
            <a:br>
              <a:rPr lang="da-DK" sz="1800">
                <a:solidFill>
                  <a:srgbClr val="234B5A"/>
                </a:solidFill>
              </a:rPr>
            </a:br>
            <a:r>
              <a:rPr lang="da-DK" sz="1800">
                <a:solidFill>
                  <a:srgbClr val="234B5A"/>
                </a:solidFill>
              </a:rPr>
              <a:t>et bestemt aspekt/problem</a:t>
            </a:r>
          </a:p>
          <a:p>
            <a:pPr marL="285750" indent="-285750">
              <a:lnSpc>
                <a:spcPct val="114000"/>
              </a:lnSpc>
              <a:spcBef>
                <a:spcPts val="0"/>
              </a:spcBef>
              <a:spcAft>
                <a:spcPts val="600"/>
              </a:spcAft>
              <a:buFont typeface="Arial" panose="020B0604020202020204" pitchFamily="34" charset="0"/>
              <a:buChar char="•"/>
            </a:pPr>
            <a:r>
              <a:rPr lang="da-DK" sz="1800">
                <a:solidFill>
                  <a:srgbClr val="234B5A"/>
                </a:solidFill>
              </a:rPr>
              <a:t>Stil åbne/produktive spørgsmål:</a:t>
            </a:r>
          </a:p>
          <a:p>
            <a:pPr marL="285750" indent="-285750">
              <a:lnSpc>
                <a:spcPct val="114000"/>
              </a:lnSpc>
              <a:spcBef>
                <a:spcPts val="0"/>
              </a:spcBef>
              <a:spcAft>
                <a:spcPts val="600"/>
              </a:spcAft>
              <a:buFont typeface="Arial" panose="020B0604020202020204" pitchFamily="34" charset="0"/>
              <a:buChar char="•"/>
            </a:pPr>
            <a:endParaRPr lang="da-DK" sz="1800">
              <a:solidFill>
                <a:srgbClr val="234B5A"/>
              </a:solidFill>
            </a:endParaRPr>
          </a:p>
        </p:txBody>
      </p:sp>
      <p:sp>
        <p:nvSpPr>
          <p:cNvPr id="5" name="Afrundet rektangulær billedforklaring 4"/>
          <p:cNvSpPr/>
          <p:nvPr/>
        </p:nvSpPr>
        <p:spPr>
          <a:xfrm>
            <a:off x="8501495" y="99911"/>
            <a:ext cx="2488623" cy="1060150"/>
          </a:xfrm>
          <a:prstGeom prst="wedgeRoundRectCallout">
            <a:avLst>
              <a:gd name="adj1" fmla="val -127051"/>
              <a:gd name="adj2" fmla="val 106389"/>
              <a:gd name="adj3" fmla="val 16667"/>
            </a:avLst>
          </a:prstGeom>
          <a:solidFill>
            <a:srgbClr val="F5E6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Kan I bryde jeres system/løsning op i mindre bidder, som I kan udvikle hver for sig?</a:t>
            </a:r>
          </a:p>
        </p:txBody>
      </p:sp>
      <p:sp>
        <p:nvSpPr>
          <p:cNvPr id="10" name="Afrundet rektangulær billedforklaring 9"/>
          <p:cNvSpPr/>
          <p:nvPr/>
        </p:nvSpPr>
        <p:spPr>
          <a:xfrm>
            <a:off x="9364474" y="3942703"/>
            <a:ext cx="2434873" cy="854694"/>
          </a:xfrm>
          <a:prstGeom prst="wedgeRoundRectCallout">
            <a:avLst>
              <a:gd name="adj1" fmla="val -157300"/>
              <a:gd name="adj2" fmla="val -107419"/>
              <a:gd name="adj3" fmla="val 16667"/>
            </a:avLst>
          </a:prstGeom>
          <a:no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Hvad ved I om det her fra den almindelige undervisning?</a:t>
            </a:r>
          </a:p>
        </p:txBody>
      </p:sp>
      <p:sp>
        <p:nvSpPr>
          <p:cNvPr id="8" name="Afrundet rektangulær billedforklaring 7"/>
          <p:cNvSpPr/>
          <p:nvPr/>
        </p:nvSpPr>
        <p:spPr>
          <a:xfrm>
            <a:off x="8235136" y="3114903"/>
            <a:ext cx="2116300" cy="778477"/>
          </a:xfrm>
          <a:prstGeom prst="wedgeRoundRectCallout">
            <a:avLst>
              <a:gd name="adj1" fmla="val -140934"/>
              <a:gd name="adj2" fmla="val -78955"/>
              <a:gd name="adj3" fmla="val 16667"/>
            </a:avLst>
          </a:prstGeom>
          <a:solidFill>
            <a:srgbClr val="234B5A"/>
          </a:solid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dirty="0">
                <a:ln>
                  <a:noFill/>
                </a:ln>
                <a:solidFill>
                  <a:prstClr val="white"/>
                </a:solidFill>
                <a:effectLst/>
                <a:uLnTx/>
                <a:uFillTx/>
                <a:latin typeface="Work Sans" pitchFamily="2" charset="0"/>
                <a:ea typeface="+mn-ea"/>
                <a:cs typeface="+mn-cs"/>
              </a:rPr>
              <a:t>Hvordan ser jeres plan ud? Bliver I færdige til tiden? </a:t>
            </a:r>
          </a:p>
        </p:txBody>
      </p:sp>
      <p:sp>
        <p:nvSpPr>
          <p:cNvPr id="4" name="Pladsholder til tekst 3">
            <a:extLst>
              <a:ext uri="{FF2B5EF4-FFF2-40B4-BE49-F238E27FC236}">
                <a16:creationId xmlns:a16="http://schemas.microsoft.com/office/drawing/2014/main" id="{045C436C-69CB-50D5-3AC0-F544051D095D}"/>
              </a:ext>
            </a:extLst>
          </p:cNvPr>
          <p:cNvSpPr>
            <a:spLocks noGrp="1"/>
          </p:cNvSpPr>
          <p:nvPr>
            <p:ph type="body" sz="quarter" idx="10"/>
          </p:nvPr>
        </p:nvSpPr>
        <p:spPr/>
        <p:txBody>
          <a:bodyPr/>
          <a:lstStyle/>
          <a:p>
            <a:r>
              <a:rPr lang="da-DK" sz="4400" dirty="0"/>
              <a:t>Eksempler på </a:t>
            </a:r>
            <a:r>
              <a:rPr lang="da-DK" dirty="0"/>
              <a:t>blød stilladsering</a:t>
            </a:r>
          </a:p>
        </p:txBody>
      </p:sp>
      <p:sp>
        <p:nvSpPr>
          <p:cNvPr id="9" name="Afrundet rektangulær billedforklaring 8"/>
          <p:cNvSpPr/>
          <p:nvPr/>
        </p:nvSpPr>
        <p:spPr>
          <a:xfrm>
            <a:off x="7241791" y="4714736"/>
            <a:ext cx="3002641" cy="778477"/>
          </a:xfrm>
          <a:prstGeom prst="wedgeRoundRectCallout">
            <a:avLst>
              <a:gd name="adj1" fmla="val -49501"/>
              <a:gd name="adj2" fmla="val -71791"/>
              <a:gd name="adj3" fmla="val 16667"/>
            </a:avLst>
          </a:prstGeom>
          <a:no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Hvilken betydning har mon X-faktor for jeres 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Kan det undersøges?</a:t>
            </a:r>
          </a:p>
        </p:txBody>
      </p:sp>
      <p:sp>
        <p:nvSpPr>
          <p:cNvPr id="11" name="Afrundet rektangulær billedforklaring 6">
            <a:extLst>
              <a:ext uri="{FF2B5EF4-FFF2-40B4-BE49-F238E27FC236}">
                <a16:creationId xmlns:a16="http://schemas.microsoft.com/office/drawing/2014/main" id="{9BEAB2FB-DB11-8A68-8171-2FAAFE95A49E}"/>
              </a:ext>
            </a:extLst>
          </p:cNvPr>
          <p:cNvSpPr/>
          <p:nvPr/>
        </p:nvSpPr>
        <p:spPr>
          <a:xfrm>
            <a:off x="9109529" y="2238775"/>
            <a:ext cx="1756266" cy="778477"/>
          </a:xfrm>
          <a:prstGeom prst="wedgeRoundRectCallout">
            <a:avLst>
              <a:gd name="adj1" fmla="val -178507"/>
              <a:gd name="adj2" fmla="val -29906"/>
              <a:gd name="adj3" fmla="val 16667"/>
            </a:avLst>
          </a:prstGeom>
          <a:solidFill>
            <a:srgbClr val="234B5A"/>
          </a:solidFill>
          <a:ln>
            <a:solidFill>
              <a:srgbClr val="F5E6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prstClr val="white"/>
                </a:solidFill>
                <a:effectLst/>
                <a:uLnTx/>
                <a:uFillTx/>
                <a:latin typeface="Work Sans" pitchFamily="2" charset="0"/>
                <a:ea typeface="+mn-ea"/>
                <a:cs typeface="+mn-cs"/>
              </a:rPr>
              <a:t>Opfylder jeres løsning krav og rammer?</a:t>
            </a:r>
          </a:p>
        </p:txBody>
      </p:sp>
      <p:sp>
        <p:nvSpPr>
          <p:cNvPr id="12" name="Afrundet rektangulær billedforklaring 5">
            <a:extLst>
              <a:ext uri="{FF2B5EF4-FFF2-40B4-BE49-F238E27FC236}">
                <a16:creationId xmlns:a16="http://schemas.microsoft.com/office/drawing/2014/main" id="{6CF1720E-8E1E-4C9A-767D-DEF0EBF249D2}"/>
              </a:ext>
            </a:extLst>
          </p:cNvPr>
          <p:cNvSpPr/>
          <p:nvPr/>
        </p:nvSpPr>
        <p:spPr>
          <a:xfrm>
            <a:off x="7443345" y="1218909"/>
            <a:ext cx="2488623" cy="969840"/>
          </a:xfrm>
          <a:prstGeom prst="wedgeRoundRectCallout">
            <a:avLst>
              <a:gd name="adj1" fmla="val -130800"/>
              <a:gd name="adj2" fmla="val 26855"/>
              <a:gd name="adj3" fmla="val 16667"/>
            </a:avLst>
          </a:prstGeom>
          <a:solidFill>
            <a:srgbClr val="F5E6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Er der noget, som er lettere at gå til end andet? Noget, som I kan starte med?</a:t>
            </a:r>
          </a:p>
        </p:txBody>
      </p:sp>
      <p:sp>
        <p:nvSpPr>
          <p:cNvPr id="13" name="Afrundet rektangulær billedforklaring 8">
            <a:extLst>
              <a:ext uri="{FF2B5EF4-FFF2-40B4-BE49-F238E27FC236}">
                <a16:creationId xmlns:a16="http://schemas.microsoft.com/office/drawing/2014/main" id="{95328F94-B33A-1DC7-79FA-A20405D3C743}"/>
              </a:ext>
            </a:extLst>
          </p:cNvPr>
          <p:cNvSpPr/>
          <p:nvPr/>
        </p:nvSpPr>
        <p:spPr>
          <a:xfrm>
            <a:off x="4552641" y="5615458"/>
            <a:ext cx="6172872" cy="778477"/>
          </a:xfrm>
          <a:prstGeom prst="wedgeRoundRectCallout">
            <a:avLst>
              <a:gd name="adj1" fmla="val -42825"/>
              <a:gd name="adj2" fmla="val -130521"/>
              <a:gd name="adj3" fmla="val 16667"/>
            </a:avLst>
          </a:prstGeom>
          <a:noFill/>
          <a:ln>
            <a:solidFill>
              <a:srgbClr val="FFF1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Hvorfor …? Hvordan kan det være at …?</a:t>
            </a:r>
            <a:b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b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Elevens egne vurderinger … Forholder det sig sådan eller sådan …?</a:t>
            </a:r>
            <a:b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br>
            <a:r>
              <a:rPr kumimoji="0" lang="da-DK" sz="1400" b="0" i="1" u="none" strike="noStrike" kern="1200" cap="none" spc="0" normalizeH="0" baseline="0" noProof="0">
                <a:ln>
                  <a:noFill/>
                </a:ln>
                <a:solidFill>
                  <a:srgbClr val="234B5A"/>
                </a:solidFill>
                <a:effectLst/>
                <a:uLnTx/>
                <a:uFillTx/>
                <a:latin typeface="Work Sans" pitchFamily="2" charset="0"/>
                <a:ea typeface="+mn-ea"/>
                <a:cs typeface="+mn-cs"/>
              </a:rPr>
              <a:t>Handlingsspørgsmål… Hvad kan/skal/bør der gøres …? Af hvem?</a:t>
            </a:r>
          </a:p>
        </p:txBody>
      </p:sp>
    </p:spTree>
    <p:extLst>
      <p:ext uri="{BB962C8B-B14F-4D97-AF65-F5344CB8AC3E}">
        <p14:creationId xmlns:p14="http://schemas.microsoft.com/office/powerpoint/2010/main" val="23668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8" grpId="0" animBg="1"/>
      <p:bldP spid="9"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3B39E4-D5F3-8290-F5B8-20242EC9235B}"/>
              </a:ext>
            </a:extLst>
          </p:cNvPr>
          <p:cNvSpPr>
            <a:spLocks noGrp="1"/>
          </p:cNvSpPr>
          <p:nvPr>
            <p:ph type="title"/>
          </p:nvPr>
        </p:nvSpPr>
        <p:spPr/>
        <p:txBody>
          <a:bodyPr/>
          <a:lstStyle/>
          <a:p>
            <a:endParaRPr lang="da-DK" dirty="0"/>
          </a:p>
        </p:txBody>
      </p:sp>
      <p:pic>
        <p:nvPicPr>
          <p:cNvPr id="4" name="Onlinemedier 3" title="Hvad er engineering? (elevversion, lang)">
            <a:hlinkClick r:id="" action="ppaction://media"/>
            <a:extLst>
              <a:ext uri="{FF2B5EF4-FFF2-40B4-BE49-F238E27FC236}">
                <a16:creationId xmlns:a16="http://schemas.microsoft.com/office/drawing/2014/main" id="{48382298-EC25-718E-2898-60AED7934988}"/>
              </a:ext>
            </a:extLst>
          </p:cNvPr>
          <p:cNvPicPr>
            <a:picLocks noGrp="1" noRot="1" noChangeAspect="1"/>
          </p:cNvPicPr>
          <p:nvPr>
            <p:ph idx="1"/>
            <a:videoFile r:link="rId1"/>
          </p:nvPr>
        </p:nvPicPr>
        <p:blipFill>
          <a:blip r:embed="rId4"/>
          <a:stretch>
            <a:fillRect/>
          </a:stretch>
        </p:blipFill>
        <p:spPr>
          <a:xfrm>
            <a:off x="0" y="0"/>
            <a:ext cx="0" cy="0"/>
          </a:xfrm>
          <a:prstGeom prst="rect">
            <a:avLst/>
          </a:prstGeom>
        </p:spPr>
      </p:pic>
      <p:pic>
        <p:nvPicPr>
          <p:cNvPr id="5" name="Onlinemedier 4">
            <a:hlinkClick r:id="" action="ppaction://media"/>
            <a:extLst>
              <a:ext uri="{FF2B5EF4-FFF2-40B4-BE49-F238E27FC236}">
                <a16:creationId xmlns:a16="http://schemas.microsoft.com/office/drawing/2014/main" id="{3AF68FAA-CA33-00ED-E82A-8121D4491671}"/>
              </a:ext>
            </a:extLst>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p:blipFill>
        <p:spPr>
          <a:xfrm>
            <a:off x="1016000" y="490636"/>
            <a:ext cx="10160000" cy="5550158"/>
          </a:xfrm>
          <a:prstGeom prst="rect">
            <a:avLst/>
          </a:prstGeom>
        </p:spPr>
      </p:pic>
    </p:spTree>
    <p:extLst>
      <p:ext uri="{BB962C8B-B14F-4D97-AF65-F5344CB8AC3E}">
        <p14:creationId xmlns:p14="http://schemas.microsoft.com/office/powerpoint/2010/main" val="3104124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C2F35-7914-44D6-738D-5632A8F1501F}"/>
              </a:ext>
            </a:extLst>
          </p:cNvPr>
          <p:cNvSpPr>
            <a:spLocks noGrp="1"/>
          </p:cNvSpPr>
          <p:nvPr>
            <p:ph type="title"/>
          </p:nvPr>
        </p:nvSpPr>
        <p:spPr/>
        <p:txBody>
          <a:bodyPr/>
          <a:lstStyle/>
          <a:p>
            <a:pPr algn="l"/>
            <a:r>
              <a:rPr lang="da-DK" dirty="0">
                <a:latin typeface="BetonEF-Bold" charset="0"/>
              </a:rPr>
              <a:t>Engineering er</a:t>
            </a:r>
          </a:p>
        </p:txBody>
      </p:sp>
      <p:sp>
        <p:nvSpPr>
          <p:cNvPr id="3" name="Pladsholder til indhold 2">
            <a:extLst>
              <a:ext uri="{FF2B5EF4-FFF2-40B4-BE49-F238E27FC236}">
                <a16:creationId xmlns:a16="http://schemas.microsoft.com/office/drawing/2014/main" id="{379365EC-78D7-44F1-88C2-F2C7528F158D}"/>
              </a:ext>
            </a:extLst>
          </p:cNvPr>
          <p:cNvSpPr>
            <a:spLocks noGrp="1"/>
          </p:cNvSpPr>
          <p:nvPr>
            <p:ph idx="1"/>
          </p:nvPr>
        </p:nvSpPr>
        <p:spPr/>
        <p:txBody>
          <a:bodyPr/>
          <a:lstStyle/>
          <a:p>
            <a:pPr marL="0" indent="0">
              <a:buNone/>
            </a:pPr>
            <a:endParaRPr lang="da-DK" dirty="0"/>
          </a:p>
        </p:txBody>
      </p:sp>
      <p:pic>
        <p:nvPicPr>
          <p:cNvPr id="4" name="Picture 2" descr="Gratis lagerfoto af diagnostisk medicinsk værktøj, Digital, gravid Lagerfoto">
            <a:extLst>
              <a:ext uri="{FF2B5EF4-FFF2-40B4-BE49-F238E27FC236}">
                <a16:creationId xmlns:a16="http://schemas.microsoft.com/office/drawing/2014/main" id="{4FD41BFB-C424-6678-3272-E3EE629A8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722" y="3296056"/>
            <a:ext cx="36195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FD1E4D-396A-E727-2C96-41B17F45E9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3697" y="3296056"/>
            <a:ext cx="3197166" cy="2397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indmølle, hill">
            <a:extLst>
              <a:ext uri="{FF2B5EF4-FFF2-40B4-BE49-F238E27FC236}">
                <a16:creationId xmlns:a16="http://schemas.microsoft.com/office/drawing/2014/main" id="{647C0387-C0D5-F9A0-5319-BB06B51A7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338" y="1332000"/>
            <a:ext cx="2910627" cy="4361931"/>
          </a:xfrm>
          <a:prstGeom prst="rect">
            <a:avLst/>
          </a:prstGeom>
          <a:noFill/>
          <a:extLst>
            <a:ext uri="{909E8E84-426E-40DD-AFC4-6F175D3DCCD1}">
              <a14:hiddenFill xmlns:a14="http://schemas.microsoft.com/office/drawing/2010/main">
                <a:solidFill>
                  <a:srgbClr val="FFFFFF"/>
                </a:solidFill>
              </a14:hiddenFill>
            </a:ext>
          </a:extLst>
        </p:spPr>
      </p:pic>
      <p:sp>
        <p:nvSpPr>
          <p:cNvPr id="7" name="Pladsholder til indhold 2">
            <a:extLst>
              <a:ext uri="{FF2B5EF4-FFF2-40B4-BE49-F238E27FC236}">
                <a16:creationId xmlns:a16="http://schemas.microsoft.com/office/drawing/2014/main" id="{CA8FB6A8-5746-7527-20B9-99BBEEBE9334}"/>
              </a:ext>
            </a:extLst>
          </p:cNvPr>
          <p:cNvSpPr txBox="1">
            <a:spLocks/>
          </p:cNvSpPr>
          <p:nvPr/>
        </p:nvSpPr>
        <p:spPr>
          <a:xfrm>
            <a:off x="695325" y="1332000"/>
            <a:ext cx="8101013" cy="4248000"/>
          </a:xfrm>
        </p:spPr>
        <p:txBody>
          <a:bodyPr/>
          <a:lstStyle>
            <a:lvl1pPr marL="342900" indent="-3429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700" kern="1200">
                <a:solidFill>
                  <a:schemeClr val="tx1"/>
                </a:solidFill>
                <a:latin typeface="Work Sans"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a-DK" sz="1800" dirty="0"/>
              <a:t>at løse et </a:t>
            </a:r>
            <a:r>
              <a:rPr lang="da-DK" sz="1800" b="1" dirty="0"/>
              <a:t>problem </a:t>
            </a:r>
            <a:r>
              <a:rPr lang="da-DK" sz="1800" dirty="0"/>
              <a:t>(eller et </a:t>
            </a:r>
            <a:r>
              <a:rPr lang="da-DK" sz="1800" b="1" dirty="0"/>
              <a:t>behov</a:t>
            </a:r>
            <a:r>
              <a:rPr lang="da-DK" sz="1800" dirty="0"/>
              <a:t>) </a:t>
            </a:r>
          </a:p>
          <a:p>
            <a:r>
              <a:rPr lang="da-DK" sz="1800" dirty="0"/>
              <a:t>i en </a:t>
            </a:r>
            <a:r>
              <a:rPr lang="da-DK" sz="1800" b="1" dirty="0"/>
              <a:t>iterativ, systematisk </a:t>
            </a:r>
            <a:r>
              <a:rPr lang="da-DK" sz="1800" dirty="0"/>
              <a:t>proces</a:t>
            </a:r>
          </a:p>
          <a:p>
            <a:r>
              <a:rPr lang="da-DK" sz="1800" dirty="0"/>
              <a:t>ved hjælp af </a:t>
            </a:r>
            <a:r>
              <a:rPr lang="da-DK" sz="1800" b="1" dirty="0"/>
              <a:t>faglig viden og undersøgelser</a:t>
            </a:r>
          </a:p>
          <a:p>
            <a:r>
              <a:rPr lang="da-DK" sz="1800" dirty="0"/>
              <a:t>og udvikle et </a:t>
            </a:r>
            <a:r>
              <a:rPr lang="da-DK" sz="1800" b="1" dirty="0"/>
              <a:t>produkt</a:t>
            </a:r>
            <a:r>
              <a:rPr lang="da-DK" sz="1800" dirty="0"/>
              <a:t>, der kan afprøves og forbedres og som løser problemet ”godt nok”</a:t>
            </a:r>
          </a:p>
          <a:p>
            <a:endParaRPr lang="da-DK" dirty="0"/>
          </a:p>
        </p:txBody>
      </p:sp>
    </p:spTree>
    <p:extLst>
      <p:ext uri="{BB962C8B-B14F-4D97-AF65-F5344CB8AC3E}">
        <p14:creationId xmlns:p14="http://schemas.microsoft.com/office/powerpoint/2010/main" val="14505375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ykelpumpe i stål - 400 mm - køb på nettet til altid lave priser">
            <a:extLst>
              <a:ext uri="{FF2B5EF4-FFF2-40B4-BE49-F238E27FC236}">
                <a16:creationId xmlns:a16="http://schemas.microsoft.com/office/drawing/2014/main" id="{DD6A1236-6390-F8C3-4965-4FF85EF0EC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652" b="28151"/>
          <a:stretch/>
        </p:blipFill>
        <p:spPr bwMode="auto">
          <a:xfrm rot="1171446">
            <a:off x="6527297" y="1384266"/>
            <a:ext cx="2651658" cy="11454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097B73-2F9B-321C-ED72-52D37DB3F88F}"/>
              </a:ext>
            </a:extLst>
          </p:cNvPr>
          <p:cNvSpPr>
            <a:spLocks noGrp="1"/>
          </p:cNvSpPr>
          <p:nvPr>
            <p:ph type="title"/>
          </p:nvPr>
        </p:nvSpPr>
        <p:spPr>
          <a:xfrm>
            <a:off x="695325" y="294791"/>
            <a:ext cx="10566895" cy="923183"/>
          </a:xfrm>
        </p:spPr>
        <p:txBody>
          <a:bodyPr/>
          <a:lstStyle/>
          <a:p>
            <a:pPr algn="l"/>
            <a:r>
              <a:rPr lang="da-DK" dirty="0">
                <a:latin typeface="BetonEF-Bold" charset="0"/>
              </a:rPr>
              <a:t>PROTOTYPE</a:t>
            </a:r>
            <a:r>
              <a:rPr lang="da-DK" dirty="0"/>
              <a:t> </a:t>
            </a:r>
            <a:r>
              <a:rPr lang="da-DK" dirty="0">
                <a:latin typeface="BetonEF-Bold" charset="0"/>
              </a:rPr>
              <a:t>&amp; PRODUKT – hvad er det?</a:t>
            </a:r>
            <a:br>
              <a:rPr lang="da-DK" dirty="0"/>
            </a:br>
            <a:endParaRPr lang="da-DK" dirty="0"/>
          </a:p>
        </p:txBody>
      </p:sp>
      <p:sp>
        <p:nvSpPr>
          <p:cNvPr id="4" name="Pladsholder til indhold 2">
            <a:extLst>
              <a:ext uri="{FF2B5EF4-FFF2-40B4-BE49-F238E27FC236}">
                <a16:creationId xmlns:a16="http://schemas.microsoft.com/office/drawing/2014/main" id="{5F1B395E-0438-107D-DFE4-18C69C6B399D}"/>
              </a:ext>
            </a:extLst>
          </p:cNvPr>
          <p:cNvSpPr txBox="1">
            <a:spLocks/>
          </p:cNvSpPr>
          <p:nvPr/>
        </p:nvSpPr>
        <p:spPr>
          <a:xfrm>
            <a:off x="749855" y="1581192"/>
            <a:ext cx="6158192" cy="3324526"/>
          </a:xfrm>
          <a:prstGeom prst="rect">
            <a:avLst/>
          </a:prstGeom>
          <a:noFill/>
          <a:ln>
            <a:noFill/>
          </a:ln>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da-DK" sz="2000" b="1" dirty="0"/>
              <a:t>1. Produkt som ”kan noget” og ”virker”</a:t>
            </a:r>
          </a:p>
          <a:p>
            <a:pPr>
              <a:spcAft>
                <a:spcPts val="0"/>
              </a:spcAft>
            </a:pPr>
            <a:r>
              <a:rPr lang="da-DK" sz="2000" dirty="0"/>
              <a:t>Fysisk produkt</a:t>
            </a:r>
          </a:p>
          <a:p>
            <a:pPr>
              <a:spcAft>
                <a:spcPts val="0"/>
              </a:spcAft>
            </a:pPr>
            <a:r>
              <a:rPr lang="da-DK" sz="2000" dirty="0"/>
              <a:t>Digital kode</a:t>
            </a:r>
          </a:p>
          <a:p>
            <a:pPr>
              <a:spcAft>
                <a:spcPts val="0"/>
              </a:spcAft>
            </a:pPr>
            <a:r>
              <a:rPr lang="da-DK" sz="2000" dirty="0"/>
              <a:t>Algoritme</a:t>
            </a:r>
          </a:p>
          <a:p>
            <a:pPr>
              <a:spcAft>
                <a:spcPts val="0"/>
              </a:spcAft>
            </a:pPr>
            <a:r>
              <a:rPr lang="da-DK" sz="2000" dirty="0"/>
              <a:t>Forsøgsprotokol</a:t>
            </a:r>
          </a:p>
          <a:p>
            <a:pPr>
              <a:spcAft>
                <a:spcPts val="0"/>
              </a:spcAft>
            </a:pPr>
            <a:r>
              <a:rPr lang="da-DK" sz="2000" dirty="0"/>
              <a:t>”Konsulentrapport”</a:t>
            </a:r>
          </a:p>
          <a:p>
            <a:pPr>
              <a:spcAft>
                <a:spcPts val="0"/>
              </a:spcAft>
            </a:pPr>
            <a:endParaRPr lang="da-DK" sz="2000" b="1" dirty="0"/>
          </a:p>
          <a:p>
            <a:pPr marL="0" indent="0">
              <a:spcAft>
                <a:spcPts val="0"/>
              </a:spcAft>
              <a:buNone/>
            </a:pPr>
            <a:r>
              <a:rPr lang="da-DK" sz="2000" b="1" dirty="0"/>
              <a:t>2. Ikke nødvendigvis ny idé</a:t>
            </a:r>
          </a:p>
          <a:p>
            <a:pPr marL="0" indent="0">
              <a:spcAft>
                <a:spcPts val="0"/>
              </a:spcAft>
              <a:buNone/>
            </a:pPr>
            <a:endParaRPr lang="da-DK" sz="2000" b="1" dirty="0"/>
          </a:p>
          <a:p>
            <a:pPr marL="0" indent="0">
              <a:spcAft>
                <a:spcPts val="0"/>
              </a:spcAft>
              <a:buNone/>
            </a:pPr>
            <a:r>
              <a:rPr lang="da-DK" sz="2000" b="1" dirty="0"/>
              <a:t>3. Prototype</a:t>
            </a:r>
          </a:p>
          <a:p>
            <a:pPr>
              <a:spcAft>
                <a:spcPts val="0"/>
              </a:spcAft>
            </a:pPr>
            <a:endParaRPr lang="da-DK" sz="2000" b="1" dirty="0"/>
          </a:p>
          <a:p>
            <a:pPr marL="0" indent="0">
              <a:spcAft>
                <a:spcPts val="0"/>
              </a:spcAft>
              <a:buFont typeface="Arial" panose="020B0604020202020204" pitchFamily="34" charset="0"/>
              <a:buNone/>
            </a:pPr>
            <a:r>
              <a:rPr lang="da-DK" sz="2000" dirty="0"/>
              <a:t>1.	 2.   	  3. 	    4. 	     5. </a:t>
            </a:r>
            <a:r>
              <a:rPr lang="da-DK" sz="2000" b="1" dirty="0"/>
              <a:t>= Produkt</a:t>
            </a:r>
          </a:p>
        </p:txBody>
      </p:sp>
      <p:pic>
        <p:nvPicPr>
          <p:cNvPr id="5" name="Billede 4">
            <a:extLst>
              <a:ext uri="{FF2B5EF4-FFF2-40B4-BE49-F238E27FC236}">
                <a16:creationId xmlns:a16="http://schemas.microsoft.com/office/drawing/2014/main" id="{EFCD6BEC-F0EB-9C8F-F0DA-8FFFA8F188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968928" y="4840760"/>
            <a:ext cx="709683" cy="672049"/>
          </a:xfrm>
          <a:prstGeom prst="rect">
            <a:avLst/>
          </a:prstGeom>
        </p:spPr>
      </p:pic>
      <p:pic>
        <p:nvPicPr>
          <p:cNvPr id="6" name="Billede 5">
            <a:extLst>
              <a:ext uri="{FF2B5EF4-FFF2-40B4-BE49-F238E27FC236}">
                <a16:creationId xmlns:a16="http://schemas.microsoft.com/office/drawing/2014/main" id="{F7858068-DF20-CF51-99D8-424269D8E9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1976588" y="4840760"/>
            <a:ext cx="709683" cy="672049"/>
          </a:xfrm>
          <a:prstGeom prst="rect">
            <a:avLst/>
          </a:prstGeom>
        </p:spPr>
      </p:pic>
      <p:pic>
        <p:nvPicPr>
          <p:cNvPr id="7" name="Billede 6">
            <a:extLst>
              <a:ext uri="{FF2B5EF4-FFF2-40B4-BE49-F238E27FC236}">
                <a16:creationId xmlns:a16="http://schemas.microsoft.com/office/drawing/2014/main" id="{92B83B79-4091-36B2-E344-4789A1ECA0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2984248" y="4839575"/>
            <a:ext cx="709683" cy="672049"/>
          </a:xfrm>
          <a:prstGeom prst="rect">
            <a:avLst/>
          </a:prstGeom>
        </p:spPr>
      </p:pic>
      <p:pic>
        <p:nvPicPr>
          <p:cNvPr id="8" name="Billede 7">
            <a:extLst>
              <a:ext uri="{FF2B5EF4-FFF2-40B4-BE49-F238E27FC236}">
                <a16:creationId xmlns:a16="http://schemas.microsoft.com/office/drawing/2014/main" id="{1A575E84-8CDC-1867-7AD5-A9A8942D34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115" t="25030" r="25882" b="27618"/>
          <a:stretch/>
        </p:blipFill>
        <p:spPr>
          <a:xfrm>
            <a:off x="4026027" y="4823605"/>
            <a:ext cx="709683" cy="672049"/>
          </a:xfrm>
          <a:prstGeom prst="rect">
            <a:avLst/>
          </a:prstGeom>
        </p:spPr>
      </p:pic>
      <p:sp>
        <p:nvSpPr>
          <p:cNvPr id="9" name="Tekstfelt 8">
            <a:extLst>
              <a:ext uri="{FF2B5EF4-FFF2-40B4-BE49-F238E27FC236}">
                <a16:creationId xmlns:a16="http://schemas.microsoft.com/office/drawing/2014/main" id="{15318C0E-FF02-0235-F8DD-15D72F09440F}"/>
              </a:ext>
            </a:extLst>
          </p:cNvPr>
          <p:cNvSpPr txBox="1"/>
          <p:nvPr/>
        </p:nvSpPr>
        <p:spPr>
          <a:xfrm>
            <a:off x="609599" y="5914282"/>
            <a:ext cx="8684526" cy="276999"/>
          </a:xfrm>
          <a:prstGeom prst="rect">
            <a:avLst/>
          </a:prstGeom>
          <a:noFill/>
        </p:spPr>
        <p:txBody>
          <a:bodyPr wrap="square" rtlCol="0">
            <a:spAutoFit/>
          </a:bodyPr>
          <a:lstStyle/>
          <a:p>
            <a:r>
              <a:rPr lang="da-DK" sz="1200" i="1" dirty="0">
                <a:latin typeface="Work Sans" pitchFamily="2" charset="0"/>
              </a:rPr>
              <a:t>At ”bygge” en prototype (fysisk produkt, forsøgsvejledning, kode, program, rapport…), der kan testes og forbedres.</a:t>
            </a:r>
          </a:p>
        </p:txBody>
      </p:sp>
      <p:cxnSp>
        <p:nvCxnSpPr>
          <p:cNvPr id="10" name="Lige forbindelse 9">
            <a:extLst>
              <a:ext uri="{FF2B5EF4-FFF2-40B4-BE49-F238E27FC236}">
                <a16:creationId xmlns:a16="http://schemas.microsoft.com/office/drawing/2014/main" id="{E4D7B0FF-6346-932E-0BE4-CEF9FCBFB898}"/>
              </a:ext>
            </a:extLst>
          </p:cNvPr>
          <p:cNvCxnSpPr/>
          <p:nvPr/>
        </p:nvCxnSpPr>
        <p:spPr>
          <a:xfrm>
            <a:off x="8669611" y="144891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uppe 12">
            <a:extLst>
              <a:ext uri="{FF2B5EF4-FFF2-40B4-BE49-F238E27FC236}">
                <a16:creationId xmlns:a16="http://schemas.microsoft.com/office/drawing/2014/main" id="{D3F28806-6373-6972-6C97-52DEF684632C}"/>
              </a:ext>
            </a:extLst>
          </p:cNvPr>
          <p:cNvGrpSpPr/>
          <p:nvPr/>
        </p:nvGrpSpPr>
        <p:grpSpPr>
          <a:xfrm>
            <a:off x="9844731" y="2864659"/>
            <a:ext cx="2177814" cy="2310940"/>
            <a:chOff x="7042324" y="3267383"/>
            <a:chExt cx="2283216" cy="2422785"/>
          </a:xfrm>
        </p:grpSpPr>
        <p:pic>
          <p:nvPicPr>
            <p:cNvPr id="14" name="Picture 2" descr="Dijkstra's algoritme matematik tal ">
              <a:extLst>
                <a:ext uri="{FF2B5EF4-FFF2-40B4-BE49-F238E27FC236}">
                  <a16:creationId xmlns:a16="http://schemas.microsoft.com/office/drawing/2014/main" id="{3AEFC444-DCF4-41C6-BF45-F915DEE254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2692"/>
            <a:stretch/>
          </p:blipFill>
          <p:spPr bwMode="auto">
            <a:xfrm>
              <a:off x="7042324" y="3267383"/>
              <a:ext cx="2283216" cy="2422785"/>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15" name="Tekstfelt 14">
              <a:extLst>
                <a:ext uri="{FF2B5EF4-FFF2-40B4-BE49-F238E27FC236}">
                  <a16:creationId xmlns:a16="http://schemas.microsoft.com/office/drawing/2014/main" id="{3F010268-23FA-DBB6-9FA8-2C9B25457241}"/>
                </a:ext>
              </a:extLst>
            </p:cNvPr>
            <p:cNvSpPr txBox="1"/>
            <p:nvPr/>
          </p:nvSpPr>
          <p:spPr>
            <a:xfrm>
              <a:off x="7707090" y="3388750"/>
              <a:ext cx="404105" cy="225871"/>
            </a:xfrm>
            <a:prstGeom prst="rect">
              <a:avLst/>
            </a:prstGeom>
            <a:solidFill>
              <a:schemeClr val="bg1"/>
            </a:solidFill>
            <a:ln w="6350">
              <a:solidFill>
                <a:schemeClr val="tx1"/>
              </a:solidFill>
            </a:ln>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Start</a:t>
              </a:r>
              <a:endParaRPr kumimoji="0" lang="da-DK" sz="14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6" name="Billede 15">
            <a:extLst>
              <a:ext uri="{FF2B5EF4-FFF2-40B4-BE49-F238E27FC236}">
                <a16:creationId xmlns:a16="http://schemas.microsoft.com/office/drawing/2014/main" id="{C6D337C1-9A4F-22F7-76FF-2626851D69FB}"/>
              </a:ext>
            </a:extLst>
          </p:cNvPr>
          <p:cNvPicPr>
            <a:picLocks noChangeAspect="1"/>
          </p:cNvPicPr>
          <p:nvPr/>
        </p:nvPicPr>
        <p:blipFill>
          <a:blip r:embed="rId6"/>
          <a:stretch>
            <a:fillRect/>
          </a:stretch>
        </p:blipFill>
        <p:spPr>
          <a:xfrm>
            <a:off x="9844731" y="1217974"/>
            <a:ext cx="2186376" cy="1441698"/>
          </a:xfrm>
          <a:prstGeom prst="rect">
            <a:avLst/>
          </a:prstGeom>
          <a:ln w="6350">
            <a:solidFill>
              <a:schemeClr val="tx1"/>
            </a:solidFill>
          </a:ln>
        </p:spPr>
      </p:pic>
      <p:pic>
        <p:nvPicPr>
          <p:cNvPr id="12" name="Billede 11" descr="Et billede, der indeholder transport, trafiklys, lys/lygte, udendørs&#10;&#10;Automatisk genereret beskrivelse">
            <a:extLst>
              <a:ext uri="{FF2B5EF4-FFF2-40B4-BE49-F238E27FC236}">
                <a16:creationId xmlns:a16="http://schemas.microsoft.com/office/drawing/2014/main" id="{3E1DC510-31EE-7BA0-29F2-9447D99778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9010" y="2337514"/>
            <a:ext cx="1494262" cy="2339733"/>
          </a:xfrm>
          <a:prstGeom prst="rect">
            <a:avLst/>
          </a:prstGeom>
        </p:spPr>
      </p:pic>
      <p:pic>
        <p:nvPicPr>
          <p:cNvPr id="19" name="Billede 18" descr="Et billede, der indeholder udendørs, sky, tåge/dis, vand&#10;&#10;Automatisk genereret beskrivelse">
            <a:extLst>
              <a:ext uri="{FF2B5EF4-FFF2-40B4-BE49-F238E27FC236}">
                <a16:creationId xmlns:a16="http://schemas.microsoft.com/office/drawing/2014/main" id="{A8093E12-46C8-6A6D-50BF-920C3E08E2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0105" y="2337513"/>
            <a:ext cx="3509600" cy="2339733"/>
          </a:xfrm>
          <a:prstGeom prst="rect">
            <a:avLst/>
          </a:prstGeom>
        </p:spPr>
      </p:pic>
    </p:spTree>
    <p:extLst>
      <p:ext uri="{BB962C8B-B14F-4D97-AF65-F5344CB8AC3E}">
        <p14:creationId xmlns:p14="http://schemas.microsoft.com/office/powerpoint/2010/main" val="325331555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E3407D9-93FA-B4E5-D010-6E1C1CB4C8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7213" y="2482659"/>
            <a:ext cx="5908738" cy="3701329"/>
          </a:xfrm>
          <a:prstGeom prst="rect">
            <a:avLst/>
          </a:prstGeom>
        </p:spPr>
      </p:pic>
      <p:sp>
        <p:nvSpPr>
          <p:cNvPr id="4" name="Sky 3">
            <a:extLst>
              <a:ext uri="{FF2B5EF4-FFF2-40B4-BE49-F238E27FC236}">
                <a16:creationId xmlns:a16="http://schemas.microsoft.com/office/drawing/2014/main" id="{610B5160-BFA6-9A45-DEC8-C1983E541CD4}"/>
              </a:ext>
            </a:extLst>
          </p:cNvPr>
          <p:cNvSpPr/>
          <p:nvPr/>
        </p:nvSpPr>
        <p:spPr>
          <a:xfrm>
            <a:off x="403735" y="1402398"/>
            <a:ext cx="2077338" cy="1389782"/>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144000" bIns="144000" rtlCol="0" anchor="ctr"/>
          <a:lstStyle/>
          <a:p>
            <a:pPr algn="ctr"/>
            <a:r>
              <a:rPr lang="da-DK" dirty="0">
                <a:latin typeface="Work Sans" pitchFamily="2" charset="0"/>
              </a:rPr>
              <a:t>‘NARRATIV’</a:t>
            </a:r>
          </a:p>
          <a:p>
            <a:pPr algn="ctr"/>
            <a:r>
              <a:rPr lang="da-DK" dirty="0">
                <a:latin typeface="Work Sans" pitchFamily="2" charset="0"/>
              </a:rPr>
              <a:t>og</a:t>
            </a:r>
          </a:p>
          <a:p>
            <a:pPr algn="ctr"/>
            <a:r>
              <a:rPr lang="da-DK" dirty="0">
                <a:latin typeface="Work Sans" pitchFamily="2" charset="0"/>
              </a:rPr>
              <a:t>PROBLEM</a:t>
            </a:r>
          </a:p>
        </p:txBody>
      </p:sp>
      <p:sp>
        <p:nvSpPr>
          <p:cNvPr id="10" name="Sky 3">
            <a:extLst>
              <a:ext uri="{FF2B5EF4-FFF2-40B4-BE49-F238E27FC236}">
                <a16:creationId xmlns:a16="http://schemas.microsoft.com/office/drawing/2014/main" id="{14B67063-6249-8165-22B9-5D5A716A9A6E}"/>
              </a:ext>
            </a:extLst>
          </p:cNvPr>
          <p:cNvSpPr/>
          <p:nvPr/>
        </p:nvSpPr>
        <p:spPr>
          <a:xfrm>
            <a:off x="403735" y="3701509"/>
            <a:ext cx="2077337" cy="1389782"/>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144000" rIns="0" bIns="144000" rtlCol="0" anchor="ctr"/>
          <a:lstStyle/>
          <a:p>
            <a:pPr algn="ctr"/>
            <a:r>
              <a:rPr lang="da-DK" dirty="0">
                <a:latin typeface="Work Sans" pitchFamily="2" charset="0"/>
              </a:rPr>
              <a:t>UDFORDRING</a:t>
            </a:r>
          </a:p>
        </p:txBody>
      </p:sp>
      <p:sp>
        <p:nvSpPr>
          <p:cNvPr id="13" name="Pladsholder til tekst 12">
            <a:extLst>
              <a:ext uri="{FF2B5EF4-FFF2-40B4-BE49-F238E27FC236}">
                <a16:creationId xmlns:a16="http://schemas.microsoft.com/office/drawing/2014/main" id="{34366B1A-800D-B69B-91CE-802C63D6D8C7}"/>
              </a:ext>
            </a:extLst>
          </p:cNvPr>
          <p:cNvSpPr>
            <a:spLocks noGrp="1"/>
          </p:cNvSpPr>
          <p:nvPr>
            <p:ph type="body" sz="quarter" idx="10"/>
          </p:nvPr>
        </p:nvSpPr>
        <p:spPr>
          <a:xfrm>
            <a:off x="623392" y="275454"/>
            <a:ext cx="11233248" cy="936104"/>
          </a:xfrm>
          <a:prstGeom prst="rect">
            <a:avLst/>
          </a:prstGeom>
        </p:spPr>
        <p:txBody>
          <a:bodyPr/>
          <a:lstStyle/>
          <a:p>
            <a:r>
              <a:rPr lang="da-DK" dirty="0"/>
              <a:t>Engineering designprocessen-modellen (EDP)</a:t>
            </a:r>
          </a:p>
        </p:txBody>
      </p:sp>
      <p:sp>
        <p:nvSpPr>
          <p:cNvPr id="7" name="Sky 3">
            <a:extLst>
              <a:ext uri="{FF2B5EF4-FFF2-40B4-BE49-F238E27FC236}">
                <a16:creationId xmlns:a16="http://schemas.microsoft.com/office/drawing/2014/main" id="{6CF49CA7-444B-6690-C5A8-09A4FD370BC2}"/>
              </a:ext>
            </a:extLst>
          </p:cNvPr>
          <p:cNvSpPr/>
          <p:nvPr/>
        </p:nvSpPr>
        <p:spPr>
          <a:xfrm>
            <a:off x="9998959" y="3638433"/>
            <a:ext cx="2077338" cy="1389782"/>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144000" rIns="0" bIns="144000" rtlCol="0" anchor="ctr"/>
          <a:lstStyle/>
          <a:p>
            <a:pPr algn="ctr"/>
            <a:r>
              <a:rPr lang="da-DK" dirty="0">
                <a:latin typeface="Work Sans" pitchFamily="2" charset="0"/>
              </a:rPr>
              <a:t>LØSNING</a:t>
            </a:r>
          </a:p>
        </p:txBody>
      </p:sp>
      <p:cxnSp>
        <p:nvCxnSpPr>
          <p:cNvPr id="31" name="Lige pilforbindelse 30">
            <a:extLst>
              <a:ext uri="{FF2B5EF4-FFF2-40B4-BE49-F238E27FC236}">
                <a16:creationId xmlns:a16="http://schemas.microsoft.com/office/drawing/2014/main" id="{D77856D6-96A4-B4F1-AA25-EDD8080D0A69}"/>
              </a:ext>
            </a:extLst>
          </p:cNvPr>
          <p:cNvCxnSpPr>
            <a:cxnSpLocks/>
          </p:cNvCxnSpPr>
          <p:nvPr/>
        </p:nvCxnSpPr>
        <p:spPr>
          <a:xfrm>
            <a:off x="1438063" y="2907792"/>
            <a:ext cx="0" cy="730641"/>
          </a:xfrm>
          <a:prstGeom prst="straightConnector1">
            <a:avLst/>
          </a:prstGeom>
          <a:ln w="127000">
            <a:solidFill>
              <a:srgbClr val="37AFB5"/>
            </a:solidFill>
            <a:prstDash val="solid"/>
            <a:tailEnd type="triangle"/>
          </a:ln>
        </p:spPr>
        <p:style>
          <a:lnRef idx="1">
            <a:schemeClr val="accent5"/>
          </a:lnRef>
          <a:fillRef idx="0">
            <a:schemeClr val="accent5"/>
          </a:fillRef>
          <a:effectRef idx="0">
            <a:schemeClr val="accent5"/>
          </a:effectRef>
          <a:fontRef idx="minor">
            <a:schemeClr val="tx1"/>
          </a:fontRef>
        </p:style>
      </p:cxnSp>
      <p:sp>
        <p:nvSpPr>
          <p:cNvPr id="3" name="Tekstfelt 2">
            <a:extLst>
              <a:ext uri="{FF2B5EF4-FFF2-40B4-BE49-F238E27FC236}">
                <a16:creationId xmlns:a16="http://schemas.microsoft.com/office/drawing/2014/main" id="{A06F3FF4-817F-8958-4C02-66344CA8B124}"/>
              </a:ext>
            </a:extLst>
          </p:cNvPr>
          <p:cNvSpPr txBox="1"/>
          <p:nvPr/>
        </p:nvSpPr>
        <p:spPr>
          <a:xfrm>
            <a:off x="3261011" y="1878554"/>
            <a:ext cx="8444444" cy="400110"/>
          </a:xfrm>
          <a:prstGeom prst="rect">
            <a:avLst/>
          </a:prstGeom>
          <a:noFill/>
        </p:spPr>
        <p:txBody>
          <a:bodyPr wrap="square">
            <a:spAutoFit/>
          </a:bodyPr>
          <a:lstStyle/>
          <a:p>
            <a:pPr rtl="0" fontAlgn="base"/>
            <a:r>
              <a:rPr lang="da-DK" sz="2000" dirty="0">
                <a:solidFill>
                  <a:srgbClr val="234B5A"/>
                </a:solidFill>
                <a:latin typeface="Work Sans" pitchFamily="2" charset="0"/>
              </a:rPr>
              <a:t>En procesmodel fra udfordring over ide til løsning (produkt)</a:t>
            </a:r>
            <a:r>
              <a:rPr lang="en-US" sz="2000" dirty="0">
                <a:solidFill>
                  <a:srgbClr val="234B5A"/>
                </a:solidFill>
                <a:latin typeface="Work Sans" pitchFamily="2" charset="0"/>
              </a:rPr>
              <a:t>​</a:t>
            </a:r>
          </a:p>
        </p:txBody>
      </p:sp>
      <p:cxnSp>
        <p:nvCxnSpPr>
          <p:cNvPr id="9" name="Lige pilforbindelse 8">
            <a:extLst>
              <a:ext uri="{FF2B5EF4-FFF2-40B4-BE49-F238E27FC236}">
                <a16:creationId xmlns:a16="http://schemas.microsoft.com/office/drawing/2014/main" id="{93706F6D-7D1D-0818-1949-7A534614EC3D}"/>
              </a:ext>
            </a:extLst>
          </p:cNvPr>
          <p:cNvCxnSpPr>
            <a:cxnSpLocks/>
          </p:cNvCxnSpPr>
          <p:nvPr/>
        </p:nvCxnSpPr>
        <p:spPr>
          <a:xfrm flipV="1">
            <a:off x="2583501" y="4396400"/>
            <a:ext cx="7313029" cy="63076"/>
          </a:xfrm>
          <a:prstGeom prst="straightConnector1">
            <a:avLst/>
          </a:prstGeom>
          <a:ln w="127000">
            <a:solidFill>
              <a:srgbClr val="37AFB5"/>
            </a:solidFill>
            <a:prstDash val="lgDash"/>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569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750"/>
                                        <p:tgtEl>
                                          <p:spTgt spid="9"/>
                                        </p:tgtEl>
                                      </p:cBhvr>
                                    </p:animEffect>
                                    <p:set>
                                      <p:cBhvr>
                                        <p:cTn id="19" dur="1" fill="hold">
                                          <p:stCondLst>
                                            <p:cond delay="7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862E127-0283-1B82-F6C8-339CD9F53B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33088" y="1345678"/>
            <a:ext cx="7213855" cy="4518875"/>
          </a:xfrm>
          <a:prstGeom prst="rect">
            <a:avLst/>
          </a:prstGeom>
        </p:spPr>
      </p:pic>
      <p:sp>
        <p:nvSpPr>
          <p:cNvPr id="6" name="Pladsholder til tekst 5">
            <a:extLst>
              <a:ext uri="{FF2B5EF4-FFF2-40B4-BE49-F238E27FC236}">
                <a16:creationId xmlns:a16="http://schemas.microsoft.com/office/drawing/2014/main" id="{8E0D8F67-D3CC-574F-4C2F-F9DFF7F17D2E}"/>
              </a:ext>
            </a:extLst>
          </p:cNvPr>
          <p:cNvSpPr>
            <a:spLocks noGrp="1"/>
          </p:cNvSpPr>
          <p:nvPr>
            <p:ph type="body" sz="quarter" idx="10"/>
          </p:nvPr>
        </p:nvSpPr>
        <p:spPr/>
        <p:txBody>
          <a:bodyPr/>
          <a:lstStyle/>
          <a:p>
            <a:r>
              <a:rPr lang="da-DK" dirty="0">
                <a:latin typeface="BetonEF-Bold" charset="0"/>
              </a:rPr>
              <a:t>Metoden i et </a:t>
            </a:r>
            <a:r>
              <a:rPr lang="da-DK" dirty="0" err="1">
                <a:latin typeface="BetonEF-Bold" charset="0"/>
              </a:rPr>
              <a:t>engineering-projekt</a:t>
            </a:r>
            <a:r>
              <a:rPr lang="da-DK" dirty="0">
                <a:latin typeface="BetonEF-Bold" charset="0"/>
              </a:rPr>
              <a:t>?</a:t>
            </a:r>
          </a:p>
        </p:txBody>
      </p:sp>
      <p:sp>
        <p:nvSpPr>
          <p:cNvPr id="3" name="Tekstfelt 2">
            <a:extLst>
              <a:ext uri="{FF2B5EF4-FFF2-40B4-BE49-F238E27FC236}">
                <a16:creationId xmlns:a16="http://schemas.microsoft.com/office/drawing/2014/main" id="{58C6D098-8235-2306-8E35-766E38E30C5C}"/>
              </a:ext>
            </a:extLst>
          </p:cNvPr>
          <p:cNvSpPr txBox="1"/>
          <p:nvPr/>
        </p:nvSpPr>
        <p:spPr>
          <a:xfrm>
            <a:off x="972521" y="5526000"/>
            <a:ext cx="3192169" cy="338554"/>
          </a:xfrm>
          <a:prstGeom prst="rect">
            <a:avLst/>
          </a:prstGeom>
          <a:noFill/>
        </p:spPr>
        <p:txBody>
          <a:bodyPr wrap="square" rtlCol="0">
            <a:spAutoFit/>
          </a:bodyPr>
          <a:lstStyle/>
          <a:p>
            <a:r>
              <a:rPr lang="da-DK" sz="1600" b="1" dirty="0">
                <a:solidFill>
                  <a:srgbClr val="224B5A"/>
                </a:solidFill>
                <a:latin typeface="Work Sans" pitchFamily="2" charset="0"/>
              </a:rPr>
              <a:t>Engineering designprocessen</a:t>
            </a:r>
          </a:p>
        </p:txBody>
      </p:sp>
    </p:spTree>
    <p:extLst>
      <p:ext uri="{BB962C8B-B14F-4D97-AF65-F5344CB8AC3E}">
        <p14:creationId xmlns:p14="http://schemas.microsoft.com/office/powerpoint/2010/main" val="280377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6D310D55-DC72-080D-F2D6-AFD6D1FC09C2}"/>
              </a:ext>
            </a:extLst>
          </p:cNvPr>
          <p:cNvGraphicFramePr>
            <a:graphicFrameLocks noGrp="1"/>
          </p:cNvGraphicFramePr>
          <p:nvPr>
            <p:extLst>
              <p:ext uri="{D42A27DB-BD31-4B8C-83A1-F6EECF244321}">
                <p14:modId xmlns:p14="http://schemas.microsoft.com/office/powerpoint/2010/main" val="2731875875"/>
              </p:ext>
            </p:extLst>
          </p:nvPr>
        </p:nvGraphicFramePr>
        <p:xfrm>
          <a:off x="679507" y="1260992"/>
          <a:ext cx="9969443" cy="5099924"/>
        </p:xfrm>
        <a:graphic>
          <a:graphicData uri="http://schemas.openxmlformats.org/drawingml/2006/table">
            <a:tbl>
              <a:tblPr firstRow="1" bandRow="1">
                <a:tableStyleId>{5940675A-B579-460E-94D1-54222C63F5DA}</a:tableStyleId>
              </a:tblPr>
              <a:tblGrid>
                <a:gridCol w="3732000">
                  <a:extLst>
                    <a:ext uri="{9D8B030D-6E8A-4147-A177-3AD203B41FA5}">
                      <a16:colId xmlns:a16="http://schemas.microsoft.com/office/drawing/2014/main" val="1844226504"/>
                    </a:ext>
                  </a:extLst>
                </a:gridCol>
                <a:gridCol w="2951318">
                  <a:extLst>
                    <a:ext uri="{9D8B030D-6E8A-4147-A177-3AD203B41FA5}">
                      <a16:colId xmlns:a16="http://schemas.microsoft.com/office/drawing/2014/main" val="1461734754"/>
                    </a:ext>
                  </a:extLst>
                </a:gridCol>
                <a:gridCol w="3286125">
                  <a:extLst>
                    <a:ext uri="{9D8B030D-6E8A-4147-A177-3AD203B41FA5}">
                      <a16:colId xmlns:a16="http://schemas.microsoft.com/office/drawing/2014/main" val="3716239368"/>
                    </a:ext>
                  </a:extLst>
                </a:gridCol>
              </a:tblGrid>
              <a:tr h="955986">
                <a:tc>
                  <a:txBody>
                    <a:bodyPr/>
                    <a:lstStyle/>
                    <a:p>
                      <a:endParaRPr lang="da-DK" sz="1400">
                        <a:latin typeface="Work Sans" pitchFamily="2" charset="0"/>
                      </a:endParaRPr>
                    </a:p>
                  </a:txBody>
                  <a:tcP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endParaRPr lang="da-DK" sz="1400" dirty="0">
                        <a:latin typeface="Work Sans" pitchFamily="2" charset="0"/>
                      </a:endParaRPr>
                    </a:p>
                    <a:p>
                      <a:endParaRPr lang="da-DK" sz="1400" dirty="0">
                        <a:latin typeface="Work Sans" pitchFamily="2" charset="0"/>
                      </a:endParaRPr>
                    </a:p>
                  </a:txBody>
                  <a:tcP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r"/>
                      <a:endParaRPr lang="da-DK" sz="1400" dirty="0">
                        <a:latin typeface="Work Sans" pitchFamily="2" charset="0"/>
                      </a:endParaRPr>
                    </a:p>
                    <a:p>
                      <a:pPr algn="r"/>
                      <a:r>
                        <a:rPr lang="da-DK" sz="1400" dirty="0">
                          <a:latin typeface="Work Sans" pitchFamily="2" charset="0"/>
                        </a:rPr>
                        <a:t>Eksempler på </a:t>
                      </a:r>
                    </a:p>
                    <a:p>
                      <a:pPr algn="r"/>
                      <a:r>
                        <a:rPr lang="da-DK" sz="1400" dirty="0">
                          <a:latin typeface="Work Sans" pitchFamily="2" charset="0"/>
                        </a:rPr>
                        <a:t>prototype / produkt</a:t>
                      </a:r>
                    </a:p>
                  </a:txBody>
                  <a:tcP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2043188978"/>
                  </a:ext>
                </a:extLst>
              </a:tr>
              <a:tr h="968650">
                <a:tc>
                  <a:txBody>
                    <a:bodyPr/>
                    <a:lstStyle/>
                    <a:p>
                      <a:pPr algn="ctr"/>
                      <a:r>
                        <a:rPr lang="da-DK" sz="1400" dirty="0">
                          <a:latin typeface="Work Sans" pitchFamily="2" charset="0"/>
                        </a:rPr>
                        <a:t>FN’s Verdensmål – eleverne vælger selv et, de vil arbejde med.</a:t>
                      </a:r>
                    </a:p>
                    <a:p>
                      <a:pPr algn="ctr"/>
                      <a:endParaRPr lang="da-DK" sz="1400" dirty="0">
                        <a:latin typeface="Work Sans" pitchFamily="2" charset="0"/>
                      </a:endParaRPr>
                    </a:p>
                    <a:p>
                      <a:pPr algn="ctr"/>
                      <a:r>
                        <a:rPr lang="da-DK" sz="1400" dirty="0">
                          <a:latin typeface="Work Sans" pitchFamily="2" charset="0"/>
                        </a:rPr>
                        <a:t>                   Byggeriet mangler           </a:t>
                      </a:r>
                    </a:p>
                    <a:p>
                      <a:pPr algn="ctr"/>
                      <a:r>
                        <a:rPr lang="da-DK" sz="1400" dirty="0">
                          <a:latin typeface="Work Sans" pitchFamily="2" charset="0"/>
                        </a:rPr>
                        <a:t>                   sand til beton</a:t>
                      </a:r>
                    </a:p>
                    <a:p>
                      <a:pPr algn="ctr"/>
                      <a:endParaRPr lang="da-DK" sz="1400" dirty="0">
                        <a:latin typeface="Work Sans" pitchFamily="2" charset="0"/>
                      </a:endParaRPr>
                    </a:p>
                    <a:p>
                      <a:pPr algn="ctr"/>
                      <a:endParaRPr lang="da-DK" sz="1400" dirty="0">
                        <a:latin typeface="Work Sans" pitchFamily="2" charset="0"/>
                      </a:endParaRP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Hvordan kan vi fremstille sand fra genbrugsglas? </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Sand</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2680077875"/>
                  </a:ext>
                </a:extLst>
              </a:tr>
              <a:tr h="1187378">
                <a:tc>
                  <a:txBody>
                    <a:bodyPr/>
                    <a:lstStyle/>
                    <a:p>
                      <a:pPr algn="ctr"/>
                      <a:r>
                        <a:rPr lang="da-DK" sz="1400" dirty="0">
                          <a:latin typeface="Work Sans" pitchFamily="2" charset="0"/>
                        </a:rPr>
                        <a:t>Vedvarende energi er kun til rådighed, når solen skinner, vinden blæser osv. </a:t>
                      </a:r>
                    </a:p>
                    <a:p>
                      <a:pPr algn="ctr"/>
                      <a:r>
                        <a:rPr lang="da-DK" sz="1400" dirty="0">
                          <a:latin typeface="Work Sans" pitchFamily="2" charset="0"/>
                        </a:rPr>
                        <a:t>Vi kan ikke gemme vedvarende energi.</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Fremstil et stenbatteri, der kan lagre strøm i form af varme.</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Stenbatteri</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79785355"/>
                  </a:ext>
                </a:extLst>
              </a:tr>
              <a:tr h="955986">
                <a:tc>
                  <a:txBody>
                    <a:bodyPr/>
                    <a:lstStyle/>
                    <a:p>
                      <a:pPr algn="ctr"/>
                      <a:r>
                        <a:rPr lang="da-DK" sz="1400" dirty="0">
                          <a:latin typeface="Work Sans" pitchFamily="2" charset="0"/>
                        </a:rPr>
                        <a:t>Vi smider store mængder </a:t>
                      </a:r>
                      <a:r>
                        <a:rPr lang="da-DK" sz="1400" dirty="0" err="1">
                          <a:latin typeface="Work Sans" pitchFamily="2" charset="0"/>
                        </a:rPr>
                        <a:t>kulhydrat-holdigt</a:t>
                      </a:r>
                      <a:r>
                        <a:rPr lang="da-DK" sz="1400" dirty="0">
                          <a:latin typeface="Work Sans" pitchFamily="2" charset="0"/>
                        </a:rPr>
                        <a:t> affald ud i stedet for at genbruge det. Hvis vi kan nedbryde affaldet til simple kulhydratholdige forbindelser, kan det anvendes til produktion af bioethanol.</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Udvikl et testkit og en protokol for, hvordan kulhydratholdigt affald kan omdannes til simple kulhydratforbindelser</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tc>
                  <a:txBody>
                    <a:bodyPr/>
                    <a:lstStyle/>
                    <a:p>
                      <a:pPr algn="ctr"/>
                      <a:r>
                        <a:rPr lang="da-DK" sz="1400" dirty="0">
                          <a:latin typeface="Work Sans" pitchFamily="2" charset="0"/>
                        </a:rPr>
                        <a:t>Testkit og protokol (vejledning)</a:t>
                      </a:r>
                    </a:p>
                  </a:txBody>
                  <a:tcPr anchor="ctr">
                    <a:lnL w="28575" cap="flat" cmpd="sng" algn="ctr">
                      <a:solidFill>
                        <a:srgbClr val="BCCF00"/>
                      </a:solidFill>
                      <a:prstDash val="solid"/>
                      <a:round/>
                      <a:headEnd type="none" w="med" len="med"/>
                      <a:tailEnd type="none" w="med" len="med"/>
                    </a:lnL>
                    <a:lnR w="28575" cap="flat" cmpd="sng" algn="ctr">
                      <a:solidFill>
                        <a:srgbClr val="BCCF00"/>
                      </a:solidFill>
                      <a:prstDash val="solid"/>
                      <a:round/>
                      <a:headEnd type="none" w="med" len="med"/>
                      <a:tailEnd type="none" w="med" len="med"/>
                    </a:lnR>
                    <a:lnT w="28575" cap="flat" cmpd="sng" algn="ctr">
                      <a:solidFill>
                        <a:srgbClr val="BCCF00"/>
                      </a:solidFill>
                      <a:prstDash val="solid"/>
                      <a:round/>
                      <a:headEnd type="none" w="med" len="med"/>
                      <a:tailEnd type="none" w="med" len="med"/>
                    </a:lnT>
                    <a:lnB w="28575" cap="flat" cmpd="sng" algn="ctr">
                      <a:solidFill>
                        <a:srgbClr val="BCCF00"/>
                      </a:solidFill>
                      <a:prstDash val="solid"/>
                      <a:round/>
                      <a:headEnd type="none" w="med" len="med"/>
                      <a:tailEnd type="none" w="med" len="med"/>
                    </a:lnB>
                    <a:noFill/>
                  </a:tcPr>
                </a:tc>
                <a:extLst>
                  <a:ext uri="{0D108BD9-81ED-4DB2-BD59-A6C34878D82A}">
                    <a16:rowId xmlns:a16="http://schemas.microsoft.com/office/drawing/2014/main" val="248631257"/>
                  </a:ext>
                </a:extLst>
              </a:tr>
            </a:tbl>
          </a:graphicData>
        </a:graphic>
      </p:graphicFrame>
      <p:pic>
        <p:nvPicPr>
          <p:cNvPr id="8" name="Pladsholder til indhold 7" descr="Et billede, der indeholder tekst, cirkel, Font/skrifttype, logo&#10;&#10;Automatisk genereret beskrivelse">
            <a:extLst>
              <a:ext uri="{FF2B5EF4-FFF2-40B4-BE49-F238E27FC236}">
                <a16:creationId xmlns:a16="http://schemas.microsoft.com/office/drawing/2014/main" id="{004F8D11-3A24-1817-CD2E-64CCBD617DD4}"/>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5319716" y="1260992"/>
            <a:ext cx="1023270" cy="1023270"/>
          </a:xfrm>
        </p:spPr>
      </p:pic>
      <p:sp>
        <p:nvSpPr>
          <p:cNvPr id="2" name="Pladsholder til tekst 1">
            <a:extLst>
              <a:ext uri="{FF2B5EF4-FFF2-40B4-BE49-F238E27FC236}">
                <a16:creationId xmlns:a16="http://schemas.microsoft.com/office/drawing/2014/main" id="{FF07B70F-F888-339B-49CD-95A503929992}"/>
              </a:ext>
            </a:extLst>
          </p:cNvPr>
          <p:cNvSpPr>
            <a:spLocks noGrp="1"/>
          </p:cNvSpPr>
          <p:nvPr>
            <p:ph type="body" sz="quarter" idx="10"/>
          </p:nvPr>
        </p:nvSpPr>
        <p:spPr/>
        <p:txBody>
          <a:bodyPr/>
          <a:lstStyle/>
          <a:p>
            <a:r>
              <a:rPr lang="da-DK" dirty="0"/>
              <a:t>Tre eksempler</a:t>
            </a:r>
          </a:p>
        </p:txBody>
      </p:sp>
      <p:sp>
        <p:nvSpPr>
          <p:cNvPr id="3" name="Sky 3">
            <a:extLst>
              <a:ext uri="{FF2B5EF4-FFF2-40B4-BE49-F238E27FC236}">
                <a16:creationId xmlns:a16="http://schemas.microsoft.com/office/drawing/2014/main" id="{381C588D-0C81-345F-D4AA-D6B81C82C0CD}"/>
              </a:ext>
            </a:extLst>
          </p:cNvPr>
          <p:cNvSpPr/>
          <p:nvPr/>
        </p:nvSpPr>
        <p:spPr>
          <a:xfrm>
            <a:off x="1785573" y="1326343"/>
            <a:ext cx="1476000" cy="828000"/>
          </a:xfrm>
          <a:prstGeom prst="ellipse">
            <a:avLst/>
          </a:prstGeom>
          <a:solidFill>
            <a:srgbClr val="37AFB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144000" bIns="144000" rtlCol="0" anchor="ctr"/>
          <a:lstStyle/>
          <a:p>
            <a:pPr algn="ctr"/>
            <a:r>
              <a:rPr lang="da-DK" sz="1400" b="1" dirty="0">
                <a:solidFill>
                  <a:srgbClr val="234B5A"/>
                </a:solidFill>
                <a:latin typeface="Work Sans" pitchFamily="2" charset="0"/>
              </a:rPr>
              <a:t>‘NARRATIV’</a:t>
            </a:r>
            <a:endParaRPr lang="da-DK" b="1" dirty="0">
              <a:solidFill>
                <a:srgbClr val="234B5A"/>
              </a:solidFill>
              <a:latin typeface="Work Sans" pitchFamily="2" charset="0"/>
            </a:endParaRPr>
          </a:p>
          <a:p>
            <a:pPr algn="ctr"/>
            <a:r>
              <a:rPr lang="da-DK" sz="1200" b="1" dirty="0">
                <a:solidFill>
                  <a:srgbClr val="234B5A"/>
                </a:solidFill>
                <a:latin typeface="Work Sans" pitchFamily="2" charset="0"/>
              </a:rPr>
              <a:t>og</a:t>
            </a:r>
          </a:p>
          <a:p>
            <a:pPr algn="ctr"/>
            <a:r>
              <a:rPr lang="da-DK" sz="1400" b="1" dirty="0">
                <a:solidFill>
                  <a:srgbClr val="234B5A"/>
                </a:solidFill>
                <a:latin typeface="Work Sans" pitchFamily="2" charset="0"/>
              </a:rPr>
              <a:t>PROBLEM</a:t>
            </a:r>
            <a:endParaRPr lang="da-DK" sz="1600" b="1" dirty="0">
              <a:solidFill>
                <a:srgbClr val="234B5A"/>
              </a:solidFill>
              <a:latin typeface="Work Sans" pitchFamily="2" charset="0"/>
            </a:endParaRPr>
          </a:p>
        </p:txBody>
      </p:sp>
      <p:pic>
        <p:nvPicPr>
          <p:cNvPr id="10" name="Billede 9" descr="Et billede, der indeholder cirkel, tekst, skærmbillede, logo&#10;&#10;Automatisk genereret beskrivelse">
            <a:extLst>
              <a:ext uri="{FF2B5EF4-FFF2-40B4-BE49-F238E27FC236}">
                <a16:creationId xmlns:a16="http://schemas.microsoft.com/office/drawing/2014/main" id="{6CD91CFD-DC7A-04AD-A4C0-9841649790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703" t="26839" r="26911" b="26901"/>
          <a:stretch/>
        </p:blipFill>
        <p:spPr>
          <a:xfrm>
            <a:off x="7688918" y="1326343"/>
            <a:ext cx="830240" cy="828000"/>
          </a:xfrm>
          <a:prstGeom prst="rect">
            <a:avLst/>
          </a:prstGeom>
        </p:spPr>
      </p:pic>
      <p:pic>
        <p:nvPicPr>
          <p:cNvPr id="12" name="Billede 11" descr="Et billede, der indeholder tekst, design&#10;&#10;Automatisk genereret beskrivelse">
            <a:extLst>
              <a:ext uri="{FF2B5EF4-FFF2-40B4-BE49-F238E27FC236}">
                <a16:creationId xmlns:a16="http://schemas.microsoft.com/office/drawing/2014/main" id="{607EA239-70C1-7179-F82C-82903ADED486}"/>
              </a:ext>
            </a:extLst>
          </p:cNvPr>
          <p:cNvPicPr>
            <a:picLocks noChangeAspect="1"/>
          </p:cNvPicPr>
          <p:nvPr/>
        </p:nvPicPr>
        <p:blipFill>
          <a:blip r:embed="rId5"/>
          <a:stretch>
            <a:fillRect/>
          </a:stretch>
        </p:blipFill>
        <p:spPr>
          <a:xfrm>
            <a:off x="771701" y="2770239"/>
            <a:ext cx="666750" cy="666750"/>
          </a:xfrm>
          <a:prstGeom prst="rect">
            <a:avLst/>
          </a:prstGeom>
        </p:spPr>
      </p:pic>
      <p:pic>
        <p:nvPicPr>
          <p:cNvPr id="14" name="Billede 13" descr="Et billede, der indeholder tekst, Font/skrifttype, logo, Grafik&#10;&#10;Automatisk genereret beskrivelse">
            <a:extLst>
              <a:ext uri="{FF2B5EF4-FFF2-40B4-BE49-F238E27FC236}">
                <a16:creationId xmlns:a16="http://schemas.microsoft.com/office/drawing/2014/main" id="{42531470-E763-86B3-581A-74D88BD4FC1C}"/>
              </a:ext>
            </a:extLst>
          </p:cNvPr>
          <p:cNvPicPr>
            <a:picLocks noChangeAspect="1"/>
          </p:cNvPicPr>
          <p:nvPr/>
        </p:nvPicPr>
        <p:blipFill>
          <a:blip r:embed="rId6"/>
          <a:stretch>
            <a:fillRect/>
          </a:stretch>
        </p:blipFill>
        <p:spPr>
          <a:xfrm>
            <a:off x="1059525" y="3075039"/>
            <a:ext cx="666750" cy="666750"/>
          </a:xfrm>
          <a:prstGeom prst="rect">
            <a:avLst/>
          </a:prstGeom>
        </p:spPr>
      </p:pic>
    </p:spTree>
    <p:extLst>
      <p:ext uri="{BB962C8B-B14F-4D97-AF65-F5344CB8AC3E}">
        <p14:creationId xmlns:p14="http://schemas.microsoft.com/office/powerpoint/2010/main" val="380769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13118" y="1560620"/>
            <a:ext cx="4344215" cy="3196315"/>
          </a:xfrm>
        </p:spPr>
        <p:txBody>
          <a:bodyPr/>
          <a:lstStyle/>
          <a:p>
            <a:pPr marL="342900" indent="-342900">
              <a:spcBef>
                <a:spcPts val="0"/>
              </a:spcBef>
              <a:spcAft>
                <a:spcPts val="1200"/>
              </a:spcAft>
              <a:buFont typeface="Arial" panose="020B0604020202020204" pitchFamily="34" charset="0"/>
              <a:buChar char="•"/>
            </a:pPr>
            <a:r>
              <a:rPr lang="da-DK" sz="1800" dirty="0">
                <a:solidFill>
                  <a:srgbClr val="234B5A"/>
                </a:solidFill>
              </a:rPr>
              <a:t>Hvordan forstår I udfordringen? </a:t>
            </a:r>
          </a:p>
          <a:p>
            <a:pPr marL="342900" indent="-342900">
              <a:spcBef>
                <a:spcPts val="0"/>
              </a:spcBef>
              <a:spcAft>
                <a:spcPts val="1200"/>
              </a:spcAft>
              <a:buFont typeface="Arial" panose="020B0604020202020204" pitchFamily="34" charset="0"/>
              <a:buChar char="•"/>
            </a:pPr>
            <a:r>
              <a:rPr lang="da-DK" sz="1800" dirty="0">
                <a:solidFill>
                  <a:srgbClr val="234B5A"/>
                </a:solidFill>
              </a:rPr>
              <a:t>‘Er alle med’?</a:t>
            </a: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a:t>Forstå udfordringen</a:t>
            </a:r>
          </a:p>
        </p:txBody>
      </p:sp>
      <p:pic>
        <p:nvPicPr>
          <p:cNvPr id="5" name="Billede 4">
            <a:extLst>
              <a:ext uri="{FF2B5EF4-FFF2-40B4-BE49-F238E27FC236}">
                <a16:creationId xmlns:a16="http://schemas.microsoft.com/office/drawing/2014/main" id="{81A994E2-7000-9F77-98AA-BF75ADD1B4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0442" y="1790416"/>
            <a:ext cx="3334268" cy="3312000"/>
          </a:xfrm>
          <a:prstGeom prst="rect">
            <a:avLst/>
          </a:prstGeom>
        </p:spPr>
      </p:pic>
      <p:sp>
        <p:nvSpPr>
          <p:cNvPr id="6" name="Tekstfelt 5">
            <a:extLst>
              <a:ext uri="{FF2B5EF4-FFF2-40B4-BE49-F238E27FC236}">
                <a16:creationId xmlns:a16="http://schemas.microsoft.com/office/drawing/2014/main" id="{C067A86B-1AE0-DEFF-FEB3-5BC2AC25853C}"/>
              </a:ext>
            </a:extLst>
          </p:cNvPr>
          <p:cNvSpPr txBox="1"/>
          <p:nvPr/>
        </p:nvSpPr>
        <p:spPr>
          <a:xfrm>
            <a:off x="5295888" y="4844800"/>
            <a:ext cx="2552648" cy="738664"/>
          </a:xfrm>
          <a:prstGeom prst="rect">
            <a:avLst/>
          </a:prstGeom>
          <a:noFill/>
        </p:spPr>
        <p:txBody>
          <a:bodyPr wrap="square" rtlCol="0">
            <a:spAutoFit/>
          </a:bodyPr>
          <a:lstStyle/>
          <a:p>
            <a:pPr algn="r" defTabSz="914354">
              <a:defRPr/>
            </a:pPr>
            <a:r>
              <a:rPr lang="da-DK" sz="1400" i="1" dirty="0">
                <a:solidFill>
                  <a:srgbClr val="234B5A"/>
                </a:solidFill>
                <a:latin typeface="Georgia" panose="02040502050405020303" pitchFamily="18" charset="0"/>
                <a:ea typeface="Times New Roman" panose="02020603050405020304" pitchFamily="18" charset="0"/>
                <a:cs typeface="Times New Roman" panose="02020603050405020304" pitchFamily="18" charset="0"/>
              </a:rPr>
              <a:t>I skal bygge et strengeinstrument, der kan spille en simpel melodi</a:t>
            </a:r>
            <a:endParaRPr lang="da-DK" sz="1400" dirty="0">
              <a:solidFill>
                <a:srgbClr val="234B5A"/>
              </a:solidFill>
              <a:latin typeface="Georgia" panose="02040502050405020303"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805AF679-1882-F6E3-0E98-8F07258A4553}"/>
              </a:ext>
            </a:extLst>
          </p:cNvPr>
          <p:cNvSpPr txBox="1"/>
          <p:nvPr/>
        </p:nvSpPr>
        <p:spPr>
          <a:xfrm>
            <a:off x="10874543" y="3375001"/>
            <a:ext cx="1305937" cy="523220"/>
          </a:xfrm>
          <a:prstGeom prst="rect">
            <a:avLst/>
          </a:prstGeom>
          <a:noFill/>
        </p:spPr>
        <p:txBody>
          <a:bodyPr wrap="square">
            <a:spAutoFit/>
          </a:bodyPr>
          <a:lstStyle/>
          <a:p>
            <a:r>
              <a:rPr lang="da-DK" sz="1400" i="1">
                <a:solidFill>
                  <a:srgbClr val="234B5A"/>
                </a:solidFill>
                <a:latin typeface="Georgia" panose="02040502050405020303" pitchFamily="18" charset="0"/>
              </a:rPr>
              <a:t>Design et </a:t>
            </a:r>
          </a:p>
          <a:p>
            <a:r>
              <a:rPr lang="da-DK" sz="1400" i="1">
                <a:solidFill>
                  <a:srgbClr val="234B5A"/>
                </a:solidFill>
                <a:latin typeface="Georgia" panose="02040502050405020303" pitchFamily="18" charset="0"/>
              </a:rPr>
              <a:t>stenbatteri</a:t>
            </a:r>
          </a:p>
        </p:txBody>
      </p:sp>
      <p:sp>
        <p:nvSpPr>
          <p:cNvPr id="8" name="Tekstfelt 7">
            <a:extLst>
              <a:ext uri="{FF2B5EF4-FFF2-40B4-BE49-F238E27FC236}">
                <a16:creationId xmlns:a16="http://schemas.microsoft.com/office/drawing/2014/main" id="{D4A034F8-7CA3-F779-02A3-1A7487E2E9DC}"/>
              </a:ext>
            </a:extLst>
          </p:cNvPr>
          <p:cNvSpPr txBox="1"/>
          <p:nvPr/>
        </p:nvSpPr>
        <p:spPr>
          <a:xfrm>
            <a:off x="9859128" y="5140460"/>
            <a:ext cx="1975455" cy="954107"/>
          </a:xfrm>
          <a:prstGeom prst="rect">
            <a:avLst/>
          </a:prstGeom>
          <a:noFill/>
        </p:spPr>
        <p:txBody>
          <a:bodyPr wrap="square">
            <a:spAutoFit/>
          </a:bodyPr>
          <a:lstStyle/>
          <a:p>
            <a:pPr defTabSz="914354">
              <a:defRPr/>
            </a:pPr>
            <a:r>
              <a:rPr lang="da-DK" sz="1400" i="1" dirty="0">
                <a:solidFill>
                  <a:srgbClr val="234B5A"/>
                </a:solidFill>
                <a:latin typeface="Georgia" panose="02040502050405020303" pitchFamily="18" charset="0"/>
              </a:rPr>
              <a:t>Udarbejd en testprotokol, der beskriver, hvordan enzymet testes</a:t>
            </a:r>
            <a:endParaRPr lang="da-DK" sz="2000" i="1" dirty="0">
              <a:solidFill>
                <a:srgbClr val="234B5A"/>
              </a:solidFill>
              <a:latin typeface="Georgia" panose="02040502050405020303" pitchFamily="18" charset="0"/>
            </a:endParaRPr>
          </a:p>
        </p:txBody>
      </p:sp>
      <p:sp>
        <p:nvSpPr>
          <p:cNvPr id="11" name="Tekstfelt 10">
            <a:extLst>
              <a:ext uri="{FF2B5EF4-FFF2-40B4-BE49-F238E27FC236}">
                <a16:creationId xmlns:a16="http://schemas.microsoft.com/office/drawing/2014/main" id="{0967475C-1357-FC3C-B102-16B28A320F2D}"/>
              </a:ext>
            </a:extLst>
          </p:cNvPr>
          <p:cNvSpPr txBox="1"/>
          <p:nvPr/>
        </p:nvSpPr>
        <p:spPr>
          <a:xfrm>
            <a:off x="10542384" y="1428743"/>
            <a:ext cx="1559749" cy="954107"/>
          </a:xfrm>
          <a:prstGeom prst="rect">
            <a:avLst/>
          </a:prstGeom>
          <a:noFill/>
        </p:spPr>
        <p:txBody>
          <a:bodyPr wrap="square">
            <a:spAutoFit/>
          </a:bodyPr>
          <a:lstStyle/>
          <a:p>
            <a:pPr defTabSz="914354">
              <a:defRPr/>
            </a:pPr>
            <a:r>
              <a:rPr lang="da-DK" sz="1400" i="1" dirty="0">
                <a:solidFill>
                  <a:srgbClr val="234B5A"/>
                </a:solidFill>
                <a:latin typeface="Georgia" panose="02040502050405020303" pitchFamily="18" charset="0"/>
              </a:rPr>
              <a:t>Fremstil en </a:t>
            </a:r>
            <a:r>
              <a:rPr lang="da-DK" sz="1400" i="1" dirty="0" err="1">
                <a:solidFill>
                  <a:srgbClr val="234B5A"/>
                </a:solidFill>
                <a:latin typeface="Georgia" panose="02040502050405020303" pitchFamily="18" charset="0"/>
              </a:rPr>
              <a:t>mozarellaost</a:t>
            </a:r>
            <a:r>
              <a:rPr lang="da-DK" sz="1400" i="1" dirty="0">
                <a:solidFill>
                  <a:srgbClr val="234B5A"/>
                </a:solidFill>
                <a:latin typeface="Georgia" panose="02040502050405020303" pitchFamily="18" charset="0"/>
              </a:rPr>
              <a:t> med bedre konsistens</a:t>
            </a:r>
          </a:p>
        </p:txBody>
      </p:sp>
      <p:sp>
        <p:nvSpPr>
          <p:cNvPr id="4" name="Tekstfelt 3">
            <a:extLst>
              <a:ext uri="{FF2B5EF4-FFF2-40B4-BE49-F238E27FC236}">
                <a16:creationId xmlns:a16="http://schemas.microsoft.com/office/drawing/2014/main" id="{84EDB1FD-6E65-49A7-E935-EBD881A9A8F8}"/>
              </a:ext>
            </a:extLst>
          </p:cNvPr>
          <p:cNvSpPr txBox="1"/>
          <p:nvPr/>
        </p:nvSpPr>
        <p:spPr>
          <a:xfrm>
            <a:off x="4048690" y="2851781"/>
            <a:ext cx="3120335" cy="523220"/>
          </a:xfrm>
          <a:prstGeom prst="rect">
            <a:avLst/>
          </a:prstGeom>
          <a:noFill/>
        </p:spPr>
        <p:txBody>
          <a:bodyPr wrap="square" rtlCol="0">
            <a:spAutoFit/>
          </a:bodyPr>
          <a:lstStyle/>
          <a:p>
            <a:pPr algn="r" defTabSz="914354">
              <a:defRPr/>
            </a:pPr>
            <a:r>
              <a:rPr lang="da-DK" sz="1400" i="1" dirty="0">
                <a:solidFill>
                  <a:srgbClr val="234B5A"/>
                </a:solidFill>
                <a:latin typeface="Georgia" panose="02040502050405020303" pitchFamily="18" charset="0"/>
                <a:ea typeface="Times New Roman" panose="02020603050405020304" pitchFamily="18" charset="0"/>
                <a:cs typeface="Times New Roman" panose="02020603050405020304" pitchFamily="18" charset="0"/>
              </a:rPr>
              <a:t>Design et </a:t>
            </a:r>
            <a:r>
              <a:rPr lang="da-DK" sz="1400" i="1" dirty="0" err="1">
                <a:solidFill>
                  <a:srgbClr val="234B5A"/>
                </a:solidFill>
                <a:latin typeface="Georgia" panose="02040502050405020303" pitchFamily="18" charset="0"/>
                <a:ea typeface="Times New Roman" panose="02020603050405020304" pitchFamily="18" charset="0"/>
                <a:cs typeface="Times New Roman" panose="02020603050405020304" pitchFamily="18" charset="0"/>
              </a:rPr>
              <a:t>vejbed</a:t>
            </a:r>
            <a:r>
              <a:rPr lang="da-DK" sz="1400" i="1" dirty="0">
                <a:solidFill>
                  <a:srgbClr val="234B5A"/>
                </a:solidFill>
                <a:latin typeface="Georgia" panose="02040502050405020303" pitchFamily="18" charset="0"/>
                <a:ea typeface="Times New Roman" panose="02020603050405020304" pitchFamily="18" charset="0"/>
                <a:cs typeface="Times New Roman" panose="02020603050405020304" pitchFamily="18" charset="0"/>
              </a:rPr>
              <a:t>, der kan forhindre oversvømmelse på skolen</a:t>
            </a:r>
            <a:endParaRPr lang="da-DK" sz="1400" dirty="0">
              <a:solidFill>
                <a:srgbClr val="234B5A"/>
              </a:solidFill>
              <a:latin typeface="Georgia" panose="02040502050405020303" pitchFamily="18" charset="0"/>
              <a:ea typeface="Times New Roman" panose="02020603050405020304" pitchFamily="18" charset="0"/>
              <a:cs typeface="Times New Roman" panose="02020603050405020304" pitchFamily="18" charset="0"/>
            </a:endParaRPr>
          </a:p>
        </p:txBody>
      </p:sp>
      <p:sp>
        <p:nvSpPr>
          <p:cNvPr id="14" name="Tekstfelt 13">
            <a:extLst>
              <a:ext uri="{FF2B5EF4-FFF2-40B4-BE49-F238E27FC236}">
                <a16:creationId xmlns:a16="http://schemas.microsoft.com/office/drawing/2014/main" id="{0D7671B9-345E-E0E9-453E-98E556025C5A}"/>
              </a:ext>
            </a:extLst>
          </p:cNvPr>
          <p:cNvSpPr txBox="1"/>
          <p:nvPr/>
        </p:nvSpPr>
        <p:spPr>
          <a:xfrm>
            <a:off x="5851318" y="1309601"/>
            <a:ext cx="2938459" cy="523220"/>
          </a:xfrm>
          <a:prstGeom prst="rect">
            <a:avLst/>
          </a:prstGeom>
          <a:noFill/>
        </p:spPr>
        <p:txBody>
          <a:bodyPr wrap="square">
            <a:spAutoFit/>
          </a:bodyPr>
          <a:lstStyle/>
          <a:p>
            <a:pPr algn="r"/>
            <a:r>
              <a:rPr lang="da-DK" sz="1400" i="1" dirty="0">
                <a:solidFill>
                  <a:srgbClr val="234B5A"/>
                </a:solidFill>
                <a:latin typeface="Georgia" panose="02040502050405020303" pitchFamily="18" charset="0"/>
              </a:rPr>
              <a:t>Design et alarmsystem, der advarer, når vandet stiger</a:t>
            </a:r>
          </a:p>
        </p:txBody>
      </p:sp>
    </p:spTree>
    <p:extLst>
      <p:ext uri="{BB962C8B-B14F-4D97-AF65-F5344CB8AC3E}">
        <p14:creationId xmlns:p14="http://schemas.microsoft.com/office/powerpoint/2010/main" val="41769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4"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D39516C-04BE-B1F6-AAF7-C3E1691D4B6A}"/>
              </a:ext>
            </a:extLst>
          </p:cNvPr>
          <p:cNvSpPr>
            <a:spLocks noGrp="1"/>
          </p:cNvSpPr>
          <p:nvPr>
            <p:ph sz="half" idx="1"/>
          </p:nvPr>
        </p:nvSpPr>
        <p:spPr>
          <a:xfrm>
            <a:off x="609600" y="1600201"/>
            <a:ext cx="5339024" cy="2656550"/>
          </a:xfrm>
        </p:spPr>
        <p:txBody>
          <a:bodyPr/>
          <a:lstStyle/>
          <a:p>
            <a:pPr marL="342900" indent="-342900">
              <a:spcBef>
                <a:spcPts val="0"/>
              </a:spcBef>
              <a:spcAft>
                <a:spcPts val="1200"/>
              </a:spcAft>
              <a:buFont typeface="Arial" panose="020B0604020202020204" pitchFamily="34" charset="0"/>
              <a:buChar char="•"/>
            </a:pPr>
            <a:r>
              <a:rPr lang="da-DK" sz="1800" dirty="0">
                <a:solidFill>
                  <a:srgbClr val="234B5A"/>
                </a:solidFill>
              </a:rPr>
              <a:t>I undersøgelsesfasen skal I drøfte, hvilken viden og hvilke metoder I får brug for i arbejdet med udfordringen .</a:t>
            </a:r>
          </a:p>
          <a:p>
            <a:pPr marL="342900" indent="-342900">
              <a:spcBef>
                <a:spcPts val="0"/>
              </a:spcBef>
              <a:spcAft>
                <a:spcPts val="1200"/>
              </a:spcAft>
              <a:buFont typeface="Arial" panose="020B0604020202020204" pitchFamily="34" charset="0"/>
              <a:buChar char="•"/>
            </a:pPr>
            <a:r>
              <a:rPr lang="da-DK" sz="1800" dirty="0">
                <a:solidFill>
                  <a:srgbClr val="234B5A"/>
                </a:solidFill>
              </a:rPr>
              <a:t>I skal herefter skaffe og tilegne jer den nødvendige viden.</a:t>
            </a:r>
          </a:p>
          <a:p>
            <a:pPr marL="342900" indent="-342900">
              <a:spcBef>
                <a:spcPts val="0"/>
              </a:spcBef>
              <a:spcAft>
                <a:spcPts val="1200"/>
              </a:spcAft>
              <a:buFont typeface="Arial" panose="020B0604020202020204" pitchFamily="34" charset="0"/>
              <a:buChar char="•"/>
            </a:pPr>
            <a:r>
              <a:rPr lang="da-DK" sz="1800" dirty="0">
                <a:solidFill>
                  <a:srgbClr val="234B5A"/>
                </a:solidFill>
              </a:rPr>
              <a:t>I skal også undersøge de materialer og det udstyr, I har fået udleveret eller har til rådighed.</a:t>
            </a:r>
          </a:p>
        </p:txBody>
      </p:sp>
      <p:sp>
        <p:nvSpPr>
          <p:cNvPr id="3" name="Pladsholder til tekst 2">
            <a:extLst>
              <a:ext uri="{FF2B5EF4-FFF2-40B4-BE49-F238E27FC236}">
                <a16:creationId xmlns:a16="http://schemas.microsoft.com/office/drawing/2014/main" id="{E8025C18-E3B0-3F12-217A-EE8A335E0951}"/>
              </a:ext>
            </a:extLst>
          </p:cNvPr>
          <p:cNvSpPr>
            <a:spLocks noGrp="1"/>
          </p:cNvSpPr>
          <p:nvPr>
            <p:ph type="body" sz="quarter" idx="10"/>
          </p:nvPr>
        </p:nvSpPr>
        <p:spPr/>
        <p:txBody>
          <a:bodyPr/>
          <a:lstStyle/>
          <a:p>
            <a:r>
              <a:rPr lang="da-DK" dirty="0"/>
              <a:t>Undersøge</a:t>
            </a:r>
          </a:p>
        </p:txBody>
      </p:sp>
      <p:sp>
        <p:nvSpPr>
          <p:cNvPr id="12" name="Tekstfelt 11">
            <a:extLst>
              <a:ext uri="{FF2B5EF4-FFF2-40B4-BE49-F238E27FC236}">
                <a16:creationId xmlns:a16="http://schemas.microsoft.com/office/drawing/2014/main" id="{DA43BDC4-0DD3-BDF3-6A27-280F6AC3B4B2}"/>
              </a:ext>
            </a:extLst>
          </p:cNvPr>
          <p:cNvSpPr txBox="1"/>
          <p:nvPr/>
        </p:nvSpPr>
        <p:spPr>
          <a:xfrm>
            <a:off x="5740576" y="2061174"/>
            <a:ext cx="2352675" cy="338554"/>
          </a:xfrm>
          <a:prstGeom prst="rect">
            <a:avLst/>
          </a:prstGeom>
          <a:noFill/>
        </p:spPr>
        <p:txBody>
          <a:bodyPr wrap="square">
            <a:spAutoFit/>
          </a:bodyPr>
          <a:lstStyle/>
          <a:p>
            <a:pPr algn="r"/>
            <a:r>
              <a:rPr lang="da-DK" sz="1600" i="1">
                <a:solidFill>
                  <a:srgbClr val="234B5A"/>
                </a:solidFill>
                <a:latin typeface="Georgia" panose="02040502050405020303" pitchFamily="18" charset="0"/>
              </a:rPr>
              <a:t>Forsøgsvejledninger</a:t>
            </a:r>
          </a:p>
        </p:txBody>
      </p:sp>
      <p:sp>
        <p:nvSpPr>
          <p:cNvPr id="14" name="Tekstfelt 13">
            <a:extLst>
              <a:ext uri="{FF2B5EF4-FFF2-40B4-BE49-F238E27FC236}">
                <a16:creationId xmlns:a16="http://schemas.microsoft.com/office/drawing/2014/main" id="{81C9EC13-B7E3-8F5C-62D7-FFAA2A581929}"/>
              </a:ext>
            </a:extLst>
          </p:cNvPr>
          <p:cNvSpPr txBox="1"/>
          <p:nvPr/>
        </p:nvSpPr>
        <p:spPr>
          <a:xfrm>
            <a:off x="7630430" y="1295866"/>
            <a:ext cx="2547826"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Ressourcerum</a:t>
            </a:r>
          </a:p>
        </p:txBody>
      </p:sp>
      <p:sp>
        <p:nvSpPr>
          <p:cNvPr id="5" name="Tekstfelt 4">
            <a:extLst>
              <a:ext uri="{FF2B5EF4-FFF2-40B4-BE49-F238E27FC236}">
                <a16:creationId xmlns:a16="http://schemas.microsoft.com/office/drawing/2014/main" id="{8EE7A9F8-E97C-FD39-0F43-774609D704EC}"/>
              </a:ext>
            </a:extLst>
          </p:cNvPr>
          <p:cNvSpPr txBox="1"/>
          <p:nvPr/>
        </p:nvSpPr>
        <p:spPr>
          <a:xfrm>
            <a:off x="10116350" y="3764860"/>
            <a:ext cx="1802688" cy="338554"/>
          </a:xfrm>
          <a:prstGeom prst="rect">
            <a:avLst/>
          </a:prstGeom>
          <a:noFill/>
        </p:spPr>
        <p:txBody>
          <a:bodyPr wrap="square">
            <a:spAutoFit/>
          </a:bodyPr>
          <a:lstStyle/>
          <a:p>
            <a:pPr algn="r"/>
            <a:r>
              <a:rPr lang="da-DK" sz="1600" i="1">
                <a:solidFill>
                  <a:srgbClr val="234B5A"/>
                </a:solidFill>
                <a:latin typeface="Georgia" panose="02040502050405020303" pitchFamily="18" charset="0"/>
              </a:rPr>
              <a:t>Web</a:t>
            </a:r>
          </a:p>
        </p:txBody>
      </p:sp>
      <p:sp>
        <p:nvSpPr>
          <p:cNvPr id="6" name="Tekstfelt 5">
            <a:extLst>
              <a:ext uri="{FF2B5EF4-FFF2-40B4-BE49-F238E27FC236}">
                <a16:creationId xmlns:a16="http://schemas.microsoft.com/office/drawing/2014/main" id="{319AD748-2979-1F38-09A7-C896FC8F6373}"/>
              </a:ext>
            </a:extLst>
          </p:cNvPr>
          <p:cNvSpPr txBox="1"/>
          <p:nvPr/>
        </p:nvSpPr>
        <p:spPr>
          <a:xfrm>
            <a:off x="10178256" y="2113145"/>
            <a:ext cx="1802688"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Artikler</a:t>
            </a:r>
          </a:p>
        </p:txBody>
      </p:sp>
      <p:sp>
        <p:nvSpPr>
          <p:cNvPr id="7" name="Tekstfelt 6">
            <a:extLst>
              <a:ext uri="{FF2B5EF4-FFF2-40B4-BE49-F238E27FC236}">
                <a16:creationId xmlns:a16="http://schemas.microsoft.com/office/drawing/2014/main" id="{10965DD1-702D-1686-C06A-99728E510C46}"/>
              </a:ext>
            </a:extLst>
          </p:cNvPr>
          <p:cNvSpPr txBox="1"/>
          <p:nvPr/>
        </p:nvSpPr>
        <p:spPr>
          <a:xfrm>
            <a:off x="8240266" y="5328546"/>
            <a:ext cx="1802688"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Lærebøger</a:t>
            </a:r>
          </a:p>
        </p:txBody>
      </p:sp>
      <p:sp>
        <p:nvSpPr>
          <p:cNvPr id="9" name="Tekstfelt 8">
            <a:extLst>
              <a:ext uri="{FF2B5EF4-FFF2-40B4-BE49-F238E27FC236}">
                <a16:creationId xmlns:a16="http://schemas.microsoft.com/office/drawing/2014/main" id="{B270D372-B293-5C0F-6DFB-519E9E7AC190}"/>
              </a:ext>
            </a:extLst>
          </p:cNvPr>
          <p:cNvSpPr txBox="1"/>
          <p:nvPr/>
        </p:nvSpPr>
        <p:spPr>
          <a:xfrm>
            <a:off x="6150669" y="4399626"/>
            <a:ext cx="1633418" cy="338554"/>
          </a:xfrm>
          <a:prstGeom prst="rect">
            <a:avLst/>
          </a:prstGeom>
          <a:noFill/>
        </p:spPr>
        <p:txBody>
          <a:bodyPr wrap="square">
            <a:spAutoFit/>
          </a:bodyPr>
          <a:lstStyle/>
          <a:p>
            <a:pPr algn="r"/>
            <a:r>
              <a:rPr lang="da-DK" sz="1600" i="1" dirty="0">
                <a:solidFill>
                  <a:srgbClr val="234B5A"/>
                </a:solidFill>
                <a:latin typeface="Georgia" panose="02040502050405020303" pitchFamily="18" charset="0"/>
              </a:rPr>
              <a:t>Undersøgelser</a:t>
            </a:r>
          </a:p>
        </p:txBody>
      </p:sp>
      <p:pic>
        <p:nvPicPr>
          <p:cNvPr id="8" name="Billede 7" descr="Et billede, der indeholder cirkel, skærmbillede, logo, Font/skrifttype&#10;&#10;Automatisk genereret beskrivelse">
            <a:extLst>
              <a:ext uri="{FF2B5EF4-FFF2-40B4-BE49-F238E27FC236}">
                <a16:creationId xmlns:a16="http://schemas.microsoft.com/office/drawing/2014/main" id="{CEF71152-0715-247E-4D00-47471D8286CF}"/>
              </a:ext>
            </a:extLst>
          </p:cNvPr>
          <p:cNvPicPr>
            <a:picLocks noChangeAspect="1"/>
          </p:cNvPicPr>
          <p:nvPr/>
        </p:nvPicPr>
        <p:blipFill rotWithShape="1">
          <a:blip r:embed="rId3">
            <a:extLst>
              <a:ext uri="{28A0092B-C50C-407E-A947-70E740481C1C}">
                <a14:useLocalDpi xmlns:a14="http://schemas.microsoft.com/office/drawing/2010/main" val="0"/>
              </a:ext>
            </a:extLst>
          </a:blip>
          <a:srcRect l="26734" t="27060" r="26531" b="27182"/>
          <a:stretch/>
        </p:blipFill>
        <p:spPr>
          <a:xfrm>
            <a:off x="7860634" y="1796513"/>
            <a:ext cx="3334625" cy="3264974"/>
          </a:xfrm>
          <a:prstGeom prst="rect">
            <a:avLst/>
          </a:prstGeom>
        </p:spPr>
      </p:pic>
    </p:spTree>
    <p:extLst>
      <p:ext uri="{BB962C8B-B14F-4D97-AF65-F5344CB8AC3E}">
        <p14:creationId xmlns:p14="http://schemas.microsoft.com/office/powerpoint/2010/main" val="4204235390"/>
      </p:ext>
    </p:extLst>
  </p:cSld>
  <p:clrMapOvr>
    <a:masterClrMapping/>
  </p:clrMapOvr>
</p:sld>
</file>

<file path=ppt/theme/theme1.xml><?xml version="1.0" encoding="utf-8"?>
<a:theme xmlns:a="http://schemas.openxmlformats.org/drawingml/2006/main" name="Breaker">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veder">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24A62435C14A4286DB020D2DE62476" ma:contentTypeVersion="18" ma:contentTypeDescription="Create a new document." ma:contentTypeScope="" ma:versionID="32fed83ba641ae99dbe5ee28e9a63d70">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e2f0c6632ad252403969600f6bc2e3eb"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SharedWithUsers xmlns="a182a518-1075-4414-b33f-9ae5c587f5b3">
      <UserInfo>
        <DisplayName>Julie Lindholm</DisplayName>
        <AccountId>2870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AA768-BD56-4B09-AD13-64019E04E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56b18-80b3-495f-bf06-e7a3be1966d2"/>
    <ds:schemaRef ds:uri="a182a518-1075-4414-b33f-9ae5c587f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861F33-8CF6-4C0E-845F-6B313744A3FF}">
  <ds:schemaRefs>
    <ds:schemaRef ds:uri="a182a518-1075-4414-b33f-9ae5c587f5b3"/>
    <ds:schemaRef ds:uri="c9556b18-80b3-495f-bf06-e7a3be196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5B903B5-7819-48B3-BDE7-5A2A094A04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4621</TotalTime>
  <Words>3718</Words>
  <Application>Microsoft Office PowerPoint</Application>
  <PresentationFormat>Widescreen</PresentationFormat>
  <Paragraphs>258</Paragraphs>
  <Slides>17</Slides>
  <Notes>16</Notes>
  <HiddenSlides>4</HiddenSlides>
  <MMClips>2</MMClips>
  <ScaleCrop>false</ScaleCrop>
  <HeadingPairs>
    <vt:vector size="6" baseType="variant">
      <vt:variant>
        <vt:lpstr>Benyttede skrifttyper</vt:lpstr>
      </vt:variant>
      <vt:variant>
        <vt:i4>11</vt:i4>
      </vt:variant>
      <vt:variant>
        <vt:lpstr>Tema</vt:lpstr>
      </vt:variant>
      <vt:variant>
        <vt:i4>4</vt:i4>
      </vt:variant>
      <vt:variant>
        <vt:lpstr>Slidetitler</vt:lpstr>
      </vt:variant>
      <vt:variant>
        <vt:i4>17</vt:i4>
      </vt:variant>
    </vt:vector>
  </HeadingPairs>
  <TitlesOfParts>
    <vt:vector size="32" baseType="lpstr">
      <vt:lpstr>Arial</vt:lpstr>
      <vt:lpstr>BetonEF-Bold</vt:lpstr>
      <vt:lpstr>Calibri</vt:lpstr>
      <vt:lpstr>Georgia</vt:lpstr>
      <vt:lpstr>Open Sans</vt:lpstr>
      <vt:lpstr>Rockwell</vt:lpstr>
      <vt:lpstr>Segoe UI</vt:lpstr>
      <vt:lpstr>Symbol</vt:lpstr>
      <vt:lpstr>Work Sans</vt:lpstr>
      <vt:lpstr>WorkSans-Italic</vt:lpstr>
      <vt:lpstr>WorkSans-Regular</vt:lpstr>
      <vt:lpstr>Breaker</vt:lpstr>
      <vt:lpstr>Hoveder</vt:lpstr>
      <vt:lpstr>Hvid baggrund lille hjørnelogo</vt:lpstr>
      <vt:lpstr>1_Hvid baggrund lille hjørnelogo</vt:lpstr>
      <vt:lpstr>PowerPoint-præsentation</vt:lpstr>
      <vt:lpstr>PowerPoint-præsentation</vt:lpstr>
      <vt:lpstr>Engineering er</vt:lpstr>
      <vt:lpstr>PROTOTYPE &amp; PRODUKT – hvad er det?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Julie Lindholm</cp:lastModifiedBy>
  <cp:revision>7</cp:revision>
  <cp:lastPrinted>2013-03-20T07:57:09Z</cp:lastPrinted>
  <dcterms:created xsi:type="dcterms:W3CDTF">2013-03-25T08:44:40Z</dcterms:created>
  <dcterms:modified xsi:type="dcterms:W3CDTF">2025-01-15T19:15:30Z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