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 id="2147483662" r:id="rId5"/>
  </p:sldMasterIdLst>
  <p:notesMasterIdLst>
    <p:notesMasterId r:id="rId139"/>
  </p:notesMasterIdLst>
  <p:handoutMasterIdLst>
    <p:handoutMasterId r:id="rId140"/>
  </p:handoutMasterIdLst>
  <p:sldIdLst>
    <p:sldId id="368" r:id="rId6"/>
    <p:sldId id="541" r:id="rId7"/>
    <p:sldId id="591" r:id="rId8"/>
    <p:sldId id="542" r:id="rId9"/>
    <p:sldId id="543" r:id="rId10"/>
    <p:sldId id="398" r:id="rId11"/>
    <p:sldId id="592" r:id="rId12"/>
    <p:sldId id="544" r:id="rId13"/>
    <p:sldId id="466" r:id="rId14"/>
    <p:sldId id="467" r:id="rId15"/>
    <p:sldId id="516" r:id="rId16"/>
    <p:sldId id="545" r:id="rId17"/>
    <p:sldId id="468" r:id="rId18"/>
    <p:sldId id="517" r:id="rId19"/>
    <p:sldId id="593" r:id="rId20"/>
    <p:sldId id="594" r:id="rId21"/>
    <p:sldId id="590" r:id="rId22"/>
    <p:sldId id="595" r:id="rId23"/>
    <p:sldId id="597" r:id="rId24"/>
    <p:sldId id="518" r:id="rId25"/>
    <p:sldId id="547" r:id="rId26"/>
    <p:sldId id="598" r:id="rId27"/>
    <p:sldId id="549" r:id="rId28"/>
    <p:sldId id="596" r:id="rId29"/>
    <p:sldId id="550" r:id="rId30"/>
    <p:sldId id="599" r:id="rId31"/>
    <p:sldId id="600" r:id="rId32"/>
    <p:sldId id="554" r:id="rId33"/>
    <p:sldId id="555" r:id="rId34"/>
    <p:sldId id="556" r:id="rId35"/>
    <p:sldId id="520" r:id="rId36"/>
    <p:sldId id="557" r:id="rId37"/>
    <p:sldId id="601" r:id="rId38"/>
    <p:sldId id="602" r:id="rId39"/>
    <p:sldId id="558" r:id="rId40"/>
    <p:sldId id="559" r:id="rId41"/>
    <p:sldId id="560" r:id="rId42"/>
    <p:sldId id="469" r:id="rId43"/>
    <p:sldId id="561" r:id="rId44"/>
    <p:sldId id="562" r:id="rId45"/>
    <p:sldId id="563" r:id="rId46"/>
    <p:sldId id="564" r:id="rId47"/>
    <p:sldId id="565" r:id="rId48"/>
    <p:sldId id="566" r:id="rId49"/>
    <p:sldId id="521" r:id="rId50"/>
    <p:sldId id="567" r:id="rId51"/>
    <p:sldId id="568" r:id="rId52"/>
    <p:sldId id="603" r:id="rId53"/>
    <p:sldId id="569" r:id="rId54"/>
    <p:sldId id="570" r:id="rId55"/>
    <p:sldId id="571" r:id="rId56"/>
    <p:sldId id="523" r:id="rId57"/>
    <p:sldId id="524" r:id="rId58"/>
    <p:sldId id="572" r:id="rId59"/>
    <p:sldId id="604" r:id="rId60"/>
    <p:sldId id="573" r:id="rId61"/>
    <p:sldId id="574" r:id="rId62"/>
    <p:sldId id="575" r:id="rId63"/>
    <p:sldId id="470" r:id="rId64"/>
    <p:sldId id="525" r:id="rId65"/>
    <p:sldId id="576" r:id="rId66"/>
    <p:sldId id="577" r:id="rId67"/>
    <p:sldId id="578" r:id="rId68"/>
    <p:sldId id="329" r:id="rId69"/>
    <p:sldId id="579" r:id="rId70"/>
    <p:sldId id="580" r:id="rId71"/>
    <p:sldId id="583" r:id="rId72"/>
    <p:sldId id="584" r:id="rId73"/>
    <p:sldId id="527" r:id="rId74"/>
    <p:sldId id="585" r:id="rId75"/>
    <p:sldId id="528" r:id="rId76"/>
    <p:sldId id="586" r:id="rId77"/>
    <p:sldId id="587" r:id="rId78"/>
    <p:sldId id="588" r:id="rId79"/>
    <p:sldId id="530" r:id="rId80"/>
    <p:sldId id="531" r:id="rId81"/>
    <p:sldId id="532" r:id="rId82"/>
    <p:sldId id="605" r:id="rId83"/>
    <p:sldId id="589" r:id="rId84"/>
    <p:sldId id="606" r:id="rId85"/>
    <p:sldId id="607" r:id="rId86"/>
    <p:sldId id="608" r:id="rId87"/>
    <p:sldId id="609" r:id="rId88"/>
    <p:sldId id="610" r:id="rId89"/>
    <p:sldId id="611" r:id="rId90"/>
    <p:sldId id="612" r:id="rId91"/>
    <p:sldId id="613" r:id="rId92"/>
    <p:sldId id="614" r:id="rId93"/>
    <p:sldId id="615" r:id="rId94"/>
    <p:sldId id="616" r:id="rId95"/>
    <p:sldId id="617" r:id="rId96"/>
    <p:sldId id="618" r:id="rId97"/>
    <p:sldId id="619" r:id="rId98"/>
    <p:sldId id="620" r:id="rId99"/>
    <p:sldId id="621" r:id="rId100"/>
    <p:sldId id="622" r:id="rId101"/>
    <p:sldId id="623" r:id="rId102"/>
    <p:sldId id="624" r:id="rId103"/>
    <p:sldId id="625" r:id="rId104"/>
    <p:sldId id="626" r:id="rId105"/>
    <p:sldId id="627" r:id="rId106"/>
    <p:sldId id="628" r:id="rId107"/>
    <p:sldId id="629" r:id="rId108"/>
    <p:sldId id="630" r:id="rId109"/>
    <p:sldId id="631" r:id="rId110"/>
    <p:sldId id="632" r:id="rId111"/>
    <p:sldId id="633" r:id="rId112"/>
    <p:sldId id="634" r:id="rId113"/>
    <p:sldId id="635" r:id="rId114"/>
    <p:sldId id="636" r:id="rId115"/>
    <p:sldId id="637" r:id="rId116"/>
    <p:sldId id="638" r:id="rId117"/>
    <p:sldId id="639" r:id="rId118"/>
    <p:sldId id="640" r:id="rId119"/>
    <p:sldId id="641" r:id="rId120"/>
    <p:sldId id="642" r:id="rId121"/>
    <p:sldId id="643" r:id="rId122"/>
    <p:sldId id="644" r:id="rId123"/>
    <p:sldId id="645" r:id="rId124"/>
    <p:sldId id="646" r:id="rId125"/>
    <p:sldId id="647" r:id="rId126"/>
    <p:sldId id="648" r:id="rId127"/>
    <p:sldId id="649" r:id="rId128"/>
    <p:sldId id="650" r:id="rId129"/>
    <p:sldId id="651" r:id="rId130"/>
    <p:sldId id="652" r:id="rId131"/>
    <p:sldId id="653" r:id="rId132"/>
    <p:sldId id="654" r:id="rId133"/>
    <p:sldId id="655" r:id="rId134"/>
    <p:sldId id="656" r:id="rId135"/>
    <p:sldId id="657" r:id="rId136"/>
    <p:sldId id="658" r:id="rId137"/>
    <p:sldId id="659" r:id="rId138"/>
  </p:sldIdLst>
  <p:sldSz cx="12192000" cy="6858000"/>
  <p:notesSz cx="6761163" cy="9942513"/>
  <p:embeddedFontLst>
    <p:embeddedFont>
      <p:font typeface="BetonEF" panose="020B0604020202020204" charset="0"/>
      <p:bold r:id="rId141"/>
    </p:embeddedFont>
    <p:embeddedFont>
      <p:font typeface="BetonEF-Bold" charset="0"/>
      <p:bold r:id="rId142"/>
    </p:embeddedFont>
    <p:embeddedFont>
      <p:font typeface="Segoe UI" panose="020B0502040204020203" pitchFamily="34" charset="0"/>
      <p:regular r:id="rId143"/>
      <p:bold r:id="rId144"/>
      <p:italic r:id="rId145"/>
      <p:boldItalic r:id="rId146"/>
    </p:embeddedFont>
    <p:embeddedFont>
      <p:font typeface="Work Sans" pitchFamily="2" charset="0"/>
      <p:regular r:id="rId147"/>
      <p:bold r:id="rId148"/>
      <p:italic r:id="rId149"/>
      <p:boldItalic r:id="rId150"/>
    </p:embeddedFont>
  </p:embeddedFontLst>
  <p:defaultTex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ACE94E-ECF4-E241-7E36-6077B8C55A02}" name="Mie Kristensen" initials="MK" userId="c038b87fdeb07ab8" providerId="Windows Live"/>
  <p188:author id="{15E9368B-9465-A641-50A4-679762620EA6}" name="Lene Pfeiffer Petersen" initials="LP" userId="S::lepe@ida.dk::439a8ccb-d765-4615-bc48-393399cfc205" providerId="AD"/>
  <p188:author id="{EC3AD5A5-A365-C8C2-23FB-51EC20DA7C11}" name="Julie Lindholm" initials="JL" userId="S::jlin@ida.dk::583f570d-385d-4314-a92b-bccc1b7483c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Torben" initials="TC" lastIdx="11" clrIdx="0"/>
  <p:cmAuthor id="1" name="Julie Lindholm" initials="JL" lastIdx="2" clrIdx="1">
    <p:extLst>
      <p:ext uri="{19B8F6BF-5375-455C-9EA6-DF929625EA0E}">
        <p15:presenceInfo xmlns:p15="http://schemas.microsoft.com/office/powerpoint/2012/main" userId="S::jli@villumfonden.dk::1ed7e4cb-45ce-4c68-be9c-f84612c64eba" providerId="AD"/>
      </p:ext>
    </p:extLst>
  </p:cmAuthor>
  <p:cmAuthor id="2" name="Mikkel Hooge Holck" initials="MH" lastIdx="3" clrIdx="2">
    <p:extLst>
      <p:ext uri="{19B8F6BF-5375-455C-9EA6-DF929625EA0E}">
        <p15:presenceInfo xmlns:p15="http://schemas.microsoft.com/office/powerpoint/2012/main" userId="S::mhho@nextkbh.dk::8da20946-b0c2-4c87-8023-23a64146af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4B5A"/>
    <a:srgbClr val="98CF00"/>
    <a:srgbClr val="885ED7"/>
    <a:srgbClr val="37AFB5"/>
    <a:srgbClr val="D2E3E7"/>
    <a:srgbClr val="92C8CE"/>
    <a:srgbClr val="9DC3E6"/>
    <a:srgbClr val="587F8A"/>
    <a:srgbClr val="99CCFF"/>
    <a:srgbClr val="FFE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189E6E-DE0F-4639-86AF-B55A333FD1C2}" v="3" dt="2026-09-20T21:27:14.924"/>
    <p1510:client id="{D1693646-260E-45D9-A12A-4873F7C12C7C}" v="1" dt="2026-09-20T17:38:33.632"/>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81290" autoAdjust="0"/>
  </p:normalViewPr>
  <p:slideViewPr>
    <p:cSldViewPr snapToGrid="0">
      <p:cViewPr varScale="1">
        <p:scale>
          <a:sx n="99" d="100"/>
          <a:sy n="99" d="100"/>
        </p:scale>
        <p:origin x="322" y="72"/>
      </p:cViewPr>
      <p:guideLst>
        <p:guide orient="horz" pos="2160"/>
        <p:guide pos="3840"/>
      </p:guideLst>
    </p:cSldViewPr>
  </p:slideViewPr>
  <p:notesTextViewPr>
    <p:cViewPr>
      <p:scale>
        <a:sx n="110" d="100"/>
        <a:sy n="110" d="100"/>
      </p:scale>
      <p:origin x="0" y="0"/>
    </p:cViewPr>
  </p:notesTextViewPr>
  <p:sorterViewPr>
    <p:cViewPr>
      <p:scale>
        <a:sx n="100" d="100"/>
        <a:sy n="100" d="100"/>
      </p:scale>
      <p:origin x="0" y="0"/>
    </p:cViewPr>
  </p:sorterViewPr>
  <p:notesViewPr>
    <p:cSldViewPr snapToGrid="0">
      <p:cViewPr varScale="1">
        <p:scale>
          <a:sx n="109" d="100"/>
          <a:sy n="109" d="100"/>
        </p:scale>
        <p:origin x="4352" y="84"/>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font" Target="fonts/font9.fntdata"/><Relationship Id="rId5" Type="http://schemas.openxmlformats.org/officeDocument/2006/relationships/slideMaster" Target="slideMasters/slideMaster2.xml"/><Relationship Id="rId95" Type="http://schemas.openxmlformats.org/officeDocument/2006/relationships/slide" Target="slides/slide90.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notesMaster" Target="notesMasters/notesMaster1.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font" Target="fonts/font10.fntdata"/><Relationship Id="rId155" Type="http://schemas.openxmlformats.org/officeDocument/2006/relationships/tableStyles" Target="tableStyles.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handoutMaster" Target="handoutMasters/handoutMaster1.xml"/><Relationship Id="rId145"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commentAuthors" Target="commentAuthors.xml"/><Relationship Id="rId156" Type="http://schemas.microsoft.com/office/2015/10/relationships/revisionInfo" Target="revisionInfo.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font" Target="fonts/font1.fntdata"/><Relationship Id="rId146" Type="http://schemas.openxmlformats.org/officeDocument/2006/relationships/font" Target="fonts/font6.fntdata"/><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microsoft.com/office/2018/10/relationships/authors" Target="authors.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font" Target="fonts/font7.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font" Target="fonts/font2.fntdata"/><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viewProps" Target="viewProp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font" Target="fonts/font3.fntdata"/><Relationship Id="rId148"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theme" Target="theme/theme1.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font" Target="fonts/font4.fntdata"/><Relationship Id="rId90" Type="http://schemas.openxmlformats.org/officeDocument/2006/relationships/slide" Target="slides/slide85.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B2024CC2-8A94-4790-A552-E3300D6D1425}"/>
              </a:ext>
            </a:extLst>
          </p:cNvPr>
          <p:cNvSpPr>
            <a:spLocks noGrp="1"/>
          </p:cNvSpPr>
          <p:nvPr>
            <p:ph type="hdr" sz="quarter"/>
          </p:nvPr>
        </p:nvSpPr>
        <p:spPr>
          <a:xfrm>
            <a:off x="1" y="0"/>
            <a:ext cx="2929837" cy="498852"/>
          </a:xfrm>
          <a:prstGeom prst="rect">
            <a:avLst/>
          </a:prstGeom>
        </p:spPr>
        <p:txBody>
          <a:bodyPr vert="horz" lIns="91178" tIns="45589" rIns="91178" bIns="45589" rtlCol="0"/>
          <a:lstStyle>
            <a:lvl1pPr algn="l">
              <a:defRPr sz="1200"/>
            </a:lvl1pPr>
          </a:lstStyle>
          <a:p>
            <a:endParaRPr lang="da-DK"/>
          </a:p>
        </p:txBody>
      </p:sp>
      <p:sp>
        <p:nvSpPr>
          <p:cNvPr id="3" name="Pladsholder til dato 2">
            <a:extLst>
              <a:ext uri="{FF2B5EF4-FFF2-40B4-BE49-F238E27FC236}">
                <a16:creationId xmlns:a16="http://schemas.microsoft.com/office/drawing/2014/main" id="{5B156EF4-D5EE-468C-8CCD-52937D72C275}"/>
              </a:ext>
            </a:extLst>
          </p:cNvPr>
          <p:cNvSpPr>
            <a:spLocks noGrp="1"/>
          </p:cNvSpPr>
          <p:nvPr>
            <p:ph type="dt" sz="quarter" idx="1"/>
          </p:nvPr>
        </p:nvSpPr>
        <p:spPr>
          <a:xfrm>
            <a:off x="3829762" y="0"/>
            <a:ext cx="2929837" cy="498852"/>
          </a:xfrm>
          <a:prstGeom prst="rect">
            <a:avLst/>
          </a:prstGeom>
        </p:spPr>
        <p:txBody>
          <a:bodyPr vert="horz" lIns="91178" tIns="45589" rIns="91178" bIns="45589" rtlCol="0"/>
          <a:lstStyle>
            <a:lvl1pPr algn="r">
              <a:defRPr sz="1200"/>
            </a:lvl1pPr>
          </a:lstStyle>
          <a:p>
            <a:fld id="{6D02588A-AC79-4251-B685-C1A0CC72ED50}" type="datetimeFigureOut">
              <a:rPr lang="da-DK" smtClean="0"/>
              <a:t>22-09-2026</a:t>
            </a:fld>
            <a:endParaRPr lang="da-DK"/>
          </a:p>
        </p:txBody>
      </p:sp>
      <p:sp>
        <p:nvSpPr>
          <p:cNvPr id="4" name="Pladsholder til sidefod 3">
            <a:extLst>
              <a:ext uri="{FF2B5EF4-FFF2-40B4-BE49-F238E27FC236}">
                <a16:creationId xmlns:a16="http://schemas.microsoft.com/office/drawing/2014/main" id="{16AE9312-86FF-4CC6-A1EF-0B31640A04BE}"/>
              </a:ext>
            </a:extLst>
          </p:cNvPr>
          <p:cNvSpPr>
            <a:spLocks noGrp="1"/>
          </p:cNvSpPr>
          <p:nvPr>
            <p:ph type="ftr" sz="quarter" idx="2"/>
          </p:nvPr>
        </p:nvSpPr>
        <p:spPr>
          <a:xfrm>
            <a:off x="1" y="9443664"/>
            <a:ext cx="2929837" cy="498851"/>
          </a:xfrm>
          <a:prstGeom prst="rect">
            <a:avLst/>
          </a:prstGeom>
        </p:spPr>
        <p:txBody>
          <a:bodyPr vert="horz" lIns="91178" tIns="45589" rIns="91178" bIns="45589"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4E2E29FB-C70E-488A-9244-2DB244460B28}"/>
              </a:ext>
            </a:extLst>
          </p:cNvPr>
          <p:cNvSpPr>
            <a:spLocks noGrp="1"/>
          </p:cNvSpPr>
          <p:nvPr>
            <p:ph type="sldNum" sz="quarter" idx="3"/>
          </p:nvPr>
        </p:nvSpPr>
        <p:spPr>
          <a:xfrm>
            <a:off x="3829762" y="9443664"/>
            <a:ext cx="2929837" cy="498851"/>
          </a:xfrm>
          <a:prstGeom prst="rect">
            <a:avLst/>
          </a:prstGeom>
        </p:spPr>
        <p:txBody>
          <a:bodyPr vert="horz" lIns="91178" tIns="45589" rIns="91178" bIns="45589" rtlCol="0" anchor="b"/>
          <a:lstStyle>
            <a:lvl1pPr algn="r">
              <a:defRPr sz="1200"/>
            </a:lvl1pPr>
          </a:lstStyle>
          <a:p>
            <a:fld id="{70E263FF-CBEE-4909-8FCD-39A24ADE86EE}" type="slidenum">
              <a:rPr lang="da-DK" smtClean="0"/>
              <a:t>‹#›</a:t>
            </a:fld>
            <a:endParaRPr lang="da-DK"/>
          </a:p>
        </p:txBody>
      </p:sp>
    </p:spTree>
    <p:extLst>
      <p:ext uri="{BB962C8B-B14F-4D97-AF65-F5344CB8AC3E}">
        <p14:creationId xmlns:p14="http://schemas.microsoft.com/office/powerpoint/2010/main" val="3093762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929837" cy="498852"/>
          </a:xfrm>
          <a:prstGeom prst="rect">
            <a:avLst/>
          </a:prstGeom>
        </p:spPr>
        <p:txBody>
          <a:bodyPr vert="horz" lIns="91178" tIns="45589" rIns="91178" bIns="45589" rtlCol="0"/>
          <a:lstStyle>
            <a:lvl1pPr algn="l">
              <a:defRPr sz="1200"/>
            </a:lvl1pPr>
          </a:lstStyle>
          <a:p>
            <a:endParaRPr lang="da-DK"/>
          </a:p>
        </p:txBody>
      </p:sp>
      <p:sp>
        <p:nvSpPr>
          <p:cNvPr id="3" name="Pladsholder til dato 2"/>
          <p:cNvSpPr>
            <a:spLocks noGrp="1"/>
          </p:cNvSpPr>
          <p:nvPr>
            <p:ph type="dt" idx="1"/>
          </p:nvPr>
        </p:nvSpPr>
        <p:spPr>
          <a:xfrm>
            <a:off x="3829762" y="0"/>
            <a:ext cx="2929837" cy="498852"/>
          </a:xfrm>
          <a:prstGeom prst="rect">
            <a:avLst/>
          </a:prstGeom>
        </p:spPr>
        <p:txBody>
          <a:bodyPr vert="horz" lIns="91178" tIns="45589" rIns="91178" bIns="45589" rtlCol="0"/>
          <a:lstStyle>
            <a:lvl1pPr algn="r">
              <a:defRPr sz="1200"/>
            </a:lvl1pPr>
          </a:lstStyle>
          <a:p>
            <a:fld id="{9A176239-8A12-476A-9EC6-735ABE0B8511}" type="datetimeFigureOut">
              <a:rPr lang="da-DK" smtClean="0"/>
              <a:t>22-09-2026</a:t>
            </a:fld>
            <a:endParaRPr lang="da-DK"/>
          </a:p>
        </p:txBody>
      </p:sp>
      <p:sp>
        <p:nvSpPr>
          <p:cNvPr id="4" name="Pladsholder til slidebillede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178" tIns="45589" rIns="91178" bIns="45589" rtlCol="0" anchor="ctr"/>
          <a:lstStyle/>
          <a:p>
            <a:endParaRPr lang="da-DK"/>
          </a:p>
        </p:txBody>
      </p:sp>
      <p:sp>
        <p:nvSpPr>
          <p:cNvPr id="5" name="Pladsholder til noter 4"/>
          <p:cNvSpPr>
            <a:spLocks noGrp="1"/>
          </p:cNvSpPr>
          <p:nvPr>
            <p:ph type="body" sz="quarter" idx="3"/>
          </p:nvPr>
        </p:nvSpPr>
        <p:spPr>
          <a:xfrm>
            <a:off x="676117" y="4784835"/>
            <a:ext cx="5408930" cy="3914864"/>
          </a:xfrm>
          <a:prstGeom prst="rect">
            <a:avLst/>
          </a:prstGeom>
        </p:spPr>
        <p:txBody>
          <a:bodyPr vert="horz" lIns="91178" tIns="45589" rIns="91178" bIns="45589"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9443664"/>
            <a:ext cx="2929837" cy="498851"/>
          </a:xfrm>
          <a:prstGeom prst="rect">
            <a:avLst/>
          </a:prstGeom>
        </p:spPr>
        <p:txBody>
          <a:bodyPr vert="horz" lIns="91178" tIns="45589" rIns="91178" bIns="45589" rtlCol="0" anchor="b"/>
          <a:lstStyle>
            <a:lvl1pPr algn="l">
              <a:defRPr sz="1200"/>
            </a:lvl1pPr>
          </a:lstStyle>
          <a:p>
            <a:endParaRPr lang="da-DK"/>
          </a:p>
        </p:txBody>
      </p:sp>
      <p:sp>
        <p:nvSpPr>
          <p:cNvPr id="7" name="Pladsholder til slidenummer 6"/>
          <p:cNvSpPr>
            <a:spLocks noGrp="1"/>
          </p:cNvSpPr>
          <p:nvPr>
            <p:ph type="sldNum" sz="quarter" idx="5"/>
          </p:nvPr>
        </p:nvSpPr>
        <p:spPr>
          <a:xfrm>
            <a:off x="3829762" y="9443664"/>
            <a:ext cx="2929837" cy="498851"/>
          </a:xfrm>
          <a:prstGeom prst="rect">
            <a:avLst/>
          </a:prstGeom>
        </p:spPr>
        <p:txBody>
          <a:bodyPr vert="horz" lIns="91178" tIns="45589" rIns="91178" bIns="45589" rtlCol="0" anchor="b"/>
          <a:lstStyle>
            <a:lvl1pPr algn="r">
              <a:defRPr sz="1200"/>
            </a:lvl1pPr>
          </a:lstStyle>
          <a:p>
            <a:fld id="{BC484C3B-1DE0-4716-9C40-656C83D4A94D}" type="slidenum">
              <a:rPr lang="da-DK" smtClean="0"/>
              <a:t>‹#›</a:t>
            </a:fld>
            <a:endParaRPr lang="da-DK"/>
          </a:p>
        </p:txBody>
      </p:sp>
    </p:spTree>
    <p:extLst>
      <p:ext uri="{BB962C8B-B14F-4D97-AF65-F5344CB8AC3E}">
        <p14:creationId xmlns:p14="http://schemas.microsoft.com/office/powerpoint/2010/main" val="2142211096"/>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7xAt1E3Pvm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1</a:t>
            </a:fld>
            <a:endParaRPr lang="da-DK"/>
          </a:p>
        </p:txBody>
      </p:sp>
    </p:spTree>
    <p:extLst>
      <p:ext uri="{BB962C8B-B14F-4D97-AF65-F5344CB8AC3E}">
        <p14:creationId xmlns:p14="http://schemas.microsoft.com/office/powerpoint/2010/main" val="2101998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2</a:t>
            </a:fld>
            <a:endParaRPr lang="da-DK"/>
          </a:p>
        </p:txBody>
      </p:sp>
    </p:spTree>
    <p:extLst>
      <p:ext uri="{BB962C8B-B14F-4D97-AF65-F5344CB8AC3E}">
        <p14:creationId xmlns:p14="http://schemas.microsoft.com/office/powerpoint/2010/main" val="4024125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3E053-C09C-31C9-B1DA-DB4BD49E221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CFAA325-AD01-66A3-2883-A7AF1C81227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A75F053-6EF3-E925-E8C3-554A55E5978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E5ACEA4-8699-15BF-BA74-DE9C42754FB3}"/>
              </a:ext>
            </a:extLst>
          </p:cNvPr>
          <p:cNvSpPr>
            <a:spLocks noGrp="1"/>
          </p:cNvSpPr>
          <p:nvPr>
            <p:ph type="sldNum" sz="quarter" idx="5"/>
          </p:nvPr>
        </p:nvSpPr>
        <p:spPr/>
        <p:txBody>
          <a:bodyPr/>
          <a:lstStyle/>
          <a:p>
            <a:fld id="{BC484C3B-1DE0-4716-9C40-656C83D4A94D}" type="slidenum">
              <a:rPr lang="da-DK" smtClean="0"/>
              <a:t>3</a:t>
            </a:fld>
            <a:endParaRPr lang="da-DK"/>
          </a:p>
        </p:txBody>
      </p:sp>
    </p:spTree>
    <p:extLst>
      <p:ext uri="{BB962C8B-B14F-4D97-AF65-F5344CB8AC3E}">
        <p14:creationId xmlns:p14="http://schemas.microsoft.com/office/powerpoint/2010/main" val="1379240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2BFD4-90F7-80C8-60FA-5E4B1E3EEB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97A143D-A403-88AB-F360-EE2ED05666B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E32A44B-F824-8991-BB55-DACC2CF5E7B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17A1F11-27A4-C994-3E4F-0EB248A745CC}"/>
              </a:ext>
            </a:extLst>
          </p:cNvPr>
          <p:cNvSpPr>
            <a:spLocks noGrp="1"/>
          </p:cNvSpPr>
          <p:nvPr>
            <p:ph type="sldNum" sz="quarter" idx="5"/>
          </p:nvPr>
        </p:nvSpPr>
        <p:spPr/>
        <p:txBody>
          <a:bodyPr/>
          <a:lstStyle/>
          <a:p>
            <a:fld id="{BC484C3B-1DE0-4716-9C40-656C83D4A94D}" type="slidenum">
              <a:rPr lang="da-DK" smtClean="0"/>
              <a:t>4</a:t>
            </a:fld>
            <a:endParaRPr lang="da-DK"/>
          </a:p>
        </p:txBody>
      </p:sp>
    </p:spTree>
    <p:extLst>
      <p:ext uri="{BB962C8B-B14F-4D97-AF65-F5344CB8AC3E}">
        <p14:creationId xmlns:p14="http://schemas.microsoft.com/office/powerpoint/2010/main" val="73859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5</a:t>
            </a:fld>
            <a:endParaRPr lang="da-DK"/>
          </a:p>
        </p:txBody>
      </p:sp>
    </p:spTree>
    <p:extLst>
      <p:ext uri="{BB962C8B-B14F-4D97-AF65-F5344CB8AC3E}">
        <p14:creationId xmlns:p14="http://schemas.microsoft.com/office/powerpoint/2010/main" val="794430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Skab</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tydelig</a:t>
            </a:r>
            <a:r>
              <a:rPr lang="en-US" dirty="0">
                <a:solidFill>
                  <a:srgbClr val="123044"/>
                </a:solidFill>
                <a:latin typeface="Arial" pitchFamily="34" charset="0"/>
                <a:ea typeface="Arial" pitchFamily="34" charset="-122"/>
                <a:cs typeface="Arial" pitchFamily="34" charset="-120"/>
              </a:rPr>
              <a:t> start </a:t>
            </a:r>
            <a:r>
              <a:rPr lang="en-US" dirty="0" err="1">
                <a:solidFill>
                  <a:srgbClr val="123044"/>
                </a:solidFill>
                <a:latin typeface="Arial" pitchFamily="34" charset="0"/>
                <a:ea typeface="Arial" pitchFamily="34" charset="-122"/>
                <a:cs typeface="Arial" pitchFamily="34" charset="-120"/>
              </a:rPr>
              <a:t>på</a:t>
            </a:r>
            <a:r>
              <a:rPr lang="en-US" dirty="0">
                <a:solidFill>
                  <a:srgbClr val="123044"/>
                </a:solidFill>
                <a:latin typeface="Arial" pitchFamily="34" charset="0"/>
                <a:ea typeface="Arial" pitchFamily="34" charset="-122"/>
                <a:cs typeface="Arial" pitchFamily="34" charset="-120"/>
              </a:rPr>
              <a:t> et </a:t>
            </a:r>
            <a:r>
              <a:rPr lang="en-US" err="1">
                <a:solidFill>
                  <a:srgbClr val="123044"/>
                </a:solidFill>
                <a:latin typeface="Arial" pitchFamily="34" charset="0"/>
                <a:ea typeface="Arial" pitchFamily="34" charset="-122"/>
                <a:cs typeface="Arial" pitchFamily="34" charset="-120"/>
              </a:rPr>
              <a:t>længere</a:t>
            </a:r>
            <a:r>
              <a:rPr lang="en-US">
                <a:solidFill>
                  <a:srgbClr val="123044"/>
                </a:solidFill>
                <a:latin typeface="Arial" pitchFamily="34" charset="0"/>
                <a:ea typeface="Arial" pitchFamily="34" charset="-122"/>
                <a:cs typeface="Arial" pitchFamily="34" charset="-120"/>
              </a:rPr>
              <a:t> projekt.</a:t>
            </a:r>
            <a:endParaRPr lang="en-US" dirty="0"/>
          </a:p>
          <a:p>
            <a:r>
              <a:rPr lang="en-US" dirty="0">
                <a:solidFill>
                  <a:srgbClr val="123044"/>
                </a:solidFill>
                <a:latin typeface="Arial" pitchFamily="34" charset="0"/>
                <a:ea typeface="Arial" pitchFamily="34" charset="-122"/>
                <a:cs typeface="Arial" pitchFamily="34" charset="-120"/>
              </a:rPr>
              <a:t>• Brug COWI-</a:t>
            </a:r>
            <a:r>
              <a:rPr lang="en-US" dirty="0" err="1">
                <a:solidFill>
                  <a:srgbClr val="123044"/>
                </a:solidFill>
                <a:latin typeface="Arial" pitchFamily="34" charset="0"/>
                <a:ea typeface="Arial" pitchFamily="34" charset="-122"/>
                <a:cs typeface="Arial" pitchFamily="34" charset="-120"/>
              </a:rPr>
              <a:t>casen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som</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autentisk</a:t>
            </a:r>
            <a:r>
              <a:rPr lang="en-US">
                <a:solidFill>
                  <a:srgbClr val="123044"/>
                </a:solidFill>
                <a:latin typeface="Arial" pitchFamily="34" charset="0"/>
                <a:ea typeface="Arial" pitchFamily="34" charset="-122"/>
                <a:cs typeface="Arial" pitchFamily="34" charset="-120"/>
              </a:rPr>
              <a:t> afsæt.</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formulere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egne</a:t>
            </a:r>
            <a:r>
              <a:rPr lang="en-US">
                <a:solidFill>
                  <a:srgbClr val="123044"/>
                </a:solidFill>
                <a:latin typeface="Arial" pitchFamily="34" charset="0"/>
                <a:ea typeface="Arial" pitchFamily="34" charset="-122"/>
                <a:cs typeface="Arial" pitchFamily="34" charset="-120"/>
              </a:rPr>
              <a:t> spørgsmål.</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a:solidFill>
                  <a:srgbClr val="123044"/>
                </a:solidFill>
                <a:latin typeface="Arial" pitchFamily="34" charset="0"/>
                <a:ea typeface="Arial" pitchFamily="34" charset="-122"/>
                <a:cs typeface="Arial" pitchFamily="34" charset="-120"/>
              </a:rPr>
              <a:t>• Forventningsnoter</a:t>
            </a:r>
            <a:endParaRPr lang="en-US" dirty="0"/>
          </a:p>
          <a:p>
            <a:r>
              <a:rPr lang="en-US" dirty="0">
                <a:solidFill>
                  <a:srgbClr val="123044"/>
                </a:solidFill>
                <a:latin typeface="Arial" pitchFamily="34" charset="0"/>
                <a:ea typeface="Arial" pitchFamily="34" charset="-122"/>
                <a:cs typeface="Arial" pitchFamily="34" charset="-120"/>
              </a:rPr>
              <a:t>• Faste </a:t>
            </a:r>
            <a:r>
              <a:rPr lang="en-US" dirty="0" err="1">
                <a:solidFill>
                  <a:srgbClr val="123044"/>
                </a:solidFill>
                <a:latin typeface="Arial" pitchFamily="34" charset="0"/>
                <a:ea typeface="Arial" pitchFamily="34" charset="-122"/>
                <a:cs typeface="Arial" pitchFamily="34" charset="-120"/>
              </a:rPr>
              <a:t>projektgrupper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Foreløbig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problemskitse</a:t>
            </a:r>
            <a:endParaRPr lang="en-US" dirty="0"/>
          </a:p>
          <a:p>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Indledende</a:t>
            </a:r>
            <a:r>
              <a:rPr lang="en-US">
                <a:solidFill>
                  <a:srgbClr val="123044"/>
                </a:solidFill>
                <a:latin typeface="Arial" pitchFamily="34" charset="0"/>
                <a:ea typeface="Arial" pitchFamily="34" charset="-122"/>
                <a:cs typeface="Arial" pitchFamily="34" charset="-120"/>
              </a:rPr>
              <a:t> målinger.</a:t>
            </a:r>
            <a:endParaRPr lang="en-US" dirty="0"/>
          </a:p>
          <a:p>
            <a:endParaRPr lang="en-US" dirty="0"/>
          </a:p>
          <a:p>
            <a:endParaRPr lang="en-US" dirty="0"/>
          </a:p>
          <a:p>
            <a:pPr defTabSz="881094">
              <a:defRPr/>
            </a:pPr>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6</a:t>
            </a:fld>
            <a:endParaRPr lang="da-DK"/>
          </a:p>
        </p:txBody>
      </p:sp>
    </p:spTree>
    <p:extLst>
      <p:ext uri="{BB962C8B-B14F-4D97-AF65-F5344CB8AC3E}">
        <p14:creationId xmlns:p14="http://schemas.microsoft.com/office/powerpoint/2010/main" val="2026085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48D07-608D-3A0C-4472-8484182DCBA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35C773-6291-48CB-B0B6-A42BABA233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30C9F2C-40AB-99CB-EFBB-E74EEA07FC0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5AB4963-9BC2-59E8-5DEF-55B4FF93ACFE}"/>
              </a:ext>
            </a:extLst>
          </p:cNvPr>
          <p:cNvSpPr>
            <a:spLocks noGrp="1"/>
          </p:cNvSpPr>
          <p:nvPr>
            <p:ph type="sldNum" sz="quarter" idx="5"/>
          </p:nvPr>
        </p:nvSpPr>
        <p:spPr/>
        <p:txBody>
          <a:bodyPr/>
          <a:lstStyle/>
          <a:p>
            <a:fld id="{BC484C3B-1DE0-4716-9C40-656C83D4A94D}" type="slidenum">
              <a:rPr lang="da-DK" smtClean="0"/>
              <a:t>7</a:t>
            </a:fld>
            <a:endParaRPr lang="da-DK"/>
          </a:p>
        </p:txBody>
      </p:sp>
    </p:spTree>
    <p:extLst>
      <p:ext uri="{BB962C8B-B14F-4D97-AF65-F5344CB8AC3E}">
        <p14:creationId xmlns:p14="http://schemas.microsoft.com/office/powerpoint/2010/main" val="3387441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881094">
              <a:defRPr/>
            </a:pPr>
            <a:r>
              <a:rPr lang="da-DK" dirty="0">
                <a:hlinkClick r:id="rId3"/>
              </a:rPr>
              <a:t>Rens vandet - Design et vandfilter - En engineering-case til gymnasiet</a:t>
            </a:r>
            <a:endParaRPr lang="da-DK" dirty="0"/>
          </a:p>
          <a:p>
            <a:pPr defTabSz="881094">
              <a:defRPr/>
            </a:pPr>
            <a:r>
              <a:rPr lang="da-DK" dirty="0"/>
              <a:t>Vis casefilmen igen og gennemgå med eleverne igen, hvad det er for en udfordring, de </a:t>
            </a:r>
            <a:r>
              <a:rPr lang="da-DK"/>
              <a:t>skal løse, </a:t>
            </a:r>
            <a:r>
              <a:rPr lang="da-DK" dirty="0"/>
              <a:t>og hvad der er fokus på i dette forløb.</a:t>
            </a:r>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8</a:t>
            </a:fld>
            <a:endParaRPr lang="da-DK"/>
          </a:p>
        </p:txBody>
      </p:sp>
    </p:spTree>
    <p:extLst>
      <p:ext uri="{BB962C8B-B14F-4D97-AF65-F5344CB8AC3E}">
        <p14:creationId xmlns:p14="http://schemas.microsoft.com/office/powerpoint/2010/main" val="913279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78921-5E28-A146-0AB9-FECCC78C478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8772505-E964-BE54-47A0-1FE65F8594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59A6145-1380-189A-AD75-89560EAF436D}"/>
              </a:ext>
            </a:extLst>
          </p:cNvPr>
          <p:cNvSpPr>
            <a:spLocks noGrp="1"/>
          </p:cNvSpPr>
          <p:nvPr>
            <p:ph type="body" idx="1"/>
          </p:nvPr>
        </p:nvSpPr>
        <p:spPr/>
        <p:txBody>
          <a:bodyPr/>
          <a:lstStyle/>
          <a:p>
            <a:pPr defTabSz="881094">
              <a:defRPr/>
            </a:pPr>
            <a:r>
              <a:rPr lang="da-DK" dirty="0"/>
              <a:t>Billedet er genereret </a:t>
            </a:r>
            <a:r>
              <a:rPr lang="da-DK"/>
              <a:t>med ChatGPT.</a:t>
            </a:r>
            <a:endParaRPr lang="da-DK" dirty="0"/>
          </a:p>
          <a:p>
            <a:endParaRPr lang="da-DK" dirty="0"/>
          </a:p>
        </p:txBody>
      </p:sp>
      <p:sp>
        <p:nvSpPr>
          <p:cNvPr id="4" name="Pladsholder til slidenummer 3">
            <a:extLst>
              <a:ext uri="{FF2B5EF4-FFF2-40B4-BE49-F238E27FC236}">
                <a16:creationId xmlns:a16="http://schemas.microsoft.com/office/drawing/2014/main" id="{407752DD-990F-89A4-899D-13DD4F294F07}"/>
              </a:ext>
            </a:extLst>
          </p:cNvPr>
          <p:cNvSpPr>
            <a:spLocks noGrp="1"/>
          </p:cNvSpPr>
          <p:nvPr>
            <p:ph type="sldNum" sz="quarter" idx="5"/>
          </p:nvPr>
        </p:nvSpPr>
        <p:spPr/>
        <p:txBody>
          <a:bodyPr/>
          <a:lstStyle/>
          <a:p>
            <a:fld id="{BC484C3B-1DE0-4716-9C40-656C83D4A94D}" type="slidenum">
              <a:rPr lang="da-DK" smtClean="0"/>
              <a:t>9</a:t>
            </a:fld>
            <a:endParaRPr lang="da-DK"/>
          </a:p>
        </p:txBody>
      </p:sp>
    </p:spTree>
    <p:extLst>
      <p:ext uri="{BB962C8B-B14F-4D97-AF65-F5344CB8AC3E}">
        <p14:creationId xmlns:p14="http://schemas.microsoft.com/office/powerpoint/2010/main" val="1307370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9ABE4-7DF3-BE56-30F5-C20B895A45D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585B1A-EFC1-D0F3-DD50-BFF1E34B9EC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48F7486-C33F-ECEC-40F8-71282FD8132C}"/>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BCBE79B-D377-F887-4888-7B4F83B1A29E}"/>
              </a:ext>
            </a:extLst>
          </p:cNvPr>
          <p:cNvSpPr>
            <a:spLocks noGrp="1"/>
          </p:cNvSpPr>
          <p:nvPr>
            <p:ph type="sldNum" sz="quarter" idx="5"/>
          </p:nvPr>
        </p:nvSpPr>
        <p:spPr/>
        <p:txBody>
          <a:bodyPr/>
          <a:lstStyle/>
          <a:p>
            <a:fld id="{BC484C3B-1DE0-4716-9C40-656C83D4A94D}" type="slidenum">
              <a:rPr lang="da-DK" smtClean="0"/>
              <a:t>10</a:t>
            </a:fld>
            <a:endParaRPr lang="da-DK"/>
          </a:p>
        </p:txBody>
      </p:sp>
    </p:spTree>
    <p:extLst>
      <p:ext uri="{BB962C8B-B14F-4D97-AF65-F5344CB8AC3E}">
        <p14:creationId xmlns:p14="http://schemas.microsoft.com/office/powerpoint/2010/main" val="1257740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0CF5E-9248-F014-A5CE-3B262C60C03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81856B0-C3A6-3162-9AF3-709AAFD3761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A4BD6B0-7B08-DD69-A190-80F044E43BA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F0EDC564-1E3A-AD4C-62A6-F0C0EDD967B7}"/>
              </a:ext>
            </a:extLst>
          </p:cNvPr>
          <p:cNvSpPr>
            <a:spLocks noGrp="1"/>
          </p:cNvSpPr>
          <p:nvPr>
            <p:ph type="sldNum" sz="quarter" idx="5"/>
          </p:nvPr>
        </p:nvSpPr>
        <p:spPr/>
        <p:txBody>
          <a:bodyPr/>
          <a:lstStyle/>
          <a:p>
            <a:fld id="{BC484C3B-1DE0-4716-9C40-656C83D4A94D}" type="slidenum">
              <a:rPr lang="da-DK" smtClean="0"/>
              <a:t>11</a:t>
            </a:fld>
            <a:endParaRPr lang="da-DK"/>
          </a:p>
        </p:txBody>
      </p:sp>
    </p:spTree>
    <p:extLst>
      <p:ext uri="{BB962C8B-B14F-4D97-AF65-F5344CB8AC3E}">
        <p14:creationId xmlns:p14="http://schemas.microsoft.com/office/powerpoint/2010/main" val="2042559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06065-31C2-1C50-9652-3D99E9083D7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5608D7D-078F-4C33-8009-6C9587360A0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7BC2C2E-EADB-A96C-D89F-3A2EFADE73C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04995BCE-CAF8-40D0-DBDB-B16C44ED5F5D}"/>
              </a:ext>
            </a:extLst>
          </p:cNvPr>
          <p:cNvSpPr>
            <a:spLocks noGrp="1"/>
          </p:cNvSpPr>
          <p:nvPr>
            <p:ph type="sldNum" sz="quarter" idx="5"/>
          </p:nvPr>
        </p:nvSpPr>
        <p:spPr/>
        <p:txBody>
          <a:bodyPr/>
          <a:lstStyle/>
          <a:p>
            <a:fld id="{BC484C3B-1DE0-4716-9C40-656C83D4A94D}" type="slidenum">
              <a:rPr lang="da-DK" smtClean="0"/>
              <a:t>12</a:t>
            </a:fld>
            <a:endParaRPr lang="da-DK"/>
          </a:p>
        </p:txBody>
      </p:sp>
    </p:spTree>
    <p:extLst>
      <p:ext uri="{BB962C8B-B14F-4D97-AF65-F5344CB8AC3E}">
        <p14:creationId xmlns:p14="http://schemas.microsoft.com/office/powerpoint/2010/main" val="27321438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D593C-5A9D-E0B9-DF0C-FEB84252F24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B5123C1-4C85-1D6A-D527-8C3B4028487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94F0830-2CFB-2888-D093-7E0E75D4C66D}"/>
              </a:ext>
            </a:extLst>
          </p:cNvPr>
          <p:cNvSpPr>
            <a:spLocks noGrp="1"/>
          </p:cNvSpPr>
          <p:nvPr>
            <p:ph type="body" idx="1"/>
          </p:nvPr>
        </p:nvSpPr>
        <p:spPr/>
        <p:txBody>
          <a:bodyPr/>
          <a:lstStyle/>
          <a:p>
            <a:r>
              <a:rPr lang="en-US"/>
              <a:t>Genintroducer evt. </a:t>
            </a:r>
            <a:r>
              <a:rPr lang="en-US" dirty="0"/>
              <a:t>engineering </a:t>
            </a:r>
            <a:r>
              <a:rPr lang="en-US" dirty="0" err="1"/>
              <a:t>designprocessen</a:t>
            </a:r>
            <a:r>
              <a:rPr lang="en-US" dirty="0"/>
              <a:t> – </a:t>
            </a:r>
            <a:r>
              <a:rPr lang="en-US" dirty="0" err="1"/>
              <a:t>hvordan</a:t>
            </a:r>
            <a:r>
              <a:rPr lang="en-US" dirty="0"/>
              <a:t> er det at </a:t>
            </a:r>
            <a:r>
              <a:rPr lang="en-US" dirty="0" err="1"/>
              <a:t>arbejde</a:t>
            </a:r>
            <a:r>
              <a:rPr lang="en-US" dirty="0"/>
              <a:t> med </a:t>
            </a:r>
            <a:r>
              <a:rPr lang="en-US" dirty="0" err="1"/>
              <a:t>udgangspunkt</a:t>
            </a:r>
            <a:r>
              <a:rPr lang="en-US" dirty="0"/>
              <a:t> I den? </a:t>
            </a:r>
            <a:r>
              <a:rPr lang="en-US" dirty="0" err="1"/>
              <a:t>Hvad</a:t>
            </a:r>
            <a:r>
              <a:rPr lang="en-US" dirty="0"/>
              <a:t> er </a:t>
            </a:r>
            <a:r>
              <a:rPr lang="en-US" dirty="0" err="1"/>
              <a:t>svært</a:t>
            </a:r>
            <a:r>
              <a:rPr lang="en-US" dirty="0"/>
              <a:t>? </a:t>
            </a:r>
            <a:r>
              <a:rPr lang="en-US" dirty="0" err="1"/>
              <a:t>Hvad</a:t>
            </a:r>
            <a:r>
              <a:rPr lang="en-US" dirty="0"/>
              <a:t> er </a:t>
            </a:r>
            <a:r>
              <a:rPr lang="en-US" dirty="0" err="1"/>
              <a:t>godt</a:t>
            </a:r>
            <a:r>
              <a:rPr lang="en-US" dirty="0"/>
              <a:t>? </a:t>
            </a:r>
          </a:p>
          <a:p>
            <a:endParaRPr lang="da-DK" dirty="0"/>
          </a:p>
        </p:txBody>
      </p:sp>
      <p:sp>
        <p:nvSpPr>
          <p:cNvPr id="4" name="Pladsholder til slidenummer 3">
            <a:extLst>
              <a:ext uri="{FF2B5EF4-FFF2-40B4-BE49-F238E27FC236}">
                <a16:creationId xmlns:a16="http://schemas.microsoft.com/office/drawing/2014/main" id="{81C4588C-8287-4767-6225-77185BA5479D}"/>
              </a:ext>
            </a:extLst>
          </p:cNvPr>
          <p:cNvSpPr>
            <a:spLocks noGrp="1"/>
          </p:cNvSpPr>
          <p:nvPr>
            <p:ph type="sldNum" sz="quarter" idx="5"/>
          </p:nvPr>
        </p:nvSpPr>
        <p:spPr/>
        <p:txBody>
          <a:bodyPr/>
          <a:lstStyle/>
          <a:p>
            <a:fld id="{BC484C3B-1DE0-4716-9C40-656C83D4A94D}" type="slidenum">
              <a:rPr lang="da-DK" smtClean="0"/>
              <a:t>13</a:t>
            </a:fld>
            <a:endParaRPr lang="da-DK"/>
          </a:p>
        </p:txBody>
      </p:sp>
    </p:spTree>
    <p:extLst>
      <p:ext uri="{BB962C8B-B14F-4D97-AF65-F5344CB8AC3E}">
        <p14:creationId xmlns:p14="http://schemas.microsoft.com/office/powerpoint/2010/main" val="3768744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3BBF6-C51B-7833-E620-3FF68D07D24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0C99082-8F76-03A2-B995-D1FC1632FEF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5C522C1-C4BE-3ABB-BB92-38DD7C658B0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9FA44F6-CC63-8FBA-1559-9A4ACE351C89}"/>
              </a:ext>
            </a:extLst>
          </p:cNvPr>
          <p:cNvSpPr>
            <a:spLocks noGrp="1"/>
          </p:cNvSpPr>
          <p:nvPr>
            <p:ph type="sldNum" sz="quarter" idx="5"/>
          </p:nvPr>
        </p:nvSpPr>
        <p:spPr/>
        <p:txBody>
          <a:bodyPr/>
          <a:lstStyle/>
          <a:p>
            <a:fld id="{BC484C3B-1DE0-4716-9C40-656C83D4A94D}" type="slidenum">
              <a:rPr lang="da-DK" smtClean="0"/>
              <a:t>14</a:t>
            </a:fld>
            <a:endParaRPr lang="da-DK"/>
          </a:p>
        </p:txBody>
      </p:sp>
    </p:spTree>
    <p:extLst>
      <p:ext uri="{BB962C8B-B14F-4D97-AF65-F5344CB8AC3E}">
        <p14:creationId xmlns:p14="http://schemas.microsoft.com/office/powerpoint/2010/main" val="4220374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B000C-2900-7795-AD21-76C6EFC3D23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8F898E0-6B7C-1554-7868-C38DFBFA91D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C4D624A-5785-0A40-1C87-7EF0BD92447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98075F2-7763-9A62-B1C3-576BBA6C1F89}"/>
              </a:ext>
            </a:extLst>
          </p:cNvPr>
          <p:cNvSpPr>
            <a:spLocks noGrp="1"/>
          </p:cNvSpPr>
          <p:nvPr>
            <p:ph type="sldNum" sz="quarter" idx="5"/>
          </p:nvPr>
        </p:nvSpPr>
        <p:spPr/>
        <p:txBody>
          <a:bodyPr/>
          <a:lstStyle/>
          <a:p>
            <a:fld id="{BC484C3B-1DE0-4716-9C40-656C83D4A94D}" type="slidenum">
              <a:rPr lang="da-DK" smtClean="0"/>
              <a:t>15</a:t>
            </a:fld>
            <a:endParaRPr lang="da-DK"/>
          </a:p>
        </p:txBody>
      </p:sp>
    </p:spTree>
    <p:extLst>
      <p:ext uri="{BB962C8B-B14F-4D97-AF65-F5344CB8AC3E}">
        <p14:creationId xmlns:p14="http://schemas.microsoft.com/office/powerpoint/2010/main" val="3102739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CC8E7-22BF-16B1-334A-A7A57CAF451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985F04A-BA7A-0EDF-62AB-1785DF8A36C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72163F5-A7A8-DCDA-EB1C-A5A9A50A9C7F}"/>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Gå</a:t>
            </a:r>
            <a:r>
              <a:rPr lang="en-US" dirty="0">
                <a:solidFill>
                  <a:srgbClr val="123044"/>
                </a:solidFill>
                <a:latin typeface="Arial" pitchFamily="34" charset="0"/>
                <a:ea typeface="Arial" pitchFamily="34" charset="-122"/>
                <a:cs typeface="Arial" pitchFamily="34" charset="-120"/>
              </a:rPr>
              <a:t> fra </a:t>
            </a:r>
            <a:r>
              <a:rPr lang="en-US" dirty="0" err="1">
                <a:solidFill>
                  <a:srgbClr val="123044"/>
                </a:solidFill>
                <a:latin typeface="Arial" pitchFamily="34" charset="0"/>
                <a:ea typeface="Arial" pitchFamily="34" charset="-122"/>
                <a:cs typeface="Arial" pitchFamily="34" charset="-120"/>
              </a:rPr>
              <a:t>undersøgelser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til</a:t>
            </a:r>
            <a:r>
              <a:rPr lang="en-US">
                <a:solidFill>
                  <a:srgbClr val="123044"/>
                </a:solidFill>
                <a:latin typeface="Arial" pitchFamily="34" charset="0"/>
                <a:ea typeface="Arial" pitchFamily="34" charset="-122"/>
                <a:cs typeface="Arial" pitchFamily="34" charset="-120"/>
              </a:rPr>
              <a:t> ideudvikling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planlægning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prototypearbejdet</a:t>
            </a:r>
            <a:r>
              <a:rPr lang="en-US" dirty="0">
                <a:solidFill>
                  <a:srgbClr val="123044"/>
                </a:solidFill>
                <a:latin typeface="Arial" pitchFamily="34" charset="0"/>
                <a:ea typeface="Arial" pitchFamily="34" charset="-122"/>
                <a:cs typeface="Arial" pitchFamily="34" charset="-120"/>
              </a:rPr>
              <a:t>.</a:t>
            </a:r>
            <a:endParaRPr lang="en-US" dirty="0"/>
          </a:p>
          <a:p>
            <a:endParaRPr lang="da-DK" dirty="0"/>
          </a:p>
          <a:p>
            <a:r>
              <a:rPr lang="da-DK" dirty="0"/>
              <a:t>Elevoutput: </a:t>
            </a:r>
          </a:p>
          <a:p>
            <a:r>
              <a:rPr lang="en-US">
                <a:solidFill>
                  <a:srgbClr val="123044"/>
                </a:solidFill>
                <a:latin typeface="Arial" pitchFamily="34" charset="0"/>
                <a:ea typeface="Arial" pitchFamily="34" charset="-122"/>
                <a:cs typeface="Arial" pitchFamily="34" charset="-120"/>
              </a:rPr>
              <a:t>• Idegenerering</a:t>
            </a:r>
            <a:endParaRPr lang="en-US" dirty="0"/>
          </a:p>
          <a:p>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Valgt</a:t>
            </a:r>
            <a:r>
              <a:rPr lang="en-US">
                <a:solidFill>
                  <a:srgbClr val="123044"/>
                </a:solidFill>
                <a:latin typeface="Arial" pitchFamily="34" charset="0"/>
                <a:ea typeface="Arial" pitchFamily="34" charset="-122"/>
                <a:cs typeface="Arial" pitchFamily="34" charset="-120"/>
              </a:rPr>
              <a:t> ide</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Dynamisk</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projektplan</a:t>
            </a:r>
            <a:endParaRPr lang="en-US" dirty="0"/>
          </a:p>
          <a:p>
            <a:r>
              <a:rPr lang="en-US">
                <a:solidFill>
                  <a:srgbClr val="123044"/>
                </a:solidFill>
                <a:latin typeface="Arial" pitchFamily="34" charset="0"/>
                <a:ea typeface="Arial" pitchFamily="34" charset="-122"/>
                <a:cs typeface="Arial" pitchFamily="34" charset="-120"/>
              </a:rPr>
              <a:t>• Opgavefordeling.</a:t>
            </a:r>
            <a:endParaRPr lang="en-US" dirty="0">
              <a:solidFill>
                <a:srgbClr val="123044"/>
              </a:solidFill>
              <a:latin typeface="Arial" pitchFamily="34" charset="0"/>
              <a:ea typeface="Arial" pitchFamily="34" charset="-122"/>
              <a:cs typeface="Arial" pitchFamily="34" charset="-120"/>
            </a:endParaRPr>
          </a:p>
          <a:p>
            <a:endParaRPr lang="en-US" dirty="0"/>
          </a:p>
          <a:p>
            <a:r>
              <a:rPr lang="da-DK" dirty="0"/>
              <a:t>Lærerfokus: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Generér</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mange ideer </a:t>
            </a:r>
            <a:r>
              <a:rPr lang="en-US" err="1">
                <a:solidFill>
                  <a:srgbClr val="123044"/>
                </a:solidFill>
                <a:latin typeface="Arial" pitchFamily="34" charset="0"/>
                <a:ea typeface="Arial" pitchFamily="34" charset="-122"/>
                <a:cs typeface="Arial" pitchFamily="34" charset="-120"/>
              </a:rPr>
              <a:t>før</a:t>
            </a:r>
            <a:r>
              <a:rPr lang="en-US">
                <a:solidFill>
                  <a:srgbClr val="123044"/>
                </a:solidFill>
                <a:latin typeface="Arial" pitchFamily="34" charset="0"/>
                <a:ea typeface="Arial" pitchFamily="34" charset="-122"/>
                <a:cs typeface="Arial" pitchFamily="34" charset="-120"/>
              </a:rPr>
              <a:t> vurdering.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Udfordr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begrundelser</a:t>
            </a:r>
            <a:r>
              <a:rPr lang="en-US" dirty="0">
                <a:solidFill>
                  <a:srgbClr val="123044"/>
                </a:solidFill>
                <a:latin typeface="Arial" pitchFamily="34" charset="0"/>
                <a:ea typeface="Arial" pitchFamily="34" charset="-122"/>
                <a:cs typeface="Arial" pitchFamily="34" charset="-120"/>
              </a:rPr>
              <a:t> – </a:t>
            </a:r>
            <a:r>
              <a:rPr lang="en-US" err="1">
                <a:solidFill>
                  <a:srgbClr val="123044"/>
                </a:solidFill>
                <a:latin typeface="Arial" pitchFamily="34" charset="0"/>
                <a:ea typeface="Arial" pitchFamily="34" charset="-122"/>
                <a:cs typeface="Arial" pitchFamily="34" charset="-120"/>
              </a:rPr>
              <a:t>ikke</a:t>
            </a:r>
            <a:r>
              <a:rPr lang="en-US">
                <a:solidFill>
                  <a:srgbClr val="123044"/>
                </a:solidFill>
                <a:latin typeface="Arial" pitchFamily="34" charset="0"/>
                <a:ea typeface="Arial" pitchFamily="34" charset="-122"/>
                <a:cs typeface="Arial" pitchFamily="34" charset="-120"/>
              </a:rPr>
              <a:t> løsninger.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Gør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planen</a:t>
            </a:r>
            <a:r>
              <a:rPr lang="en-US">
                <a:solidFill>
                  <a:srgbClr val="123044"/>
                </a:solidFill>
                <a:latin typeface="Arial" pitchFamily="34" charset="0"/>
                <a:ea typeface="Arial" pitchFamily="34" charset="-122"/>
                <a:cs typeface="Arial" pitchFamily="34" charset="-120"/>
              </a:rPr>
              <a:t> dynamisk.</a:t>
            </a:r>
            <a:endParaRPr lang="en-US" dirty="0"/>
          </a:p>
          <a:p>
            <a:endParaRPr lang="en-US" dirty="0"/>
          </a:p>
          <a:p>
            <a:endParaRPr lang="en-US" dirty="0"/>
          </a:p>
          <a:p>
            <a:pPr defTabSz="881094">
              <a:defRPr/>
            </a:pPr>
            <a:endParaRPr lang="da-DK" dirty="0"/>
          </a:p>
          <a:p>
            <a:endParaRPr lang="da-DK" dirty="0"/>
          </a:p>
        </p:txBody>
      </p:sp>
      <p:sp>
        <p:nvSpPr>
          <p:cNvPr id="4" name="Pladsholder til slidenummer 3">
            <a:extLst>
              <a:ext uri="{FF2B5EF4-FFF2-40B4-BE49-F238E27FC236}">
                <a16:creationId xmlns:a16="http://schemas.microsoft.com/office/drawing/2014/main" id="{B131FC7C-BC07-B663-FA16-9FFC3B98E649}"/>
              </a:ext>
            </a:extLst>
          </p:cNvPr>
          <p:cNvSpPr>
            <a:spLocks noGrp="1"/>
          </p:cNvSpPr>
          <p:nvPr>
            <p:ph type="sldNum" sz="quarter" idx="5"/>
          </p:nvPr>
        </p:nvSpPr>
        <p:spPr/>
        <p:txBody>
          <a:bodyPr/>
          <a:lstStyle/>
          <a:p>
            <a:fld id="{BC484C3B-1DE0-4716-9C40-656C83D4A94D}" type="slidenum">
              <a:rPr lang="da-DK" smtClean="0"/>
              <a:t>16</a:t>
            </a:fld>
            <a:endParaRPr lang="da-DK"/>
          </a:p>
        </p:txBody>
      </p:sp>
    </p:spTree>
    <p:extLst>
      <p:ext uri="{BB962C8B-B14F-4D97-AF65-F5344CB8AC3E}">
        <p14:creationId xmlns:p14="http://schemas.microsoft.com/office/powerpoint/2010/main" val="2891346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E0318-1BB2-DB58-069B-B90A0B1F97A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F2636A7-A366-D617-C270-160AB1DC716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9229F09-2CAA-0B5A-5477-77B8F5ECC85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10D0987-AED9-5767-2D2B-47EB97142FBA}"/>
              </a:ext>
            </a:extLst>
          </p:cNvPr>
          <p:cNvSpPr>
            <a:spLocks noGrp="1"/>
          </p:cNvSpPr>
          <p:nvPr>
            <p:ph type="sldNum" sz="quarter" idx="5"/>
          </p:nvPr>
        </p:nvSpPr>
        <p:spPr/>
        <p:txBody>
          <a:bodyPr/>
          <a:lstStyle/>
          <a:p>
            <a:fld id="{BC484C3B-1DE0-4716-9C40-656C83D4A94D}" type="slidenum">
              <a:rPr lang="da-DK" smtClean="0"/>
              <a:t>17</a:t>
            </a:fld>
            <a:endParaRPr lang="da-DK"/>
          </a:p>
        </p:txBody>
      </p:sp>
    </p:spTree>
    <p:extLst>
      <p:ext uri="{BB962C8B-B14F-4D97-AF65-F5344CB8AC3E}">
        <p14:creationId xmlns:p14="http://schemas.microsoft.com/office/powerpoint/2010/main" val="984402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BC484C3B-1DE0-4716-9C40-656C83D4A94D}" type="slidenum">
              <a:rPr lang="da-DK" smtClean="0"/>
              <a:t>18</a:t>
            </a:fld>
            <a:endParaRPr lang="da-DK"/>
          </a:p>
        </p:txBody>
      </p:sp>
    </p:spTree>
    <p:extLst>
      <p:ext uri="{BB962C8B-B14F-4D97-AF65-F5344CB8AC3E}">
        <p14:creationId xmlns:p14="http://schemas.microsoft.com/office/powerpoint/2010/main" val="631274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BC484C3B-1DE0-4716-9C40-656C83D4A94D}" type="slidenum">
              <a:rPr lang="da-DK" smtClean="0"/>
              <a:t>19</a:t>
            </a:fld>
            <a:endParaRPr lang="da-DK"/>
          </a:p>
        </p:txBody>
      </p:sp>
    </p:spTree>
    <p:extLst>
      <p:ext uri="{BB962C8B-B14F-4D97-AF65-F5344CB8AC3E}">
        <p14:creationId xmlns:p14="http://schemas.microsoft.com/office/powerpoint/2010/main" val="1812930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E708-F475-9920-FFE5-8B90B4811B9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A0F73B0-C508-1D2A-F076-2BDF64FCD0F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57F2708-C77A-8606-12BF-11699E203AC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918D96D-AF60-DA53-0FF0-B4F76A48B4E9}"/>
              </a:ext>
            </a:extLst>
          </p:cNvPr>
          <p:cNvSpPr>
            <a:spLocks noGrp="1"/>
          </p:cNvSpPr>
          <p:nvPr>
            <p:ph type="sldNum" sz="quarter" idx="5"/>
          </p:nvPr>
        </p:nvSpPr>
        <p:spPr/>
        <p:txBody>
          <a:bodyPr/>
          <a:lstStyle/>
          <a:p>
            <a:fld id="{BC484C3B-1DE0-4716-9C40-656C83D4A94D}" type="slidenum">
              <a:rPr lang="da-DK" smtClean="0"/>
              <a:t>20</a:t>
            </a:fld>
            <a:endParaRPr lang="da-DK"/>
          </a:p>
        </p:txBody>
      </p:sp>
    </p:spTree>
    <p:extLst>
      <p:ext uri="{BB962C8B-B14F-4D97-AF65-F5344CB8AC3E}">
        <p14:creationId xmlns:p14="http://schemas.microsoft.com/office/powerpoint/2010/main" val="1331772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E1407-68B2-48A1-BE25-23042FC88CE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71FC403-81EC-DF95-1113-0595BA11D6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9770053-A962-4E4A-3567-627E034EF10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F6A9E92B-6993-0C77-4218-66AEBBD735C2}"/>
              </a:ext>
            </a:extLst>
          </p:cNvPr>
          <p:cNvSpPr>
            <a:spLocks noGrp="1"/>
          </p:cNvSpPr>
          <p:nvPr>
            <p:ph type="sldNum" sz="quarter" idx="5"/>
          </p:nvPr>
        </p:nvSpPr>
        <p:spPr/>
        <p:txBody>
          <a:bodyPr/>
          <a:lstStyle/>
          <a:p>
            <a:fld id="{BC484C3B-1DE0-4716-9C40-656C83D4A94D}" type="slidenum">
              <a:rPr lang="da-DK" smtClean="0"/>
              <a:t>21</a:t>
            </a:fld>
            <a:endParaRPr lang="da-DK"/>
          </a:p>
        </p:txBody>
      </p:sp>
    </p:spTree>
    <p:extLst>
      <p:ext uri="{BB962C8B-B14F-4D97-AF65-F5344CB8AC3E}">
        <p14:creationId xmlns:p14="http://schemas.microsoft.com/office/powerpoint/2010/main" val="2005436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D55EF-E2D4-3149-EEC1-955A2454D9F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01CD740-0F4F-9560-4312-9D203070C37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5B1E805-0849-9310-F4DE-2D83FA47D9D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4D9E309-EA74-F143-D31A-AEFE6C892224}"/>
              </a:ext>
            </a:extLst>
          </p:cNvPr>
          <p:cNvSpPr>
            <a:spLocks noGrp="1"/>
          </p:cNvSpPr>
          <p:nvPr>
            <p:ph type="sldNum" sz="quarter" idx="5"/>
          </p:nvPr>
        </p:nvSpPr>
        <p:spPr/>
        <p:txBody>
          <a:bodyPr/>
          <a:lstStyle/>
          <a:p>
            <a:fld id="{BC484C3B-1DE0-4716-9C40-656C83D4A94D}" type="slidenum">
              <a:rPr lang="da-DK" smtClean="0"/>
              <a:t>22</a:t>
            </a:fld>
            <a:endParaRPr lang="da-DK"/>
          </a:p>
        </p:txBody>
      </p:sp>
    </p:spTree>
    <p:extLst>
      <p:ext uri="{BB962C8B-B14F-4D97-AF65-F5344CB8AC3E}">
        <p14:creationId xmlns:p14="http://schemas.microsoft.com/office/powerpoint/2010/main" val="3626462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58692-E310-D4E0-CD91-D91A52A194C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A479433-3329-939B-5CF8-F1EDFCBB408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D676FBA-F6B8-0F7A-725A-65067174052A}"/>
              </a:ext>
            </a:extLst>
          </p:cNvPr>
          <p:cNvSpPr>
            <a:spLocks noGrp="1"/>
          </p:cNvSpPr>
          <p:nvPr>
            <p:ph type="body" idx="1"/>
          </p:nvPr>
        </p:nvSpPr>
        <p:spPr/>
        <p:txBody>
          <a:bodyPr/>
          <a:lstStyle/>
          <a:p>
            <a:endParaRPr lang="en-US" dirty="0"/>
          </a:p>
          <a:p>
            <a:endParaRPr lang="da-DK" dirty="0"/>
          </a:p>
        </p:txBody>
      </p:sp>
      <p:sp>
        <p:nvSpPr>
          <p:cNvPr id="4" name="Pladsholder til slidenummer 3">
            <a:extLst>
              <a:ext uri="{FF2B5EF4-FFF2-40B4-BE49-F238E27FC236}">
                <a16:creationId xmlns:a16="http://schemas.microsoft.com/office/drawing/2014/main" id="{1B8E6D48-8CA3-6EF7-3758-F3849450A400}"/>
              </a:ext>
            </a:extLst>
          </p:cNvPr>
          <p:cNvSpPr>
            <a:spLocks noGrp="1"/>
          </p:cNvSpPr>
          <p:nvPr>
            <p:ph type="sldNum" sz="quarter" idx="5"/>
          </p:nvPr>
        </p:nvSpPr>
        <p:spPr/>
        <p:txBody>
          <a:bodyPr/>
          <a:lstStyle/>
          <a:p>
            <a:fld id="{BC484C3B-1DE0-4716-9C40-656C83D4A94D}" type="slidenum">
              <a:rPr lang="da-DK" smtClean="0"/>
              <a:t>23</a:t>
            </a:fld>
            <a:endParaRPr lang="da-DK"/>
          </a:p>
        </p:txBody>
      </p:sp>
    </p:spTree>
    <p:extLst>
      <p:ext uri="{BB962C8B-B14F-4D97-AF65-F5344CB8AC3E}">
        <p14:creationId xmlns:p14="http://schemas.microsoft.com/office/powerpoint/2010/main" val="1055317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1EB55-64F8-95BA-77FD-C5B082DE999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5A4C9AC-5869-D038-B0E7-39D4EB0DDCD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873C595-B7E8-6379-AB12-4ABE79A2A16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63EEBB4-4917-754E-6A80-B663E5A0AF17}"/>
              </a:ext>
            </a:extLst>
          </p:cNvPr>
          <p:cNvSpPr>
            <a:spLocks noGrp="1"/>
          </p:cNvSpPr>
          <p:nvPr>
            <p:ph type="sldNum" sz="quarter" idx="5"/>
          </p:nvPr>
        </p:nvSpPr>
        <p:spPr/>
        <p:txBody>
          <a:bodyPr/>
          <a:lstStyle/>
          <a:p>
            <a:fld id="{BC484C3B-1DE0-4716-9C40-656C83D4A94D}" type="slidenum">
              <a:rPr lang="da-DK" smtClean="0"/>
              <a:t>24</a:t>
            </a:fld>
            <a:endParaRPr lang="da-DK"/>
          </a:p>
        </p:txBody>
      </p:sp>
    </p:spTree>
    <p:extLst>
      <p:ext uri="{BB962C8B-B14F-4D97-AF65-F5344CB8AC3E}">
        <p14:creationId xmlns:p14="http://schemas.microsoft.com/office/powerpoint/2010/main" val="24848350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AF726-9152-8EA2-8A17-06D23F483B7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6BBE93E-3843-53BE-F195-9342787E6D8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934A69E-9BF9-4FDB-A3B9-35B5ACFC4EF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A3088DC-DBC2-CEA6-664D-3DD9B859D5C4}"/>
              </a:ext>
            </a:extLst>
          </p:cNvPr>
          <p:cNvSpPr>
            <a:spLocks noGrp="1"/>
          </p:cNvSpPr>
          <p:nvPr>
            <p:ph type="sldNum" sz="quarter" idx="5"/>
          </p:nvPr>
        </p:nvSpPr>
        <p:spPr/>
        <p:txBody>
          <a:bodyPr/>
          <a:lstStyle/>
          <a:p>
            <a:fld id="{BC484C3B-1DE0-4716-9C40-656C83D4A94D}" type="slidenum">
              <a:rPr lang="da-DK" smtClean="0"/>
              <a:t>25</a:t>
            </a:fld>
            <a:endParaRPr lang="da-DK"/>
          </a:p>
        </p:txBody>
      </p:sp>
    </p:spTree>
    <p:extLst>
      <p:ext uri="{BB962C8B-B14F-4D97-AF65-F5344CB8AC3E}">
        <p14:creationId xmlns:p14="http://schemas.microsoft.com/office/powerpoint/2010/main" val="3214658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428F6-BD6D-CC3E-E89D-1214B0EE97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784B2A5-86C5-24AF-5EA3-95CE28FFB94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D40CF2D-13DD-B105-6C1F-A5D5A09FCCB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22638469-248D-A30F-3C97-BD0D08EC4600}"/>
              </a:ext>
            </a:extLst>
          </p:cNvPr>
          <p:cNvSpPr>
            <a:spLocks noGrp="1"/>
          </p:cNvSpPr>
          <p:nvPr>
            <p:ph type="sldNum" sz="quarter" idx="5"/>
          </p:nvPr>
        </p:nvSpPr>
        <p:spPr/>
        <p:txBody>
          <a:bodyPr/>
          <a:lstStyle/>
          <a:p>
            <a:fld id="{BC484C3B-1DE0-4716-9C40-656C83D4A94D}" type="slidenum">
              <a:rPr lang="da-DK" smtClean="0"/>
              <a:t>26</a:t>
            </a:fld>
            <a:endParaRPr lang="da-DK"/>
          </a:p>
        </p:txBody>
      </p:sp>
    </p:spTree>
    <p:extLst>
      <p:ext uri="{BB962C8B-B14F-4D97-AF65-F5344CB8AC3E}">
        <p14:creationId xmlns:p14="http://schemas.microsoft.com/office/powerpoint/2010/main" val="28227529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3595A-0A7B-9E52-89E4-FB3C8D288FB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D1359FC-5FBE-3ECF-FFBA-6F0C40A15F2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6779CCC-6D10-1E77-7DC9-2F80E352358D}"/>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849CB79-A1C5-0A24-CAAF-8140BE3A5BD6}"/>
              </a:ext>
            </a:extLst>
          </p:cNvPr>
          <p:cNvSpPr>
            <a:spLocks noGrp="1"/>
          </p:cNvSpPr>
          <p:nvPr>
            <p:ph type="sldNum" sz="quarter" idx="5"/>
          </p:nvPr>
        </p:nvSpPr>
        <p:spPr/>
        <p:txBody>
          <a:bodyPr/>
          <a:lstStyle/>
          <a:p>
            <a:fld id="{BC484C3B-1DE0-4716-9C40-656C83D4A94D}" type="slidenum">
              <a:rPr lang="da-DK" smtClean="0"/>
              <a:t>27</a:t>
            </a:fld>
            <a:endParaRPr lang="da-DK"/>
          </a:p>
        </p:txBody>
      </p:sp>
    </p:spTree>
    <p:extLst>
      <p:ext uri="{BB962C8B-B14F-4D97-AF65-F5344CB8AC3E}">
        <p14:creationId xmlns:p14="http://schemas.microsoft.com/office/powerpoint/2010/main" val="13047348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30A8F-5BA1-6707-A229-0A355E7BF3D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5D91DD1-AB79-5275-FEEB-24E54589075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E6E8DC2-9890-83AE-0189-AFA8C20E7332}"/>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5A69AEB-3968-899B-33A0-898D422EC493}"/>
              </a:ext>
            </a:extLst>
          </p:cNvPr>
          <p:cNvSpPr>
            <a:spLocks noGrp="1"/>
          </p:cNvSpPr>
          <p:nvPr>
            <p:ph type="sldNum" sz="quarter" idx="5"/>
          </p:nvPr>
        </p:nvSpPr>
        <p:spPr/>
        <p:txBody>
          <a:bodyPr/>
          <a:lstStyle/>
          <a:p>
            <a:fld id="{BC484C3B-1DE0-4716-9C40-656C83D4A94D}" type="slidenum">
              <a:rPr lang="da-DK" smtClean="0"/>
              <a:t>28</a:t>
            </a:fld>
            <a:endParaRPr lang="da-DK"/>
          </a:p>
        </p:txBody>
      </p:sp>
    </p:spTree>
    <p:extLst>
      <p:ext uri="{BB962C8B-B14F-4D97-AF65-F5344CB8AC3E}">
        <p14:creationId xmlns:p14="http://schemas.microsoft.com/office/powerpoint/2010/main" val="12962155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DB025-9277-26D1-9120-AAB35C585F9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9220579-6551-AE06-9720-73759996134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32D92BE-1EA8-78F1-860E-423D623E5B26}"/>
              </a:ext>
            </a:extLst>
          </p:cNvPr>
          <p:cNvSpPr>
            <a:spLocks noGrp="1"/>
          </p:cNvSpPr>
          <p:nvPr>
            <p:ph type="body" idx="1"/>
          </p:nvPr>
        </p:nvSpPr>
        <p:spPr/>
        <p:txBody>
          <a:bodyPr/>
          <a:lstStyle/>
          <a:p>
            <a:r>
              <a:rPr lang="da-DK" dirty="0"/>
              <a:t>Formål: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Analysere</a:t>
            </a:r>
            <a:r>
              <a:rPr lang="en-US" dirty="0">
                <a:solidFill>
                  <a:srgbClr val="123044"/>
                </a:solidFill>
                <a:latin typeface="Arial" pitchFamily="34" charset="0"/>
                <a:ea typeface="Arial" pitchFamily="34" charset="-122"/>
                <a:cs typeface="Arial" pitchFamily="34" charset="-120"/>
              </a:rPr>
              <a:t> prototype 1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planlægge</a:t>
            </a:r>
            <a:r>
              <a:rPr lang="en-US">
                <a:solidFill>
                  <a:srgbClr val="123044"/>
                </a:solidFill>
                <a:latin typeface="Arial" pitchFamily="34" charset="0"/>
                <a:ea typeface="Arial" pitchFamily="34" charset="-122"/>
                <a:cs typeface="Arial" pitchFamily="34" charset="-120"/>
              </a:rPr>
              <a:t> forbedringer.</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Analyse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forbedringsforslag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over iteration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Tydelige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næste</a:t>
            </a:r>
            <a:r>
              <a:rPr lang="en-US">
                <a:solidFill>
                  <a:srgbClr val="123044"/>
                </a:solidFill>
                <a:latin typeface="Arial" pitchFamily="34" charset="0"/>
                <a:ea typeface="Arial" pitchFamily="34" charset="-122"/>
                <a:cs typeface="Arial" pitchFamily="34" charset="-120"/>
              </a:rPr>
              <a:t> skridt.</a:t>
            </a:r>
            <a:endParaRPr lang="en-US" dirty="0">
              <a:solidFill>
                <a:srgbClr val="123044"/>
              </a:solidFill>
              <a:latin typeface="Arial" pitchFamily="34" charset="0"/>
              <a:ea typeface="Arial" pitchFamily="34" charset="-122"/>
              <a:cs typeface="Arial" pitchFamily="34" charset="-120"/>
            </a:endParaRPr>
          </a:p>
          <a:p>
            <a:endParaRPr lang="en-US" dirty="0"/>
          </a:p>
          <a:p>
            <a:r>
              <a:rPr lang="da-DK" dirty="0"/>
              <a:t>Lærerfokus:</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Spørg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Hvad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fungerer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Hvad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gør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ikke</a:t>
            </a:r>
            <a:r>
              <a:rPr lang="en-US" dirty="0">
                <a:solidFill>
                  <a:srgbClr val="123044"/>
                </a:solidFill>
                <a:latin typeface="Arial" pitchFamily="34" charset="0"/>
                <a:ea typeface="Arial" pitchFamily="34" charset="-122"/>
                <a:cs typeface="Arial" pitchFamily="34" charset="-120"/>
              </a:rPr>
              <a:t>?</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forbedringer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til</a:t>
            </a:r>
            <a:r>
              <a:rPr lang="en-US">
                <a:solidFill>
                  <a:srgbClr val="123044"/>
                </a:solidFill>
                <a:latin typeface="Arial" pitchFamily="34" charset="0"/>
                <a:ea typeface="Arial" pitchFamily="34" charset="-122"/>
                <a:cs typeface="Arial" pitchFamily="34" charset="-120"/>
              </a:rPr>
              <a:t> data.</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Støt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prioritering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opgavefordeling.</a:t>
            </a: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48E0E213-843D-E944-08A5-921B695D1AA7}"/>
              </a:ext>
            </a:extLst>
          </p:cNvPr>
          <p:cNvSpPr>
            <a:spLocks noGrp="1"/>
          </p:cNvSpPr>
          <p:nvPr>
            <p:ph type="sldNum" sz="quarter" idx="5"/>
          </p:nvPr>
        </p:nvSpPr>
        <p:spPr/>
        <p:txBody>
          <a:bodyPr/>
          <a:lstStyle/>
          <a:p>
            <a:fld id="{BC484C3B-1DE0-4716-9C40-656C83D4A94D}" type="slidenum">
              <a:rPr lang="da-DK" smtClean="0"/>
              <a:t>29</a:t>
            </a:fld>
            <a:endParaRPr lang="da-DK"/>
          </a:p>
        </p:txBody>
      </p:sp>
    </p:spTree>
    <p:extLst>
      <p:ext uri="{BB962C8B-B14F-4D97-AF65-F5344CB8AC3E}">
        <p14:creationId xmlns:p14="http://schemas.microsoft.com/office/powerpoint/2010/main" val="140292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1F6CA-0772-C925-42D2-E9A40832A07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53AD778-4C0F-F5B2-2636-FA25E48F208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C225E5E-3879-E1C6-00E4-D2C9352E2D6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7FDECBB-1D47-0950-8213-B6F3A3B7B832}"/>
              </a:ext>
            </a:extLst>
          </p:cNvPr>
          <p:cNvSpPr>
            <a:spLocks noGrp="1"/>
          </p:cNvSpPr>
          <p:nvPr>
            <p:ph type="sldNum" sz="quarter" idx="5"/>
          </p:nvPr>
        </p:nvSpPr>
        <p:spPr/>
        <p:txBody>
          <a:bodyPr/>
          <a:lstStyle/>
          <a:p>
            <a:fld id="{BC484C3B-1DE0-4716-9C40-656C83D4A94D}" type="slidenum">
              <a:rPr lang="da-DK" smtClean="0"/>
              <a:t>30</a:t>
            </a:fld>
            <a:endParaRPr lang="da-DK"/>
          </a:p>
        </p:txBody>
      </p:sp>
    </p:spTree>
    <p:extLst>
      <p:ext uri="{BB962C8B-B14F-4D97-AF65-F5344CB8AC3E}">
        <p14:creationId xmlns:p14="http://schemas.microsoft.com/office/powerpoint/2010/main" val="2872352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4E1D9-92F7-6030-8CAF-E6D3371EF91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F1D03DB-887B-1FA4-F9FA-6B81B1FBA4E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EC82662-EDBC-14DC-4117-E3054B117E3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08BE3336-BD71-CFAF-FD10-6CD417B3E240}"/>
              </a:ext>
            </a:extLst>
          </p:cNvPr>
          <p:cNvSpPr>
            <a:spLocks noGrp="1"/>
          </p:cNvSpPr>
          <p:nvPr>
            <p:ph type="sldNum" sz="quarter" idx="5"/>
          </p:nvPr>
        </p:nvSpPr>
        <p:spPr/>
        <p:txBody>
          <a:bodyPr/>
          <a:lstStyle/>
          <a:p>
            <a:fld id="{BC484C3B-1DE0-4716-9C40-656C83D4A94D}" type="slidenum">
              <a:rPr lang="da-DK" smtClean="0"/>
              <a:t>31</a:t>
            </a:fld>
            <a:endParaRPr lang="da-DK"/>
          </a:p>
        </p:txBody>
      </p:sp>
    </p:spTree>
    <p:extLst>
      <p:ext uri="{BB962C8B-B14F-4D97-AF65-F5344CB8AC3E}">
        <p14:creationId xmlns:p14="http://schemas.microsoft.com/office/powerpoint/2010/main" val="29345029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B1A4C-1360-8701-BA16-FBE4268C745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0611E56-9F2D-647A-A716-A8AF4D73F4C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4965131-371F-A546-5C23-437C27D9BF4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F64F80C-479D-DC3B-C1C3-9691D7978007}"/>
              </a:ext>
            </a:extLst>
          </p:cNvPr>
          <p:cNvSpPr>
            <a:spLocks noGrp="1"/>
          </p:cNvSpPr>
          <p:nvPr>
            <p:ph type="sldNum" sz="quarter" idx="5"/>
          </p:nvPr>
        </p:nvSpPr>
        <p:spPr/>
        <p:txBody>
          <a:bodyPr/>
          <a:lstStyle/>
          <a:p>
            <a:fld id="{BC484C3B-1DE0-4716-9C40-656C83D4A94D}" type="slidenum">
              <a:rPr lang="da-DK" smtClean="0"/>
              <a:t>32</a:t>
            </a:fld>
            <a:endParaRPr lang="da-DK"/>
          </a:p>
        </p:txBody>
      </p:sp>
    </p:spTree>
    <p:extLst>
      <p:ext uri="{BB962C8B-B14F-4D97-AF65-F5344CB8AC3E}">
        <p14:creationId xmlns:p14="http://schemas.microsoft.com/office/powerpoint/2010/main" val="31958068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3B8D9-6F36-2223-0478-C17112CBE06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CD7F130-CA27-25AA-6495-33D130EA573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806C69C-6C0E-8D21-9406-39AAEEAA8FA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2302773-0239-7A6A-E96A-474568BAB487}"/>
              </a:ext>
            </a:extLst>
          </p:cNvPr>
          <p:cNvSpPr>
            <a:spLocks noGrp="1"/>
          </p:cNvSpPr>
          <p:nvPr>
            <p:ph type="sldNum" sz="quarter" idx="5"/>
          </p:nvPr>
        </p:nvSpPr>
        <p:spPr/>
        <p:txBody>
          <a:bodyPr/>
          <a:lstStyle/>
          <a:p>
            <a:fld id="{BC484C3B-1DE0-4716-9C40-656C83D4A94D}" type="slidenum">
              <a:rPr lang="da-DK" smtClean="0"/>
              <a:t>33</a:t>
            </a:fld>
            <a:endParaRPr lang="da-DK"/>
          </a:p>
        </p:txBody>
      </p:sp>
    </p:spTree>
    <p:extLst>
      <p:ext uri="{BB962C8B-B14F-4D97-AF65-F5344CB8AC3E}">
        <p14:creationId xmlns:p14="http://schemas.microsoft.com/office/powerpoint/2010/main" val="39197172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F27E3-A761-109B-B322-C4CAB503ADE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E520ABE-7EDB-9D39-C5FC-C41E5053D64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02F04A3-4158-8202-C63B-2E9BC2EDFA0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A9FFFDF-63F1-827D-8BBF-E62B399F3105}"/>
              </a:ext>
            </a:extLst>
          </p:cNvPr>
          <p:cNvSpPr>
            <a:spLocks noGrp="1"/>
          </p:cNvSpPr>
          <p:nvPr>
            <p:ph type="sldNum" sz="quarter" idx="5"/>
          </p:nvPr>
        </p:nvSpPr>
        <p:spPr/>
        <p:txBody>
          <a:bodyPr/>
          <a:lstStyle/>
          <a:p>
            <a:fld id="{BC484C3B-1DE0-4716-9C40-656C83D4A94D}" type="slidenum">
              <a:rPr lang="da-DK" smtClean="0"/>
              <a:t>34</a:t>
            </a:fld>
            <a:endParaRPr lang="da-DK"/>
          </a:p>
        </p:txBody>
      </p:sp>
    </p:spTree>
    <p:extLst>
      <p:ext uri="{BB962C8B-B14F-4D97-AF65-F5344CB8AC3E}">
        <p14:creationId xmlns:p14="http://schemas.microsoft.com/office/powerpoint/2010/main" val="1847827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5B809-5072-41CE-AA76-053EE1C09C7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787B24-5E8B-20B5-A290-96A8C04977E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DCC18D3-CDE1-A83C-983E-97EEDE8B6BD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684F9E6-8007-FAC7-9C37-D00367C72C73}"/>
              </a:ext>
            </a:extLst>
          </p:cNvPr>
          <p:cNvSpPr>
            <a:spLocks noGrp="1"/>
          </p:cNvSpPr>
          <p:nvPr>
            <p:ph type="sldNum" sz="quarter" idx="5"/>
          </p:nvPr>
        </p:nvSpPr>
        <p:spPr/>
        <p:txBody>
          <a:bodyPr/>
          <a:lstStyle/>
          <a:p>
            <a:fld id="{BC484C3B-1DE0-4716-9C40-656C83D4A94D}" type="slidenum">
              <a:rPr lang="da-DK" smtClean="0"/>
              <a:t>35</a:t>
            </a:fld>
            <a:endParaRPr lang="da-DK"/>
          </a:p>
        </p:txBody>
      </p:sp>
    </p:spTree>
    <p:extLst>
      <p:ext uri="{BB962C8B-B14F-4D97-AF65-F5344CB8AC3E}">
        <p14:creationId xmlns:p14="http://schemas.microsoft.com/office/powerpoint/2010/main" val="281712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DF5E7-B509-D9E6-32DF-BAFA2E553A2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9D481B1-B6D3-AC0E-0493-562C0438187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0CB4321-0022-E88B-CB44-DEFE9327874C}"/>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Omsætte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forbedringer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ny</a:t>
            </a:r>
            <a:r>
              <a:rPr lang="en-US" dirty="0">
                <a:solidFill>
                  <a:srgbClr val="123044"/>
                </a:solidFill>
                <a:latin typeface="Arial" pitchFamily="34" charset="0"/>
                <a:ea typeface="Arial" pitchFamily="34" charset="-122"/>
                <a:cs typeface="Arial" pitchFamily="34" charset="-120"/>
              </a:rPr>
              <a:t> prototype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sammenligne</a:t>
            </a:r>
            <a:r>
              <a:rPr lang="en-US" dirty="0">
                <a:solidFill>
                  <a:srgbClr val="123044"/>
                </a:solidFill>
                <a:latin typeface="Arial" pitchFamily="34" charset="0"/>
                <a:ea typeface="Arial" pitchFamily="34" charset="-122"/>
                <a:cs typeface="Arial" pitchFamily="34" charset="-120"/>
              </a:rPr>
              <a:t> med prototype 1.</a:t>
            </a:r>
          </a:p>
          <a:p>
            <a:pPr defTabSz="881116">
              <a:defRPr/>
            </a:pPr>
            <a:endParaRPr lang="en-US" dirty="0">
              <a:solidFill>
                <a:srgbClr val="123044"/>
              </a:solidFill>
              <a:latin typeface="Arial" pitchFamily="34" charset="0"/>
              <a:ea typeface="Arial" pitchFamily="34" charset="-122"/>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Prototype 2.</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ea typeface="Arial" pitchFamily="34" charset="-122"/>
              <a:cs typeface="Arial" pitchFamily="34" charset="-120"/>
            </a:endParaRPr>
          </a:p>
          <a:p>
            <a:r>
              <a:rPr lang="en-US" dirty="0" err="1">
                <a:solidFill>
                  <a:srgbClr val="123044"/>
                </a:solidFill>
                <a:latin typeface="Arial" pitchFamily="34" charset="0"/>
                <a:cs typeface="Arial" pitchFamily="34" charset="-120"/>
              </a:rPr>
              <a:t>Lærerfokus</a:t>
            </a:r>
            <a:r>
              <a:rPr lang="en-US">
                <a:solidFill>
                  <a:srgbClr val="123044"/>
                </a:solidFill>
                <a:latin typeface="Arial" pitchFamily="34" charset="0"/>
                <a:cs typeface="Arial" pitchFamily="34" charset="-120"/>
              </a:rPr>
              <a:t>: </a:t>
            </a:r>
          </a:p>
          <a:p>
            <a:r>
              <a:rPr lang="en-US">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Sammenligning</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er nøglen.</a:t>
            </a:r>
            <a:endParaRPr lang="en-US" dirty="0"/>
          </a:p>
          <a:p>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Tal om, </a:t>
            </a:r>
            <a:r>
              <a:rPr lang="en-US" dirty="0" err="1">
                <a:solidFill>
                  <a:srgbClr val="123044"/>
                </a:solidFill>
                <a:latin typeface="Arial" pitchFamily="34" charset="0"/>
                <a:ea typeface="Arial" pitchFamily="34" charset="-122"/>
                <a:cs typeface="Arial" pitchFamily="34" charset="-120"/>
              </a:rPr>
              <a:t>hvilke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ændringer</a:t>
            </a:r>
            <a:r>
              <a:rPr lang="en-US" dirty="0">
                <a:solidFill>
                  <a:srgbClr val="123044"/>
                </a:solidFill>
                <a:latin typeface="Arial" pitchFamily="34" charset="0"/>
                <a:ea typeface="Arial" pitchFamily="34" charset="-122"/>
                <a:cs typeface="Arial" pitchFamily="34" charset="-120"/>
              </a:rPr>
              <a:t> der </a:t>
            </a:r>
            <a:r>
              <a:rPr lang="en-US" err="1">
                <a:solidFill>
                  <a:srgbClr val="123044"/>
                </a:solidFill>
                <a:latin typeface="Arial" pitchFamily="34" charset="0"/>
                <a:ea typeface="Arial" pitchFamily="34" charset="-122"/>
                <a:cs typeface="Arial" pitchFamily="34" charset="-120"/>
              </a:rPr>
              <a:t>gav</a:t>
            </a:r>
            <a:r>
              <a:rPr lang="en-US">
                <a:solidFill>
                  <a:srgbClr val="123044"/>
                </a:solidFill>
                <a:latin typeface="Arial" pitchFamily="34" charset="0"/>
                <a:ea typeface="Arial" pitchFamily="34" charset="-122"/>
                <a:cs typeface="Arial" pitchFamily="34" charset="-120"/>
              </a:rPr>
              <a:t> effekt.</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Synliggør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fuld</a:t>
            </a:r>
            <a:r>
              <a:rPr lang="en-US">
                <a:solidFill>
                  <a:srgbClr val="123044"/>
                </a:solidFill>
                <a:latin typeface="Arial" pitchFamily="34" charset="0"/>
                <a:ea typeface="Arial" pitchFamily="34" charset="-122"/>
                <a:cs typeface="Arial" pitchFamily="34" charset="-120"/>
              </a:rPr>
              <a:t> iterationscyklus.</a:t>
            </a:r>
            <a:endParaRPr lang="en-US" dirty="0"/>
          </a:p>
          <a:p>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Testdata</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Sammenligning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prototype 1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2</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Begrundede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næste</a:t>
            </a:r>
            <a:r>
              <a:rPr lang="en-US">
                <a:solidFill>
                  <a:srgbClr val="123044"/>
                </a:solidFill>
                <a:latin typeface="Arial" pitchFamily="34" charset="0"/>
                <a:ea typeface="Arial" pitchFamily="34" charset="-122"/>
                <a:cs typeface="Arial" pitchFamily="34" charset="-120"/>
              </a:rPr>
              <a:t> skridt.</a:t>
            </a: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2CB583B7-6B2A-7C54-9380-89A0E2296D32}"/>
              </a:ext>
            </a:extLst>
          </p:cNvPr>
          <p:cNvSpPr>
            <a:spLocks noGrp="1"/>
          </p:cNvSpPr>
          <p:nvPr>
            <p:ph type="sldNum" sz="quarter" idx="5"/>
          </p:nvPr>
        </p:nvSpPr>
        <p:spPr/>
        <p:txBody>
          <a:bodyPr/>
          <a:lstStyle/>
          <a:p>
            <a:fld id="{BC484C3B-1DE0-4716-9C40-656C83D4A94D}" type="slidenum">
              <a:rPr lang="da-DK" smtClean="0"/>
              <a:t>36</a:t>
            </a:fld>
            <a:endParaRPr lang="da-DK"/>
          </a:p>
        </p:txBody>
      </p:sp>
    </p:spTree>
    <p:extLst>
      <p:ext uri="{BB962C8B-B14F-4D97-AF65-F5344CB8AC3E}">
        <p14:creationId xmlns:p14="http://schemas.microsoft.com/office/powerpoint/2010/main" val="17452615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770DF-3B36-0A51-CE67-4892632792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5D596F7-067A-F5F7-EC14-B94D7498581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85D8DD1-17A8-9EF0-79F7-11B803391744}"/>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63003CD-377F-8155-1D15-670C56E8A053}"/>
              </a:ext>
            </a:extLst>
          </p:cNvPr>
          <p:cNvSpPr>
            <a:spLocks noGrp="1"/>
          </p:cNvSpPr>
          <p:nvPr>
            <p:ph type="sldNum" sz="quarter" idx="5"/>
          </p:nvPr>
        </p:nvSpPr>
        <p:spPr/>
        <p:txBody>
          <a:bodyPr/>
          <a:lstStyle/>
          <a:p>
            <a:fld id="{BC484C3B-1DE0-4716-9C40-656C83D4A94D}" type="slidenum">
              <a:rPr lang="da-DK" smtClean="0"/>
              <a:t>37</a:t>
            </a:fld>
            <a:endParaRPr lang="da-DK"/>
          </a:p>
        </p:txBody>
      </p:sp>
    </p:spTree>
    <p:extLst>
      <p:ext uri="{BB962C8B-B14F-4D97-AF65-F5344CB8AC3E}">
        <p14:creationId xmlns:p14="http://schemas.microsoft.com/office/powerpoint/2010/main" val="10516014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3E4E1-2831-E4B4-A333-FFE1385368E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60E3D97-78F0-5434-5F2E-66CEC3FA928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1348B2D-3C88-48E1-FB86-6CD32C1B2C37}"/>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9512549F-8F10-7845-9C6D-1D609736E32A}"/>
              </a:ext>
            </a:extLst>
          </p:cNvPr>
          <p:cNvSpPr>
            <a:spLocks noGrp="1"/>
          </p:cNvSpPr>
          <p:nvPr>
            <p:ph type="sldNum" sz="quarter" idx="5"/>
          </p:nvPr>
        </p:nvSpPr>
        <p:spPr/>
        <p:txBody>
          <a:bodyPr/>
          <a:lstStyle/>
          <a:p>
            <a:fld id="{BC484C3B-1DE0-4716-9C40-656C83D4A94D}" type="slidenum">
              <a:rPr lang="da-DK" smtClean="0"/>
              <a:t>38</a:t>
            </a:fld>
            <a:endParaRPr lang="da-DK"/>
          </a:p>
        </p:txBody>
      </p:sp>
    </p:spTree>
    <p:extLst>
      <p:ext uri="{BB962C8B-B14F-4D97-AF65-F5344CB8AC3E}">
        <p14:creationId xmlns:p14="http://schemas.microsoft.com/office/powerpoint/2010/main" val="4006659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B5CBA-27EC-520F-4ABE-8FE794292ED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1347539-8C9B-A510-08DF-DCB70263162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091F2A7-E310-D92B-3E15-2AAE0D9D6332}"/>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1BD6DD48-77EA-33C8-DEA9-D7E6A1D7C6FA}"/>
              </a:ext>
            </a:extLst>
          </p:cNvPr>
          <p:cNvSpPr>
            <a:spLocks noGrp="1"/>
          </p:cNvSpPr>
          <p:nvPr>
            <p:ph type="sldNum" sz="quarter" idx="5"/>
          </p:nvPr>
        </p:nvSpPr>
        <p:spPr/>
        <p:txBody>
          <a:bodyPr/>
          <a:lstStyle/>
          <a:p>
            <a:fld id="{BC484C3B-1DE0-4716-9C40-656C83D4A94D}" type="slidenum">
              <a:rPr lang="da-DK" smtClean="0"/>
              <a:t>39</a:t>
            </a:fld>
            <a:endParaRPr lang="da-DK"/>
          </a:p>
        </p:txBody>
      </p:sp>
    </p:spTree>
    <p:extLst>
      <p:ext uri="{BB962C8B-B14F-4D97-AF65-F5344CB8AC3E}">
        <p14:creationId xmlns:p14="http://schemas.microsoft.com/office/powerpoint/2010/main" val="13176849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B0632-6343-8C56-E8F6-97D1A040079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B933C79-7527-A3A0-1079-720DCCDA13A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DEB5A0E-C2D9-AE4E-BD31-E8A0A56DA626}"/>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C8E2ABCC-621E-361A-06FC-A5730C1A16F7}"/>
              </a:ext>
            </a:extLst>
          </p:cNvPr>
          <p:cNvSpPr>
            <a:spLocks noGrp="1"/>
          </p:cNvSpPr>
          <p:nvPr>
            <p:ph type="sldNum" sz="quarter" idx="5"/>
          </p:nvPr>
        </p:nvSpPr>
        <p:spPr/>
        <p:txBody>
          <a:bodyPr/>
          <a:lstStyle/>
          <a:p>
            <a:fld id="{BC484C3B-1DE0-4716-9C40-656C83D4A94D}" type="slidenum">
              <a:rPr lang="da-DK" smtClean="0"/>
              <a:t>40</a:t>
            </a:fld>
            <a:endParaRPr lang="da-DK"/>
          </a:p>
        </p:txBody>
      </p:sp>
    </p:spTree>
    <p:extLst>
      <p:ext uri="{BB962C8B-B14F-4D97-AF65-F5344CB8AC3E}">
        <p14:creationId xmlns:p14="http://schemas.microsoft.com/office/powerpoint/2010/main" val="13213717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58629-95F6-F89D-FD39-FD75C7FC6D0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3028B9D-E31B-84B7-2D83-D7E34E203E7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8C43280-FF8E-23D6-3EFF-2F5E9363E76E}"/>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2F2F4036-90DF-B161-F869-F872793717BB}"/>
              </a:ext>
            </a:extLst>
          </p:cNvPr>
          <p:cNvSpPr>
            <a:spLocks noGrp="1"/>
          </p:cNvSpPr>
          <p:nvPr>
            <p:ph type="sldNum" sz="quarter" idx="5"/>
          </p:nvPr>
        </p:nvSpPr>
        <p:spPr/>
        <p:txBody>
          <a:bodyPr/>
          <a:lstStyle/>
          <a:p>
            <a:fld id="{BC484C3B-1DE0-4716-9C40-656C83D4A94D}" type="slidenum">
              <a:rPr lang="da-DK" smtClean="0"/>
              <a:t>41</a:t>
            </a:fld>
            <a:endParaRPr lang="da-DK"/>
          </a:p>
        </p:txBody>
      </p:sp>
    </p:spTree>
    <p:extLst>
      <p:ext uri="{BB962C8B-B14F-4D97-AF65-F5344CB8AC3E}">
        <p14:creationId xmlns:p14="http://schemas.microsoft.com/office/powerpoint/2010/main" val="36564167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4C9C7-D1D7-9F62-62C8-8FEA65DA1A0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8871891-1900-AD59-4C64-0707EC6094B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9B86BE5-1AE3-5D9F-4608-D0E90CF01D4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99B136B-C156-4F04-1EF5-47538522193F}"/>
              </a:ext>
            </a:extLst>
          </p:cNvPr>
          <p:cNvSpPr>
            <a:spLocks noGrp="1"/>
          </p:cNvSpPr>
          <p:nvPr>
            <p:ph type="sldNum" sz="quarter" idx="5"/>
          </p:nvPr>
        </p:nvSpPr>
        <p:spPr/>
        <p:txBody>
          <a:bodyPr/>
          <a:lstStyle/>
          <a:p>
            <a:fld id="{BC484C3B-1DE0-4716-9C40-656C83D4A94D}" type="slidenum">
              <a:rPr lang="da-DK" smtClean="0"/>
              <a:t>42</a:t>
            </a:fld>
            <a:endParaRPr lang="da-DK"/>
          </a:p>
        </p:txBody>
      </p:sp>
    </p:spTree>
    <p:extLst>
      <p:ext uri="{BB962C8B-B14F-4D97-AF65-F5344CB8AC3E}">
        <p14:creationId xmlns:p14="http://schemas.microsoft.com/office/powerpoint/2010/main" val="39752622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345FC-EED3-F095-98F0-2883B7A0855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3428907-4ECF-96A7-29F0-03BC421D547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E3B1AD9-FDDC-B730-5E90-63E561B4F347}"/>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Omsætte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forbedringer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ny</a:t>
            </a:r>
            <a:r>
              <a:rPr lang="en-US" dirty="0">
                <a:solidFill>
                  <a:srgbClr val="123044"/>
                </a:solidFill>
                <a:latin typeface="Arial" pitchFamily="34" charset="0"/>
                <a:ea typeface="Arial" pitchFamily="34" charset="-122"/>
                <a:cs typeface="Arial" pitchFamily="34" charset="-120"/>
              </a:rPr>
              <a:t> prototype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sammenligne</a:t>
            </a:r>
            <a:r>
              <a:rPr lang="en-US" dirty="0">
                <a:solidFill>
                  <a:srgbClr val="123044"/>
                </a:solidFill>
                <a:latin typeface="Arial" pitchFamily="34" charset="0"/>
                <a:ea typeface="Arial" pitchFamily="34" charset="-122"/>
                <a:cs typeface="Arial" pitchFamily="34" charset="-120"/>
              </a:rPr>
              <a:t> med prototype 1.</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Prototype 2.</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ea typeface="Arial" pitchFamily="34" charset="-122"/>
              <a:cs typeface="Arial" pitchFamily="34" charset="-120"/>
            </a:endParaRPr>
          </a:p>
          <a:p>
            <a:r>
              <a:rPr lang="en-US" dirty="0" err="1">
                <a:solidFill>
                  <a:srgbClr val="123044"/>
                </a:solidFill>
                <a:latin typeface="Arial" pitchFamily="34" charset="0"/>
                <a:cs typeface="Arial" pitchFamily="34" charset="-120"/>
              </a:rPr>
              <a:t>Lærerfokus</a:t>
            </a:r>
            <a:r>
              <a:rPr lang="en-US">
                <a:solidFill>
                  <a:srgbClr val="123044"/>
                </a:solidFill>
                <a:latin typeface="Arial" pitchFamily="34" charset="0"/>
                <a:cs typeface="Arial" pitchFamily="34" charset="-120"/>
              </a:rPr>
              <a:t>: </a:t>
            </a:r>
          </a:p>
          <a:p>
            <a:r>
              <a:rPr lang="en-US">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Sammenligning</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er nøglen.</a:t>
            </a:r>
            <a:endParaRPr lang="en-US" dirty="0"/>
          </a:p>
          <a:p>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Tal om, </a:t>
            </a:r>
            <a:r>
              <a:rPr lang="en-US" dirty="0" err="1">
                <a:solidFill>
                  <a:srgbClr val="123044"/>
                </a:solidFill>
                <a:latin typeface="Arial" pitchFamily="34" charset="0"/>
                <a:ea typeface="Arial" pitchFamily="34" charset="-122"/>
                <a:cs typeface="Arial" pitchFamily="34" charset="-120"/>
              </a:rPr>
              <a:t>hvilke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ændringer</a:t>
            </a:r>
            <a:r>
              <a:rPr lang="en-US" dirty="0">
                <a:solidFill>
                  <a:srgbClr val="123044"/>
                </a:solidFill>
                <a:latin typeface="Arial" pitchFamily="34" charset="0"/>
                <a:ea typeface="Arial" pitchFamily="34" charset="-122"/>
                <a:cs typeface="Arial" pitchFamily="34" charset="-120"/>
              </a:rPr>
              <a:t> der </a:t>
            </a:r>
            <a:r>
              <a:rPr lang="en-US" err="1">
                <a:solidFill>
                  <a:srgbClr val="123044"/>
                </a:solidFill>
                <a:latin typeface="Arial" pitchFamily="34" charset="0"/>
                <a:ea typeface="Arial" pitchFamily="34" charset="-122"/>
                <a:cs typeface="Arial" pitchFamily="34" charset="-120"/>
              </a:rPr>
              <a:t>gav</a:t>
            </a:r>
            <a:r>
              <a:rPr lang="en-US">
                <a:solidFill>
                  <a:srgbClr val="123044"/>
                </a:solidFill>
                <a:latin typeface="Arial" pitchFamily="34" charset="0"/>
                <a:ea typeface="Arial" pitchFamily="34" charset="-122"/>
                <a:cs typeface="Arial" pitchFamily="34" charset="-120"/>
              </a:rPr>
              <a:t> effekt.</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Synliggør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fuld</a:t>
            </a:r>
            <a:r>
              <a:rPr lang="en-US">
                <a:solidFill>
                  <a:srgbClr val="123044"/>
                </a:solidFill>
                <a:latin typeface="Arial" pitchFamily="34" charset="0"/>
                <a:ea typeface="Arial" pitchFamily="34" charset="-122"/>
                <a:cs typeface="Arial" pitchFamily="34" charset="-120"/>
              </a:rPr>
              <a:t> iterationscyklus.</a:t>
            </a:r>
            <a:endParaRPr lang="en-US" dirty="0"/>
          </a:p>
          <a:p>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Testdata</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Sammenligning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prototype 1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2</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Begrundede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næste</a:t>
            </a:r>
            <a:r>
              <a:rPr lang="en-US">
                <a:solidFill>
                  <a:srgbClr val="123044"/>
                </a:solidFill>
                <a:latin typeface="Arial" pitchFamily="34" charset="0"/>
                <a:ea typeface="Arial" pitchFamily="34" charset="-122"/>
                <a:cs typeface="Arial" pitchFamily="34" charset="-120"/>
              </a:rPr>
              <a:t> skridt.</a:t>
            </a: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32F4C6C2-78DE-09DC-0B04-7B8EF34BE583}"/>
              </a:ext>
            </a:extLst>
          </p:cNvPr>
          <p:cNvSpPr>
            <a:spLocks noGrp="1"/>
          </p:cNvSpPr>
          <p:nvPr>
            <p:ph type="sldNum" sz="quarter" idx="5"/>
          </p:nvPr>
        </p:nvSpPr>
        <p:spPr/>
        <p:txBody>
          <a:bodyPr/>
          <a:lstStyle/>
          <a:p>
            <a:fld id="{BC484C3B-1DE0-4716-9C40-656C83D4A94D}" type="slidenum">
              <a:rPr lang="da-DK" smtClean="0"/>
              <a:t>43</a:t>
            </a:fld>
            <a:endParaRPr lang="da-DK"/>
          </a:p>
        </p:txBody>
      </p:sp>
    </p:spTree>
    <p:extLst>
      <p:ext uri="{BB962C8B-B14F-4D97-AF65-F5344CB8AC3E}">
        <p14:creationId xmlns:p14="http://schemas.microsoft.com/office/powerpoint/2010/main" val="6003202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30085-661E-7BDE-376B-34058806C0C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9809297-06AA-F0BC-2718-C7BA8837B4F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C02ECE3-ABFD-E9AE-D1BD-FCC3229AFE1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5D52302-FC92-AB9E-B5A4-DFDB80A59475}"/>
              </a:ext>
            </a:extLst>
          </p:cNvPr>
          <p:cNvSpPr>
            <a:spLocks noGrp="1"/>
          </p:cNvSpPr>
          <p:nvPr>
            <p:ph type="sldNum" sz="quarter" idx="5"/>
          </p:nvPr>
        </p:nvSpPr>
        <p:spPr/>
        <p:txBody>
          <a:bodyPr/>
          <a:lstStyle/>
          <a:p>
            <a:fld id="{BC484C3B-1DE0-4716-9C40-656C83D4A94D}" type="slidenum">
              <a:rPr lang="da-DK" smtClean="0"/>
              <a:t>44</a:t>
            </a:fld>
            <a:endParaRPr lang="da-DK"/>
          </a:p>
        </p:txBody>
      </p:sp>
    </p:spTree>
    <p:extLst>
      <p:ext uri="{BB962C8B-B14F-4D97-AF65-F5344CB8AC3E}">
        <p14:creationId xmlns:p14="http://schemas.microsoft.com/office/powerpoint/2010/main" val="42355182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EBAE6-0C14-6DA9-BF0D-8E6E5E85BF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EA47F39-63E4-A3E6-E832-5C438276058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3D27253-B345-CCD4-5FA0-F5E212197F1E}"/>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D511781D-622F-0856-A51F-885BAEFE7378}"/>
              </a:ext>
            </a:extLst>
          </p:cNvPr>
          <p:cNvSpPr>
            <a:spLocks noGrp="1"/>
          </p:cNvSpPr>
          <p:nvPr>
            <p:ph type="sldNum" sz="quarter" idx="5"/>
          </p:nvPr>
        </p:nvSpPr>
        <p:spPr/>
        <p:txBody>
          <a:bodyPr/>
          <a:lstStyle/>
          <a:p>
            <a:fld id="{BC484C3B-1DE0-4716-9C40-656C83D4A94D}" type="slidenum">
              <a:rPr lang="da-DK" smtClean="0"/>
              <a:t>45</a:t>
            </a:fld>
            <a:endParaRPr lang="da-DK"/>
          </a:p>
        </p:txBody>
      </p:sp>
    </p:spTree>
    <p:extLst>
      <p:ext uri="{BB962C8B-B14F-4D97-AF65-F5344CB8AC3E}">
        <p14:creationId xmlns:p14="http://schemas.microsoft.com/office/powerpoint/2010/main" val="3132914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2B976-519F-6A91-88AC-0051F0A52EA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E34F9CF-DF5D-2791-9E50-C571FB403D7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B393213-2648-BC60-E519-D5D44E445A4E}"/>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131E9E8-09F4-786C-9696-569E4B2146A1}"/>
              </a:ext>
            </a:extLst>
          </p:cNvPr>
          <p:cNvSpPr>
            <a:spLocks noGrp="1"/>
          </p:cNvSpPr>
          <p:nvPr>
            <p:ph type="sldNum" sz="quarter" idx="5"/>
          </p:nvPr>
        </p:nvSpPr>
        <p:spPr/>
        <p:txBody>
          <a:bodyPr/>
          <a:lstStyle/>
          <a:p>
            <a:fld id="{BC484C3B-1DE0-4716-9C40-656C83D4A94D}" type="slidenum">
              <a:rPr lang="da-DK" smtClean="0"/>
              <a:t>46</a:t>
            </a:fld>
            <a:endParaRPr lang="da-DK"/>
          </a:p>
        </p:txBody>
      </p:sp>
    </p:spTree>
    <p:extLst>
      <p:ext uri="{BB962C8B-B14F-4D97-AF65-F5344CB8AC3E}">
        <p14:creationId xmlns:p14="http://schemas.microsoft.com/office/powerpoint/2010/main" val="38832566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A3E2E-14A5-A2B0-EC2B-0B056420AA7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1D89F87-1E50-193A-C73C-A0F1ACE8E62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B5E6208-6A95-E7CC-CF88-C292DA4C834C}"/>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699F2CBB-2154-044E-5C9B-C086600F3175}"/>
              </a:ext>
            </a:extLst>
          </p:cNvPr>
          <p:cNvSpPr>
            <a:spLocks noGrp="1"/>
          </p:cNvSpPr>
          <p:nvPr>
            <p:ph type="sldNum" sz="quarter" idx="5"/>
          </p:nvPr>
        </p:nvSpPr>
        <p:spPr/>
        <p:txBody>
          <a:bodyPr/>
          <a:lstStyle/>
          <a:p>
            <a:fld id="{BC484C3B-1DE0-4716-9C40-656C83D4A94D}" type="slidenum">
              <a:rPr lang="da-DK" smtClean="0"/>
              <a:t>47</a:t>
            </a:fld>
            <a:endParaRPr lang="da-DK"/>
          </a:p>
        </p:txBody>
      </p:sp>
    </p:spTree>
    <p:extLst>
      <p:ext uri="{BB962C8B-B14F-4D97-AF65-F5344CB8AC3E}">
        <p14:creationId xmlns:p14="http://schemas.microsoft.com/office/powerpoint/2010/main" val="21184303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2FDCC-CAD2-29B4-FDBA-CE12159623F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0DE9EE3-3ED4-6923-7332-C9A8EAF842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5EDBA19-05F3-39AF-B27E-E848BAEE4AC5}"/>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3416B65C-D96F-1F73-AD6F-A2CA8D2E8195}"/>
              </a:ext>
            </a:extLst>
          </p:cNvPr>
          <p:cNvSpPr>
            <a:spLocks noGrp="1"/>
          </p:cNvSpPr>
          <p:nvPr>
            <p:ph type="sldNum" sz="quarter" idx="5"/>
          </p:nvPr>
        </p:nvSpPr>
        <p:spPr/>
        <p:txBody>
          <a:bodyPr/>
          <a:lstStyle/>
          <a:p>
            <a:fld id="{BC484C3B-1DE0-4716-9C40-656C83D4A94D}" type="slidenum">
              <a:rPr lang="da-DK" smtClean="0"/>
              <a:t>48</a:t>
            </a:fld>
            <a:endParaRPr lang="da-DK"/>
          </a:p>
        </p:txBody>
      </p:sp>
    </p:spTree>
    <p:extLst>
      <p:ext uri="{BB962C8B-B14F-4D97-AF65-F5344CB8AC3E}">
        <p14:creationId xmlns:p14="http://schemas.microsoft.com/office/powerpoint/2010/main" val="31549809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7EAC0-CC46-A82B-3883-09F164A2B9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BA3614D-563A-1C3E-252E-B9616A21C5E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6E4D85F-5E9C-EB93-409E-ABBBEB0ED0D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CF14E10-D977-3654-6E37-95EAC8F96E22}"/>
              </a:ext>
            </a:extLst>
          </p:cNvPr>
          <p:cNvSpPr>
            <a:spLocks noGrp="1"/>
          </p:cNvSpPr>
          <p:nvPr>
            <p:ph type="sldNum" sz="quarter" idx="5"/>
          </p:nvPr>
        </p:nvSpPr>
        <p:spPr/>
        <p:txBody>
          <a:bodyPr/>
          <a:lstStyle/>
          <a:p>
            <a:fld id="{BC484C3B-1DE0-4716-9C40-656C83D4A94D}" type="slidenum">
              <a:rPr lang="da-DK" smtClean="0"/>
              <a:t>49</a:t>
            </a:fld>
            <a:endParaRPr lang="da-DK"/>
          </a:p>
        </p:txBody>
      </p:sp>
    </p:spTree>
    <p:extLst>
      <p:ext uri="{BB962C8B-B14F-4D97-AF65-F5344CB8AC3E}">
        <p14:creationId xmlns:p14="http://schemas.microsoft.com/office/powerpoint/2010/main" val="32067204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96713-D03D-4351-800C-1C4A945481B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E3DF9A7-5310-3D61-F963-E5D9CE227A1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2064396-ACAB-70B4-031B-ACE9874EDBDB}"/>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Koble </a:t>
            </a:r>
            <a:r>
              <a:rPr lang="en-US" dirty="0" err="1">
                <a:solidFill>
                  <a:srgbClr val="123044"/>
                </a:solidFill>
                <a:latin typeface="Arial" pitchFamily="34" charset="0"/>
                <a:ea typeface="Arial" pitchFamily="34" charset="-122"/>
                <a:cs typeface="Arial" pitchFamily="34" charset="-120"/>
              </a:rPr>
              <a:t>prototyper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målinger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biologiske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kemiske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på</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vandforurening</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fosfor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eutrofiering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iltsvind</a:t>
            </a:r>
            <a:endParaRPr lang="en-US" dirty="0">
              <a:solidFill>
                <a:srgbClr val="123044"/>
              </a:solidFill>
              <a:latin typeface="Arial" pitchFamily="34" charset="0"/>
              <a:ea typeface="Arial" pitchFamily="34" charset="-122"/>
              <a:cs typeface="Arial" pitchFamily="34" charset="-120"/>
            </a:endParaRP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Biologiske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forklaringsmodeller</a:t>
            </a:r>
            <a:endParaRPr lang="en-US" dirty="0"/>
          </a:p>
          <a:p>
            <a:r>
              <a:rPr lang="en-US">
                <a:solidFill>
                  <a:srgbClr val="123044"/>
                </a:solidFill>
                <a:latin typeface="Arial" pitchFamily="34" charset="0"/>
                <a:ea typeface="Arial" pitchFamily="34" charset="-122"/>
                <a:cs typeface="Arial" pitchFamily="34" charset="-120"/>
              </a:rPr>
              <a:t>• Logbogsrefleksioner.</a:t>
            </a:r>
            <a:endParaRPr lang="en-US" dirty="0"/>
          </a:p>
          <a:p>
            <a:endParaRPr lang="en-US" dirty="0"/>
          </a:p>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teori</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elevernes</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egne</a:t>
            </a:r>
            <a:r>
              <a:rPr lang="en-US">
                <a:solidFill>
                  <a:srgbClr val="123044"/>
                </a:solidFill>
                <a:latin typeface="Arial" pitchFamily="34" charset="0"/>
                <a:ea typeface="Arial" pitchFamily="34" charset="-122"/>
                <a:cs typeface="Arial" pitchFamily="34" charset="-120"/>
              </a:rPr>
              <a:t> forsøg.</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ekspertviden</a:t>
            </a:r>
            <a:r>
              <a:rPr lang="en-US" dirty="0">
                <a:solidFill>
                  <a:srgbClr val="123044"/>
                </a:solidFill>
                <a:latin typeface="Arial" pitchFamily="34" charset="0"/>
                <a:ea typeface="Arial" pitchFamily="34" charset="-122"/>
                <a:cs typeface="Arial" pitchFamily="34" charset="-120"/>
              </a:rPr>
              <a:t> deles </a:t>
            </a:r>
            <a:r>
              <a:rPr lang="en-US">
                <a:solidFill>
                  <a:srgbClr val="123044"/>
                </a:solidFill>
                <a:latin typeface="Arial" pitchFamily="34" charset="0"/>
                <a:ea typeface="Arial" pitchFamily="34" charset="-122"/>
                <a:cs typeface="Arial" pitchFamily="34" charset="-120"/>
              </a:rPr>
              <a:t>i grupper.</a:t>
            </a:r>
            <a:endParaRPr lang="en-US" dirty="0"/>
          </a:p>
          <a:p>
            <a:r>
              <a:rPr lang="en-US" dirty="0">
                <a:solidFill>
                  <a:srgbClr val="123044"/>
                </a:solidFill>
                <a:latin typeface="Arial" pitchFamily="34" charset="0"/>
                <a:ea typeface="Arial" pitchFamily="34" charset="-122"/>
                <a:cs typeface="Arial" pitchFamily="34" charset="-120"/>
              </a:rPr>
              <a:t>• Brug </a:t>
            </a:r>
            <a:r>
              <a:rPr lang="en-US" dirty="0" err="1">
                <a:solidFill>
                  <a:srgbClr val="123044"/>
                </a:solidFill>
                <a:latin typeface="Arial" pitchFamily="34" charset="0"/>
                <a:ea typeface="Arial" pitchFamily="34" charset="-122"/>
                <a:cs typeface="Arial" pitchFamily="34" charset="-120"/>
              </a:rPr>
              <a:t>problemskitse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til</a:t>
            </a:r>
            <a:r>
              <a:rPr lang="en-US">
                <a:solidFill>
                  <a:srgbClr val="123044"/>
                </a:solidFill>
                <a:latin typeface="Arial" pitchFamily="34" charset="0"/>
                <a:ea typeface="Arial" pitchFamily="34" charset="-122"/>
                <a:cs typeface="Arial" pitchFamily="34" charset="-120"/>
              </a:rPr>
              <a:t> årsag-virkning.</a:t>
            </a: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FC6CCF37-84D8-C43F-42C7-009AF2CD3F85}"/>
              </a:ext>
            </a:extLst>
          </p:cNvPr>
          <p:cNvSpPr>
            <a:spLocks noGrp="1"/>
          </p:cNvSpPr>
          <p:nvPr>
            <p:ph type="sldNum" sz="quarter" idx="5"/>
          </p:nvPr>
        </p:nvSpPr>
        <p:spPr/>
        <p:txBody>
          <a:bodyPr/>
          <a:lstStyle/>
          <a:p>
            <a:fld id="{BC484C3B-1DE0-4716-9C40-656C83D4A94D}" type="slidenum">
              <a:rPr lang="da-DK" smtClean="0"/>
              <a:t>50</a:t>
            </a:fld>
            <a:endParaRPr lang="da-DK"/>
          </a:p>
        </p:txBody>
      </p:sp>
    </p:spTree>
    <p:extLst>
      <p:ext uri="{BB962C8B-B14F-4D97-AF65-F5344CB8AC3E}">
        <p14:creationId xmlns:p14="http://schemas.microsoft.com/office/powerpoint/2010/main" val="39921405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78EC8-07DD-AC2B-78D9-06BA0C7E8A0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320D3BC-4C07-AB36-AAD9-E23BCB9F1E0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BC1E5A6-A46A-2529-C949-86A9749ECC9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B1D9944-3FAF-E173-A79A-D36BA36C518D}"/>
              </a:ext>
            </a:extLst>
          </p:cNvPr>
          <p:cNvSpPr>
            <a:spLocks noGrp="1"/>
          </p:cNvSpPr>
          <p:nvPr>
            <p:ph type="sldNum" sz="quarter" idx="5"/>
          </p:nvPr>
        </p:nvSpPr>
        <p:spPr/>
        <p:txBody>
          <a:bodyPr/>
          <a:lstStyle/>
          <a:p>
            <a:fld id="{BC484C3B-1DE0-4716-9C40-656C83D4A94D}" type="slidenum">
              <a:rPr lang="da-DK" smtClean="0"/>
              <a:t>51</a:t>
            </a:fld>
            <a:endParaRPr lang="da-DK"/>
          </a:p>
        </p:txBody>
      </p:sp>
    </p:spTree>
    <p:extLst>
      <p:ext uri="{BB962C8B-B14F-4D97-AF65-F5344CB8AC3E}">
        <p14:creationId xmlns:p14="http://schemas.microsoft.com/office/powerpoint/2010/main" val="42019704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C1A72-29A9-0495-4424-4D5304F0214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202E58-7A50-6310-6D9C-26BC8A3110E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B39E1E7-DF13-AC81-218D-4A1770179DDC}"/>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1CAB224-3D52-9D01-84B0-B76C82BBB32E}"/>
              </a:ext>
            </a:extLst>
          </p:cNvPr>
          <p:cNvSpPr>
            <a:spLocks noGrp="1"/>
          </p:cNvSpPr>
          <p:nvPr>
            <p:ph type="sldNum" sz="quarter" idx="5"/>
          </p:nvPr>
        </p:nvSpPr>
        <p:spPr/>
        <p:txBody>
          <a:bodyPr/>
          <a:lstStyle/>
          <a:p>
            <a:fld id="{BC484C3B-1DE0-4716-9C40-656C83D4A94D}" type="slidenum">
              <a:rPr lang="da-DK" smtClean="0"/>
              <a:t>52</a:t>
            </a:fld>
            <a:endParaRPr lang="da-DK"/>
          </a:p>
        </p:txBody>
      </p:sp>
    </p:spTree>
    <p:extLst>
      <p:ext uri="{BB962C8B-B14F-4D97-AF65-F5344CB8AC3E}">
        <p14:creationId xmlns:p14="http://schemas.microsoft.com/office/powerpoint/2010/main" val="24606688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87741-2AC5-7A93-E1EC-CD7BCBC12B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447274F-AD1F-6EB7-E851-4D602BE5BF9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99A8A70-8705-AC05-72F3-1BDC39BD821D}"/>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39F6A6B-174D-9F35-FC44-03F9429D59AD}"/>
              </a:ext>
            </a:extLst>
          </p:cNvPr>
          <p:cNvSpPr>
            <a:spLocks noGrp="1"/>
          </p:cNvSpPr>
          <p:nvPr>
            <p:ph type="sldNum" sz="quarter" idx="5"/>
          </p:nvPr>
        </p:nvSpPr>
        <p:spPr/>
        <p:txBody>
          <a:bodyPr/>
          <a:lstStyle/>
          <a:p>
            <a:fld id="{BC484C3B-1DE0-4716-9C40-656C83D4A94D}" type="slidenum">
              <a:rPr lang="da-DK" smtClean="0"/>
              <a:t>53</a:t>
            </a:fld>
            <a:endParaRPr lang="da-DK"/>
          </a:p>
        </p:txBody>
      </p:sp>
    </p:spTree>
    <p:extLst>
      <p:ext uri="{BB962C8B-B14F-4D97-AF65-F5344CB8AC3E}">
        <p14:creationId xmlns:p14="http://schemas.microsoft.com/office/powerpoint/2010/main" val="18622778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01EE5-4C29-91C9-C981-E70DD529CDA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B6BB528-7A73-B02E-714C-348BB425E9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FD493B9-C4A6-54AB-5B79-1B49A47F690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A98D06B-9141-C00D-4992-A4AE3F432514}"/>
              </a:ext>
            </a:extLst>
          </p:cNvPr>
          <p:cNvSpPr>
            <a:spLocks noGrp="1"/>
          </p:cNvSpPr>
          <p:nvPr>
            <p:ph type="sldNum" sz="quarter" idx="5"/>
          </p:nvPr>
        </p:nvSpPr>
        <p:spPr/>
        <p:txBody>
          <a:bodyPr/>
          <a:lstStyle/>
          <a:p>
            <a:fld id="{BC484C3B-1DE0-4716-9C40-656C83D4A94D}" type="slidenum">
              <a:rPr lang="da-DK" smtClean="0"/>
              <a:t>54</a:t>
            </a:fld>
            <a:endParaRPr lang="da-DK"/>
          </a:p>
        </p:txBody>
      </p:sp>
    </p:spTree>
    <p:extLst>
      <p:ext uri="{BB962C8B-B14F-4D97-AF65-F5344CB8AC3E}">
        <p14:creationId xmlns:p14="http://schemas.microsoft.com/office/powerpoint/2010/main" val="11570184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483B1-3E71-C4F5-CF05-2805179EB3F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FDCF96A-9EEC-D8C8-879C-362555F1235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5ED1BB6-4551-4D39-95CD-C4D6A1DBB554}"/>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2957329-9903-616C-7845-89DE690B3153}"/>
              </a:ext>
            </a:extLst>
          </p:cNvPr>
          <p:cNvSpPr>
            <a:spLocks noGrp="1"/>
          </p:cNvSpPr>
          <p:nvPr>
            <p:ph type="sldNum" sz="quarter" idx="5"/>
          </p:nvPr>
        </p:nvSpPr>
        <p:spPr/>
        <p:txBody>
          <a:bodyPr/>
          <a:lstStyle/>
          <a:p>
            <a:fld id="{BC484C3B-1DE0-4716-9C40-656C83D4A94D}" type="slidenum">
              <a:rPr lang="da-DK" smtClean="0"/>
              <a:t>55</a:t>
            </a:fld>
            <a:endParaRPr lang="da-DK"/>
          </a:p>
        </p:txBody>
      </p:sp>
    </p:spTree>
    <p:extLst>
      <p:ext uri="{BB962C8B-B14F-4D97-AF65-F5344CB8AC3E}">
        <p14:creationId xmlns:p14="http://schemas.microsoft.com/office/powerpoint/2010/main" val="39946205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4ABCE-7A3A-235D-5EFA-E35CE15AE94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7C70DA7-25F7-03A6-5D0F-56D75B15811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471AD87-E1B2-7977-8C2D-E23EE45BD9CC}"/>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64D6AFD-4E28-4E59-1245-EA9171331E99}"/>
              </a:ext>
            </a:extLst>
          </p:cNvPr>
          <p:cNvSpPr>
            <a:spLocks noGrp="1"/>
          </p:cNvSpPr>
          <p:nvPr>
            <p:ph type="sldNum" sz="quarter" idx="5"/>
          </p:nvPr>
        </p:nvSpPr>
        <p:spPr/>
        <p:txBody>
          <a:bodyPr/>
          <a:lstStyle/>
          <a:p>
            <a:fld id="{BC484C3B-1DE0-4716-9C40-656C83D4A94D}" type="slidenum">
              <a:rPr lang="da-DK" smtClean="0"/>
              <a:t>56</a:t>
            </a:fld>
            <a:endParaRPr lang="da-DK"/>
          </a:p>
        </p:txBody>
      </p:sp>
    </p:spTree>
    <p:extLst>
      <p:ext uri="{BB962C8B-B14F-4D97-AF65-F5344CB8AC3E}">
        <p14:creationId xmlns:p14="http://schemas.microsoft.com/office/powerpoint/2010/main" val="9953123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21976-AD2A-8295-DDD4-366673A4B80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B00C83-F9BD-0F9D-2E25-284B948158D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D615D4B-C502-DE73-4B16-E6AF2B67F6E4}"/>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Give </a:t>
            </a:r>
            <a:r>
              <a:rPr lang="en-US" dirty="0" err="1">
                <a:solidFill>
                  <a:srgbClr val="123044"/>
                </a:solidFill>
                <a:latin typeface="Arial" pitchFamily="34" charset="0"/>
                <a:ea typeface="Arial" pitchFamily="34" charset="-122"/>
                <a:cs typeface="Arial" pitchFamily="34" charset="-120"/>
              </a:rPr>
              <a:t>erfaring</a:t>
            </a:r>
            <a:r>
              <a:rPr lang="en-US" dirty="0">
                <a:solidFill>
                  <a:srgbClr val="123044"/>
                </a:solidFill>
                <a:latin typeface="Arial" pitchFamily="34" charset="0"/>
                <a:ea typeface="Arial" pitchFamily="34" charset="-122"/>
                <a:cs typeface="Arial" pitchFamily="34" charset="-120"/>
              </a:rPr>
              <a:t> med </a:t>
            </a:r>
            <a:r>
              <a:rPr lang="en-US" dirty="0" err="1">
                <a:solidFill>
                  <a:srgbClr val="123044"/>
                </a:solidFill>
                <a:latin typeface="Arial" pitchFamily="34" charset="0"/>
                <a:ea typeface="Arial" pitchFamily="34" charset="-122"/>
                <a:cs typeface="Arial" pitchFamily="34" charset="-120"/>
              </a:rPr>
              <a:t>feltundersøgelser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forskellen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på</a:t>
            </a:r>
            <a:r>
              <a:rPr lang="en-US" dirty="0">
                <a:solidFill>
                  <a:srgbClr val="123044"/>
                </a:solidFill>
                <a:latin typeface="Arial" pitchFamily="34" charset="0"/>
                <a:ea typeface="Arial" pitchFamily="34" charset="-122"/>
                <a:cs typeface="Arial" pitchFamily="34" charset="-120"/>
              </a:rPr>
              <a:t> felt-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laboratoriedata</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Feltdata</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Observationer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over variation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usikkerhed.</a:t>
            </a:r>
            <a:endParaRPr lang="en-US" dirty="0"/>
          </a:p>
          <a:p>
            <a:endParaRPr lang="en-US" dirty="0"/>
          </a:p>
          <a:p>
            <a:r>
              <a:rPr lang="en-US" dirty="0" err="1"/>
              <a:t>Lærerfokus</a:t>
            </a:r>
            <a:r>
              <a:rPr lang="en-US" dirty="0"/>
              <a:t>: </a:t>
            </a:r>
          </a:p>
          <a:p>
            <a:r>
              <a:rPr lang="en-US">
                <a:solidFill>
                  <a:srgbClr val="123044"/>
                </a:solidFill>
                <a:latin typeface="Arial" pitchFamily="34" charset="0"/>
                <a:ea typeface="Arial" pitchFamily="34" charset="-122"/>
                <a:cs typeface="Arial" pitchFamily="34" charset="-120"/>
              </a:rPr>
              <a:t>• Fokuser </a:t>
            </a:r>
            <a:r>
              <a:rPr lang="en-US" dirty="0" err="1">
                <a:solidFill>
                  <a:srgbClr val="123044"/>
                </a:solidFill>
                <a:latin typeface="Arial" pitchFamily="34" charset="0"/>
                <a:ea typeface="Arial" pitchFamily="34" charset="-122"/>
                <a:cs typeface="Arial" pitchFamily="34" charset="-120"/>
              </a:rPr>
              <a:t>på</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kompleksitet</a:t>
            </a:r>
            <a:r>
              <a:rPr lang="en-US" dirty="0">
                <a:solidFill>
                  <a:srgbClr val="123044"/>
                </a:solidFill>
                <a:latin typeface="Arial" pitchFamily="34" charset="0"/>
                <a:ea typeface="Arial" pitchFamily="34" charset="-122"/>
                <a:cs typeface="Arial" pitchFamily="34" charset="-120"/>
              </a:rPr>
              <a:t> i </a:t>
            </a:r>
            <a:r>
              <a:rPr lang="en-US" err="1">
                <a:solidFill>
                  <a:srgbClr val="123044"/>
                </a:solidFill>
                <a:latin typeface="Arial" pitchFamily="34" charset="0"/>
                <a:ea typeface="Arial" pitchFamily="34" charset="-122"/>
                <a:cs typeface="Arial" pitchFamily="34" charset="-120"/>
              </a:rPr>
              <a:t>virkelige</a:t>
            </a:r>
            <a:r>
              <a:rPr lang="en-US">
                <a:solidFill>
                  <a:srgbClr val="123044"/>
                </a:solidFill>
                <a:latin typeface="Arial" pitchFamily="34" charset="0"/>
                <a:ea typeface="Arial" pitchFamily="34" charset="-122"/>
                <a:cs typeface="Arial" pitchFamily="34" charset="-120"/>
              </a:rPr>
              <a:t> miljøer.</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grupperne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undersøge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forskellige</a:t>
            </a:r>
            <a:r>
              <a:rPr lang="en-US">
                <a:solidFill>
                  <a:srgbClr val="123044"/>
                </a:solidFill>
                <a:latin typeface="Arial" pitchFamily="34" charset="0"/>
                <a:ea typeface="Arial" pitchFamily="34" charset="-122"/>
                <a:cs typeface="Arial" pitchFamily="34" charset="-120"/>
              </a:rPr>
              <a:t> parametre.</a:t>
            </a:r>
            <a:endParaRPr lang="en-US" dirty="0"/>
          </a:p>
          <a:p>
            <a:r>
              <a:rPr lang="en-US" dirty="0">
                <a:solidFill>
                  <a:srgbClr val="123044"/>
                </a:solidFill>
                <a:latin typeface="Arial" pitchFamily="34" charset="0"/>
                <a:ea typeface="Arial" pitchFamily="34" charset="-122"/>
                <a:cs typeface="Arial" pitchFamily="34" charset="-120"/>
              </a:rPr>
              <a:t>• Tal om </a:t>
            </a:r>
            <a:r>
              <a:rPr lang="en-US" dirty="0" err="1">
                <a:solidFill>
                  <a:srgbClr val="123044"/>
                </a:solidFill>
                <a:latin typeface="Arial" pitchFamily="34" charset="0"/>
                <a:ea typeface="Arial" pitchFamily="34" charset="-122"/>
                <a:cs typeface="Arial" pitchFamily="34" charset="-120"/>
              </a:rPr>
              <a:t>datatyper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fejlkilder.</a:t>
            </a: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B080E741-12C5-EF66-E338-601A8DE08E1D}"/>
              </a:ext>
            </a:extLst>
          </p:cNvPr>
          <p:cNvSpPr>
            <a:spLocks noGrp="1"/>
          </p:cNvSpPr>
          <p:nvPr>
            <p:ph type="sldNum" sz="quarter" idx="5"/>
          </p:nvPr>
        </p:nvSpPr>
        <p:spPr/>
        <p:txBody>
          <a:bodyPr/>
          <a:lstStyle/>
          <a:p>
            <a:fld id="{BC484C3B-1DE0-4716-9C40-656C83D4A94D}" type="slidenum">
              <a:rPr lang="da-DK" smtClean="0"/>
              <a:t>57</a:t>
            </a:fld>
            <a:endParaRPr lang="da-DK"/>
          </a:p>
        </p:txBody>
      </p:sp>
    </p:spTree>
    <p:extLst>
      <p:ext uri="{BB962C8B-B14F-4D97-AF65-F5344CB8AC3E}">
        <p14:creationId xmlns:p14="http://schemas.microsoft.com/office/powerpoint/2010/main" val="28828328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242A8-5336-EE9B-5528-45B6DABC370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8A7F9AF-CF12-00C2-3F0A-01A8C6FC92D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4ECED37-BA8B-3811-1A1C-272D141E4C5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04664756-4BC0-2C72-934E-D214AD4B0027}"/>
              </a:ext>
            </a:extLst>
          </p:cNvPr>
          <p:cNvSpPr>
            <a:spLocks noGrp="1"/>
          </p:cNvSpPr>
          <p:nvPr>
            <p:ph type="sldNum" sz="quarter" idx="5"/>
          </p:nvPr>
        </p:nvSpPr>
        <p:spPr/>
        <p:txBody>
          <a:bodyPr/>
          <a:lstStyle/>
          <a:p>
            <a:fld id="{BC484C3B-1DE0-4716-9C40-656C83D4A94D}" type="slidenum">
              <a:rPr lang="da-DK" smtClean="0"/>
              <a:t>58</a:t>
            </a:fld>
            <a:endParaRPr lang="da-DK"/>
          </a:p>
        </p:txBody>
      </p:sp>
    </p:spTree>
    <p:extLst>
      <p:ext uri="{BB962C8B-B14F-4D97-AF65-F5344CB8AC3E}">
        <p14:creationId xmlns:p14="http://schemas.microsoft.com/office/powerpoint/2010/main" val="3767888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3F1FA-15D0-45B4-01D4-27651D4AB75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D1E1BE0-3AEF-3EB0-3700-0F7367973C0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15AB136-EE63-6059-62C2-E51959BCE11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1623A539-BDD4-BDFD-679C-CE185EC9A512}"/>
              </a:ext>
            </a:extLst>
          </p:cNvPr>
          <p:cNvSpPr>
            <a:spLocks noGrp="1"/>
          </p:cNvSpPr>
          <p:nvPr>
            <p:ph type="sldNum" sz="quarter" idx="5"/>
          </p:nvPr>
        </p:nvSpPr>
        <p:spPr/>
        <p:txBody>
          <a:bodyPr/>
          <a:lstStyle/>
          <a:p>
            <a:fld id="{BC484C3B-1DE0-4716-9C40-656C83D4A94D}" type="slidenum">
              <a:rPr lang="da-DK" smtClean="0"/>
              <a:t>59</a:t>
            </a:fld>
            <a:endParaRPr lang="da-DK"/>
          </a:p>
        </p:txBody>
      </p:sp>
    </p:spTree>
    <p:extLst>
      <p:ext uri="{BB962C8B-B14F-4D97-AF65-F5344CB8AC3E}">
        <p14:creationId xmlns:p14="http://schemas.microsoft.com/office/powerpoint/2010/main" val="2424382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EC455-B4FE-7280-5FA8-11BD0F6DACA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812579B-BD2F-E731-D29B-C52693DB3E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810D66B-C626-62B1-2D67-575AC3DB57BD}"/>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30B3B242-B23F-62CC-A494-66288D86E561}"/>
              </a:ext>
            </a:extLst>
          </p:cNvPr>
          <p:cNvSpPr>
            <a:spLocks noGrp="1"/>
          </p:cNvSpPr>
          <p:nvPr>
            <p:ph type="sldNum" sz="quarter" idx="5"/>
          </p:nvPr>
        </p:nvSpPr>
        <p:spPr/>
        <p:txBody>
          <a:bodyPr/>
          <a:lstStyle/>
          <a:p>
            <a:fld id="{BC484C3B-1DE0-4716-9C40-656C83D4A94D}" type="slidenum">
              <a:rPr lang="da-DK" smtClean="0"/>
              <a:t>60</a:t>
            </a:fld>
            <a:endParaRPr lang="da-DK"/>
          </a:p>
        </p:txBody>
      </p:sp>
    </p:spTree>
    <p:extLst>
      <p:ext uri="{BB962C8B-B14F-4D97-AF65-F5344CB8AC3E}">
        <p14:creationId xmlns:p14="http://schemas.microsoft.com/office/powerpoint/2010/main" val="39006434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D4A92-B680-4679-909B-A1FF1F5E090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745EBB0-428E-B5FF-F625-0FDD1435606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6290544-EF84-7A87-A6EE-E5FBC501FBC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B7BBC5A-4AE8-1CE9-6D3D-76A994A5C6C3}"/>
              </a:ext>
            </a:extLst>
          </p:cNvPr>
          <p:cNvSpPr>
            <a:spLocks noGrp="1"/>
          </p:cNvSpPr>
          <p:nvPr>
            <p:ph type="sldNum" sz="quarter" idx="5"/>
          </p:nvPr>
        </p:nvSpPr>
        <p:spPr/>
        <p:txBody>
          <a:bodyPr/>
          <a:lstStyle/>
          <a:p>
            <a:fld id="{BC484C3B-1DE0-4716-9C40-656C83D4A94D}" type="slidenum">
              <a:rPr lang="da-DK" smtClean="0"/>
              <a:t>61</a:t>
            </a:fld>
            <a:endParaRPr lang="da-DK"/>
          </a:p>
        </p:txBody>
      </p:sp>
    </p:spTree>
    <p:extLst>
      <p:ext uri="{BB962C8B-B14F-4D97-AF65-F5344CB8AC3E}">
        <p14:creationId xmlns:p14="http://schemas.microsoft.com/office/powerpoint/2010/main" val="30302617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35C2-A730-CD1A-8A0A-A2C9D149510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8EA7B88-A53B-158F-B970-FAA0E9AF1D1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21A1C67-0CB8-E915-E104-B3B9CE514DAD}"/>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Forberede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kvantitativ</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analyse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gennem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præcision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standardopløsninger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systematik</a:t>
            </a:r>
            <a:r>
              <a:rPr lang="en-US" dirty="0">
                <a:solidFill>
                  <a:srgbClr val="123044"/>
                </a:solidFill>
                <a:latin typeface="Arial" pitchFamily="34" charset="0"/>
                <a:ea typeface="Arial" pitchFamily="34" charset="-122"/>
                <a:cs typeface="Arial" pitchFamily="34" charset="-120"/>
              </a:rPr>
              <a:t>.</a:t>
            </a:r>
          </a:p>
          <a:p>
            <a:pPr defTabSz="881116">
              <a:defRPr/>
            </a:pPr>
            <a:endParaRPr lang="en-US" dirty="0">
              <a:solidFill>
                <a:srgbClr val="123044"/>
              </a:solidFill>
              <a:latin typeface="Arial" pitchFamily="34" charset="0"/>
              <a:cs typeface="Arial" pitchFamily="34" charset="-120"/>
            </a:endParaRPr>
          </a:p>
          <a:p>
            <a:pPr defTabSz="881116">
              <a:defRPr/>
            </a:pPr>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a:t>
            </a:r>
          </a:p>
          <a:p>
            <a:r>
              <a:rPr lang="en-US" dirty="0">
                <a:solidFill>
                  <a:srgbClr val="123044"/>
                </a:solidFill>
                <a:latin typeface="Arial" pitchFamily="34" charset="0"/>
                <a:ea typeface="Arial" pitchFamily="34" charset="-122"/>
                <a:cs typeface="Arial" pitchFamily="34" charset="-120"/>
              </a:rPr>
              <a:t>• Plan for </a:t>
            </a:r>
            <a:r>
              <a:rPr lang="en-US" dirty="0" err="1">
                <a:solidFill>
                  <a:srgbClr val="123044"/>
                </a:solidFill>
                <a:latin typeface="Arial" pitchFamily="34" charset="0"/>
                <a:ea typeface="Arial" pitchFamily="34" charset="-122"/>
                <a:cs typeface="Arial" pitchFamily="34" charset="-120"/>
              </a:rPr>
              <a:t>fortyndinger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Overvejelser</a:t>
            </a:r>
            <a:r>
              <a:rPr lang="en-US" dirty="0">
                <a:solidFill>
                  <a:srgbClr val="123044"/>
                </a:solidFill>
                <a:latin typeface="Arial" pitchFamily="34" charset="0"/>
                <a:ea typeface="Arial" pitchFamily="34" charset="-122"/>
                <a:cs typeface="Arial" pitchFamily="34" charset="-120"/>
              </a:rPr>
              <a:t> om </a:t>
            </a:r>
            <a:r>
              <a:rPr lang="en-US" dirty="0" err="1">
                <a:solidFill>
                  <a:srgbClr val="123044"/>
                </a:solidFill>
                <a:latin typeface="Arial" pitchFamily="34" charset="0"/>
                <a:ea typeface="Arial" pitchFamily="34" charset="-122"/>
                <a:cs typeface="Arial" pitchFamily="34" charset="-120"/>
              </a:rPr>
              <a:t>præcision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Logbogsnoter</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om usikkerhed.</a:t>
            </a:r>
            <a:endParaRPr lang="en-US" dirty="0"/>
          </a:p>
          <a:p>
            <a:pPr defTabSz="881116">
              <a:defRPr/>
            </a:pPr>
            <a:endParaRPr lang="en-US" dirty="0"/>
          </a:p>
          <a:p>
            <a:pPr defTabSz="881116">
              <a:defRPr/>
            </a:pPr>
            <a:r>
              <a:rPr lang="en-US" dirty="0" err="1"/>
              <a:t>Lærerfokus</a:t>
            </a:r>
            <a:r>
              <a:rPr lang="en-US" dirty="0"/>
              <a:t>:</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Små</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fejl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kan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få</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stor</a:t>
            </a:r>
            <a:r>
              <a:rPr lang="en-US">
                <a:solidFill>
                  <a:srgbClr val="123044"/>
                </a:solidFill>
                <a:latin typeface="Arial" pitchFamily="34" charset="0"/>
                <a:ea typeface="Arial" pitchFamily="34" charset="-122"/>
                <a:cs typeface="Arial" pitchFamily="34" charset="-120"/>
              </a:rPr>
              <a:t> betydning.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Spørg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Hvordan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sikrer</a:t>
            </a:r>
            <a:r>
              <a:rPr lang="en-US" dirty="0">
                <a:solidFill>
                  <a:srgbClr val="123044"/>
                </a:solidFill>
                <a:latin typeface="Arial" pitchFamily="34" charset="0"/>
                <a:ea typeface="Arial" pitchFamily="34" charset="-122"/>
                <a:cs typeface="Arial" pitchFamily="34" charset="-120"/>
              </a:rPr>
              <a:t> I </a:t>
            </a:r>
            <a:r>
              <a:rPr lang="en-US" dirty="0" err="1">
                <a:solidFill>
                  <a:srgbClr val="123044"/>
                </a:solidFill>
                <a:latin typeface="Arial" pitchFamily="34" charset="0"/>
                <a:ea typeface="Arial" pitchFamily="34" charset="-122"/>
                <a:cs typeface="Arial" pitchFamily="34" charset="-120"/>
              </a:rPr>
              <a:t>sammenlignelighed</a:t>
            </a:r>
            <a:r>
              <a:rPr lang="en-US" dirty="0">
                <a:solidFill>
                  <a:srgbClr val="123044"/>
                </a:solidFill>
                <a:latin typeface="Arial" pitchFamily="34" charset="0"/>
                <a:ea typeface="Arial" pitchFamily="34" charset="-122"/>
                <a:cs typeface="Arial" pitchFamily="34" charset="-120"/>
              </a:rPr>
              <a:t>?</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planen</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justeres</a:t>
            </a:r>
            <a:r>
              <a:rPr lang="en-US">
                <a:solidFill>
                  <a:srgbClr val="123044"/>
                </a:solidFill>
                <a:latin typeface="Arial" pitchFamily="34" charset="0"/>
                <a:ea typeface="Arial" pitchFamily="34" charset="-122"/>
                <a:cs typeface="Arial" pitchFamily="34" charset="-120"/>
              </a:rPr>
              <a:t> undervejs.</a:t>
            </a: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015BB07B-9ABA-7E0B-9711-03C36D703C6D}"/>
              </a:ext>
            </a:extLst>
          </p:cNvPr>
          <p:cNvSpPr>
            <a:spLocks noGrp="1"/>
          </p:cNvSpPr>
          <p:nvPr>
            <p:ph type="sldNum" sz="quarter" idx="5"/>
          </p:nvPr>
        </p:nvSpPr>
        <p:spPr/>
        <p:txBody>
          <a:bodyPr/>
          <a:lstStyle/>
          <a:p>
            <a:fld id="{BC484C3B-1DE0-4716-9C40-656C83D4A94D}" type="slidenum">
              <a:rPr lang="da-DK" smtClean="0"/>
              <a:t>62</a:t>
            </a:fld>
            <a:endParaRPr lang="da-DK"/>
          </a:p>
        </p:txBody>
      </p:sp>
    </p:spTree>
    <p:extLst>
      <p:ext uri="{BB962C8B-B14F-4D97-AF65-F5344CB8AC3E}">
        <p14:creationId xmlns:p14="http://schemas.microsoft.com/office/powerpoint/2010/main" val="1183075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EFCF0-B61B-5C08-98E3-5CE87A795E4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203D702-C70B-7ECB-A06B-3B1DE36EDF1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402FE6C-18F9-4B42-18C0-2BCF8C18464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97771E6-E20E-E0D1-308A-49F0699E84EB}"/>
              </a:ext>
            </a:extLst>
          </p:cNvPr>
          <p:cNvSpPr>
            <a:spLocks noGrp="1"/>
          </p:cNvSpPr>
          <p:nvPr>
            <p:ph type="sldNum" sz="quarter" idx="5"/>
          </p:nvPr>
        </p:nvSpPr>
        <p:spPr/>
        <p:txBody>
          <a:bodyPr/>
          <a:lstStyle/>
          <a:p>
            <a:fld id="{BC484C3B-1DE0-4716-9C40-656C83D4A94D}" type="slidenum">
              <a:rPr lang="da-DK" smtClean="0"/>
              <a:t>63</a:t>
            </a:fld>
            <a:endParaRPr lang="da-DK"/>
          </a:p>
        </p:txBody>
      </p:sp>
    </p:spTree>
    <p:extLst>
      <p:ext uri="{BB962C8B-B14F-4D97-AF65-F5344CB8AC3E}">
        <p14:creationId xmlns:p14="http://schemas.microsoft.com/office/powerpoint/2010/main" val="11683402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64</a:t>
            </a:fld>
            <a:endParaRPr lang="da-DK"/>
          </a:p>
        </p:txBody>
      </p:sp>
    </p:spTree>
    <p:extLst>
      <p:ext uri="{BB962C8B-B14F-4D97-AF65-F5344CB8AC3E}">
        <p14:creationId xmlns:p14="http://schemas.microsoft.com/office/powerpoint/2010/main" val="32388070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A575F-5CC4-FBC4-DB19-A58D07CB075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80288FD-16B4-5839-DAA0-F67B5357D01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D86B179-8C3B-B104-5342-0D611FF7306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88C15947-CE9D-3687-E494-1411A95158AB}"/>
              </a:ext>
            </a:extLst>
          </p:cNvPr>
          <p:cNvSpPr>
            <a:spLocks noGrp="1"/>
          </p:cNvSpPr>
          <p:nvPr>
            <p:ph type="sldNum" sz="quarter" idx="5"/>
          </p:nvPr>
        </p:nvSpPr>
        <p:spPr/>
        <p:txBody>
          <a:bodyPr/>
          <a:lstStyle/>
          <a:p>
            <a:fld id="{BC484C3B-1DE0-4716-9C40-656C83D4A94D}" type="slidenum">
              <a:rPr lang="da-DK" smtClean="0"/>
              <a:t>65</a:t>
            </a:fld>
            <a:endParaRPr lang="da-DK"/>
          </a:p>
        </p:txBody>
      </p:sp>
    </p:spTree>
    <p:extLst>
      <p:ext uri="{BB962C8B-B14F-4D97-AF65-F5344CB8AC3E}">
        <p14:creationId xmlns:p14="http://schemas.microsoft.com/office/powerpoint/2010/main" val="19436516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F415-7D6C-7211-9950-77D7B5A1FBE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CEF9BD9-ADBA-0CDF-19A1-A920D556944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EC79346-A297-905C-8F70-2A6B34EFF97C}"/>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8E3D2B43-D1B6-0294-5426-69E1C707438D}"/>
              </a:ext>
            </a:extLst>
          </p:cNvPr>
          <p:cNvSpPr>
            <a:spLocks noGrp="1"/>
          </p:cNvSpPr>
          <p:nvPr>
            <p:ph type="sldNum" sz="quarter" idx="5"/>
          </p:nvPr>
        </p:nvSpPr>
        <p:spPr/>
        <p:txBody>
          <a:bodyPr/>
          <a:lstStyle/>
          <a:p>
            <a:fld id="{BC484C3B-1DE0-4716-9C40-656C83D4A94D}" type="slidenum">
              <a:rPr lang="da-DK" smtClean="0"/>
              <a:t>66</a:t>
            </a:fld>
            <a:endParaRPr lang="da-DK"/>
          </a:p>
        </p:txBody>
      </p:sp>
    </p:spTree>
    <p:extLst>
      <p:ext uri="{BB962C8B-B14F-4D97-AF65-F5344CB8AC3E}">
        <p14:creationId xmlns:p14="http://schemas.microsoft.com/office/powerpoint/2010/main" val="35586103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7DE92-BF96-CA87-C0A7-8361749F695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D4CAEE9-22DA-3B2C-37AE-3C58CA77937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7D54849-70EE-BF6D-21B7-4BB3F795EEEC}"/>
              </a:ext>
            </a:extLst>
          </p:cNvPr>
          <p:cNvSpPr>
            <a:spLocks noGrp="1"/>
          </p:cNvSpPr>
          <p:nvPr>
            <p:ph type="body" idx="1"/>
          </p:nvPr>
        </p:nvSpPr>
        <p:spPr/>
        <p:txBody>
          <a:bodyPr/>
          <a:lstStyle/>
          <a:p>
            <a:pPr defTabSz="881116">
              <a:defRPr/>
            </a:pPr>
            <a:r>
              <a:rPr lang="da-DK" dirty="0"/>
              <a:t>Formål:</a:t>
            </a:r>
          </a:p>
          <a:p>
            <a:pPr defTabSz="881116">
              <a:defRPr/>
            </a:pPr>
            <a:r>
              <a:rPr lang="en-US" dirty="0">
                <a:solidFill>
                  <a:srgbClr val="123044"/>
                </a:solidFill>
                <a:latin typeface="Arial" pitchFamily="34" charset="0"/>
                <a:ea typeface="Arial" pitchFamily="34" charset="-122"/>
                <a:cs typeface="Arial" pitchFamily="34" charset="-120"/>
              </a:rPr>
              <a:t>• Bruge </a:t>
            </a:r>
            <a:r>
              <a:rPr lang="en-US" dirty="0" err="1">
                <a:solidFill>
                  <a:srgbClr val="123044"/>
                </a:solidFill>
                <a:latin typeface="Arial" pitchFamily="34" charset="0"/>
                <a:ea typeface="Arial" pitchFamily="34" charset="-122"/>
                <a:cs typeface="Arial" pitchFamily="34" charset="-120"/>
              </a:rPr>
              <a:t>standardkurver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regression </a:t>
            </a:r>
            <a:r>
              <a:rPr lang="en-US" dirty="0" err="1">
                <a:solidFill>
                  <a:srgbClr val="123044"/>
                </a:solidFill>
                <a:latin typeface="Arial" pitchFamily="34" charset="0"/>
                <a:ea typeface="Arial" pitchFamily="34" charset="-122"/>
                <a:cs typeface="Arial" pitchFamily="34" charset="-120"/>
              </a:rPr>
              <a:t>som</a:t>
            </a:r>
            <a:r>
              <a:rPr lang="en-US" dirty="0">
                <a:solidFill>
                  <a:srgbClr val="123044"/>
                </a:solidFill>
                <a:latin typeface="Arial" pitchFamily="34" charset="0"/>
                <a:ea typeface="Arial" pitchFamily="34" charset="-122"/>
                <a:cs typeface="Arial" pitchFamily="34" charset="-120"/>
              </a:rPr>
              <a:t> model for </a:t>
            </a:r>
            <a:r>
              <a:rPr lang="en-US" dirty="0" err="1">
                <a:solidFill>
                  <a:srgbClr val="123044"/>
                </a:solidFill>
                <a:latin typeface="Arial" pitchFamily="34" charset="0"/>
                <a:ea typeface="Arial" pitchFamily="34" charset="-122"/>
                <a:cs typeface="Arial" pitchFamily="34" charset="-120"/>
              </a:rPr>
              <a:t>målinger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beslutninger</a:t>
            </a:r>
            <a:r>
              <a:rPr lang="en-US" dirty="0">
                <a:solidFill>
                  <a:srgbClr val="123044"/>
                </a:solidFill>
                <a:latin typeface="Arial" pitchFamily="34" charset="0"/>
                <a:ea typeface="Arial" pitchFamily="34" charset="-122"/>
                <a:cs typeface="Arial" pitchFamily="34" charset="-120"/>
              </a:rPr>
              <a:t>.</a:t>
            </a:r>
          </a:p>
          <a:p>
            <a:pPr defTabSz="881116">
              <a:defRPr/>
            </a:pPr>
            <a:endParaRPr lang="en-US" dirty="0">
              <a:solidFill>
                <a:srgbClr val="123044"/>
              </a:solidFill>
              <a:latin typeface="Arial" pitchFamily="34" charset="0"/>
              <a:ea typeface="Arial" pitchFamily="34" charset="-122"/>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Regressionsmodel</a:t>
            </a:r>
            <a:endParaRPr lang="en-US" dirty="0"/>
          </a:p>
          <a:p>
            <a:r>
              <a:rPr lang="en-US" dirty="0">
                <a:solidFill>
                  <a:srgbClr val="123044"/>
                </a:solidFill>
                <a:latin typeface="Arial" pitchFamily="34" charset="0"/>
                <a:ea typeface="Arial" pitchFamily="34" charset="-122"/>
                <a:cs typeface="Arial" pitchFamily="34" charset="-120"/>
              </a:rPr>
              <a:t>• Model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usikkerhed</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over gyldighed.</a:t>
            </a:r>
            <a:endParaRPr lang="en-US" dirty="0">
              <a:solidFill>
                <a:srgbClr val="123044"/>
              </a:solidFill>
              <a:latin typeface="Arial" pitchFamily="34" charset="0"/>
              <a:ea typeface="Arial" pitchFamily="34" charset="-122"/>
              <a:cs typeface="Arial" pitchFamily="34" charset="-120"/>
            </a:endParaRPr>
          </a:p>
          <a:p>
            <a:endParaRPr lang="en-US" dirty="0"/>
          </a:p>
          <a:p>
            <a:r>
              <a:rPr lang="da-DK" dirty="0"/>
              <a:t>Lærerfokus:</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Modellen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gør</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data anvendelige.</a:t>
            </a:r>
            <a:endParaRPr lang="en-US" dirty="0"/>
          </a:p>
          <a:p>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Tal om, </a:t>
            </a:r>
            <a:r>
              <a:rPr lang="en-US" dirty="0" err="1">
                <a:solidFill>
                  <a:srgbClr val="123044"/>
                </a:solidFill>
                <a:latin typeface="Arial" pitchFamily="34" charset="0"/>
                <a:ea typeface="Arial" pitchFamily="34" charset="-122"/>
                <a:cs typeface="Arial" pitchFamily="34" charset="-120"/>
              </a:rPr>
              <a:t>hvad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modellen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kan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ikke</a:t>
            </a:r>
            <a:r>
              <a:rPr lang="en-US">
                <a:solidFill>
                  <a:srgbClr val="123044"/>
                </a:solidFill>
                <a:latin typeface="Arial" pitchFamily="34" charset="0"/>
                <a:ea typeface="Arial" pitchFamily="34" charset="-122"/>
                <a:cs typeface="Arial" pitchFamily="34" charset="-120"/>
              </a:rPr>
              <a:t> kan.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model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ukendte</a:t>
            </a:r>
            <a:r>
              <a:rPr lang="en-US">
                <a:solidFill>
                  <a:srgbClr val="123044"/>
                </a:solidFill>
                <a:latin typeface="Arial" pitchFamily="34" charset="0"/>
                <a:ea typeface="Arial" pitchFamily="34" charset="-122"/>
                <a:cs typeface="Arial" pitchFamily="34" charset="-120"/>
              </a:rPr>
              <a:t> prøver.</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C31EF7A6-685C-C22F-466D-C98F9CB92DB2}"/>
              </a:ext>
            </a:extLst>
          </p:cNvPr>
          <p:cNvSpPr>
            <a:spLocks noGrp="1"/>
          </p:cNvSpPr>
          <p:nvPr>
            <p:ph type="sldNum" sz="quarter" idx="5"/>
          </p:nvPr>
        </p:nvSpPr>
        <p:spPr/>
        <p:txBody>
          <a:bodyPr/>
          <a:lstStyle/>
          <a:p>
            <a:fld id="{BC484C3B-1DE0-4716-9C40-656C83D4A94D}" type="slidenum">
              <a:rPr lang="da-DK" smtClean="0"/>
              <a:t>67</a:t>
            </a:fld>
            <a:endParaRPr lang="da-DK"/>
          </a:p>
        </p:txBody>
      </p:sp>
    </p:spTree>
    <p:extLst>
      <p:ext uri="{BB962C8B-B14F-4D97-AF65-F5344CB8AC3E}">
        <p14:creationId xmlns:p14="http://schemas.microsoft.com/office/powerpoint/2010/main" val="24646794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C85AA-F168-428B-6FF6-4D0FB6085B1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B756FE0-DD56-B72D-53F9-9972C41251B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1AB9848-8362-A589-A8CC-FE058783F62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D5B3235-8319-DAB7-DAE8-587589C4B91C}"/>
              </a:ext>
            </a:extLst>
          </p:cNvPr>
          <p:cNvSpPr>
            <a:spLocks noGrp="1"/>
          </p:cNvSpPr>
          <p:nvPr>
            <p:ph type="sldNum" sz="quarter" idx="5"/>
          </p:nvPr>
        </p:nvSpPr>
        <p:spPr/>
        <p:txBody>
          <a:bodyPr/>
          <a:lstStyle/>
          <a:p>
            <a:fld id="{BC484C3B-1DE0-4716-9C40-656C83D4A94D}" type="slidenum">
              <a:rPr lang="da-DK" smtClean="0"/>
              <a:t>68</a:t>
            </a:fld>
            <a:endParaRPr lang="da-DK"/>
          </a:p>
        </p:txBody>
      </p:sp>
    </p:spTree>
    <p:extLst>
      <p:ext uri="{BB962C8B-B14F-4D97-AF65-F5344CB8AC3E}">
        <p14:creationId xmlns:p14="http://schemas.microsoft.com/office/powerpoint/2010/main" val="38368033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BA369-8AF6-F186-1B30-96C5F2056DE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AA5A7E3-86A8-3ECE-D07B-02A7E07CD2A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056FF75-1138-D7BF-C7B1-4486B638539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3C5C628F-1BC2-4F65-5326-AFF3CDC2DAD3}"/>
              </a:ext>
            </a:extLst>
          </p:cNvPr>
          <p:cNvSpPr>
            <a:spLocks noGrp="1"/>
          </p:cNvSpPr>
          <p:nvPr>
            <p:ph type="sldNum" sz="quarter" idx="5"/>
          </p:nvPr>
        </p:nvSpPr>
        <p:spPr/>
        <p:txBody>
          <a:bodyPr/>
          <a:lstStyle/>
          <a:p>
            <a:fld id="{BC484C3B-1DE0-4716-9C40-656C83D4A94D}" type="slidenum">
              <a:rPr lang="da-DK" smtClean="0"/>
              <a:t>69</a:t>
            </a:fld>
            <a:endParaRPr lang="da-DK"/>
          </a:p>
        </p:txBody>
      </p:sp>
    </p:spTree>
    <p:extLst>
      <p:ext uri="{BB962C8B-B14F-4D97-AF65-F5344CB8AC3E}">
        <p14:creationId xmlns:p14="http://schemas.microsoft.com/office/powerpoint/2010/main" val="37585950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5022C-300F-7D4E-FD72-132ED2CEB4D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57E6FE8-9385-5923-0E57-79CB88C8EF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F7B7726-9BCF-A8DA-B533-0109778F2C8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AC957F2C-FE6D-4F97-FC83-9CE9670ABD5F}"/>
              </a:ext>
            </a:extLst>
          </p:cNvPr>
          <p:cNvSpPr>
            <a:spLocks noGrp="1"/>
          </p:cNvSpPr>
          <p:nvPr>
            <p:ph type="sldNum" sz="quarter" idx="5"/>
          </p:nvPr>
        </p:nvSpPr>
        <p:spPr/>
        <p:txBody>
          <a:bodyPr/>
          <a:lstStyle/>
          <a:p>
            <a:fld id="{BC484C3B-1DE0-4716-9C40-656C83D4A94D}" type="slidenum">
              <a:rPr lang="da-DK" smtClean="0"/>
              <a:t>70</a:t>
            </a:fld>
            <a:endParaRPr lang="da-DK"/>
          </a:p>
        </p:txBody>
      </p:sp>
    </p:spTree>
    <p:extLst>
      <p:ext uri="{BB962C8B-B14F-4D97-AF65-F5344CB8AC3E}">
        <p14:creationId xmlns:p14="http://schemas.microsoft.com/office/powerpoint/2010/main" val="25893104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EEDE5-F0C0-4133-332E-5A20285A94D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123A4EA-4D53-22E9-93D7-A2B10D8FD25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035C2F9-E183-DF3C-03E5-90C6DEB5BDF6}"/>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70F62FAD-5B84-2CDC-3D74-B8362CCA1A9E}"/>
              </a:ext>
            </a:extLst>
          </p:cNvPr>
          <p:cNvSpPr>
            <a:spLocks noGrp="1"/>
          </p:cNvSpPr>
          <p:nvPr>
            <p:ph type="sldNum" sz="quarter" idx="5"/>
          </p:nvPr>
        </p:nvSpPr>
        <p:spPr/>
        <p:txBody>
          <a:bodyPr/>
          <a:lstStyle/>
          <a:p>
            <a:fld id="{BC484C3B-1DE0-4716-9C40-656C83D4A94D}" type="slidenum">
              <a:rPr lang="da-DK" smtClean="0"/>
              <a:t>71</a:t>
            </a:fld>
            <a:endParaRPr lang="da-DK"/>
          </a:p>
        </p:txBody>
      </p:sp>
    </p:spTree>
    <p:extLst>
      <p:ext uri="{BB962C8B-B14F-4D97-AF65-F5344CB8AC3E}">
        <p14:creationId xmlns:p14="http://schemas.microsoft.com/office/powerpoint/2010/main" val="42875523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39DCF-DBA5-82DE-911A-8CA61689948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A8EC34E-CDAA-4095-85A9-B1A042C98F7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D7BF1DF-61F9-DD78-4939-FB8B328866E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B7FD142-A63D-26FE-92E3-16477CB846FC}"/>
              </a:ext>
            </a:extLst>
          </p:cNvPr>
          <p:cNvSpPr>
            <a:spLocks noGrp="1"/>
          </p:cNvSpPr>
          <p:nvPr>
            <p:ph type="sldNum" sz="quarter" idx="5"/>
          </p:nvPr>
        </p:nvSpPr>
        <p:spPr/>
        <p:txBody>
          <a:bodyPr/>
          <a:lstStyle/>
          <a:p>
            <a:fld id="{BC484C3B-1DE0-4716-9C40-656C83D4A94D}" type="slidenum">
              <a:rPr lang="da-DK" smtClean="0"/>
              <a:t>72</a:t>
            </a:fld>
            <a:endParaRPr lang="da-DK"/>
          </a:p>
        </p:txBody>
      </p:sp>
    </p:spTree>
    <p:extLst>
      <p:ext uri="{BB962C8B-B14F-4D97-AF65-F5344CB8AC3E}">
        <p14:creationId xmlns:p14="http://schemas.microsoft.com/office/powerpoint/2010/main" val="29540788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91429-1948-F0C0-19A7-607AE5FD86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1A262D2-8D24-D481-8521-5E2F75F550F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0BC51A6-5E46-26AC-7B3B-496598034BD4}"/>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Anvende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regressionsmodellen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t>
            </a:r>
            <a:r>
              <a:rPr lang="en-US" dirty="0" err="1">
                <a:solidFill>
                  <a:srgbClr val="123044"/>
                </a:solidFill>
                <a:latin typeface="Arial" pitchFamily="34" charset="0"/>
                <a:ea typeface="Arial" pitchFamily="34" charset="-122"/>
                <a:cs typeface="Arial" pitchFamily="34" charset="-120"/>
              </a:rPr>
              <a:t>bestemme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en</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ukendt</a:t>
            </a:r>
            <a:r>
              <a:rPr lang="en-US">
                <a:solidFill>
                  <a:srgbClr val="123044"/>
                </a:solidFill>
                <a:latin typeface="Arial" pitchFamily="34" charset="0"/>
                <a:ea typeface="Arial" pitchFamily="34" charset="-122"/>
                <a:cs typeface="Arial" pitchFamily="34" charset="-120"/>
              </a:rPr>
              <a:t> koncentration.</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Beregnet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koncentration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Anvendelse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model</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over usikkerhed.</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ea typeface="Arial" pitchFamily="34" charset="-122"/>
              <a:cs typeface="Arial" pitchFamily="34" charset="-120"/>
            </a:endParaRPr>
          </a:p>
          <a:p>
            <a:r>
              <a:rPr lang="en-US" dirty="0" err="1">
                <a:solidFill>
                  <a:srgbClr val="123044"/>
                </a:solidFill>
                <a:latin typeface="Arial" pitchFamily="34" charset="0"/>
                <a:cs typeface="Arial" pitchFamily="34" charset="-120"/>
              </a:rPr>
              <a:t>Lærerfokus</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Undgå</a:t>
            </a:r>
            <a:r>
              <a:rPr lang="en-US">
                <a:solidFill>
                  <a:srgbClr val="123044"/>
                </a:solidFill>
                <a:latin typeface="Arial" pitchFamily="34" charset="0"/>
                <a:ea typeface="Arial" pitchFamily="34" charset="-122"/>
                <a:cs typeface="Arial" pitchFamily="34" charset="-120"/>
              </a:rPr>
              <a:t> facitfokus.</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vurdere</a:t>
            </a:r>
            <a:r>
              <a:rPr lang="en-US">
                <a:solidFill>
                  <a:srgbClr val="123044"/>
                </a:solidFill>
                <a:latin typeface="Arial" pitchFamily="34" charset="0"/>
                <a:ea typeface="Arial" pitchFamily="34" charset="-122"/>
                <a:cs typeface="Arial" pitchFamily="34" charset="-120"/>
              </a:rPr>
              <a:t> gyldighedsområde.</a:t>
            </a:r>
            <a:endParaRPr lang="en-US" dirty="0"/>
          </a:p>
          <a:p>
            <a:r>
              <a:rPr lang="en-US">
                <a:solidFill>
                  <a:srgbClr val="123044"/>
                </a:solidFill>
                <a:latin typeface="Arial" pitchFamily="34" charset="0"/>
                <a:ea typeface="Arial" pitchFamily="34" charset="-122"/>
                <a:cs typeface="Arial" pitchFamily="34" charset="-120"/>
              </a:rPr>
              <a:t>• Diskuter datakvalitet.</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E5653DE8-97F5-C24F-81A3-474B7141BFE4}"/>
              </a:ext>
            </a:extLst>
          </p:cNvPr>
          <p:cNvSpPr>
            <a:spLocks noGrp="1"/>
          </p:cNvSpPr>
          <p:nvPr>
            <p:ph type="sldNum" sz="quarter" idx="5"/>
          </p:nvPr>
        </p:nvSpPr>
        <p:spPr/>
        <p:txBody>
          <a:bodyPr/>
          <a:lstStyle/>
          <a:p>
            <a:fld id="{BC484C3B-1DE0-4716-9C40-656C83D4A94D}" type="slidenum">
              <a:rPr lang="da-DK" smtClean="0"/>
              <a:t>73</a:t>
            </a:fld>
            <a:endParaRPr lang="da-DK"/>
          </a:p>
        </p:txBody>
      </p:sp>
    </p:spTree>
    <p:extLst>
      <p:ext uri="{BB962C8B-B14F-4D97-AF65-F5344CB8AC3E}">
        <p14:creationId xmlns:p14="http://schemas.microsoft.com/office/powerpoint/2010/main" val="28484581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4E058-7B79-737F-25F2-9C405BD1E70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D8B09F4-E323-0652-5E05-4E7E2C2EBE0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1E276DB-739B-9685-9E67-EB33FB96517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2D94B42-C4B0-23A2-3791-CA03A21FE497}"/>
              </a:ext>
            </a:extLst>
          </p:cNvPr>
          <p:cNvSpPr>
            <a:spLocks noGrp="1"/>
          </p:cNvSpPr>
          <p:nvPr>
            <p:ph type="sldNum" sz="quarter" idx="5"/>
          </p:nvPr>
        </p:nvSpPr>
        <p:spPr/>
        <p:txBody>
          <a:bodyPr/>
          <a:lstStyle/>
          <a:p>
            <a:fld id="{BC484C3B-1DE0-4716-9C40-656C83D4A94D}" type="slidenum">
              <a:rPr lang="da-DK" smtClean="0"/>
              <a:t>74</a:t>
            </a:fld>
            <a:endParaRPr lang="da-DK"/>
          </a:p>
        </p:txBody>
      </p:sp>
    </p:spTree>
    <p:extLst>
      <p:ext uri="{BB962C8B-B14F-4D97-AF65-F5344CB8AC3E}">
        <p14:creationId xmlns:p14="http://schemas.microsoft.com/office/powerpoint/2010/main" val="42595770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ABAA3-7618-7136-F43D-E8EC205866A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8EA2CD8-536C-5F91-8B5B-21BB2B1F075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A15EA2D-14C3-389A-952C-454027022751}"/>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9DDA097E-8A7F-9F66-1B1F-2231896D2A1C}"/>
              </a:ext>
            </a:extLst>
          </p:cNvPr>
          <p:cNvSpPr>
            <a:spLocks noGrp="1"/>
          </p:cNvSpPr>
          <p:nvPr>
            <p:ph type="sldNum" sz="quarter" idx="5"/>
          </p:nvPr>
        </p:nvSpPr>
        <p:spPr/>
        <p:txBody>
          <a:bodyPr/>
          <a:lstStyle/>
          <a:p>
            <a:fld id="{BC484C3B-1DE0-4716-9C40-656C83D4A94D}" type="slidenum">
              <a:rPr lang="da-DK" smtClean="0"/>
              <a:t>75</a:t>
            </a:fld>
            <a:endParaRPr lang="da-DK"/>
          </a:p>
        </p:txBody>
      </p:sp>
    </p:spTree>
    <p:extLst>
      <p:ext uri="{BB962C8B-B14F-4D97-AF65-F5344CB8AC3E}">
        <p14:creationId xmlns:p14="http://schemas.microsoft.com/office/powerpoint/2010/main" val="42255423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EB88-5B7A-F005-88B1-8CBD96261C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C07BFBA-0A17-6AFB-FAE2-975AE78969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BF7F250-173C-8358-4537-ADAE6C14CD6E}"/>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8DB77607-1823-EC42-836B-6E588F4444A6}"/>
              </a:ext>
            </a:extLst>
          </p:cNvPr>
          <p:cNvSpPr>
            <a:spLocks noGrp="1"/>
          </p:cNvSpPr>
          <p:nvPr>
            <p:ph type="sldNum" sz="quarter" idx="5"/>
          </p:nvPr>
        </p:nvSpPr>
        <p:spPr/>
        <p:txBody>
          <a:bodyPr/>
          <a:lstStyle/>
          <a:p>
            <a:fld id="{BC484C3B-1DE0-4716-9C40-656C83D4A94D}" type="slidenum">
              <a:rPr lang="da-DK" smtClean="0"/>
              <a:t>76</a:t>
            </a:fld>
            <a:endParaRPr lang="da-DK"/>
          </a:p>
        </p:txBody>
      </p:sp>
    </p:spTree>
    <p:extLst>
      <p:ext uri="{BB962C8B-B14F-4D97-AF65-F5344CB8AC3E}">
        <p14:creationId xmlns:p14="http://schemas.microsoft.com/office/powerpoint/2010/main" val="370822060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98417-2704-8C1D-FFA2-82CEBE7FA6A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9F4F129-5CBF-BC5E-D649-C5DF76CA44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F6CEDCB-8580-8D32-0DB2-49CEA02C1073}"/>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DF6FD023-0AD3-5BB3-EB27-B1B0A9E81323}"/>
              </a:ext>
            </a:extLst>
          </p:cNvPr>
          <p:cNvSpPr>
            <a:spLocks noGrp="1"/>
          </p:cNvSpPr>
          <p:nvPr>
            <p:ph type="sldNum" sz="quarter" idx="5"/>
          </p:nvPr>
        </p:nvSpPr>
        <p:spPr/>
        <p:txBody>
          <a:bodyPr/>
          <a:lstStyle/>
          <a:p>
            <a:fld id="{BC484C3B-1DE0-4716-9C40-656C83D4A94D}" type="slidenum">
              <a:rPr lang="da-DK" smtClean="0"/>
              <a:t>77</a:t>
            </a:fld>
            <a:endParaRPr lang="da-DK"/>
          </a:p>
        </p:txBody>
      </p:sp>
    </p:spTree>
    <p:extLst>
      <p:ext uri="{BB962C8B-B14F-4D97-AF65-F5344CB8AC3E}">
        <p14:creationId xmlns:p14="http://schemas.microsoft.com/office/powerpoint/2010/main" val="14381655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462AF-6C36-D6DA-3F20-7C6A3AFF82B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EE60415-CC82-1D42-5D3C-31FC1B0C7A8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5EE340A-9014-2B97-47C9-1FC8B7C32E9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F51A22E9-EF41-5A03-B947-E1BC7B3A4BC1}"/>
              </a:ext>
            </a:extLst>
          </p:cNvPr>
          <p:cNvSpPr>
            <a:spLocks noGrp="1"/>
          </p:cNvSpPr>
          <p:nvPr>
            <p:ph type="sldNum" sz="quarter" idx="5"/>
          </p:nvPr>
        </p:nvSpPr>
        <p:spPr/>
        <p:txBody>
          <a:bodyPr/>
          <a:lstStyle/>
          <a:p>
            <a:fld id="{BC484C3B-1DE0-4716-9C40-656C83D4A94D}" type="slidenum">
              <a:rPr lang="da-DK" smtClean="0"/>
              <a:t>78</a:t>
            </a:fld>
            <a:endParaRPr lang="da-DK"/>
          </a:p>
        </p:txBody>
      </p:sp>
    </p:spTree>
    <p:extLst>
      <p:ext uri="{BB962C8B-B14F-4D97-AF65-F5344CB8AC3E}">
        <p14:creationId xmlns:p14="http://schemas.microsoft.com/office/powerpoint/2010/main" val="9575851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192BA-9073-8A88-FDBF-865D7CC6233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033E986-B08F-4308-DF1E-A95F59E8052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5DB0960-77F4-E5AB-E9EC-685742104A99}"/>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8801711-B0B1-5369-DC03-4EB04E47AA26}"/>
              </a:ext>
            </a:extLst>
          </p:cNvPr>
          <p:cNvSpPr>
            <a:spLocks noGrp="1"/>
          </p:cNvSpPr>
          <p:nvPr>
            <p:ph type="sldNum" sz="quarter" idx="5"/>
          </p:nvPr>
        </p:nvSpPr>
        <p:spPr/>
        <p:txBody>
          <a:bodyPr/>
          <a:lstStyle/>
          <a:p>
            <a:fld id="{BC484C3B-1DE0-4716-9C40-656C83D4A94D}" type="slidenum">
              <a:rPr lang="da-DK" smtClean="0"/>
              <a:t>79</a:t>
            </a:fld>
            <a:endParaRPr lang="da-DK"/>
          </a:p>
        </p:txBody>
      </p:sp>
    </p:spTree>
    <p:extLst>
      <p:ext uri="{BB962C8B-B14F-4D97-AF65-F5344CB8AC3E}">
        <p14:creationId xmlns:p14="http://schemas.microsoft.com/office/powerpoint/2010/main" val="4371899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7EEBF-49F1-645B-53D6-5B7093D6F84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88CE2B5-C9EF-948A-6CBD-3CA432AF7DF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F4D8252-E487-96C1-1FA1-81C24D1B2EC4}"/>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Undersøge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fosforkilder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vandmiljø</a:t>
            </a:r>
            <a:r>
              <a:rPr lang="en-US" dirty="0">
                <a:solidFill>
                  <a:srgbClr val="123044"/>
                </a:solidFill>
                <a:latin typeface="Arial" pitchFamily="34" charset="0"/>
                <a:ea typeface="Arial" pitchFamily="34" charset="-122"/>
                <a:cs typeface="Arial" pitchFamily="34" charset="-120"/>
              </a:rPr>
              <a:t> i </a:t>
            </a:r>
            <a:r>
              <a:rPr lang="en-US" dirty="0" err="1">
                <a:solidFill>
                  <a:srgbClr val="123044"/>
                </a:solidFill>
                <a:latin typeface="Arial" pitchFamily="34" charset="0"/>
                <a:ea typeface="Arial" pitchFamily="34" charset="-122"/>
                <a:cs typeface="Arial" pitchFamily="34" charset="-120"/>
              </a:rPr>
              <a:t>en</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autentisk</a:t>
            </a:r>
            <a:r>
              <a:rPr lang="en-US">
                <a:solidFill>
                  <a:srgbClr val="123044"/>
                </a:solidFill>
                <a:latin typeface="Arial" pitchFamily="34" charset="0"/>
                <a:ea typeface="Arial" pitchFamily="34" charset="-122"/>
                <a:cs typeface="Arial" pitchFamily="34" charset="-120"/>
              </a:rPr>
              <a:t> feltkontekst.</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Observationer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Vandprøver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fosformålinger</a:t>
            </a:r>
            <a:endParaRPr lang="en-US" dirty="0"/>
          </a:p>
          <a:p>
            <a:r>
              <a:rPr lang="en-US">
                <a:solidFill>
                  <a:srgbClr val="123044"/>
                </a:solidFill>
                <a:latin typeface="Arial" pitchFamily="34" charset="0"/>
                <a:ea typeface="Arial" pitchFamily="34" charset="-122"/>
                <a:cs typeface="Arial" pitchFamily="34" charset="-120"/>
              </a:rPr>
              <a:t>• Felt-lab-sammenhæng.</a:t>
            </a:r>
            <a:endParaRPr lang="en-US" dirty="0"/>
          </a:p>
          <a:p>
            <a:endParaRPr lang="da-DK" dirty="0"/>
          </a:p>
          <a:p>
            <a:r>
              <a:rPr lang="da-DK" dirty="0"/>
              <a:t>Lærerfokus: </a:t>
            </a:r>
          </a:p>
          <a:p>
            <a:r>
              <a:rPr lang="en-US">
                <a:solidFill>
                  <a:srgbClr val="123044"/>
                </a:solidFill>
                <a:latin typeface="Arial" pitchFamily="34" charset="0"/>
                <a:ea typeface="Arial" pitchFamily="34" charset="-122"/>
                <a:cs typeface="Arial" pitchFamily="34" charset="-120"/>
              </a:rPr>
              <a:t>• Kombiner </a:t>
            </a:r>
            <a:r>
              <a:rPr lang="en-US" dirty="0" err="1">
                <a:solidFill>
                  <a:srgbClr val="123044"/>
                </a:solidFill>
                <a:latin typeface="Arial" pitchFamily="34" charset="0"/>
                <a:ea typeface="Arial" pitchFamily="34" charset="-122"/>
                <a:cs typeface="Arial" pitchFamily="34" charset="-120"/>
              </a:rPr>
              <a:t>feltobservationer</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med laboratoriedata.</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Spørg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fosforkilder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afstrømning.</a:t>
            </a:r>
            <a:endParaRPr lang="en-US" dirty="0"/>
          </a:p>
          <a:p>
            <a:r>
              <a:rPr lang="en-US" dirty="0">
                <a:solidFill>
                  <a:srgbClr val="123044"/>
                </a:solidFill>
                <a:latin typeface="Arial" pitchFamily="34" charset="0"/>
                <a:ea typeface="Arial" pitchFamily="34" charset="-122"/>
                <a:cs typeface="Arial" pitchFamily="34" charset="-120"/>
              </a:rPr>
              <a:t>• Tal om variation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usikkerhed.</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4E8D9959-E4DE-B8D5-7655-EAB299E7CC39}"/>
              </a:ext>
            </a:extLst>
          </p:cNvPr>
          <p:cNvSpPr>
            <a:spLocks noGrp="1"/>
          </p:cNvSpPr>
          <p:nvPr>
            <p:ph type="sldNum" sz="quarter" idx="5"/>
          </p:nvPr>
        </p:nvSpPr>
        <p:spPr/>
        <p:txBody>
          <a:bodyPr/>
          <a:lstStyle/>
          <a:p>
            <a:fld id="{BC484C3B-1DE0-4716-9C40-656C83D4A94D}" type="slidenum">
              <a:rPr lang="da-DK" smtClean="0"/>
              <a:t>80</a:t>
            </a:fld>
            <a:endParaRPr lang="da-DK"/>
          </a:p>
        </p:txBody>
      </p:sp>
    </p:spTree>
    <p:extLst>
      <p:ext uri="{BB962C8B-B14F-4D97-AF65-F5344CB8AC3E}">
        <p14:creationId xmlns:p14="http://schemas.microsoft.com/office/powerpoint/2010/main" val="38048314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5910C-3AB2-3F92-8DDC-50FCDF7852D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C7D840B-AE74-8FCC-BC92-79406641631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68CCEE3-4E41-F079-5DEC-0D32AE28B00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392C961-AC6B-D192-A9B3-BCA5DBA0C5FC}"/>
              </a:ext>
            </a:extLst>
          </p:cNvPr>
          <p:cNvSpPr>
            <a:spLocks noGrp="1"/>
          </p:cNvSpPr>
          <p:nvPr>
            <p:ph type="sldNum" sz="quarter" idx="5"/>
          </p:nvPr>
        </p:nvSpPr>
        <p:spPr/>
        <p:txBody>
          <a:bodyPr/>
          <a:lstStyle/>
          <a:p>
            <a:fld id="{BC484C3B-1DE0-4716-9C40-656C83D4A94D}" type="slidenum">
              <a:rPr lang="da-DK" smtClean="0"/>
              <a:t>81</a:t>
            </a:fld>
            <a:endParaRPr lang="da-DK"/>
          </a:p>
        </p:txBody>
      </p:sp>
    </p:spTree>
    <p:extLst>
      <p:ext uri="{BB962C8B-B14F-4D97-AF65-F5344CB8AC3E}">
        <p14:creationId xmlns:p14="http://schemas.microsoft.com/office/powerpoint/2010/main" val="28123328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C2323-5F0C-F14B-78B9-D65742CD83A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E9B5439-0C87-8197-6CD3-566D3D5C461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D73170B-5C97-038B-B1E1-2AB5E2EDFE6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6BD89C0-2D9E-B32E-7E4B-22CDF669F473}"/>
              </a:ext>
            </a:extLst>
          </p:cNvPr>
          <p:cNvSpPr>
            <a:spLocks noGrp="1"/>
          </p:cNvSpPr>
          <p:nvPr>
            <p:ph type="sldNum" sz="quarter" idx="5"/>
          </p:nvPr>
        </p:nvSpPr>
        <p:spPr/>
        <p:txBody>
          <a:bodyPr/>
          <a:lstStyle/>
          <a:p>
            <a:fld id="{BC484C3B-1DE0-4716-9C40-656C83D4A94D}" type="slidenum">
              <a:rPr lang="da-DK" smtClean="0"/>
              <a:t>85</a:t>
            </a:fld>
            <a:endParaRPr lang="da-DK"/>
          </a:p>
        </p:txBody>
      </p:sp>
    </p:spTree>
    <p:extLst>
      <p:ext uri="{BB962C8B-B14F-4D97-AF65-F5344CB8AC3E}">
        <p14:creationId xmlns:p14="http://schemas.microsoft.com/office/powerpoint/2010/main" val="38413852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5EF05-01DE-C5A3-17DE-4A4ECBFFFAF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D9DE36F-0C51-254F-3904-E7548EE1BD8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27DACF6-532A-DAB3-6B5A-80EBFD00E3CE}"/>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Give </a:t>
            </a:r>
            <a:r>
              <a:rPr lang="en-US" dirty="0" err="1">
                <a:solidFill>
                  <a:srgbClr val="123044"/>
                </a:solidFill>
                <a:latin typeface="Arial" pitchFamily="34" charset="0"/>
                <a:ea typeface="Arial" pitchFamily="34" charset="-122"/>
                <a:cs typeface="Arial" pitchFamily="34" charset="-120"/>
              </a:rPr>
              <a:t>erfaring</a:t>
            </a:r>
            <a:r>
              <a:rPr lang="en-US" dirty="0">
                <a:solidFill>
                  <a:srgbClr val="123044"/>
                </a:solidFill>
                <a:latin typeface="Arial" pitchFamily="34" charset="0"/>
                <a:ea typeface="Arial" pitchFamily="34" charset="-122"/>
                <a:cs typeface="Arial" pitchFamily="34" charset="-120"/>
              </a:rPr>
              <a:t> med </a:t>
            </a:r>
            <a:r>
              <a:rPr lang="en-US" dirty="0" err="1">
                <a:solidFill>
                  <a:srgbClr val="123044"/>
                </a:solidFill>
                <a:latin typeface="Arial" pitchFamily="34" charset="0"/>
                <a:ea typeface="Arial" pitchFamily="34" charset="-122"/>
                <a:cs typeface="Arial" pitchFamily="34" charset="-120"/>
              </a:rPr>
              <a:t>kemisk</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fosfatfjernelse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som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mulig</a:t>
            </a:r>
            <a:r>
              <a:rPr lang="en-US" dirty="0">
                <a:solidFill>
                  <a:srgbClr val="123044"/>
                </a:solidFill>
                <a:latin typeface="Arial" pitchFamily="34" charset="0"/>
                <a:ea typeface="Arial" pitchFamily="34" charset="-122"/>
                <a:cs typeface="Arial" pitchFamily="34" charset="-120"/>
              </a:rPr>
              <a:t> del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vandrensning</a:t>
            </a:r>
            <a:r>
              <a:rPr lang="en-US" dirty="0">
                <a:solidFill>
                  <a:srgbClr val="123044"/>
                </a:solidFill>
                <a:latin typeface="Arial" pitchFamily="34" charset="0"/>
                <a:ea typeface="Arial" pitchFamily="34" charset="-122"/>
                <a:cs typeface="Arial" pitchFamily="34" charset="-120"/>
              </a:rPr>
              <a:t>.</a:t>
            </a:r>
            <a:endParaRPr lang="en-US" dirty="0"/>
          </a:p>
          <a:p>
            <a:endParaRPr lang="da-DK" dirty="0"/>
          </a:p>
          <a:p>
            <a:r>
              <a:rPr lang="da-DK" dirty="0"/>
              <a:t>Elevoutput: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Observationer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udfældning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Sammenligning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fældningsmidler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kemisk</a:t>
            </a:r>
            <a:r>
              <a:rPr lang="en-US">
                <a:solidFill>
                  <a:srgbClr val="123044"/>
                </a:solidFill>
                <a:latin typeface="Arial" pitchFamily="34" charset="0"/>
                <a:ea typeface="Arial" pitchFamily="34" charset="-122"/>
                <a:cs typeface="Arial" pitchFamily="34" charset="-120"/>
              </a:rPr>
              <a:t> fosfatfjernelse.</a:t>
            </a:r>
            <a:endParaRPr lang="en-US" dirty="0"/>
          </a:p>
          <a:p>
            <a:endParaRPr lang="da-DK" dirty="0"/>
          </a:p>
          <a:p>
            <a:r>
              <a:rPr lang="da-DK" dirty="0"/>
              <a:t>Lærerfokus: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observationer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ioner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bundfald.</a:t>
            </a:r>
            <a:endParaRPr lang="en-US" dirty="0"/>
          </a:p>
          <a:p>
            <a:r>
              <a:rPr lang="en-US">
                <a:solidFill>
                  <a:srgbClr val="123044"/>
                </a:solidFill>
                <a:latin typeface="Arial" pitchFamily="34" charset="0"/>
                <a:ea typeface="Arial" pitchFamily="34" charset="-122"/>
                <a:cs typeface="Arial" pitchFamily="34" charset="-120"/>
              </a:rPr>
              <a:t>• Vurder </a:t>
            </a:r>
            <a:r>
              <a:rPr lang="en-US" dirty="0" err="1">
                <a:solidFill>
                  <a:srgbClr val="123044"/>
                </a:solidFill>
                <a:latin typeface="Arial" pitchFamily="34" charset="0"/>
                <a:ea typeface="Arial" pitchFamily="34" charset="-122"/>
                <a:cs typeface="Arial" pitchFamily="34" charset="-120"/>
              </a:rPr>
              <a:t>styrker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begrænsninger.</a:t>
            </a:r>
            <a:endParaRPr lang="en-US" dirty="0"/>
          </a:p>
          <a:p>
            <a:r>
              <a:rPr lang="en-US" dirty="0">
                <a:solidFill>
                  <a:srgbClr val="123044"/>
                </a:solidFill>
                <a:latin typeface="Arial" pitchFamily="34" charset="0"/>
                <a:ea typeface="Arial" pitchFamily="34" charset="-122"/>
                <a:cs typeface="Arial" pitchFamily="34" charset="-120"/>
              </a:rPr>
              <a:t>• Tal om </a:t>
            </a:r>
            <a:r>
              <a:rPr lang="en-US" err="1">
                <a:solidFill>
                  <a:srgbClr val="123044"/>
                </a:solidFill>
                <a:latin typeface="Arial" pitchFamily="34" charset="0"/>
                <a:ea typeface="Arial" pitchFamily="34" charset="-122"/>
                <a:cs typeface="Arial" pitchFamily="34" charset="-120"/>
              </a:rPr>
              <a:t>realistisk</a:t>
            </a:r>
            <a:r>
              <a:rPr lang="en-US">
                <a:solidFill>
                  <a:srgbClr val="123044"/>
                </a:solidFill>
                <a:latin typeface="Arial" pitchFamily="34" charset="0"/>
                <a:ea typeface="Arial" pitchFamily="34" charset="-122"/>
                <a:cs typeface="Arial" pitchFamily="34" charset="-120"/>
              </a:rPr>
              <a:t> anvendelse.</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22BB8E11-B422-9E3E-A5BC-D7CB6EC3FC76}"/>
              </a:ext>
            </a:extLst>
          </p:cNvPr>
          <p:cNvSpPr>
            <a:spLocks noGrp="1"/>
          </p:cNvSpPr>
          <p:nvPr>
            <p:ph type="sldNum" sz="quarter" idx="5"/>
          </p:nvPr>
        </p:nvSpPr>
        <p:spPr/>
        <p:txBody>
          <a:bodyPr/>
          <a:lstStyle/>
          <a:p>
            <a:fld id="{BC484C3B-1DE0-4716-9C40-656C83D4A94D}" type="slidenum">
              <a:rPr lang="da-DK" smtClean="0"/>
              <a:t>86</a:t>
            </a:fld>
            <a:endParaRPr lang="da-DK"/>
          </a:p>
        </p:txBody>
      </p:sp>
    </p:spTree>
    <p:extLst>
      <p:ext uri="{BB962C8B-B14F-4D97-AF65-F5344CB8AC3E}">
        <p14:creationId xmlns:p14="http://schemas.microsoft.com/office/powerpoint/2010/main" val="21750451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1B846-18E2-F556-DB8D-28570797287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8D6A751-0A10-A4F9-3945-AE41FA9E588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FBCB243-C64E-7FDE-5573-8E66C9F80F9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03AD71F-CD12-FAE5-DCC6-3A7D03D37EC3}"/>
              </a:ext>
            </a:extLst>
          </p:cNvPr>
          <p:cNvSpPr>
            <a:spLocks noGrp="1"/>
          </p:cNvSpPr>
          <p:nvPr>
            <p:ph type="sldNum" sz="quarter" idx="5"/>
          </p:nvPr>
        </p:nvSpPr>
        <p:spPr/>
        <p:txBody>
          <a:bodyPr/>
          <a:lstStyle/>
          <a:p>
            <a:fld id="{BC484C3B-1DE0-4716-9C40-656C83D4A94D}" type="slidenum">
              <a:rPr lang="da-DK" smtClean="0"/>
              <a:t>87</a:t>
            </a:fld>
            <a:endParaRPr lang="da-DK"/>
          </a:p>
        </p:txBody>
      </p:sp>
    </p:spTree>
    <p:extLst>
      <p:ext uri="{BB962C8B-B14F-4D97-AF65-F5344CB8AC3E}">
        <p14:creationId xmlns:p14="http://schemas.microsoft.com/office/powerpoint/2010/main" val="1768944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9D1BE-2998-0071-CC4B-58C5760A33B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46BE55C-5EE1-90A4-E46C-CBB71FE7818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80D24F2-4AE4-40C3-76F7-960EA68E66D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57D374C-9B5C-E9F1-160C-134F8AF5A96E}"/>
              </a:ext>
            </a:extLst>
          </p:cNvPr>
          <p:cNvSpPr>
            <a:spLocks noGrp="1"/>
          </p:cNvSpPr>
          <p:nvPr>
            <p:ph type="sldNum" sz="quarter" idx="5"/>
          </p:nvPr>
        </p:nvSpPr>
        <p:spPr/>
        <p:txBody>
          <a:bodyPr/>
          <a:lstStyle/>
          <a:p>
            <a:fld id="{BC484C3B-1DE0-4716-9C40-656C83D4A94D}" type="slidenum">
              <a:rPr lang="da-DK" smtClean="0"/>
              <a:t>91</a:t>
            </a:fld>
            <a:endParaRPr lang="da-DK"/>
          </a:p>
        </p:txBody>
      </p:sp>
    </p:spTree>
    <p:extLst>
      <p:ext uri="{BB962C8B-B14F-4D97-AF65-F5344CB8AC3E}">
        <p14:creationId xmlns:p14="http://schemas.microsoft.com/office/powerpoint/2010/main" val="27059404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3A04C-568C-29C8-1775-1C41F75D0C7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5F41C73-4F90-EB38-9AA9-099EA5A53DD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FC4C441-0F84-29E4-7E8A-88369C5DB6B2}"/>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Perspektivere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validere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resultater</a:t>
            </a:r>
            <a:r>
              <a:rPr lang="en-US" dirty="0">
                <a:solidFill>
                  <a:srgbClr val="123044"/>
                </a:solidFill>
                <a:latin typeface="Arial" pitchFamily="34" charset="0"/>
                <a:ea typeface="Arial" pitchFamily="34" charset="-122"/>
                <a:cs typeface="Arial" pitchFamily="34" charset="-120"/>
              </a:rPr>
              <a:t> i </a:t>
            </a:r>
            <a:r>
              <a:rPr lang="en-US" dirty="0" err="1">
                <a:solidFill>
                  <a:srgbClr val="123044"/>
                </a:solidFill>
                <a:latin typeface="Arial" pitchFamily="34" charset="0"/>
                <a:ea typeface="Arial" pitchFamily="34" charset="-122"/>
                <a:cs typeface="Arial" pitchFamily="34" charset="-120"/>
              </a:rPr>
              <a:t>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større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miljøfaglig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sammenhæng</a:t>
            </a:r>
            <a:r>
              <a:rPr lang="en-US" dirty="0">
                <a:solidFill>
                  <a:srgbClr val="123044"/>
                </a:solidFill>
                <a:latin typeface="Arial" pitchFamily="34" charset="0"/>
                <a:ea typeface="Arial" pitchFamily="34" charset="-122"/>
                <a:cs typeface="Arial" pitchFamily="34" charset="-120"/>
              </a:rPr>
              <a:t>.</a:t>
            </a:r>
            <a:endParaRPr lang="en-US" dirty="0"/>
          </a:p>
          <a:p>
            <a:endParaRPr lang="da-DK" dirty="0"/>
          </a:p>
          <a:p>
            <a:r>
              <a:rPr lang="da-DK" dirty="0"/>
              <a:t>Elevoutput: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Sammenfattende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Diskussion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resultater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Refleksioner</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over validitet.</a:t>
            </a:r>
            <a:endParaRPr lang="en-US" dirty="0"/>
          </a:p>
          <a:p>
            <a:endParaRPr lang="da-DK" dirty="0"/>
          </a:p>
          <a:p>
            <a:r>
              <a:rPr lang="da-DK" dirty="0"/>
              <a:t>Lærerfokus: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elevernes</a:t>
            </a:r>
            <a:r>
              <a:rPr lang="en-US" dirty="0">
                <a:solidFill>
                  <a:srgbClr val="123044"/>
                </a:solidFill>
                <a:latin typeface="Arial" pitchFamily="34" charset="0"/>
                <a:ea typeface="Arial" pitchFamily="34" charset="-122"/>
                <a:cs typeface="Arial" pitchFamily="34" charset="-120"/>
              </a:rPr>
              <a:t> data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kendt</a:t>
            </a:r>
            <a:r>
              <a:rPr lang="en-US">
                <a:solidFill>
                  <a:srgbClr val="123044"/>
                </a:solidFill>
                <a:latin typeface="Arial" pitchFamily="34" charset="0"/>
                <a:ea typeface="Arial" pitchFamily="34" charset="-122"/>
                <a:cs typeface="Arial" pitchFamily="34" charset="-120"/>
              </a:rPr>
              <a:t> teori.</a:t>
            </a:r>
            <a:endParaRPr lang="en-US" dirty="0"/>
          </a:p>
          <a:p>
            <a:r>
              <a:rPr lang="en-US" dirty="0">
                <a:solidFill>
                  <a:srgbClr val="123044"/>
                </a:solidFill>
                <a:latin typeface="Arial" pitchFamily="34" charset="0"/>
                <a:ea typeface="Arial" pitchFamily="34" charset="-122"/>
                <a:cs typeface="Arial" pitchFamily="34" charset="-120"/>
              </a:rPr>
              <a:t>• Tal om </a:t>
            </a:r>
            <a:r>
              <a:rPr lang="en-US" dirty="0" err="1">
                <a:solidFill>
                  <a:srgbClr val="123044"/>
                </a:solidFill>
                <a:latin typeface="Arial" pitchFamily="34" charset="0"/>
                <a:ea typeface="Arial" pitchFamily="34" charset="-122"/>
                <a:cs typeface="Arial" pitchFamily="34" charset="-120"/>
              </a:rPr>
              <a:t>begrænsninger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usikkerhed.</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Træn</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faglig</a:t>
            </a:r>
            <a:r>
              <a:rPr lang="en-US">
                <a:solidFill>
                  <a:srgbClr val="123044"/>
                </a:solidFill>
                <a:latin typeface="Arial" pitchFamily="34" charset="0"/>
                <a:ea typeface="Arial" pitchFamily="34" charset="-122"/>
                <a:cs typeface="Arial" pitchFamily="34" charset="-120"/>
              </a:rPr>
              <a:t> argumentation.</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17B6FF94-D634-7147-F92E-6C629281DC15}"/>
              </a:ext>
            </a:extLst>
          </p:cNvPr>
          <p:cNvSpPr>
            <a:spLocks noGrp="1"/>
          </p:cNvSpPr>
          <p:nvPr>
            <p:ph type="sldNum" sz="quarter" idx="5"/>
          </p:nvPr>
        </p:nvSpPr>
        <p:spPr/>
        <p:txBody>
          <a:bodyPr/>
          <a:lstStyle/>
          <a:p>
            <a:fld id="{BC484C3B-1DE0-4716-9C40-656C83D4A94D}" type="slidenum">
              <a:rPr lang="da-DK" smtClean="0"/>
              <a:t>92</a:t>
            </a:fld>
            <a:endParaRPr lang="da-DK"/>
          </a:p>
        </p:txBody>
      </p:sp>
    </p:spTree>
    <p:extLst>
      <p:ext uri="{BB962C8B-B14F-4D97-AF65-F5344CB8AC3E}">
        <p14:creationId xmlns:p14="http://schemas.microsoft.com/office/powerpoint/2010/main" val="396396613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2DE6B-846C-F54D-4555-B7B84F82950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53CDA7F-D042-D29D-03A7-C6F63D82591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CEF1A6A-957F-0348-F44A-BFB5769CE9D2}"/>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4D6EAB5-C2DA-9E07-5C45-258DA9B808BA}"/>
              </a:ext>
            </a:extLst>
          </p:cNvPr>
          <p:cNvSpPr>
            <a:spLocks noGrp="1"/>
          </p:cNvSpPr>
          <p:nvPr>
            <p:ph type="sldNum" sz="quarter" idx="5"/>
          </p:nvPr>
        </p:nvSpPr>
        <p:spPr/>
        <p:txBody>
          <a:bodyPr/>
          <a:lstStyle/>
          <a:p>
            <a:fld id="{BC484C3B-1DE0-4716-9C40-656C83D4A94D}" type="slidenum">
              <a:rPr lang="da-DK" smtClean="0"/>
              <a:t>93</a:t>
            </a:fld>
            <a:endParaRPr lang="da-DK"/>
          </a:p>
        </p:txBody>
      </p:sp>
    </p:spTree>
    <p:extLst>
      <p:ext uri="{BB962C8B-B14F-4D97-AF65-F5344CB8AC3E}">
        <p14:creationId xmlns:p14="http://schemas.microsoft.com/office/powerpoint/2010/main" val="32465418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2691A-F071-7BF4-F7A7-F8A84317C45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C0C79A3-9873-A95B-32A9-BA6297C7892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8941FFB-E569-C9B7-6F5E-BE7BB252CBB2}"/>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202FDD7-F98B-8E6A-254F-3CC006ECD83A}"/>
              </a:ext>
            </a:extLst>
          </p:cNvPr>
          <p:cNvSpPr>
            <a:spLocks noGrp="1"/>
          </p:cNvSpPr>
          <p:nvPr>
            <p:ph type="sldNum" sz="quarter" idx="5"/>
          </p:nvPr>
        </p:nvSpPr>
        <p:spPr/>
        <p:txBody>
          <a:bodyPr/>
          <a:lstStyle/>
          <a:p>
            <a:fld id="{BC484C3B-1DE0-4716-9C40-656C83D4A94D}" type="slidenum">
              <a:rPr lang="da-DK" smtClean="0"/>
              <a:t>97</a:t>
            </a:fld>
            <a:endParaRPr lang="da-DK"/>
          </a:p>
        </p:txBody>
      </p:sp>
    </p:spTree>
    <p:extLst>
      <p:ext uri="{BB962C8B-B14F-4D97-AF65-F5344CB8AC3E}">
        <p14:creationId xmlns:p14="http://schemas.microsoft.com/office/powerpoint/2010/main" val="32104986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5A3F-DB69-B798-7A8C-AD822CC745C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3F3734D-BED5-2DB4-F167-9FF3025FFB8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91E6ACB-1FD7-972A-D76E-C937FD47B32A}"/>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Samle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erfaringer</a:t>
            </a:r>
            <a:r>
              <a:rPr lang="en-US" dirty="0">
                <a:solidFill>
                  <a:srgbClr val="123044"/>
                </a:solidFill>
                <a:latin typeface="Arial" pitchFamily="34" charset="0"/>
                <a:ea typeface="Arial" pitchFamily="34" charset="-122"/>
                <a:cs typeface="Arial" pitchFamily="34" charset="-120"/>
              </a:rPr>
              <a:t> med </a:t>
            </a:r>
            <a:r>
              <a:rPr lang="en-US" dirty="0" err="1">
                <a:solidFill>
                  <a:srgbClr val="123044"/>
                </a:solidFill>
                <a:latin typeface="Arial" pitchFamily="34" charset="0"/>
                <a:ea typeface="Arial" pitchFamily="34" charset="-122"/>
                <a:cs typeface="Arial" pitchFamily="34" charset="-120"/>
              </a:rPr>
              <a:t>filtrering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udfældning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måling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miljøforståelse</a:t>
            </a:r>
            <a:r>
              <a:rPr lang="en-US" dirty="0">
                <a:solidFill>
                  <a:srgbClr val="123044"/>
                </a:solidFill>
                <a:latin typeface="Arial" pitchFamily="34" charset="0"/>
                <a:ea typeface="Arial" pitchFamily="34" charset="-122"/>
                <a:cs typeface="Arial" pitchFamily="34" charset="-120"/>
              </a:rPr>
              <a:t> i </a:t>
            </a:r>
            <a:r>
              <a:rPr lang="en-US" dirty="0" err="1">
                <a:solidFill>
                  <a:srgbClr val="123044"/>
                </a:solidFill>
                <a:latin typeface="Arial" pitchFamily="34" charset="0"/>
                <a:ea typeface="Arial" pitchFamily="34" charset="-122"/>
                <a:cs typeface="Arial" pitchFamily="34" charset="-120"/>
              </a:rPr>
              <a:t>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integreret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løsning</a:t>
            </a:r>
            <a:r>
              <a:rPr lang="en-US" dirty="0">
                <a:solidFill>
                  <a:srgbClr val="123044"/>
                </a:solidFill>
                <a:latin typeface="Arial" pitchFamily="34" charset="0"/>
                <a:ea typeface="Arial" pitchFamily="34" charset="-122"/>
                <a:cs typeface="Arial" pitchFamily="34" charset="-120"/>
              </a:rPr>
              <a:t>.</a:t>
            </a:r>
            <a:endParaRPr lang="en-US" dirty="0"/>
          </a:p>
          <a:p>
            <a:endParaRPr lang="da-DK" dirty="0"/>
          </a:p>
          <a:p>
            <a:r>
              <a:rPr lang="da-DK" dirty="0"/>
              <a:t>Elevoutput: </a:t>
            </a:r>
          </a:p>
          <a:p>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Integreret</a:t>
            </a:r>
            <a:r>
              <a:rPr lang="en-US">
                <a:solidFill>
                  <a:srgbClr val="123044"/>
                </a:solidFill>
                <a:latin typeface="Arial" pitchFamily="34" charset="0"/>
                <a:ea typeface="Arial" pitchFamily="34" charset="-122"/>
                <a:cs typeface="Arial" pitchFamily="34" charset="-120"/>
              </a:rPr>
              <a:t> ide</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Begrundet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metodevalg</a:t>
            </a:r>
            <a:endParaRPr lang="en-US" dirty="0"/>
          </a:p>
          <a:p>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Justeret</a:t>
            </a:r>
            <a:r>
              <a:rPr lang="en-US">
                <a:solidFill>
                  <a:srgbClr val="123044"/>
                </a:solidFill>
                <a:latin typeface="Arial" pitchFamily="34" charset="0"/>
                <a:ea typeface="Arial" pitchFamily="34" charset="-122"/>
                <a:cs typeface="Arial" pitchFamily="34" charset="-120"/>
              </a:rPr>
              <a:t> plan.</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Lærerfokus</a:t>
            </a:r>
            <a:r>
              <a:rPr lang="en-US" dirty="0">
                <a:solidFill>
                  <a:srgbClr val="123044"/>
                </a:solidFill>
                <a:latin typeface="Arial" pitchFamily="34" charset="0"/>
                <a:cs typeface="Arial" pitchFamily="34" charset="-120"/>
              </a:rPr>
              <a:t>: </a:t>
            </a:r>
          </a:p>
          <a:p>
            <a:r>
              <a:rPr lang="en-US">
                <a:solidFill>
                  <a:srgbClr val="123044"/>
                </a:solidFill>
                <a:latin typeface="Arial" pitchFamily="34" charset="0"/>
                <a:ea typeface="Arial" pitchFamily="34" charset="-122"/>
                <a:cs typeface="Arial" pitchFamily="34" charset="-120"/>
              </a:rPr>
              <a:t>• Spørg, </a:t>
            </a:r>
            <a:r>
              <a:rPr lang="en-US" dirty="0" err="1">
                <a:solidFill>
                  <a:srgbClr val="123044"/>
                </a:solidFill>
                <a:latin typeface="Arial" pitchFamily="34" charset="0"/>
                <a:ea typeface="Arial" pitchFamily="34" charset="-122"/>
                <a:cs typeface="Arial" pitchFamily="34" charset="-120"/>
              </a:rPr>
              <a:t>hvordan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metoder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supplerer</a:t>
            </a:r>
            <a:r>
              <a:rPr lang="en-US">
                <a:solidFill>
                  <a:srgbClr val="123044"/>
                </a:solidFill>
                <a:latin typeface="Arial" pitchFamily="34" charset="0"/>
                <a:ea typeface="Arial" pitchFamily="34" charset="-122"/>
                <a:cs typeface="Arial" pitchFamily="34" charset="-120"/>
              </a:rPr>
              <a:t> hinanden.</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prioritere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ud</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fra data.</a:t>
            </a:r>
            <a:endParaRPr lang="en-US" dirty="0"/>
          </a:p>
          <a:p>
            <a:r>
              <a:rPr lang="en-US">
                <a:solidFill>
                  <a:srgbClr val="123044"/>
                </a:solidFill>
                <a:latin typeface="Arial" pitchFamily="34" charset="0"/>
                <a:ea typeface="Arial" pitchFamily="34" charset="-122"/>
                <a:cs typeface="Arial" pitchFamily="34" charset="-120"/>
              </a:rPr>
              <a:t>• Fokuser </a:t>
            </a:r>
            <a:r>
              <a:rPr lang="en-US" err="1">
                <a:solidFill>
                  <a:srgbClr val="123044"/>
                </a:solidFill>
                <a:latin typeface="Arial" pitchFamily="34" charset="0"/>
                <a:ea typeface="Arial" pitchFamily="34" charset="-122"/>
                <a:cs typeface="Arial" pitchFamily="34" charset="-120"/>
              </a:rPr>
              <a:t>på</a:t>
            </a:r>
            <a:r>
              <a:rPr lang="en-US">
                <a:solidFill>
                  <a:srgbClr val="123044"/>
                </a:solidFill>
                <a:latin typeface="Arial" pitchFamily="34" charset="0"/>
                <a:ea typeface="Arial" pitchFamily="34" charset="-122"/>
                <a:cs typeface="Arial" pitchFamily="34" charset="-120"/>
              </a:rPr>
              <a:t> helhedstænkning.</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DB23A8B4-4D7F-C54E-49F4-3AF7C9FE32EB}"/>
              </a:ext>
            </a:extLst>
          </p:cNvPr>
          <p:cNvSpPr>
            <a:spLocks noGrp="1"/>
          </p:cNvSpPr>
          <p:nvPr>
            <p:ph type="sldNum" sz="quarter" idx="5"/>
          </p:nvPr>
        </p:nvSpPr>
        <p:spPr/>
        <p:txBody>
          <a:bodyPr/>
          <a:lstStyle/>
          <a:p>
            <a:fld id="{BC484C3B-1DE0-4716-9C40-656C83D4A94D}" type="slidenum">
              <a:rPr lang="da-DK" smtClean="0"/>
              <a:t>98</a:t>
            </a:fld>
            <a:endParaRPr lang="da-DK"/>
          </a:p>
        </p:txBody>
      </p:sp>
    </p:spTree>
    <p:extLst>
      <p:ext uri="{BB962C8B-B14F-4D97-AF65-F5344CB8AC3E}">
        <p14:creationId xmlns:p14="http://schemas.microsoft.com/office/powerpoint/2010/main" val="15430748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073B6-BC79-FB61-F4F7-B5F78E762B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0DB5173-1FA9-DE58-7340-A9B5543E797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98C110D-A35E-7A2E-1B19-0CC070FBDB9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076FC5D-6ACF-37A5-68A3-532D553E7C8D}"/>
              </a:ext>
            </a:extLst>
          </p:cNvPr>
          <p:cNvSpPr>
            <a:spLocks noGrp="1"/>
          </p:cNvSpPr>
          <p:nvPr>
            <p:ph type="sldNum" sz="quarter" idx="5"/>
          </p:nvPr>
        </p:nvSpPr>
        <p:spPr/>
        <p:txBody>
          <a:bodyPr/>
          <a:lstStyle/>
          <a:p>
            <a:fld id="{BC484C3B-1DE0-4716-9C40-656C83D4A94D}" type="slidenum">
              <a:rPr lang="da-DK" smtClean="0"/>
              <a:t>99</a:t>
            </a:fld>
            <a:endParaRPr lang="da-DK"/>
          </a:p>
        </p:txBody>
      </p:sp>
    </p:spTree>
    <p:extLst>
      <p:ext uri="{BB962C8B-B14F-4D97-AF65-F5344CB8AC3E}">
        <p14:creationId xmlns:p14="http://schemas.microsoft.com/office/powerpoint/2010/main" val="19582299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881094">
              <a:defRPr/>
            </a:pPr>
            <a:r>
              <a:rPr lang="da-DK" b="1" dirty="0"/>
              <a:t>Metodekortet</a:t>
            </a:r>
            <a:r>
              <a:rPr lang="da-DK" dirty="0"/>
              <a:t> </a:t>
            </a:r>
            <a:r>
              <a:rPr lang="da-DK" b="1" i="1" dirty="0"/>
              <a:t>Bordet rundt</a:t>
            </a:r>
            <a:r>
              <a:rPr lang="da-DK" b="1" dirty="0"/>
              <a:t> </a:t>
            </a:r>
            <a:r>
              <a:rPr lang="da-DK" dirty="0"/>
              <a:t>kan </a:t>
            </a:r>
            <a:r>
              <a:rPr lang="da-DK"/>
              <a:t>også bruges.</a:t>
            </a:r>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101</a:t>
            </a:fld>
            <a:endParaRPr lang="da-DK"/>
          </a:p>
        </p:txBody>
      </p:sp>
    </p:spTree>
    <p:extLst>
      <p:ext uri="{BB962C8B-B14F-4D97-AF65-F5344CB8AC3E}">
        <p14:creationId xmlns:p14="http://schemas.microsoft.com/office/powerpoint/2010/main" val="16401407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881094">
              <a:defRPr/>
            </a:pPr>
            <a:r>
              <a:rPr lang="da-DK" b="1" dirty="0"/>
              <a:t>Metodekortet </a:t>
            </a:r>
            <a:r>
              <a:rPr lang="da-DK" b="1" i="1" dirty="0"/>
              <a:t>Bordet rundt </a:t>
            </a:r>
            <a:r>
              <a:rPr lang="da-DK" dirty="0"/>
              <a:t>kan </a:t>
            </a:r>
            <a:r>
              <a:rPr lang="da-DK"/>
              <a:t>også bruges.</a:t>
            </a:r>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102</a:t>
            </a:fld>
            <a:endParaRPr lang="da-DK"/>
          </a:p>
        </p:txBody>
      </p:sp>
    </p:spTree>
    <p:extLst>
      <p:ext uri="{BB962C8B-B14F-4D97-AF65-F5344CB8AC3E}">
        <p14:creationId xmlns:p14="http://schemas.microsoft.com/office/powerpoint/2010/main" val="13684881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4C613-0996-4990-13DB-885D7B19EAF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A0D7BD-B2DC-5B4F-A31C-8E6F386315B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B7CBA71-3B21-B8C3-9E2E-FC8A583EA98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F2E5CAE-BAF5-D456-9173-0A223FF23E33}"/>
              </a:ext>
            </a:extLst>
          </p:cNvPr>
          <p:cNvSpPr>
            <a:spLocks noGrp="1"/>
          </p:cNvSpPr>
          <p:nvPr>
            <p:ph type="sldNum" sz="quarter" idx="5"/>
          </p:nvPr>
        </p:nvSpPr>
        <p:spPr/>
        <p:txBody>
          <a:bodyPr/>
          <a:lstStyle/>
          <a:p>
            <a:fld id="{BC484C3B-1DE0-4716-9C40-656C83D4A94D}" type="slidenum">
              <a:rPr lang="da-DK" smtClean="0"/>
              <a:t>103</a:t>
            </a:fld>
            <a:endParaRPr lang="da-DK"/>
          </a:p>
        </p:txBody>
      </p:sp>
    </p:spTree>
    <p:extLst>
      <p:ext uri="{BB962C8B-B14F-4D97-AF65-F5344CB8AC3E}">
        <p14:creationId xmlns:p14="http://schemas.microsoft.com/office/powerpoint/2010/main" val="386778394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40B00-518E-C8D7-05DC-2EABCEFC319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A3A5F3A-CB0F-DEA5-BF6C-C685F4F7874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C76F869-A58F-5519-C0B1-37C7322698D6}"/>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Bygge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teste </a:t>
            </a:r>
            <a:r>
              <a:rPr lang="en-US" dirty="0" err="1">
                <a:solidFill>
                  <a:srgbClr val="123044"/>
                </a:solidFill>
                <a:latin typeface="Arial" pitchFamily="34" charset="0"/>
                <a:ea typeface="Arial" pitchFamily="34" charset="-122"/>
                <a:cs typeface="Arial" pitchFamily="34" charset="-120"/>
              </a:rPr>
              <a:t>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integreret</a:t>
            </a:r>
            <a:r>
              <a:rPr lang="en-US" dirty="0">
                <a:solidFill>
                  <a:srgbClr val="123044"/>
                </a:solidFill>
                <a:latin typeface="Arial" pitchFamily="34" charset="0"/>
                <a:ea typeface="Arial" pitchFamily="34" charset="-122"/>
                <a:cs typeface="Arial" pitchFamily="34" charset="-120"/>
              </a:rPr>
              <a:t> prototype, der </a:t>
            </a:r>
            <a:r>
              <a:rPr lang="en-US" dirty="0" err="1">
                <a:solidFill>
                  <a:srgbClr val="123044"/>
                </a:solidFill>
                <a:latin typeface="Arial" pitchFamily="34" charset="0"/>
                <a:ea typeface="Arial" pitchFamily="34" charset="-122"/>
                <a:cs typeface="Arial" pitchFamily="34" charset="-120"/>
              </a:rPr>
              <a:t>kombinerer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forløbets</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metoder</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Endelig</a:t>
            </a:r>
            <a:r>
              <a:rPr lang="en-US" dirty="0">
                <a:solidFill>
                  <a:srgbClr val="123044"/>
                </a:solidFill>
                <a:latin typeface="Arial" pitchFamily="34" charset="0"/>
                <a:ea typeface="Arial" pitchFamily="34" charset="-122"/>
                <a:cs typeface="Arial" pitchFamily="34" charset="-120"/>
              </a:rPr>
              <a:t> prototype</a:t>
            </a:r>
            <a:endParaRPr lang="en-US" dirty="0"/>
          </a:p>
          <a:p>
            <a:r>
              <a:rPr lang="en-US" dirty="0">
                <a:solidFill>
                  <a:srgbClr val="123044"/>
                </a:solidFill>
                <a:latin typeface="Arial" pitchFamily="34" charset="0"/>
                <a:ea typeface="Arial" pitchFamily="34" charset="-122"/>
                <a:cs typeface="Arial" pitchFamily="34" charset="-120"/>
              </a:rPr>
              <a:t>• Samlet </a:t>
            </a:r>
            <a:r>
              <a:rPr lang="en-US" dirty="0" err="1">
                <a:solidFill>
                  <a:srgbClr val="123044"/>
                </a:solidFill>
                <a:latin typeface="Arial" pitchFamily="34" charset="0"/>
                <a:ea typeface="Arial" pitchFamily="34" charset="-122"/>
                <a:cs typeface="Arial" pitchFamily="34" charset="-120"/>
              </a:rPr>
              <a:t>prototypebeskrivelse</a:t>
            </a:r>
            <a:endParaRPr lang="en-US" dirty="0"/>
          </a:p>
          <a:p>
            <a:r>
              <a:rPr lang="en-US">
                <a:solidFill>
                  <a:srgbClr val="123044"/>
                </a:solidFill>
                <a:latin typeface="Arial" pitchFamily="34" charset="0"/>
                <a:ea typeface="Arial" pitchFamily="34" charset="-122"/>
                <a:cs typeface="Arial" pitchFamily="34" charset="-120"/>
              </a:rPr>
              <a:t>• Testresultater.</a:t>
            </a:r>
            <a:endParaRPr lang="en-US" dirty="0"/>
          </a:p>
          <a:p>
            <a:endParaRPr lang="en-US" dirty="0"/>
          </a:p>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Støt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koordinering</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i gruppen.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Spørg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samspil</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mellem</a:t>
            </a:r>
            <a:r>
              <a:rPr lang="en-US">
                <a:solidFill>
                  <a:srgbClr val="123044"/>
                </a:solidFill>
                <a:latin typeface="Arial" pitchFamily="34" charset="0"/>
                <a:ea typeface="Arial" pitchFamily="34" charset="-122"/>
                <a:cs typeface="Arial" pitchFamily="34" charset="-120"/>
              </a:rPr>
              <a:t> delmetoder.</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kompromiser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blive</a:t>
            </a:r>
            <a:r>
              <a:rPr lang="en-US">
                <a:solidFill>
                  <a:srgbClr val="123044"/>
                </a:solidFill>
                <a:latin typeface="Arial" pitchFamily="34" charset="0"/>
                <a:ea typeface="Arial" pitchFamily="34" charset="-122"/>
                <a:cs typeface="Arial" pitchFamily="34" charset="-120"/>
              </a:rPr>
              <a:t> eksplicitte.</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2760D9E7-B57B-6366-9653-627B959E0EFB}"/>
              </a:ext>
            </a:extLst>
          </p:cNvPr>
          <p:cNvSpPr>
            <a:spLocks noGrp="1"/>
          </p:cNvSpPr>
          <p:nvPr>
            <p:ph type="sldNum" sz="quarter" idx="5"/>
          </p:nvPr>
        </p:nvSpPr>
        <p:spPr/>
        <p:txBody>
          <a:bodyPr/>
          <a:lstStyle/>
          <a:p>
            <a:fld id="{BC484C3B-1DE0-4716-9C40-656C83D4A94D}" type="slidenum">
              <a:rPr lang="da-DK" smtClean="0"/>
              <a:t>104</a:t>
            </a:fld>
            <a:endParaRPr lang="da-DK"/>
          </a:p>
        </p:txBody>
      </p:sp>
    </p:spTree>
    <p:extLst>
      <p:ext uri="{BB962C8B-B14F-4D97-AF65-F5344CB8AC3E}">
        <p14:creationId xmlns:p14="http://schemas.microsoft.com/office/powerpoint/2010/main" val="5639973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E411C-D677-2E08-FA2F-691DB46384E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EDBCE81-622F-DC8A-9DD0-48FB5D18FFE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6A0FDA9-62FA-6479-94C6-5444635EF89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6E30068-6453-3D06-5EEE-E86167D512B5}"/>
              </a:ext>
            </a:extLst>
          </p:cNvPr>
          <p:cNvSpPr>
            <a:spLocks noGrp="1"/>
          </p:cNvSpPr>
          <p:nvPr>
            <p:ph type="sldNum" sz="quarter" idx="5"/>
          </p:nvPr>
        </p:nvSpPr>
        <p:spPr/>
        <p:txBody>
          <a:bodyPr/>
          <a:lstStyle/>
          <a:p>
            <a:fld id="{BC484C3B-1DE0-4716-9C40-656C83D4A94D}" type="slidenum">
              <a:rPr lang="da-DK" smtClean="0"/>
              <a:t>105</a:t>
            </a:fld>
            <a:endParaRPr lang="da-DK"/>
          </a:p>
        </p:txBody>
      </p:sp>
    </p:spTree>
    <p:extLst>
      <p:ext uri="{BB962C8B-B14F-4D97-AF65-F5344CB8AC3E}">
        <p14:creationId xmlns:p14="http://schemas.microsoft.com/office/powerpoint/2010/main" val="21867942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0C8B-90A2-F5CE-7B4B-9BB3BC6C884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7FF035B-D221-D929-EE39-69EE98C4E33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2FA37B9-832F-E4D5-1A9D-F954C6FD0D8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D8F379D-504D-E05A-8D75-8EBF6FE8A834}"/>
              </a:ext>
            </a:extLst>
          </p:cNvPr>
          <p:cNvSpPr>
            <a:spLocks noGrp="1"/>
          </p:cNvSpPr>
          <p:nvPr>
            <p:ph type="sldNum" sz="quarter" idx="5"/>
          </p:nvPr>
        </p:nvSpPr>
        <p:spPr/>
        <p:txBody>
          <a:bodyPr/>
          <a:lstStyle/>
          <a:p>
            <a:fld id="{BC484C3B-1DE0-4716-9C40-656C83D4A94D}" type="slidenum">
              <a:rPr lang="da-DK" smtClean="0"/>
              <a:t>109</a:t>
            </a:fld>
            <a:endParaRPr lang="da-DK"/>
          </a:p>
        </p:txBody>
      </p:sp>
    </p:spTree>
    <p:extLst>
      <p:ext uri="{BB962C8B-B14F-4D97-AF65-F5344CB8AC3E}">
        <p14:creationId xmlns:p14="http://schemas.microsoft.com/office/powerpoint/2010/main" val="50145799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5361F-EDEE-84F1-C628-6EF06E14EC2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12166F-0AD1-D72C-3B95-BC77478B27F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1438A71-E57F-ED62-D1BF-409C8B3588A2}"/>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Kvalificere</a:t>
            </a:r>
            <a:r>
              <a:rPr lang="en-US" dirty="0">
                <a:solidFill>
                  <a:srgbClr val="123044"/>
                </a:solidFill>
                <a:latin typeface="Arial" pitchFamily="34" charset="0"/>
                <a:ea typeface="Arial" pitchFamily="34" charset="-122"/>
                <a:cs typeface="Arial" pitchFamily="34" charset="-120"/>
              </a:rPr>
              <a:t> den </a:t>
            </a:r>
            <a:r>
              <a:rPr lang="en-US" dirty="0" err="1">
                <a:solidFill>
                  <a:srgbClr val="123044"/>
                </a:solidFill>
                <a:latin typeface="Arial" pitchFamily="34" charset="0"/>
                <a:ea typeface="Arial" pitchFamily="34" charset="-122"/>
                <a:cs typeface="Arial" pitchFamily="34" charset="-120"/>
              </a:rPr>
              <a:t>integrerede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løsning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gennem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faglig</a:t>
            </a:r>
            <a:r>
              <a:rPr lang="en-US" dirty="0">
                <a:solidFill>
                  <a:srgbClr val="123044"/>
                </a:solidFill>
                <a:latin typeface="Arial" pitchFamily="34" charset="0"/>
                <a:ea typeface="Arial" pitchFamily="34" charset="-122"/>
                <a:cs typeface="Arial" pitchFamily="34" charset="-120"/>
              </a:rPr>
              <a:t> sparring </a:t>
            </a:r>
            <a:r>
              <a:rPr lang="en-US" dirty="0" err="1">
                <a:solidFill>
                  <a:srgbClr val="123044"/>
                </a:solidFill>
                <a:latin typeface="Arial" pitchFamily="34" charset="0"/>
                <a:ea typeface="Arial" pitchFamily="34" charset="-122"/>
                <a:cs typeface="Arial" pitchFamily="34" charset="-120"/>
              </a:rPr>
              <a:t>før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endelig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formidling</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Sparringsnoter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over feedback</a:t>
            </a:r>
            <a:endParaRPr lang="en-US" dirty="0"/>
          </a:p>
          <a:p>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Prioriterede</a:t>
            </a:r>
            <a:r>
              <a:rPr lang="en-US">
                <a:solidFill>
                  <a:srgbClr val="123044"/>
                </a:solidFill>
                <a:latin typeface="Arial" pitchFamily="34" charset="0"/>
                <a:ea typeface="Arial" pitchFamily="34" charset="-122"/>
                <a:cs typeface="Arial" pitchFamily="34" charset="-120"/>
              </a:rPr>
              <a:t> ændringer.</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Lærerfokus</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Feedback </a:t>
            </a:r>
            <a:r>
              <a:rPr lang="en-US" dirty="0" err="1">
                <a:solidFill>
                  <a:srgbClr val="123044"/>
                </a:solidFill>
                <a:latin typeface="Arial" pitchFamily="34" charset="0"/>
                <a:ea typeface="Arial" pitchFamily="34" charset="-122"/>
                <a:cs typeface="Arial" pitchFamily="34" charset="-120"/>
              </a:rPr>
              <a:t>skal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omsættes</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til</a:t>
            </a:r>
            <a:r>
              <a:rPr lang="en-US">
                <a:solidFill>
                  <a:srgbClr val="123044"/>
                </a:solidFill>
                <a:latin typeface="Arial" pitchFamily="34" charset="0"/>
                <a:ea typeface="Arial" pitchFamily="34" charset="-122"/>
                <a:cs typeface="Arial" pitchFamily="34" charset="-120"/>
              </a:rPr>
              <a:t> handling.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skal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begrunde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fravalg.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Gør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overgang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formidling</a:t>
            </a:r>
            <a:r>
              <a:rPr lang="en-US">
                <a:solidFill>
                  <a:srgbClr val="123044"/>
                </a:solidFill>
                <a:latin typeface="Arial" pitchFamily="34" charset="0"/>
                <a:ea typeface="Arial" pitchFamily="34" charset="-122"/>
                <a:cs typeface="Arial" pitchFamily="34" charset="-120"/>
              </a:rPr>
              <a:t> tydelig.</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355C976E-603B-E963-2FD3-91F7A06A6FA6}"/>
              </a:ext>
            </a:extLst>
          </p:cNvPr>
          <p:cNvSpPr>
            <a:spLocks noGrp="1"/>
          </p:cNvSpPr>
          <p:nvPr>
            <p:ph type="sldNum" sz="quarter" idx="5"/>
          </p:nvPr>
        </p:nvSpPr>
        <p:spPr/>
        <p:txBody>
          <a:bodyPr/>
          <a:lstStyle/>
          <a:p>
            <a:fld id="{BC484C3B-1DE0-4716-9C40-656C83D4A94D}" type="slidenum">
              <a:rPr lang="da-DK" smtClean="0"/>
              <a:t>110</a:t>
            </a:fld>
            <a:endParaRPr lang="da-DK"/>
          </a:p>
        </p:txBody>
      </p:sp>
    </p:spTree>
    <p:extLst>
      <p:ext uri="{BB962C8B-B14F-4D97-AF65-F5344CB8AC3E}">
        <p14:creationId xmlns:p14="http://schemas.microsoft.com/office/powerpoint/2010/main" val="36978954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55379-9B4E-CB19-25F6-A68CBC5A433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4575354-9BC0-2749-2D55-9BDBA0EBDA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E9FF117-29A1-92C5-A1D7-E055C13CA63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3BFBE57-2299-B40D-262C-177C207F6477}"/>
              </a:ext>
            </a:extLst>
          </p:cNvPr>
          <p:cNvSpPr>
            <a:spLocks noGrp="1"/>
          </p:cNvSpPr>
          <p:nvPr>
            <p:ph type="sldNum" sz="quarter" idx="5"/>
          </p:nvPr>
        </p:nvSpPr>
        <p:spPr/>
        <p:txBody>
          <a:bodyPr/>
          <a:lstStyle/>
          <a:p>
            <a:fld id="{BC484C3B-1DE0-4716-9C40-656C83D4A94D}" type="slidenum">
              <a:rPr lang="da-DK" smtClean="0"/>
              <a:t>111</a:t>
            </a:fld>
            <a:endParaRPr lang="da-DK"/>
          </a:p>
        </p:txBody>
      </p:sp>
    </p:spTree>
    <p:extLst>
      <p:ext uri="{BB962C8B-B14F-4D97-AF65-F5344CB8AC3E}">
        <p14:creationId xmlns:p14="http://schemas.microsoft.com/office/powerpoint/2010/main" val="10574307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114</a:t>
            </a:fld>
            <a:endParaRPr lang="da-DK"/>
          </a:p>
        </p:txBody>
      </p:sp>
    </p:spTree>
    <p:extLst>
      <p:ext uri="{BB962C8B-B14F-4D97-AF65-F5344CB8AC3E}">
        <p14:creationId xmlns:p14="http://schemas.microsoft.com/office/powerpoint/2010/main" val="41156049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881094">
              <a:defRPr/>
            </a:pPr>
            <a:r>
              <a:rPr lang="da-DK" b="1" dirty="0"/>
              <a:t>Metodekortet </a:t>
            </a:r>
            <a:r>
              <a:rPr lang="da-DK" b="1" i="1" dirty="0"/>
              <a:t>Bordet rundt </a:t>
            </a:r>
            <a:r>
              <a:rPr lang="da-DK" dirty="0"/>
              <a:t>kan </a:t>
            </a:r>
            <a:r>
              <a:rPr lang="da-DK"/>
              <a:t>også bruges.</a:t>
            </a:r>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115</a:t>
            </a:fld>
            <a:endParaRPr lang="da-DK"/>
          </a:p>
        </p:txBody>
      </p:sp>
    </p:spTree>
    <p:extLst>
      <p:ext uri="{BB962C8B-B14F-4D97-AF65-F5344CB8AC3E}">
        <p14:creationId xmlns:p14="http://schemas.microsoft.com/office/powerpoint/2010/main" val="405858747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595F2-9B9D-90CF-6A9C-55D7A4A82C7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17EF44B-80F0-B106-6E9A-438632A7CF3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AAD4CD1-B67D-C71E-7E0F-80C8FA59424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6709A58-0A7C-1FDB-694C-DB8C079A751A}"/>
              </a:ext>
            </a:extLst>
          </p:cNvPr>
          <p:cNvSpPr>
            <a:spLocks noGrp="1"/>
          </p:cNvSpPr>
          <p:nvPr>
            <p:ph type="sldNum" sz="quarter" idx="5"/>
          </p:nvPr>
        </p:nvSpPr>
        <p:spPr/>
        <p:txBody>
          <a:bodyPr/>
          <a:lstStyle/>
          <a:p>
            <a:fld id="{BC484C3B-1DE0-4716-9C40-656C83D4A94D}" type="slidenum">
              <a:rPr lang="da-DK" smtClean="0"/>
              <a:t>116</a:t>
            </a:fld>
            <a:endParaRPr lang="da-DK"/>
          </a:p>
        </p:txBody>
      </p:sp>
    </p:spTree>
    <p:extLst>
      <p:ext uri="{BB962C8B-B14F-4D97-AF65-F5344CB8AC3E}">
        <p14:creationId xmlns:p14="http://schemas.microsoft.com/office/powerpoint/2010/main" val="755053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0A3C2-8B84-DA4C-78E5-7A9795BA13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2A65EA4-508E-DAEE-6C19-0676A42EE2B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7CBF9A2-5BF1-AD55-378B-6C35D4741F5D}"/>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Samle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strukturere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projektets</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proces</a:t>
            </a:r>
            <a:r>
              <a:rPr lang="en-US" dirty="0">
                <a:solidFill>
                  <a:srgbClr val="123044"/>
                </a:solidFill>
                <a:latin typeface="Arial" pitchFamily="34" charset="0"/>
                <a:ea typeface="Arial" pitchFamily="34" charset="-122"/>
                <a:cs typeface="Arial" pitchFamily="34" charset="-120"/>
              </a:rPr>
              <a:t>, data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faglige</a:t>
            </a:r>
            <a:r>
              <a:rPr lang="en-US">
                <a:solidFill>
                  <a:srgbClr val="123044"/>
                </a:solidFill>
                <a:latin typeface="Arial" pitchFamily="34" charset="0"/>
                <a:ea typeface="Arial" pitchFamily="34" charset="-122"/>
                <a:cs typeface="Arial" pitchFamily="34" charset="-120"/>
              </a:rPr>
              <a:t> argumenter.</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Rapport/poster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Overordnede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konklusioner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Valg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centrale pointer.</a:t>
            </a:r>
            <a:endParaRPr lang="en-US" dirty="0">
              <a:solidFill>
                <a:srgbClr val="123044"/>
              </a:solidFill>
              <a:latin typeface="Arial" pitchFamily="34" charset="0"/>
              <a:ea typeface="Arial" pitchFamily="34" charset="-122"/>
              <a:cs typeface="Arial" pitchFamily="34" charset="-120"/>
            </a:endParaRPr>
          </a:p>
          <a:p>
            <a:endParaRPr lang="en-US" dirty="0"/>
          </a:p>
          <a:p>
            <a:r>
              <a:rPr lang="da-DK" dirty="0"/>
              <a:t>Lærerfokus: </a:t>
            </a:r>
          </a:p>
          <a:p>
            <a:r>
              <a:rPr lang="en-US">
                <a:solidFill>
                  <a:srgbClr val="123044"/>
                </a:solidFill>
                <a:latin typeface="Arial" pitchFamily="34" charset="0"/>
                <a:ea typeface="Arial" pitchFamily="34" charset="-122"/>
                <a:cs typeface="Arial" pitchFamily="34" charset="-120"/>
              </a:rPr>
              <a:t>• Fokuser </a:t>
            </a:r>
            <a:r>
              <a:rPr lang="en-US" dirty="0" err="1">
                <a:solidFill>
                  <a:srgbClr val="123044"/>
                </a:solidFill>
                <a:latin typeface="Arial" pitchFamily="34" charset="0"/>
                <a:ea typeface="Arial" pitchFamily="34" charset="-122"/>
                <a:cs typeface="Arial" pitchFamily="34" charset="-120"/>
              </a:rPr>
              <a:t>på</a:t>
            </a:r>
            <a:r>
              <a:rPr lang="en-US" dirty="0">
                <a:solidFill>
                  <a:srgbClr val="123044"/>
                </a:solidFill>
                <a:latin typeface="Arial" pitchFamily="34" charset="0"/>
                <a:ea typeface="Arial" pitchFamily="34" charset="-122"/>
                <a:cs typeface="Arial" pitchFamily="34" charset="-120"/>
              </a:rPr>
              <a:t> problem, </a:t>
            </a:r>
            <a:r>
              <a:rPr lang="en-US" dirty="0" err="1">
                <a:solidFill>
                  <a:srgbClr val="123044"/>
                </a:solidFill>
                <a:latin typeface="Arial" pitchFamily="34" charset="0"/>
                <a:ea typeface="Arial" pitchFamily="34" charset="-122"/>
                <a:cs typeface="Arial" pitchFamily="34" charset="-120"/>
              </a:rPr>
              <a:t>metode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løsning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iteration.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Støt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elever</a:t>
            </a:r>
            <a:r>
              <a:rPr lang="en-US" dirty="0">
                <a:solidFill>
                  <a:srgbClr val="123044"/>
                </a:solidFill>
                <a:latin typeface="Arial" pitchFamily="34" charset="0"/>
                <a:ea typeface="Arial" pitchFamily="34" charset="-122"/>
                <a:cs typeface="Arial" pitchFamily="34" charset="-120"/>
              </a:rPr>
              <a:t> i at </a:t>
            </a:r>
            <a:r>
              <a:rPr lang="en-US" dirty="0" err="1">
                <a:solidFill>
                  <a:srgbClr val="123044"/>
                </a:solidFill>
                <a:latin typeface="Arial" pitchFamily="34" charset="0"/>
                <a:ea typeface="Arial" pitchFamily="34" charset="-122"/>
                <a:cs typeface="Arial" pitchFamily="34" charset="-120"/>
              </a:rPr>
              <a:t>udvælge</a:t>
            </a:r>
            <a:r>
              <a:rPr lang="en-US" dirty="0">
                <a:solidFill>
                  <a:srgbClr val="123044"/>
                </a:solidFill>
                <a:latin typeface="Arial" pitchFamily="34" charset="0"/>
                <a:ea typeface="Arial" pitchFamily="34" charset="-122"/>
                <a:cs typeface="Arial" pitchFamily="34" charset="-120"/>
              </a:rPr>
              <a:t> – </a:t>
            </a:r>
            <a:r>
              <a:rPr lang="en-US" dirty="0" err="1">
                <a:solidFill>
                  <a:srgbClr val="123044"/>
                </a:solidFill>
                <a:latin typeface="Arial" pitchFamily="34" charset="0"/>
                <a:ea typeface="Arial" pitchFamily="34" charset="-122"/>
                <a:cs typeface="Arial" pitchFamily="34" charset="-120"/>
              </a:rPr>
              <a:t>ikke</a:t>
            </a:r>
            <a:r>
              <a:rPr lang="en-US" dirty="0">
                <a:solidFill>
                  <a:srgbClr val="123044"/>
                </a:solidFill>
                <a:latin typeface="Arial" pitchFamily="34" charset="0"/>
                <a:ea typeface="Arial" pitchFamily="34" charset="-122"/>
                <a:cs typeface="Arial" pitchFamily="34" charset="-120"/>
              </a:rPr>
              <a:t> bare </a:t>
            </a:r>
            <a:r>
              <a:rPr lang="en-US" err="1">
                <a:solidFill>
                  <a:srgbClr val="123044"/>
                </a:solidFill>
                <a:latin typeface="Arial" pitchFamily="34" charset="0"/>
                <a:ea typeface="Arial" pitchFamily="34" charset="-122"/>
                <a:cs typeface="Arial" pitchFamily="34" charset="-120"/>
              </a:rPr>
              <a:t>samle</a:t>
            </a:r>
            <a:r>
              <a:rPr lang="en-US">
                <a:solidFill>
                  <a:srgbClr val="123044"/>
                </a:solidFill>
                <a:latin typeface="Arial" pitchFamily="34" charset="0"/>
                <a:ea typeface="Arial" pitchFamily="34" charset="-122"/>
                <a:cs typeface="Arial" pitchFamily="34" charset="-120"/>
              </a:rPr>
              <a:t> alt.</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Træn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tydelig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faglig</a:t>
            </a:r>
            <a:r>
              <a:rPr lang="en-US">
                <a:solidFill>
                  <a:srgbClr val="123044"/>
                </a:solidFill>
                <a:latin typeface="Arial" pitchFamily="34" charset="0"/>
                <a:ea typeface="Arial" pitchFamily="34" charset="-122"/>
                <a:cs typeface="Arial" pitchFamily="34" charset="-120"/>
              </a:rPr>
              <a:t> formidling.</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93D0DD8F-45DF-FDA9-EBBB-12FB4F888806}"/>
              </a:ext>
            </a:extLst>
          </p:cNvPr>
          <p:cNvSpPr>
            <a:spLocks noGrp="1"/>
          </p:cNvSpPr>
          <p:nvPr>
            <p:ph type="sldNum" sz="quarter" idx="5"/>
          </p:nvPr>
        </p:nvSpPr>
        <p:spPr/>
        <p:txBody>
          <a:bodyPr/>
          <a:lstStyle/>
          <a:p>
            <a:fld id="{BC484C3B-1DE0-4716-9C40-656C83D4A94D}" type="slidenum">
              <a:rPr lang="da-DK" smtClean="0"/>
              <a:t>117</a:t>
            </a:fld>
            <a:endParaRPr lang="da-DK"/>
          </a:p>
        </p:txBody>
      </p:sp>
    </p:spTree>
    <p:extLst>
      <p:ext uri="{BB962C8B-B14F-4D97-AF65-F5344CB8AC3E}">
        <p14:creationId xmlns:p14="http://schemas.microsoft.com/office/powerpoint/2010/main" val="168243598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96FE9-64D2-42AE-602B-1FAC427C72A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496BD16-E711-EF09-2A61-5FFB37E1BE0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806154F-C727-9B07-822A-8E1E3973E4A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4D12BFE-CE5C-8A18-4CA8-6E8AFD59A77A}"/>
              </a:ext>
            </a:extLst>
          </p:cNvPr>
          <p:cNvSpPr>
            <a:spLocks noGrp="1"/>
          </p:cNvSpPr>
          <p:nvPr>
            <p:ph type="sldNum" sz="quarter" idx="5"/>
          </p:nvPr>
        </p:nvSpPr>
        <p:spPr/>
        <p:txBody>
          <a:bodyPr/>
          <a:lstStyle/>
          <a:p>
            <a:fld id="{BC484C3B-1DE0-4716-9C40-656C83D4A94D}" type="slidenum">
              <a:rPr lang="da-DK" smtClean="0"/>
              <a:t>118</a:t>
            </a:fld>
            <a:endParaRPr lang="da-DK"/>
          </a:p>
        </p:txBody>
      </p:sp>
    </p:spTree>
    <p:extLst>
      <p:ext uri="{BB962C8B-B14F-4D97-AF65-F5344CB8AC3E}">
        <p14:creationId xmlns:p14="http://schemas.microsoft.com/office/powerpoint/2010/main" val="14549975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BC484C3B-1DE0-4716-9C40-656C83D4A94D}" type="slidenum">
              <a:rPr lang="da-DK" smtClean="0"/>
              <a:t>119</a:t>
            </a:fld>
            <a:endParaRPr lang="da-DK"/>
          </a:p>
        </p:txBody>
      </p:sp>
    </p:spTree>
    <p:extLst>
      <p:ext uri="{BB962C8B-B14F-4D97-AF65-F5344CB8AC3E}">
        <p14:creationId xmlns:p14="http://schemas.microsoft.com/office/powerpoint/2010/main" val="71313578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1A51C-5A71-BDBD-FB9C-3080B27D20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7E6D4F-1497-C675-AB8A-BBDC22132C9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3FF3647-B92E-8334-29F0-44E01B46193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A7C2BF9-7469-0BCD-53FD-428ED2745C3A}"/>
              </a:ext>
            </a:extLst>
          </p:cNvPr>
          <p:cNvSpPr>
            <a:spLocks noGrp="1"/>
          </p:cNvSpPr>
          <p:nvPr>
            <p:ph type="sldNum" sz="quarter" idx="5"/>
          </p:nvPr>
        </p:nvSpPr>
        <p:spPr/>
        <p:txBody>
          <a:bodyPr/>
          <a:lstStyle/>
          <a:p>
            <a:fld id="{BC484C3B-1DE0-4716-9C40-656C83D4A94D}" type="slidenum">
              <a:rPr lang="da-DK" smtClean="0"/>
              <a:t>121</a:t>
            </a:fld>
            <a:endParaRPr lang="da-DK"/>
          </a:p>
        </p:txBody>
      </p:sp>
    </p:spTree>
    <p:extLst>
      <p:ext uri="{BB962C8B-B14F-4D97-AF65-F5344CB8AC3E}">
        <p14:creationId xmlns:p14="http://schemas.microsoft.com/office/powerpoint/2010/main" val="38615918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718A-67BF-CD1D-8B63-E7640730DD4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1380572-1A38-9286-1DD6-125D45413B8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291CD30-0E28-BF4F-D462-27FD8129FF26}"/>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Formidle</a:t>
            </a:r>
            <a:r>
              <a:rPr lang="en-US" dirty="0">
                <a:solidFill>
                  <a:srgbClr val="123044"/>
                </a:solidFill>
                <a:latin typeface="Arial" pitchFamily="34" charset="0"/>
                <a:ea typeface="Arial" pitchFamily="34" charset="-122"/>
                <a:cs typeface="Arial" pitchFamily="34" charset="-120"/>
              </a:rPr>
              <a:t> engineering-</a:t>
            </a:r>
            <a:r>
              <a:rPr lang="en-US" dirty="0" err="1">
                <a:solidFill>
                  <a:srgbClr val="123044"/>
                </a:solidFill>
                <a:latin typeface="Arial" pitchFamily="34" charset="0"/>
                <a:ea typeface="Arial" pitchFamily="34" charset="-122"/>
                <a:cs typeface="Arial" pitchFamily="34" charset="-120"/>
              </a:rPr>
              <a:t>projektet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mundtligt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indgå</a:t>
            </a:r>
            <a:r>
              <a:rPr lang="en-US" dirty="0">
                <a:solidFill>
                  <a:srgbClr val="123044"/>
                </a:solidFill>
                <a:latin typeface="Arial" pitchFamily="34" charset="0"/>
                <a:ea typeface="Arial" pitchFamily="34" charset="-122"/>
                <a:cs typeface="Arial" pitchFamily="34" charset="-120"/>
              </a:rPr>
              <a:t> i </a:t>
            </a:r>
            <a:r>
              <a:rPr lang="en-US" dirty="0" err="1">
                <a:solidFill>
                  <a:srgbClr val="123044"/>
                </a:solidFill>
                <a:latin typeface="Arial" pitchFamily="34" charset="0"/>
                <a:ea typeface="Arial" pitchFamily="34" charset="-122"/>
                <a:cs typeface="Arial" pitchFamily="34" charset="-120"/>
              </a:rPr>
              <a:t>faglig</a:t>
            </a:r>
            <a:r>
              <a:rPr lang="en-US" dirty="0">
                <a:solidFill>
                  <a:srgbClr val="123044"/>
                </a:solidFill>
                <a:latin typeface="Arial" pitchFamily="34" charset="0"/>
                <a:ea typeface="Arial" pitchFamily="34" charset="-122"/>
                <a:cs typeface="Arial" pitchFamily="34" charset="-120"/>
              </a:rPr>
              <a:t> dialog.</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Præsentation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over </a:t>
            </a:r>
            <a:r>
              <a:rPr lang="en-US" dirty="0" err="1">
                <a:solidFill>
                  <a:srgbClr val="123044"/>
                </a:solidFill>
                <a:latin typeface="Arial" pitchFamily="34" charset="0"/>
                <a:ea typeface="Arial" pitchFamily="34" charset="-122"/>
                <a:cs typeface="Arial" pitchFamily="34" charset="-120"/>
              </a:rPr>
              <a:t>formidling</a:t>
            </a:r>
            <a:endParaRPr lang="en-US" dirty="0"/>
          </a:p>
          <a:p>
            <a:r>
              <a:rPr lang="en-US" dirty="0">
                <a:solidFill>
                  <a:srgbClr val="123044"/>
                </a:solidFill>
                <a:latin typeface="Arial" pitchFamily="34" charset="0"/>
                <a:ea typeface="Arial" pitchFamily="34" charset="-122"/>
                <a:cs typeface="Arial" pitchFamily="34" charset="-120"/>
              </a:rPr>
              <a:t>• Feedback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videre</a:t>
            </a:r>
            <a:r>
              <a:rPr lang="en-US">
                <a:solidFill>
                  <a:srgbClr val="123044"/>
                </a:solidFill>
                <a:latin typeface="Arial" pitchFamily="34" charset="0"/>
                <a:ea typeface="Arial" pitchFamily="34" charset="-122"/>
                <a:cs typeface="Arial" pitchFamily="34" charset="-120"/>
              </a:rPr>
              <a:t> læring.</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Lærerfokus</a:t>
            </a:r>
            <a:r>
              <a:rPr lang="en-US" dirty="0">
                <a:solidFill>
                  <a:srgbClr val="123044"/>
                </a:solidFill>
                <a:latin typeface="Arial" pitchFamily="34" charset="0"/>
                <a:cs typeface="Arial" pitchFamily="34" charset="-120"/>
              </a:rPr>
              <a:t>: </a:t>
            </a:r>
          </a:p>
          <a:p>
            <a:r>
              <a:rPr lang="en-US">
                <a:solidFill>
                  <a:srgbClr val="123044"/>
                </a:solidFill>
                <a:latin typeface="Arial" pitchFamily="34" charset="0"/>
                <a:ea typeface="Arial" pitchFamily="34" charset="-122"/>
                <a:cs typeface="Arial" pitchFamily="34" charset="-120"/>
              </a:rPr>
              <a:t>• Skab </a:t>
            </a:r>
            <a:r>
              <a:rPr lang="en-US" dirty="0" err="1">
                <a:solidFill>
                  <a:srgbClr val="123044"/>
                </a:solidFill>
                <a:latin typeface="Arial" pitchFamily="34" charset="0"/>
                <a:ea typeface="Arial" pitchFamily="34" charset="-122"/>
                <a:cs typeface="Arial" pitchFamily="34" charset="-120"/>
              </a:rPr>
              <a:t>tryg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faglig</a:t>
            </a:r>
            <a:r>
              <a:rPr lang="en-US">
                <a:solidFill>
                  <a:srgbClr val="123044"/>
                </a:solidFill>
                <a:latin typeface="Arial" pitchFamily="34" charset="0"/>
                <a:ea typeface="Arial" pitchFamily="34" charset="-122"/>
                <a:cs typeface="Arial" pitchFamily="34" charset="-120"/>
              </a:rPr>
              <a:t> dialog.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Spørg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valg</a:t>
            </a:r>
            <a:r>
              <a:rPr lang="en-US" dirty="0">
                <a:solidFill>
                  <a:srgbClr val="123044"/>
                </a:solidFill>
                <a:latin typeface="Arial" pitchFamily="34" charset="0"/>
                <a:ea typeface="Arial" pitchFamily="34" charset="-122"/>
                <a:cs typeface="Arial" pitchFamily="34" charset="-120"/>
              </a:rPr>
              <a:t>, data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iteration.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Fremhæv</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sammenhængen</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i processen.</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0B4C8C0C-45B3-467C-512C-8EDA21B62C9E}"/>
              </a:ext>
            </a:extLst>
          </p:cNvPr>
          <p:cNvSpPr>
            <a:spLocks noGrp="1"/>
          </p:cNvSpPr>
          <p:nvPr>
            <p:ph type="sldNum" sz="quarter" idx="5"/>
          </p:nvPr>
        </p:nvSpPr>
        <p:spPr/>
        <p:txBody>
          <a:bodyPr/>
          <a:lstStyle/>
          <a:p>
            <a:fld id="{BC484C3B-1DE0-4716-9C40-656C83D4A94D}" type="slidenum">
              <a:rPr lang="da-DK" smtClean="0"/>
              <a:t>122</a:t>
            </a:fld>
            <a:endParaRPr lang="da-DK"/>
          </a:p>
        </p:txBody>
      </p:sp>
    </p:spTree>
    <p:extLst>
      <p:ext uri="{BB962C8B-B14F-4D97-AF65-F5344CB8AC3E}">
        <p14:creationId xmlns:p14="http://schemas.microsoft.com/office/powerpoint/2010/main" val="309607820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BD313-6C60-6B44-5F9F-CD18315E3E0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E9860A9-6430-C189-FC13-2430975077F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B0FEC0E-8197-A787-C62A-A24257926CB2}"/>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9641A1D-5965-2C29-0EEB-D6E3D172C106}"/>
              </a:ext>
            </a:extLst>
          </p:cNvPr>
          <p:cNvSpPr>
            <a:spLocks noGrp="1"/>
          </p:cNvSpPr>
          <p:nvPr>
            <p:ph type="sldNum" sz="quarter" idx="5"/>
          </p:nvPr>
        </p:nvSpPr>
        <p:spPr/>
        <p:txBody>
          <a:bodyPr/>
          <a:lstStyle/>
          <a:p>
            <a:fld id="{BC484C3B-1DE0-4716-9C40-656C83D4A94D}" type="slidenum">
              <a:rPr lang="da-DK" smtClean="0"/>
              <a:t>123</a:t>
            </a:fld>
            <a:endParaRPr lang="da-DK"/>
          </a:p>
        </p:txBody>
      </p:sp>
    </p:spTree>
    <p:extLst>
      <p:ext uri="{BB962C8B-B14F-4D97-AF65-F5344CB8AC3E}">
        <p14:creationId xmlns:p14="http://schemas.microsoft.com/office/powerpoint/2010/main" val="26716475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B2EEE-DC1C-1F47-818B-AC4A19A8126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C20772A-64B6-E201-9289-CE61E6DD0AB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1C5D0D0-4A01-0935-A1E1-9E3BC349A7ED}"/>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A70B733-1CEB-B063-AB6F-5D884F9B7340}"/>
              </a:ext>
            </a:extLst>
          </p:cNvPr>
          <p:cNvSpPr>
            <a:spLocks noGrp="1"/>
          </p:cNvSpPr>
          <p:nvPr>
            <p:ph type="sldNum" sz="quarter" idx="5"/>
          </p:nvPr>
        </p:nvSpPr>
        <p:spPr/>
        <p:txBody>
          <a:bodyPr/>
          <a:lstStyle/>
          <a:p>
            <a:fld id="{BC484C3B-1DE0-4716-9C40-656C83D4A94D}" type="slidenum">
              <a:rPr lang="da-DK" smtClean="0"/>
              <a:t>127</a:t>
            </a:fld>
            <a:endParaRPr lang="da-DK"/>
          </a:p>
        </p:txBody>
      </p:sp>
    </p:spTree>
    <p:extLst>
      <p:ext uri="{BB962C8B-B14F-4D97-AF65-F5344CB8AC3E}">
        <p14:creationId xmlns:p14="http://schemas.microsoft.com/office/powerpoint/2010/main" val="425788472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67E15-F809-480F-E2A5-2D8E3DE6E87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C11E44E-04E0-4FDF-2CF3-DA10B4A3AB4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83D96D9-F481-2216-42D7-0757F691C224}"/>
              </a:ext>
            </a:extLst>
          </p:cNvPr>
          <p:cNvSpPr>
            <a:spLocks noGrp="1"/>
          </p:cNvSpPr>
          <p:nvPr>
            <p:ph type="body" idx="1"/>
          </p:nvPr>
        </p:nvSpPr>
        <p:spPr/>
        <p:txBody>
          <a:bodyPr/>
          <a:lstStyle/>
          <a:p>
            <a:pPr defTabSz="881116">
              <a:defRPr/>
            </a:pPr>
            <a:r>
              <a:rPr lang="da-DK"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Samle</a:t>
            </a:r>
            <a:r>
              <a:rPr lang="en-US" dirty="0">
                <a:solidFill>
                  <a:srgbClr val="123044"/>
                </a:solidFill>
                <a:latin typeface="Arial" pitchFamily="34" charset="0"/>
                <a:ea typeface="Arial" pitchFamily="34" charset="-122"/>
                <a:cs typeface="Arial" pitchFamily="34" charset="-120"/>
              </a:rPr>
              <a:t> hele </a:t>
            </a:r>
            <a:r>
              <a:rPr lang="en-US" dirty="0" err="1">
                <a:solidFill>
                  <a:srgbClr val="123044"/>
                </a:solidFill>
                <a:latin typeface="Arial" pitchFamily="34" charset="0"/>
                <a:ea typeface="Arial" pitchFamily="34" charset="-122"/>
                <a:cs typeface="Arial" pitchFamily="34" charset="-120"/>
              </a:rPr>
              <a:t>forløbet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træne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over </a:t>
            </a:r>
            <a:r>
              <a:rPr lang="en-US" dirty="0" err="1">
                <a:solidFill>
                  <a:srgbClr val="123044"/>
                </a:solidFill>
                <a:latin typeface="Arial" pitchFamily="34" charset="0"/>
                <a:ea typeface="Arial" pitchFamily="34" charset="-122"/>
                <a:cs typeface="Arial" pitchFamily="34" charset="-120"/>
              </a:rPr>
              <a:t>faglighed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metode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engineering-proces</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Samlet </a:t>
            </a:r>
            <a:r>
              <a:rPr lang="en-US" dirty="0" err="1">
                <a:solidFill>
                  <a:srgbClr val="123044"/>
                </a:solidFill>
                <a:latin typeface="Arial" pitchFamily="34" charset="0"/>
                <a:ea typeface="Arial" pitchFamily="34" charset="-122"/>
                <a:cs typeface="Arial" pitchFamily="34" charset="-120"/>
              </a:rPr>
              <a:t>refleksion</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Eksamensforberedende</a:t>
            </a:r>
            <a:r>
              <a:rPr lang="en-US" dirty="0">
                <a:solidFill>
                  <a:srgbClr val="123044"/>
                </a:solidFill>
                <a:latin typeface="Arial" pitchFamily="34" charset="0"/>
                <a:ea typeface="Arial" pitchFamily="34" charset="-122"/>
                <a:cs typeface="Arial" pitchFamily="34" charset="-120"/>
              </a:rPr>
              <a:t> noter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Overblik</a:t>
            </a:r>
            <a:r>
              <a:rPr lang="en-US" dirty="0">
                <a:solidFill>
                  <a:srgbClr val="123044"/>
                </a:solidFill>
                <a:latin typeface="Arial" pitchFamily="34" charset="0"/>
                <a:ea typeface="Arial" pitchFamily="34" charset="-122"/>
                <a:cs typeface="Arial" pitchFamily="34" charset="-120"/>
              </a:rPr>
              <a:t> over </a:t>
            </a:r>
            <a:r>
              <a:rPr lang="en-US" dirty="0" err="1">
                <a:solidFill>
                  <a:srgbClr val="123044"/>
                </a:solidFill>
                <a:latin typeface="Arial" pitchFamily="34" charset="0"/>
                <a:ea typeface="Arial" pitchFamily="34" charset="-122"/>
                <a:cs typeface="Arial" pitchFamily="34" charset="-120"/>
              </a:rPr>
              <a:t>metode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proces.</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Lærerfokus</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naturvidenskabelig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metode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engineering.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Træn</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elevernes</a:t>
            </a:r>
            <a:r>
              <a:rPr lang="en-US">
                <a:solidFill>
                  <a:srgbClr val="123044"/>
                </a:solidFill>
                <a:latin typeface="Arial" pitchFamily="34" charset="0"/>
                <a:ea typeface="Arial" pitchFamily="34" charset="-122"/>
                <a:cs typeface="Arial" pitchFamily="34" charset="-120"/>
              </a:rPr>
              <a:t> metabevidsthed.</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logbog</a:t>
            </a:r>
            <a:r>
              <a:rPr lang="en-US" dirty="0">
                <a:solidFill>
                  <a:srgbClr val="123044"/>
                </a:solidFill>
                <a:latin typeface="Arial" pitchFamily="34" charset="0"/>
                <a:ea typeface="Arial" pitchFamily="34" charset="-122"/>
                <a:cs typeface="Arial" pitchFamily="34" charset="-120"/>
              </a:rPr>
              <a:t>/portfolio </a:t>
            </a:r>
            <a:r>
              <a:rPr lang="en-US" dirty="0" err="1">
                <a:solidFill>
                  <a:srgbClr val="123044"/>
                </a:solidFill>
                <a:latin typeface="Arial" pitchFamily="34" charset="0"/>
                <a:ea typeface="Arial" pitchFamily="34" charset="-122"/>
                <a:cs typeface="Arial" pitchFamily="34" charset="-120"/>
              </a:rPr>
              <a:t>blive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aktivt</a:t>
            </a:r>
            <a:r>
              <a:rPr lang="en-US">
                <a:solidFill>
                  <a:srgbClr val="123044"/>
                </a:solidFill>
                <a:latin typeface="Arial" pitchFamily="34" charset="0"/>
                <a:ea typeface="Arial" pitchFamily="34" charset="-122"/>
                <a:cs typeface="Arial" pitchFamily="34" charset="-120"/>
              </a:rPr>
              <a:t> redskab.</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61939B38-973D-FA3D-EFBA-C14A5C0C9169}"/>
              </a:ext>
            </a:extLst>
          </p:cNvPr>
          <p:cNvSpPr>
            <a:spLocks noGrp="1"/>
          </p:cNvSpPr>
          <p:nvPr>
            <p:ph type="sldNum" sz="quarter" idx="5"/>
          </p:nvPr>
        </p:nvSpPr>
        <p:spPr/>
        <p:txBody>
          <a:bodyPr/>
          <a:lstStyle/>
          <a:p>
            <a:fld id="{BC484C3B-1DE0-4716-9C40-656C83D4A94D}" type="slidenum">
              <a:rPr lang="da-DK" smtClean="0"/>
              <a:t>128</a:t>
            </a:fld>
            <a:endParaRPr lang="da-DK"/>
          </a:p>
        </p:txBody>
      </p:sp>
    </p:spTree>
    <p:extLst>
      <p:ext uri="{BB962C8B-B14F-4D97-AF65-F5344CB8AC3E}">
        <p14:creationId xmlns:p14="http://schemas.microsoft.com/office/powerpoint/2010/main" val="131336975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D31CD-C214-FF3C-72EA-38CD6C706AD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4B344B5-64FF-6280-1B4A-7B992EF0B0B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E447419-A145-DED9-BEE7-B21A08F682F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15E68C5-AAF8-C4A9-7375-1E0EE287B6EE}"/>
              </a:ext>
            </a:extLst>
          </p:cNvPr>
          <p:cNvSpPr>
            <a:spLocks noGrp="1"/>
          </p:cNvSpPr>
          <p:nvPr>
            <p:ph type="sldNum" sz="quarter" idx="5"/>
          </p:nvPr>
        </p:nvSpPr>
        <p:spPr/>
        <p:txBody>
          <a:bodyPr/>
          <a:lstStyle/>
          <a:p>
            <a:fld id="{BC484C3B-1DE0-4716-9C40-656C83D4A94D}" type="slidenum">
              <a:rPr lang="da-DK" smtClean="0"/>
              <a:t>129</a:t>
            </a:fld>
            <a:endParaRPr lang="da-DK"/>
          </a:p>
        </p:txBody>
      </p:sp>
    </p:spTree>
    <p:extLst>
      <p:ext uri="{BB962C8B-B14F-4D97-AF65-F5344CB8AC3E}">
        <p14:creationId xmlns:p14="http://schemas.microsoft.com/office/powerpoint/2010/main" val="2696384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lide">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B723657-D5E2-EA62-132E-0A12B8E4B493}"/>
              </a:ext>
            </a:extLst>
          </p:cNvPr>
          <p:cNvSpPr/>
          <p:nvPr userDrawn="1"/>
        </p:nvSpPr>
        <p:spPr>
          <a:xfrm>
            <a:off x="0" y="6421772"/>
            <a:ext cx="12192000" cy="436228"/>
          </a:xfrm>
          <a:prstGeom prst="rect">
            <a:avLst/>
          </a:prstGeom>
          <a:solidFill>
            <a:srgbClr val="224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B743F85A-370B-39C9-E2D1-1E51623301C5}"/>
              </a:ext>
            </a:extLst>
          </p:cNvPr>
          <p:cNvSpPr txBox="1"/>
          <p:nvPr userDrawn="1"/>
        </p:nvSpPr>
        <p:spPr>
          <a:xfrm>
            <a:off x="232996" y="6462000"/>
            <a:ext cx="3305908" cy="338554"/>
          </a:xfrm>
          <a:prstGeom prst="rect">
            <a:avLst/>
          </a:prstGeom>
          <a:noFill/>
        </p:spPr>
        <p:txBody>
          <a:bodyPr wrap="square" rtlCol="0">
            <a:spAutoFit/>
          </a:bodyPr>
          <a:lstStyle/>
          <a:p>
            <a:r>
              <a:rPr lang="da-DK" sz="1600" dirty="0">
                <a:solidFill>
                  <a:schemeClr val="bg1"/>
                </a:solidFill>
                <a:latin typeface="BetonEF-Bold" pitchFamily="50" charset="0"/>
              </a:rPr>
              <a:t>Engineering i gymnasiet</a:t>
            </a:r>
          </a:p>
        </p:txBody>
      </p:sp>
      <p:sp>
        <p:nvSpPr>
          <p:cNvPr id="7" name="Tekstfelt 6">
            <a:extLst>
              <a:ext uri="{FF2B5EF4-FFF2-40B4-BE49-F238E27FC236}">
                <a16:creationId xmlns:a16="http://schemas.microsoft.com/office/drawing/2014/main" id="{985AF0A6-3756-C128-C241-DB12CCA91262}"/>
              </a:ext>
            </a:extLst>
          </p:cNvPr>
          <p:cNvSpPr txBox="1"/>
          <p:nvPr userDrawn="1"/>
        </p:nvSpPr>
        <p:spPr>
          <a:xfrm>
            <a:off x="10114085" y="6462000"/>
            <a:ext cx="3305908" cy="338554"/>
          </a:xfrm>
          <a:prstGeom prst="rect">
            <a:avLst/>
          </a:prstGeom>
          <a:noFill/>
        </p:spPr>
        <p:txBody>
          <a:bodyPr wrap="square" rtlCol="0">
            <a:spAutoFit/>
          </a:bodyPr>
          <a:lstStyle/>
          <a:p>
            <a:r>
              <a:rPr lang="da-DK" sz="1600" dirty="0">
                <a:solidFill>
                  <a:srgbClr val="FFE600"/>
                </a:solidFill>
                <a:latin typeface="BetonEF-Bold" pitchFamily="50" charset="0"/>
              </a:rPr>
              <a:t>Engineer</a:t>
            </a:r>
            <a:r>
              <a:rPr lang="da-DK" sz="1600" dirty="0">
                <a:solidFill>
                  <a:schemeClr val="bg1"/>
                </a:solidFill>
                <a:latin typeface="BetonEF-Bold" pitchFamily="50" charset="0"/>
              </a:rPr>
              <a:t> the future</a:t>
            </a:r>
          </a:p>
        </p:txBody>
      </p:sp>
    </p:spTree>
    <p:extLst>
      <p:ext uri="{BB962C8B-B14F-4D97-AF65-F5344CB8AC3E}">
        <p14:creationId xmlns:p14="http://schemas.microsoft.com/office/powerpoint/2010/main" val="27554655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95325" y="294791"/>
            <a:ext cx="8265795" cy="923183"/>
          </a:xfrm>
        </p:spPr>
        <p:txBody>
          <a:bodyPr anchor="t" anchorCtr="0"/>
          <a:lstStyle>
            <a:lvl1pPr>
              <a:defRPr>
                <a:solidFill>
                  <a:srgbClr val="224B5A"/>
                </a:solidFill>
              </a:defRPr>
            </a:lvl1pPr>
          </a:lstStyle>
          <a:p>
            <a:r>
              <a:rPr lang="da-DK" dirty="0"/>
              <a:t>Klik for at redigere i master</a:t>
            </a:r>
          </a:p>
        </p:txBody>
      </p:sp>
      <p:sp>
        <p:nvSpPr>
          <p:cNvPr id="3" name="Pladsholder til indhold 2"/>
          <p:cNvSpPr>
            <a:spLocks noGrp="1"/>
          </p:cNvSpPr>
          <p:nvPr>
            <p:ph idx="1" hasCustomPrompt="1"/>
          </p:nvPr>
        </p:nvSpPr>
        <p:spPr/>
        <p:txBody>
          <a:bodyPr/>
          <a:lstStyle>
            <a:lvl1pPr>
              <a:defRPr sz="1600">
                <a:latin typeface="Segoe UI" panose="020B0502040204020203" pitchFamily="34" charset="0"/>
                <a:cs typeface="Segoe UI" panose="020B0502040204020203" pitchFamily="34" charset="0"/>
              </a:defRPr>
            </a:lvl1pPr>
            <a:lvl2pPr>
              <a:defRPr sz="1600">
                <a:latin typeface="Segoe UI" panose="020B0502040204020203" pitchFamily="34" charset="0"/>
                <a:cs typeface="Segoe UI" panose="020B0502040204020203" pitchFamily="34" charset="0"/>
              </a:defRPr>
            </a:lvl2pPr>
            <a:lvl3pPr>
              <a:defRPr sz="1600">
                <a:latin typeface="Segoe UI" panose="020B0502040204020203" pitchFamily="34" charset="0"/>
                <a:cs typeface="Segoe UI" panose="020B0502040204020203" pitchFamily="34" charset="0"/>
              </a:defRPr>
            </a:lvl3pPr>
            <a:lvl4pPr>
              <a:defRPr sz="1600">
                <a:latin typeface="Segoe UI" panose="020B0502040204020203" pitchFamily="34" charset="0"/>
                <a:cs typeface="Segoe UI" panose="020B0502040204020203" pitchFamily="34" charset="0"/>
              </a:defRPr>
            </a:lvl4pPr>
            <a:lvl5pPr>
              <a:defRPr sz="1600">
                <a:latin typeface="Segoe UI" panose="020B0502040204020203" pitchFamily="34" charset="0"/>
                <a:cs typeface="Segoe UI" panose="020B0502040204020203" pitchFamily="34" charset="0"/>
              </a:defRPr>
            </a:lvl5p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10954751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Tree>
    <p:extLst>
      <p:ext uri="{BB962C8B-B14F-4D97-AF65-F5344CB8AC3E}">
        <p14:creationId xmlns:p14="http://schemas.microsoft.com/office/powerpoint/2010/main" val="361072257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6D9A9-2478-0346-E9DB-16BA4712F09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8F58E5F-9283-DF99-3C2B-51318695255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2C95B25-528A-AAEA-2B11-103A8D1756C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FEF20094-D28C-7C45-0E05-25B6B9818222}"/>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D1963A2A-8242-1385-F285-EC6F04E4E638}"/>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3703822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A3B2D-3085-C3BF-299A-E565590815FD}"/>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7CAD51B-F216-8D00-954F-1190326A4BD3}"/>
              </a:ext>
            </a:extLst>
          </p:cNvPr>
          <p:cNvSpPr>
            <a:spLocks noGrp="1"/>
          </p:cNvSpPr>
          <p:nvPr>
            <p:ph idx="1"/>
          </p:nvPr>
        </p:nvSpPr>
        <p:spPr>
          <a:xfrm>
            <a:off x="838200" y="1825625"/>
            <a:ext cx="10515600" cy="4351338"/>
          </a:xfrm>
          <a:prstGeom prst="rect">
            <a:avLst/>
          </a:prstGeom>
        </p:spPr>
        <p:txBody>
          <a:bodyPr/>
          <a:lstStyle>
            <a:lvl1pPr>
              <a:defRPr>
                <a:latin typeface="Segoe UI" panose="020B0502040204020203" pitchFamily="34" charset="0"/>
                <a:cs typeface="Segoe UI" panose="020B0502040204020203" pitchFamily="34" charset="0"/>
              </a:defRPr>
            </a:lvl1pPr>
            <a:lvl2pPr>
              <a:defRPr>
                <a:latin typeface="Segoe UI" panose="020B0502040204020203" pitchFamily="34" charset="0"/>
                <a:cs typeface="Segoe UI" panose="020B0502040204020203" pitchFamily="34" charset="0"/>
              </a:defRPr>
            </a:lvl2pPr>
            <a:lvl3pPr>
              <a:defRPr>
                <a:latin typeface="Segoe UI" panose="020B0502040204020203" pitchFamily="34" charset="0"/>
                <a:cs typeface="Segoe UI" panose="020B0502040204020203" pitchFamily="34" charset="0"/>
              </a:defRPr>
            </a:lvl3pPr>
            <a:lvl4pPr>
              <a:defRPr>
                <a:latin typeface="Segoe UI" panose="020B0502040204020203" pitchFamily="34" charset="0"/>
                <a:cs typeface="Segoe UI" panose="020B0502040204020203" pitchFamily="34" charset="0"/>
              </a:defRPr>
            </a:lvl4pPr>
            <a:lvl5pPr>
              <a:defRPr>
                <a:latin typeface="Segoe UI" panose="020B0502040204020203" pitchFamily="34" charset="0"/>
                <a:cs typeface="Segoe UI" panose="020B0502040204020203" pitchFamily="34" charset="0"/>
              </a:defRPr>
            </a:lvl5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a:extLst>
              <a:ext uri="{FF2B5EF4-FFF2-40B4-BE49-F238E27FC236}">
                <a16:creationId xmlns:a16="http://schemas.microsoft.com/office/drawing/2014/main" id="{5A64EA82-05CF-52E9-F167-4E672301AA9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6126D3E9-6083-1660-F81A-59E134FFCBC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9D3754D7-840C-CE10-D9DE-5DF3FDFEC686}"/>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20607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77B24C-3843-31C6-A82D-0542B5B857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882683B-3C61-2FBD-4FEA-13CFC1540C3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5D4F9AC-E621-28A4-BE2D-4ED7C17A2CE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40BC4482-6F31-0342-5D7B-856C3190009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7E5C3957-FFD4-46A0-1D6C-4C44A23F26C9}"/>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2376975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EBD3E7-D607-2D75-A186-88BAD6B9FF0D}"/>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30924A-55A9-2AFE-5B2D-CADFBDB4E52A}"/>
              </a:ext>
            </a:extLst>
          </p:cNvPr>
          <p:cNvSpPr>
            <a:spLocks noGrp="1"/>
          </p:cNvSpPr>
          <p:nvPr>
            <p:ph sz="half" idx="1"/>
          </p:nvPr>
        </p:nvSpPr>
        <p:spPr>
          <a:xfrm>
            <a:off x="838200" y="1825625"/>
            <a:ext cx="5181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1910CC9-8D3D-82F7-30F9-9E4DE53EC23A}"/>
              </a:ext>
            </a:extLst>
          </p:cNvPr>
          <p:cNvSpPr>
            <a:spLocks noGrp="1"/>
          </p:cNvSpPr>
          <p:nvPr>
            <p:ph sz="half" idx="2"/>
          </p:nvPr>
        </p:nvSpPr>
        <p:spPr>
          <a:xfrm>
            <a:off x="6172200" y="1825625"/>
            <a:ext cx="5181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7709D7E-7D51-C30B-04E2-266B23E91101}"/>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6" name="Pladsholder til sidefod 5">
            <a:extLst>
              <a:ext uri="{FF2B5EF4-FFF2-40B4-BE49-F238E27FC236}">
                <a16:creationId xmlns:a16="http://schemas.microsoft.com/office/drawing/2014/main" id="{999B59BD-32C1-1196-3FF2-E44FB33319A7}"/>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705676A2-2301-8B5A-BF84-15F765B68916}"/>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4078507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CFD562-4E11-F934-00CC-2499C148AA9E}"/>
              </a:ext>
            </a:extLst>
          </p:cNvPr>
          <p:cNvSpPr>
            <a:spLocks noGrp="1"/>
          </p:cNvSpPr>
          <p:nvPr>
            <p:ph type="title"/>
          </p:nvPr>
        </p:nvSpPr>
        <p:spPr>
          <a:xfrm>
            <a:off x="839788" y="365125"/>
            <a:ext cx="10515600" cy="1325563"/>
          </a:xfrm>
          <a:prstGeom prst="rect">
            <a:avLst/>
          </a:prstGeo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E0DE134-8EED-3C90-658E-F4A19F7D3D7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5D4877A-09B4-E0B0-A4FE-F416A6BBD1FB}"/>
              </a:ext>
            </a:extLst>
          </p:cNvPr>
          <p:cNvSpPr>
            <a:spLocks noGrp="1"/>
          </p:cNvSpPr>
          <p:nvPr>
            <p:ph sz="half" idx="2"/>
          </p:nvPr>
        </p:nvSpPr>
        <p:spPr>
          <a:xfrm>
            <a:off x="839788" y="2505075"/>
            <a:ext cx="5157787" cy="368458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D985DC3-07F9-7475-E081-9A67848E267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ED6EE08E-8729-2E4C-70A0-0A9F6CEFE9AA}"/>
              </a:ext>
            </a:extLst>
          </p:cNvPr>
          <p:cNvSpPr>
            <a:spLocks noGrp="1"/>
          </p:cNvSpPr>
          <p:nvPr>
            <p:ph sz="quarter" idx="4"/>
          </p:nvPr>
        </p:nvSpPr>
        <p:spPr>
          <a:xfrm>
            <a:off x="6172200" y="2505075"/>
            <a:ext cx="5183188" cy="368458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3450F13-D61E-CB21-E193-73C9A21F6B8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8" name="Pladsholder til sidefod 7">
            <a:extLst>
              <a:ext uri="{FF2B5EF4-FFF2-40B4-BE49-F238E27FC236}">
                <a16:creationId xmlns:a16="http://schemas.microsoft.com/office/drawing/2014/main" id="{48B453DB-2472-0A95-4477-7C71672870E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9" name="Pladsholder til slidenummer 8">
            <a:extLst>
              <a:ext uri="{FF2B5EF4-FFF2-40B4-BE49-F238E27FC236}">
                <a16:creationId xmlns:a16="http://schemas.microsoft.com/office/drawing/2014/main" id="{7F7A2ECE-EFA7-EF1B-C606-52CEA63521E8}"/>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1484963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C226E0-82D7-A53C-4889-8C4ED3406F03}"/>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CEB01DC-D4D7-E86E-77C4-E230F9308A0A}"/>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4" name="Pladsholder til sidefod 3">
            <a:extLst>
              <a:ext uri="{FF2B5EF4-FFF2-40B4-BE49-F238E27FC236}">
                <a16:creationId xmlns:a16="http://schemas.microsoft.com/office/drawing/2014/main" id="{806234F6-C373-5F27-9E8F-E28D26C0C28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5" name="Pladsholder til slidenummer 4">
            <a:extLst>
              <a:ext uri="{FF2B5EF4-FFF2-40B4-BE49-F238E27FC236}">
                <a16:creationId xmlns:a16="http://schemas.microsoft.com/office/drawing/2014/main" id="{937C949D-6398-DBA6-89F4-1A1517D4D58B}"/>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3631626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5FC584F-D275-256D-4620-476239D24606}"/>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3" name="Pladsholder til sidefod 2">
            <a:extLst>
              <a:ext uri="{FF2B5EF4-FFF2-40B4-BE49-F238E27FC236}">
                <a16:creationId xmlns:a16="http://schemas.microsoft.com/office/drawing/2014/main" id="{EA49C971-5718-ABAC-0DD2-9B3BCE2ED184}"/>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4" name="Pladsholder til slidenummer 3">
            <a:extLst>
              <a:ext uri="{FF2B5EF4-FFF2-40B4-BE49-F238E27FC236}">
                <a16:creationId xmlns:a16="http://schemas.microsoft.com/office/drawing/2014/main" id="{EEABE769-E4BC-A8E8-356F-BC91034B31D7}"/>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889282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FB5A0F-B451-8480-1169-92F4D9CC514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0FC75EC-5A27-1F18-449C-E65CBD9BE78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ABDEB18-10A6-A553-FE5E-14E8798C8A3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87B816D-6B77-5755-25B7-B0F87CFF32F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6" name="Pladsholder til sidefod 5">
            <a:extLst>
              <a:ext uri="{FF2B5EF4-FFF2-40B4-BE49-F238E27FC236}">
                <a16:creationId xmlns:a16="http://schemas.microsoft.com/office/drawing/2014/main" id="{687F0733-D9B1-42A8-1B10-A19CAEEEAA5A}"/>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DB77AB7D-737B-7839-94E8-49540AD28137}"/>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614366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027F72-73C2-49C3-7DF6-003E218F91F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8B16253-DACF-38C2-CDCE-5ACBDD4DA92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D597942-F000-81E6-61D5-1F3581F2A3E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D544B83-C954-AABA-8D23-CF006A504926}"/>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6" name="Pladsholder til sidefod 5">
            <a:extLst>
              <a:ext uri="{FF2B5EF4-FFF2-40B4-BE49-F238E27FC236}">
                <a16:creationId xmlns:a16="http://schemas.microsoft.com/office/drawing/2014/main" id="{57743EEA-2531-CF26-75F5-4159A128F79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66A60EE9-278E-69E1-40AE-67534863CB1F}"/>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1168200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68C272-C1B9-7FC7-F682-D9D1CD5F37FF}"/>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8E4F044-172F-76B9-72E1-3C114F55C208}"/>
              </a:ext>
            </a:extLst>
          </p:cNvPr>
          <p:cNvSpPr>
            <a:spLocks noGrp="1"/>
          </p:cNvSpPr>
          <p:nvPr>
            <p:ph type="body" orient="vert" idx="1"/>
          </p:nvPr>
        </p:nvSpPr>
        <p:spPr>
          <a:xfrm>
            <a:off x="838200" y="1825625"/>
            <a:ext cx="10515600" cy="4351338"/>
          </a:xfrm>
          <a:prstGeom prst="rect">
            <a:avLst/>
          </a:prstGeo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F1FE038-9FFA-A552-2FBF-B0A4DD59012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E4632C6B-EA3E-4A57-BD09-48978F69848A}"/>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A8238BEE-1244-BBAE-5160-884EABA724AA}"/>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1771406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F912191-B94C-D2C4-40E8-4B860C776408}"/>
              </a:ext>
            </a:extLst>
          </p:cNvPr>
          <p:cNvSpPr>
            <a:spLocks noGrp="1"/>
          </p:cNvSpPr>
          <p:nvPr>
            <p:ph type="title" orient="vert"/>
          </p:nvPr>
        </p:nvSpPr>
        <p:spPr>
          <a:xfrm>
            <a:off x="8724900" y="365125"/>
            <a:ext cx="2628900" cy="5811838"/>
          </a:xfrm>
          <a:prstGeom prst="rect">
            <a:avLst/>
          </a:prstGeo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68C3B32-E932-6B02-0BCA-886A3423F55B}"/>
              </a:ext>
            </a:extLst>
          </p:cNvPr>
          <p:cNvSpPr>
            <a:spLocks noGrp="1"/>
          </p:cNvSpPr>
          <p:nvPr>
            <p:ph type="body" orient="vert" idx="1"/>
          </p:nvPr>
        </p:nvSpPr>
        <p:spPr>
          <a:xfrm>
            <a:off x="838200" y="365125"/>
            <a:ext cx="7734300" cy="5811838"/>
          </a:xfrm>
          <a:prstGeom prst="rect">
            <a:avLst/>
          </a:prstGeo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546BDB8-E71A-3EF1-4620-63F6EB2559BF}"/>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D221B96E-D8E3-7326-7241-CEC76C4B7EB8}"/>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4A6CB550-788C-302E-1FD2-5BD75F155703}"/>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3782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95325" y="176035"/>
            <a:ext cx="10801350" cy="923183"/>
          </a:xfrm>
          <a:prstGeom prst="rect">
            <a:avLst/>
          </a:prstGeom>
        </p:spPr>
        <p:txBody>
          <a:bodyPr vert="horz" lIns="0" tIns="108000" rIns="91440" bIns="45720" rtlCol="0" anchor="ctr">
            <a:noAutofit/>
          </a:bodyPr>
          <a:lstStyle/>
          <a:p>
            <a:r>
              <a:rPr lang="da-DK" dirty="0"/>
              <a:t>Klik for at redigere i master</a:t>
            </a:r>
          </a:p>
        </p:txBody>
      </p:sp>
      <p:sp>
        <p:nvSpPr>
          <p:cNvPr id="3" name="Pladsholder til tekst 2"/>
          <p:cNvSpPr>
            <a:spLocks noGrp="1"/>
          </p:cNvSpPr>
          <p:nvPr>
            <p:ph type="body" idx="1"/>
          </p:nvPr>
        </p:nvSpPr>
        <p:spPr>
          <a:xfrm>
            <a:off x="695325" y="1332000"/>
            <a:ext cx="8101013" cy="4248000"/>
          </a:xfrm>
          <a:prstGeom prst="rect">
            <a:avLst/>
          </a:prstGeom>
        </p:spPr>
        <p:txBody>
          <a:bodyPr vert="horz" lIns="0" tIns="45720" rIns="91440" bIns="45720" rtlCol="0">
            <a:no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Rektangel 3">
            <a:extLst>
              <a:ext uri="{FF2B5EF4-FFF2-40B4-BE49-F238E27FC236}">
                <a16:creationId xmlns:a16="http://schemas.microsoft.com/office/drawing/2014/main" id="{2631930D-6E52-99ED-0EB5-A2032B27A027}"/>
              </a:ext>
            </a:extLst>
          </p:cNvPr>
          <p:cNvSpPr/>
          <p:nvPr userDrawn="1"/>
        </p:nvSpPr>
        <p:spPr>
          <a:xfrm>
            <a:off x="0" y="6421772"/>
            <a:ext cx="12192000" cy="436228"/>
          </a:xfrm>
          <a:prstGeom prst="rect">
            <a:avLst/>
          </a:prstGeom>
          <a:solidFill>
            <a:srgbClr val="224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4D4A2916-8282-3C33-C5D2-2263BA4E3C6B}"/>
              </a:ext>
            </a:extLst>
          </p:cNvPr>
          <p:cNvSpPr txBox="1"/>
          <p:nvPr userDrawn="1"/>
        </p:nvSpPr>
        <p:spPr>
          <a:xfrm>
            <a:off x="232996" y="6462000"/>
            <a:ext cx="3305908" cy="338554"/>
          </a:xfrm>
          <a:prstGeom prst="rect">
            <a:avLst/>
          </a:prstGeom>
          <a:noFill/>
        </p:spPr>
        <p:txBody>
          <a:bodyPr wrap="square" rtlCol="0">
            <a:spAutoFit/>
          </a:bodyPr>
          <a:lstStyle/>
          <a:p>
            <a:r>
              <a:rPr lang="da-DK" sz="1600" dirty="0">
                <a:solidFill>
                  <a:schemeClr val="bg1"/>
                </a:solidFill>
                <a:latin typeface="BetonEF-Bold" pitchFamily="50" charset="0"/>
              </a:rPr>
              <a:t>Engineering i gymnasiet</a:t>
            </a:r>
          </a:p>
        </p:txBody>
      </p:sp>
      <p:sp>
        <p:nvSpPr>
          <p:cNvPr id="6" name="Tekstfelt 5">
            <a:extLst>
              <a:ext uri="{FF2B5EF4-FFF2-40B4-BE49-F238E27FC236}">
                <a16:creationId xmlns:a16="http://schemas.microsoft.com/office/drawing/2014/main" id="{B9B4740B-8C55-DE43-AA64-60BB8E7184D9}"/>
              </a:ext>
            </a:extLst>
          </p:cNvPr>
          <p:cNvSpPr txBox="1"/>
          <p:nvPr userDrawn="1"/>
        </p:nvSpPr>
        <p:spPr>
          <a:xfrm>
            <a:off x="10114085" y="6462000"/>
            <a:ext cx="3305908" cy="338554"/>
          </a:xfrm>
          <a:prstGeom prst="rect">
            <a:avLst/>
          </a:prstGeom>
          <a:noFill/>
        </p:spPr>
        <p:txBody>
          <a:bodyPr wrap="square" rtlCol="0">
            <a:spAutoFit/>
          </a:bodyPr>
          <a:lstStyle/>
          <a:p>
            <a:r>
              <a:rPr lang="da-DK" sz="1600" dirty="0">
                <a:solidFill>
                  <a:srgbClr val="FFE600"/>
                </a:solidFill>
                <a:latin typeface="BetonEF-Bold" pitchFamily="50" charset="0"/>
              </a:rPr>
              <a:t>Engineer</a:t>
            </a:r>
            <a:r>
              <a:rPr lang="da-DK" sz="1600" dirty="0">
                <a:solidFill>
                  <a:schemeClr val="bg1"/>
                </a:solidFill>
                <a:latin typeface="BetonEF-Bold" pitchFamily="50" charset="0"/>
              </a:rPr>
              <a:t> the future</a:t>
            </a:r>
          </a:p>
        </p:txBody>
      </p:sp>
    </p:spTree>
    <p:extLst>
      <p:ext uri="{BB962C8B-B14F-4D97-AF65-F5344CB8AC3E}">
        <p14:creationId xmlns:p14="http://schemas.microsoft.com/office/powerpoint/2010/main" val="1651560119"/>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4" r:id="rId3"/>
  </p:sldLayoutIdLst>
  <p:transition>
    <p:fade/>
  </p:transition>
  <p:hf hdr="0"/>
  <p:txStyles>
    <p:title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p:titleStyle>
    <p:body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7242">
          <p15:clr>
            <a:srgbClr val="F26B43"/>
          </p15:clr>
        </p15:guide>
        <p15:guide id="6" pos="438">
          <p15:clr>
            <a:srgbClr val="F26B43"/>
          </p15:clr>
        </p15:guide>
        <p15:guide id="7" orient="horz" pos="835">
          <p15:clr>
            <a:srgbClr val="F26B43"/>
          </p15:clr>
        </p15:guide>
        <p15:guide id="8" orient="horz" pos="3521">
          <p15:clr>
            <a:srgbClr val="F26B43"/>
          </p15:clr>
        </p15:guide>
        <p15:guide id="10" pos="5541">
          <p15:clr>
            <a:srgbClr val="F26B43"/>
          </p15:clr>
        </p15:guide>
        <p15:guide id="11" orient="horz" pos="370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8987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ideo" Target="https://www.youtube.com/embed/7xAt1E3Pvm0?feature=oembed" TargetMode="External"/><Relationship Id="rId5" Type="http://schemas.openxmlformats.org/officeDocument/2006/relationships/hyperlink" Target="https://www.youtube.com/watch?v=7xAt1E3Pvm0" TargetMode="Externa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nye.dk/miljoe-og-genanvendelse-af-vand/"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65.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6.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77.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9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9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9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9.xml"/><Relationship Id="rId1" Type="http://schemas.openxmlformats.org/officeDocument/2006/relationships/slideLayout" Target="../slideLayouts/slideLayout3.xml"/><Relationship Id="rId4" Type="http://schemas.openxmlformats.org/officeDocument/2006/relationships/image" Target="../media/image69.jpeg"/></Relationships>
</file>

<file path=ppt/slides/_rels/slide9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6.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26.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30.jpeg"/><Relationship Id="rId4" Type="http://schemas.openxmlformats.org/officeDocument/2006/relationships/image" Target="../media/image29.jpeg"/></Relationships>
</file>

<file path=ppt/slides/_rels/slide10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7.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1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5" Type="http://schemas.openxmlformats.org/officeDocument/2006/relationships/image" Target="../media/image73.jpeg"/><Relationship Id="rId4" Type="http://schemas.openxmlformats.org/officeDocument/2006/relationships/image" Target="../media/image72.jpe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1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76F2D9D3-E5B4-A922-C2E6-6A2BAF5C8E69}"/>
              </a:ext>
            </a:extLst>
          </p:cNvPr>
          <p:cNvPicPr>
            <a:picLocks noChangeAspect="1"/>
          </p:cNvPicPr>
          <p:nvPr/>
        </p:nvPicPr>
        <p:blipFill>
          <a:blip r:embed="rId3">
            <a:extLst>
              <a:ext uri="{28A0092B-C50C-407E-A947-70E740481C1C}">
                <a14:useLocalDpi xmlns:a14="http://schemas.microsoft.com/office/drawing/2010/main" val="0"/>
              </a:ext>
            </a:extLst>
          </a:blip>
          <a:srcRect t="5360" b="19954"/>
          <a:stretch>
            <a:fillRect/>
          </a:stretch>
        </p:blipFill>
        <p:spPr>
          <a:xfrm>
            <a:off x="0" y="-33557"/>
            <a:ext cx="12192000" cy="6478962"/>
          </a:xfrm>
          <a:prstGeom prst="rect">
            <a:avLst/>
          </a:prstGeom>
        </p:spPr>
      </p:pic>
      <p:sp>
        <p:nvSpPr>
          <p:cNvPr id="2" name="Titel 1">
            <a:extLst>
              <a:ext uri="{FF2B5EF4-FFF2-40B4-BE49-F238E27FC236}">
                <a16:creationId xmlns:a16="http://schemas.microsoft.com/office/drawing/2014/main" id="{649BB1E1-ED61-1CDD-B40F-DF7AE0BE7376}"/>
              </a:ext>
            </a:extLst>
          </p:cNvPr>
          <p:cNvSpPr txBox="1">
            <a:spLocks/>
          </p:cNvSpPr>
          <p:nvPr/>
        </p:nvSpPr>
        <p:spPr>
          <a:xfrm>
            <a:off x="996176" y="2694682"/>
            <a:ext cx="10199648" cy="1805424"/>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5400">
                <a:solidFill>
                  <a:schemeClr val="bg1"/>
                </a:solidFill>
                <a:latin typeface="BetonEF" pitchFamily="50" charset="0"/>
              </a:rPr>
              <a:t>Rens vandet</a:t>
            </a:r>
            <a:endParaRPr lang="da-DK" sz="5400" dirty="0">
              <a:solidFill>
                <a:schemeClr val="bg1"/>
              </a:solidFill>
              <a:latin typeface="BetonEF" pitchFamily="50" charset="0"/>
            </a:endParaRPr>
          </a:p>
          <a:p>
            <a:pPr algn="ctr"/>
            <a:r>
              <a:rPr lang="da-DK" dirty="0">
                <a:solidFill>
                  <a:schemeClr val="bg1"/>
                </a:solidFill>
                <a:latin typeface="BetonEF" pitchFamily="50" charset="0"/>
              </a:rPr>
              <a:t>Forløb 2: Design et vandfilter</a:t>
            </a:r>
            <a:endParaRPr lang="da-DK" cap="all"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C67F1898-7240-B7AE-D978-EC8BACCD07C9}"/>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4" name="Tekstfelt 3">
            <a:extLst>
              <a:ext uri="{FF2B5EF4-FFF2-40B4-BE49-F238E27FC236}">
                <a16:creationId xmlns:a16="http://schemas.microsoft.com/office/drawing/2014/main" id="{1FD3820C-B4C9-DC6F-502C-95EA40D58B83}"/>
              </a:ext>
            </a:extLst>
          </p:cNvPr>
          <p:cNvSpPr txBox="1"/>
          <p:nvPr/>
        </p:nvSpPr>
        <p:spPr>
          <a:xfrm>
            <a:off x="2718398" y="4886555"/>
            <a:ext cx="6544310" cy="525886"/>
          </a:xfrm>
          <a:prstGeom prst="rect">
            <a:avLst/>
          </a:prstGeom>
          <a:solidFill>
            <a:srgbClr val="37AFB5"/>
          </a:solidFill>
        </p:spPr>
        <p:txBody>
          <a:bodyPr wrap="square" tIns="108000" bIns="108000" rtlCol="0">
            <a:spAutoFit/>
          </a:bodyPr>
          <a:lstStyle/>
          <a:p>
            <a:pPr algn="ctr"/>
            <a:r>
              <a:rPr lang="da-DK" sz="2000" b="1" dirty="0">
                <a:solidFill>
                  <a:schemeClr val="bg1"/>
                </a:solidFill>
                <a:latin typeface="Work Sans" pitchFamily="2" charset="0"/>
              </a:rPr>
              <a:t>Et engineering-forløb til NV </a:t>
            </a:r>
          </a:p>
        </p:txBody>
      </p:sp>
    </p:spTree>
    <p:extLst>
      <p:ext uri="{BB962C8B-B14F-4D97-AF65-F5344CB8AC3E}">
        <p14:creationId xmlns:p14="http://schemas.microsoft.com/office/powerpoint/2010/main" val="8053155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Shape 19">
            <a:extLst>
              <a:ext uri="{FF2B5EF4-FFF2-40B4-BE49-F238E27FC236}">
                <a16:creationId xmlns:a16="http://schemas.microsoft.com/office/drawing/2014/main" id="{76264843-598B-D1F6-EBEA-1E0D47FCDC3F}"/>
              </a:ext>
            </a:extLst>
          </p:cNvPr>
          <p:cNvSpPr/>
          <p:nvPr/>
        </p:nvSpPr>
        <p:spPr>
          <a:xfrm>
            <a:off x="6501765" y="4170556"/>
            <a:ext cx="4389120" cy="2057400"/>
          </a:xfrm>
          <a:prstGeom prst="roundRect">
            <a:avLst>
              <a:gd name="adj" fmla="val 2667"/>
            </a:avLst>
          </a:prstGeom>
          <a:solidFill>
            <a:srgbClr val="FFE600">
              <a:alpha val="10000"/>
            </a:srgbClr>
          </a:solidFill>
          <a:ln w="12700">
            <a:solidFill>
              <a:srgbClr val="FFE600"/>
            </a:solidFill>
            <a:prstDash val="solid"/>
          </a:ln>
        </p:spPr>
        <p:txBody>
          <a:bodyPr/>
          <a:lstStyle/>
          <a:p>
            <a:endParaRPr lang="da-DK"/>
          </a:p>
        </p:txBody>
      </p:sp>
      <p:sp>
        <p:nvSpPr>
          <p:cNvPr id="34" name="Shape 21">
            <a:extLst>
              <a:ext uri="{FF2B5EF4-FFF2-40B4-BE49-F238E27FC236}">
                <a16:creationId xmlns:a16="http://schemas.microsoft.com/office/drawing/2014/main" id="{4468B5BF-4537-4686-3608-AC8F3CE446D5}"/>
              </a:ext>
            </a:extLst>
          </p:cNvPr>
          <p:cNvSpPr/>
          <p:nvPr/>
        </p:nvSpPr>
        <p:spPr>
          <a:xfrm>
            <a:off x="6666357" y="4655188"/>
            <a:ext cx="4059936" cy="0"/>
          </a:xfrm>
          <a:prstGeom prst="line">
            <a:avLst/>
          </a:prstGeom>
          <a:noFill/>
          <a:ln w="16510">
            <a:solidFill>
              <a:srgbClr val="FFE600"/>
            </a:solidFill>
            <a:prstDash val="solid"/>
          </a:ln>
        </p:spPr>
        <p:txBody>
          <a:bodyPr/>
          <a:lstStyle/>
          <a:p>
            <a:endParaRPr lang="da-DK"/>
          </a:p>
        </p:txBody>
      </p:sp>
      <p:sp>
        <p:nvSpPr>
          <p:cNvPr id="22" name="Shape 11">
            <a:extLst>
              <a:ext uri="{FF2B5EF4-FFF2-40B4-BE49-F238E27FC236}">
                <a16:creationId xmlns:a16="http://schemas.microsoft.com/office/drawing/2014/main" id="{4B74B77C-3801-5EDE-3B4C-1C5E6B6D126D}"/>
              </a:ext>
            </a:extLst>
          </p:cNvPr>
          <p:cNvSpPr/>
          <p:nvPr/>
        </p:nvSpPr>
        <p:spPr>
          <a:xfrm>
            <a:off x="695325" y="4170556"/>
            <a:ext cx="5303520" cy="2057400"/>
          </a:xfrm>
          <a:prstGeom prst="roundRect">
            <a:avLst>
              <a:gd name="adj" fmla="val 2667"/>
            </a:avLst>
          </a:prstGeom>
          <a:solidFill>
            <a:srgbClr val="BCCF00">
              <a:alpha val="10000"/>
            </a:srgbClr>
          </a:solidFill>
          <a:ln w="12700">
            <a:solidFill>
              <a:srgbClr val="BCCF00"/>
            </a:solidFill>
            <a:prstDash val="solid"/>
          </a:ln>
        </p:spPr>
        <p:txBody>
          <a:bodyPr/>
          <a:lstStyle/>
          <a:p>
            <a:endParaRPr lang="da-DK"/>
          </a:p>
        </p:txBody>
      </p:sp>
      <p:sp>
        <p:nvSpPr>
          <p:cNvPr id="26" name="Shape 13">
            <a:extLst>
              <a:ext uri="{FF2B5EF4-FFF2-40B4-BE49-F238E27FC236}">
                <a16:creationId xmlns:a16="http://schemas.microsoft.com/office/drawing/2014/main" id="{FA866AAB-6AF9-A031-30AB-5277EFA6AB2A}"/>
              </a:ext>
            </a:extLst>
          </p:cNvPr>
          <p:cNvSpPr/>
          <p:nvPr/>
        </p:nvSpPr>
        <p:spPr>
          <a:xfrm>
            <a:off x="859917" y="4655188"/>
            <a:ext cx="4974336" cy="0"/>
          </a:xfrm>
          <a:prstGeom prst="line">
            <a:avLst/>
          </a:prstGeom>
          <a:noFill/>
          <a:ln w="16510">
            <a:solidFill>
              <a:srgbClr val="BCCF00"/>
            </a:solidFill>
            <a:prstDash val="solid"/>
          </a:ln>
        </p:spPr>
        <p:txBody>
          <a:bodyPr/>
          <a:lstStyle/>
          <a:p>
            <a:endParaRPr lang="da-DK"/>
          </a:p>
        </p:txBody>
      </p:sp>
      <p:sp>
        <p:nvSpPr>
          <p:cNvPr id="14" name="Shape 15">
            <a:extLst>
              <a:ext uri="{FF2B5EF4-FFF2-40B4-BE49-F238E27FC236}">
                <a16:creationId xmlns:a16="http://schemas.microsoft.com/office/drawing/2014/main" id="{424F4A2C-AC8C-F6BE-2969-F52C929BE784}"/>
              </a:ext>
            </a:extLst>
          </p:cNvPr>
          <p:cNvSpPr/>
          <p:nvPr/>
        </p:nvSpPr>
        <p:spPr>
          <a:xfrm>
            <a:off x="6501765" y="1934848"/>
            <a:ext cx="4389120" cy="1920240"/>
          </a:xfrm>
          <a:prstGeom prst="roundRect">
            <a:avLst>
              <a:gd name="adj" fmla="val 2857"/>
            </a:avLst>
          </a:prstGeom>
          <a:solidFill>
            <a:srgbClr val="224B5A">
              <a:alpha val="10000"/>
            </a:srgbClr>
          </a:solidFill>
          <a:ln w="12700">
            <a:solidFill>
              <a:srgbClr val="224B5A"/>
            </a:solidFill>
            <a:prstDash val="solid"/>
          </a:ln>
        </p:spPr>
        <p:txBody>
          <a:bodyPr/>
          <a:lstStyle/>
          <a:p>
            <a:endParaRPr lang="da-DK" dirty="0"/>
          </a:p>
        </p:txBody>
      </p:sp>
      <p:sp>
        <p:nvSpPr>
          <p:cNvPr id="18" name="Shape 17">
            <a:extLst>
              <a:ext uri="{FF2B5EF4-FFF2-40B4-BE49-F238E27FC236}">
                <a16:creationId xmlns:a16="http://schemas.microsoft.com/office/drawing/2014/main" id="{4FB1DB29-E506-6AE6-D89E-6A4706E31436}"/>
              </a:ext>
            </a:extLst>
          </p:cNvPr>
          <p:cNvSpPr/>
          <p:nvPr/>
        </p:nvSpPr>
        <p:spPr>
          <a:xfrm>
            <a:off x="6666357" y="2419480"/>
            <a:ext cx="4059936" cy="0"/>
          </a:xfrm>
          <a:prstGeom prst="line">
            <a:avLst/>
          </a:prstGeom>
          <a:noFill/>
          <a:ln w="16510">
            <a:solidFill>
              <a:srgbClr val="224B5A"/>
            </a:solidFill>
            <a:prstDash val="solid"/>
          </a:ln>
        </p:spPr>
        <p:txBody>
          <a:bodyPr/>
          <a:lstStyle/>
          <a:p>
            <a:endParaRPr lang="da-DK"/>
          </a:p>
        </p:txBody>
      </p:sp>
      <p:sp>
        <p:nvSpPr>
          <p:cNvPr id="6" name="Shape 7">
            <a:extLst>
              <a:ext uri="{FF2B5EF4-FFF2-40B4-BE49-F238E27FC236}">
                <a16:creationId xmlns:a16="http://schemas.microsoft.com/office/drawing/2014/main" id="{41A82EFF-C188-7704-25D2-7C8CDE25E202}"/>
              </a:ext>
            </a:extLst>
          </p:cNvPr>
          <p:cNvSpPr/>
          <p:nvPr/>
        </p:nvSpPr>
        <p:spPr>
          <a:xfrm>
            <a:off x="695325" y="1926371"/>
            <a:ext cx="5303520" cy="1920240"/>
          </a:xfrm>
          <a:prstGeom prst="roundRect">
            <a:avLst>
              <a:gd name="adj" fmla="val 2857"/>
            </a:avLst>
          </a:prstGeom>
          <a:solidFill>
            <a:srgbClr val="37AFB5">
              <a:alpha val="10000"/>
            </a:srgbClr>
          </a:solidFill>
          <a:ln w="12700">
            <a:solidFill>
              <a:srgbClr val="37AFB5"/>
            </a:solidFill>
            <a:prstDash val="solid"/>
          </a:ln>
        </p:spPr>
        <p:txBody>
          <a:bodyPr/>
          <a:lstStyle/>
          <a:p>
            <a:endParaRPr lang="da-DK"/>
          </a:p>
        </p:txBody>
      </p:sp>
      <p:sp>
        <p:nvSpPr>
          <p:cNvPr id="10" name="Shape 9">
            <a:extLst>
              <a:ext uri="{FF2B5EF4-FFF2-40B4-BE49-F238E27FC236}">
                <a16:creationId xmlns:a16="http://schemas.microsoft.com/office/drawing/2014/main" id="{C99A4290-48B7-2B02-31C1-4E58B1A317BB}"/>
              </a:ext>
            </a:extLst>
          </p:cNvPr>
          <p:cNvSpPr/>
          <p:nvPr/>
        </p:nvSpPr>
        <p:spPr>
          <a:xfrm>
            <a:off x="859917" y="2411003"/>
            <a:ext cx="4974336" cy="0"/>
          </a:xfrm>
          <a:prstGeom prst="line">
            <a:avLst/>
          </a:prstGeom>
          <a:noFill/>
          <a:ln w="16510">
            <a:solidFill>
              <a:srgbClr val="37AFB5"/>
            </a:solidFill>
            <a:prstDash val="solid"/>
          </a:ln>
        </p:spPr>
        <p:txBody>
          <a:bodyPr/>
          <a:lstStyle/>
          <a:p>
            <a:endParaRPr lang="da-DK"/>
          </a:p>
        </p:txBody>
      </p:sp>
      <p:sp>
        <p:nvSpPr>
          <p:cNvPr id="2" name="Titel 1">
            <a:extLst>
              <a:ext uri="{FF2B5EF4-FFF2-40B4-BE49-F238E27FC236}">
                <a16:creationId xmlns:a16="http://schemas.microsoft.com/office/drawing/2014/main" id="{5723342B-22E2-3442-DA19-C0DD9BBCDE83}"/>
              </a:ext>
            </a:extLst>
          </p:cNvPr>
          <p:cNvSpPr>
            <a:spLocks noGrp="1"/>
          </p:cNvSpPr>
          <p:nvPr>
            <p:ph type="title"/>
          </p:nvPr>
        </p:nvSpPr>
        <p:spPr>
          <a:xfrm>
            <a:off x="695325" y="294791"/>
            <a:ext cx="10887075" cy="923183"/>
          </a:xfrm>
        </p:spPr>
        <p:txBody>
          <a:bodyPr/>
          <a:lstStyle/>
          <a:p>
            <a:r>
              <a:rPr lang="da-DK" dirty="0"/>
              <a:t>Sådan kan præsentationerne bruges </a:t>
            </a:r>
            <a:r>
              <a:rPr lang="da-DK" sz="2800" dirty="0">
                <a:highlight>
                  <a:srgbClr val="FFFF00"/>
                </a:highlight>
              </a:rPr>
              <a:t>(til læreren)</a:t>
            </a:r>
            <a:br>
              <a:rPr lang="da-DK" dirty="0"/>
            </a:br>
            <a:endParaRPr lang="da-DK" dirty="0"/>
          </a:p>
        </p:txBody>
      </p:sp>
      <p:sp>
        <p:nvSpPr>
          <p:cNvPr id="3" name="Pladsholder til indhold 2">
            <a:extLst>
              <a:ext uri="{FF2B5EF4-FFF2-40B4-BE49-F238E27FC236}">
                <a16:creationId xmlns:a16="http://schemas.microsoft.com/office/drawing/2014/main" id="{942EAE82-FC33-83AE-8FD5-8D8607FB8AA3}"/>
              </a:ext>
            </a:extLst>
          </p:cNvPr>
          <p:cNvSpPr>
            <a:spLocks noGrp="1"/>
          </p:cNvSpPr>
          <p:nvPr>
            <p:ph idx="1"/>
          </p:nvPr>
        </p:nvSpPr>
        <p:spPr>
          <a:xfrm>
            <a:off x="695325" y="1332000"/>
            <a:ext cx="10782997" cy="444163"/>
          </a:xfrm>
        </p:spPr>
        <p:txBody>
          <a:bodyPr/>
          <a:lstStyle/>
          <a:p>
            <a:pPr marL="0" indent="0">
              <a:buNone/>
            </a:pPr>
            <a:r>
              <a:rPr lang="en-US" sz="1800" dirty="0" err="1">
                <a:ea typeface="Arial" pitchFamily="34" charset="-122"/>
              </a:rPr>
              <a:t>Lektions</a:t>
            </a:r>
            <a:r>
              <a:rPr lang="en-US" sz="1800" dirty="0" err="1">
                <a:latin typeface="Segoe UI" panose="020B0502040204020203" pitchFamily="34" charset="0"/>
                <a:ea typeface="Arial" pitchFamily="34" charset="-122"/>
                <a:cs typeface="Segoe UI" panose="020B0502040204020203" pitchFamily="34" charset="0"/>
              </a:rPr>
              <a:t>bank</a:t>
            </a:r>
            <a:r>
              <a:rPr lang="en-US" sz="1800" dirty="0">
                <a:latin typeface="Segoe UI" panose="020B0502040204020203" pitchFamily="34" charset="0"/>
                <a:ea typeface="Arial" pitchFamily="34" charset="-122"/>
                <a:cs typeface="Segoe UI" panose="020B0502040204020203" pitchFamily="34" charset="0"/>
              </a:rPr>
              <a:t>: </a:t>
            </a:r>
            <a:r>
              <a:rPr lang="en-US" sz="1800" dirty="0">
                <a:ea typeface="Arial" pitchFamily="34" charset="-122"/>
              </a:rPr>
              <a:t>B</a:t>
            </a:r>
            <a:r>
              <a:rPr lang="en-US" sz="1800" dirty="0">
                <a:latin typeface="Segoe UI" panose="020B0502040204020203" pitchFamily="34" charset="0"/>
                <a:ea typeface="Arial" pitchFamily="34" charset="-122"/>
                <a:cs typeface="Segoe UI" panose="020B0502040204020203" pitchFamily="34" charset="0"/>
              </a:rPr>
              <a:t>rug slides </a:t>
            </a:r>
            <a:r>
              <a:rPr lang="en-US" sz="1800">
                <a:latin typeface="Segoe UI" panose="020B0502040204020203" pitchFamily="34" charset="0"/>
                <a:ea typeface="Arial" pitchFamily="34" charset="-122"/>
                <a:cs typeface="Segoe UI" panose="020B0502040204020203" pitchFamily="34" charset="0"/>
              </a:rPr>
              <a:t>i rækkefølge eller </a:t>
            </a:r>
            <a:r>
              <a:rPr lang="en-US" sz="1800" dirty="0">
                <a:latin typeface="Segoe UI" panose="020B0502040204020203" pitchFamily="34" charset="0"/>
                <a:ea typeface="Arial" pitchFamily="34" charset="-122"/>
                <a:cs typeface="Segoe UI" panose="020B0502040204020203" pitchFamily="34" charset="0"/>
              </a:rPr>
              <a:t>hop </a:t>
            </a:r>
            <a:r>
              <a:rPr lang="en-US" sz="1800" dirty="0" err="1">
                <a:latin typeface="Segoe UI" panose="020B0502040204020203" pitchFamily="34" charset="0"/>
                <a:ea typeface="Arial" pitchFamily="34" charset="-122"/>
                <a:cs typeface="Segoe UI" panose="020B0502040204020203" pitchFamily="34" charset="0"/>
              </a:rPr>
              <a:t>direkte</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til</a:t>
            </a:r>
            <a:r>
              <a:rPr lang="en-US" sz="1800" dirty="0">
                <a:latin typeface="Segoe UI" panose="020B0502040204020203" pitchFamily="34" charset="0"/>
                <a:ea typeface="Arial" pitchFamily="34" charset="-122"/>
                <a:cs typeface="Segoe UI" panose="020B0502040204020203" pitchFamily="34" charset="0"/>
              </a:rPr>
              <a:t> den </a:t>
            </a:r>
            <a:r>
              <a:rPr lang="en-US" sz="1800" dirty="0" err="1">
                <a:latin typeface="Segoe UI" panose="020B0502040204020203" pitchFamily="34" charset="0"/>
                <a:ea typeface="Arial" pitchFamily="34" charset="-122"/>
                <a:cs typeface="Segoe UI" panose="020B0502040204020203" pitchFamily="34" charset="0"/>
              </a:rPr>
              <a:t>lektion</a:t>
            </a:r>
            <a:r>
              <a:rPr lang="en-US" sz="1800" dirty="0">
                <a:latin typeface="Segoe UI" panose="020B0502040204020203" pitchFamily="34" charset="0"/>
                <a:ea typeface="Arial" pitchFamily="34" charset="-122"/>
                <a:cs typeface="Segoe UI" panose="020B0502040204020203" pitchFamily="34" charset="0"/>
              </a:rPr>
              <a:t>, du </a:t>
            </a:r>
            <a:r>
              <a:rPr lang="en-US" sz="1800" dirty="0" err="1">
                <a:latin typeface="Segoe UI" panose="020B0502040204020203" pitchFamily="34" charset="0"/>
                <a:ea typeface="Arial" pitchFamily="34" charset="-122"/>
                <a:cs typeface="Segoe UI" panose="020B0502040204020203" pitchFamily="34" charset="0"/>
              </a:rPr>
              <a:t>skal</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bruge</a:t>
            </a:r>
            <a:endParaRPr lang="en-US" sz="1800" dirty="0">
              <a:latin typeface="Segoe UI" panose="020B0502040204020203" pitchFamily="34" charset="0"/>
              <a:cs typeface="Segoe UI" panose="020B0502040204020203" pitchFamily="34" charset="0"/>
            </a:endParaRPr>
          </a:p>
          <a:p>
            <a:pPr marL="0" indent="0">
              <a:buNone/>
            </a:pPr>
            <a:endParaRPr lang="da-DK" dirty="0">
              <a:latin typeface="Segoe UI" panose="020B0502040204020203" pitchFamily="34" charset="0"/>
              <a:cs typeface="Segoe UI" panose="020B0502040204020203" pitchFamily="34" charset="0"/>
            </a:endParaRPr>
          </a:p>
        </p:txBody>
      </p:sp>
      <p:sp>
        <p:nvSpPr>
          <p:cNvPr id="7" name="Text 8">
            <a:extLst>
              <a:ext uri="{FF2B5EF4-FFF2-40B4-BE49-F238E27FC236}">
                <a16:creationId xmlns:a16="http://schemas.microsoft.com/office/drawing/2014/main" id="{B9D67667-9882-2F27-6193-E671F0164AFD}"/>
              </a:ext>
            </a:extLst>
          </p:cNvPr>
          <p:cNvSpPr/>
          <p:nvPr/>
        </p:nvSpPr>
        <p:spPr>
          <a:xfrm>
            <a:off x="859917" y="2076580"/>
            <a:ext cx="49743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For læreren</a:t>
            </a:r>
            <a:endParaRPr lang="en-US" sz="1300" dirty="0">
              <a:latin typeface="Segoe UI" panose="020B0502040204020203" pitchFamily="34" charset="0"/>
              <a:cs typeface="Segoe UI" panose="020B0502040204020203" pitchFamily="34" charset="0"/>
            </a:endParaRPr>
          </a:p>
        </p:txBody>
      </p:sp>
      <p:sp>
        <p:nvSpPr>
          <p:cNvPr id="11" name="Text 10">
            <a:extLst>
              <a:ext uri="{FF2B5EF4-FFF2-40B4-BE49-F238E27FC236}">
                <a16:creationId xmlns:a16="http://schemas.microsoft.com/office/drawing/2014/main" id="{822B5D99-504B-FC77-9460-1ADC44898F83}"/>
              </a:ext>
            </a:extLst>
          </p:cNvPr>
          <p:cNvSpPr/>
          <p:nvPr/>
        </p:nvSpPr>
        <p:spPr>
          <a:xfrm>
            <a:off x="896493" y="2561212"/>
            <a:ext cx="4901184" cy="118872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Start med oversigten og vælg den lektion, der passer </a:t>
            </a:r>
            <a:r>
              <a:rPr lang="en-US" sz="1140">
                <a:solidFill>
                  <a:srgbClr val="123044"/>
                </a:solidFill>
                <a:latin typeface="Segoe UI" panose="020B0502040204020203" pitchFamily="34" charset="0"/>
                <a:ea typeface="Arial" pitchFamily="34" charset="-122"/>
                <a:cs typeface="Segoe UI" panose="020B0502040204020203" pitchFamily="34" charset="0"/>
              </a:rPr>
              <a:t>til skemaet.</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Brug hver lektionsslide som kort rammesætning </a:t>
            </a:r>
            <a:r>
              <a:rPr lang="en-US" sz="1140">
                <a:solidFill>
                  <a:srgbClr val="123044"/>
                </a:solidFill>
                <a:latin typeface="Segoe UI" panose="020B0502040204020203" pitchFamily="34" charset="0"/>
                <a:ea typeface="Arial" pitchFamily="34" charset="-122"/>
                <a:cs typeface="Segoe UI" panose="020B0502040204020203" pitchFamily="34" charset="0"/>
              </a:rPr>
              <a:t>før elevaktiviteten.</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Kopier enkelte slides ud, hvis kun dele af </a:t>
            </a:r>
            <a:r>
              <a:rPr lang="en-US" sz="1140">
                <a:solidFill>
                  <a:srgbClr val="123044"/>
                </a:solidFill>
                <a:latin typeface="Segoe UI" panose="020B0502040204020203" pitchFamily="34" charset="0"/>
                <a:ea typeface="Arial" pitchFamily="34" charset="-122"/>
                <a:cs typeface="Segoe UI" panose="020B0502040204020203" pitchFamily="34" charset="0"/>
              </a:rPr>
              <a:t>forløbet gennemføres.</a:t>
            </a:r>
            <a:endParaRPr lang="en-US" sz="1140" dirty="0">
              <a:latin typeface="Segoe UI" panose="020B0502040204020203" pitchFamily="34" charset="0"/>
              <a:cs typeface="Segoe UI" panose="020B0502040204020203" pitchFamily="34" charset="0"/>
            </a:endParaRPr>
          </a:p>
        </p:txBody>
      </p:sp>
      <p:sp>
        <p:nvSpPr>
          <p:cNvPr id="15" name="Text 12">
            <a:extLst>
              <a:ext uri="{FF2B5EF4-FFF2-40B4-BE49-F238E27FC236}">
                <a16:creationId xmlns:a16="http://schemas.microsoft.com/office/drawing/2014/main" id="{773B2FEC-E88D-7208-DA21-072C8A33B4A5}"/>
              </a:ext>
            </a:extLst>
          </p:cNvPr>
          <p:cNvSpPr/>
          <p:nvPr/>
        </p:nvSpPr>
        <p:spPr>
          <a:xfrm>
            <a:off x="859917" y="4316860"/>
            <a:ext cx="49743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Fast rytme i hver lektion</a:t>
            </a:r>
            <a:endParaRPr lang="en-US" sz="1300" dirty="0">
              <a:latin typeface="Segoe UI" panose="020B0502040204020203" pitchFamily="34" charset="0"/>
              <a:cs typeface="Segoe UI" panose="020B0502040204020203" pitchFamily="34" charset="0"/>
            </a:endParaRPr>
          </a:p>
        </p:txBody>
      </p:sp>
      <p:sp>
        <p:nvSpPr>
          <p:cNvPr id="19" name="Text 14">
            <a:extLst>
              <a:ext uri="{FF2B5EF4-FFF2-40B4-BE49-F238E27FC236}">
                <a16:creationId xmlns:a16="http://schemas.microsoft.com/office/drawing/2014/main" id="{90FD1F12-F7B9-D137-97ED-576A10409D41}"/>
              </a:ext>
            </a:extLst>
          </p:cNvPr>
          <p:cNvSpPr/>
          <p:nvPr/>
        </p:nvSpPr>
        <p:spPr>
          <a:xfrm>
            <a:off x="896493" y="4801492"/>
            <a:ext cx="4901184" cy="132588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Logbog ved start: Hvad gjorde vi sidst? Hvad er målet? Hvem gør hvad?</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Fagligt eller </a:t>
            </a:r>
            <a:r>
              <a:rPr lang="en-US" sz="1140">
                <a:solidFill>
                  <a:srgbClr val="123044"/>
                </a:solidFill>
                <a:latin typeface="Segoe UI" panose="020B0502040204020203" pitchFamily="34" charset="0"/>
                <a:ea typeface="Arial" pitchFamily="34" charset="-122"/>
                <a:cs typeface="Segoe UI" panose="020B0502040204020203" pitchFamily="34" charset="0"/>
              </a:rPr>
              <a:t>praktisk arbejde.</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Logbog ved afslutning: Hvad lærte vi? Hvad er næste skridt?</a:t>
            </a:r>
            <a:endParaRPr lang="en-US" sz="1140" dirty="0">
              <a:latin typeface="Segoe UI" panose="020B0502040204020203" pitchFamily="34" charset="0"/>
              <a:cs typeface="Segoe UI" panose="020B0502040204020203" pitchFamily="34" charset="0"/>
            </a:endParaRPr>
          </a:p>
        </p:txBody>
      </p:sp>
      <p:sp>
        <p:nvSpPr>
          <p:cNvPr id="23" name="Text 16">
            <a:extLst>
              <a:ext uri="{FF2B5EF4-FFF2-40B4-BE49-F238E27FC236}">
                <a16:creationId xmlns:a16="http://schemas.microsoft.com/office/drawing/2014/main" id="{9ABCB236-7B8D-5107-96A9-5AAD2D9FC50C}"/>
              </a:ext>
            </a:extLst>
          </p:cNvPr>
          <p:cNvSpPr/>
          <p:nvPr/>
        </p:nvSpPr>
        <p:spPr>
          <a:xfrm>
            <a:off x="6666357" y="2076580"/>
            <a:ext cx="4059936" cy="228600"/>
          </a:xfrm>
          <a:prstGeom prst="rect">
            <a:avLst/>
          </a:prstGeom>
          <a:noFill/>
          <a:ln/>
        </p:spPr>
        <p:txBody>
          <a:bodyPr wrap="square" lIns="0" tIns="0" rIns="0" bIns="0" rtlCol="0" anchor="ctr"/>
          <a:lstStyle/>
          <a:p>
            <a:r>
              <a:rPr lang="en-US" sz="1300" b="1" dirty="0">
                <a:solidFill>
                  <a:srgbClr val="173B57"/>
                </a:solidFill>
                <a:latin typeface="Segoe UI" panose="020B0502040204020203" pitchFamily="34" charset="0"/>
                <a:cs typeface="Segoe UI" panose="020B0502040204020203" pitchFamily="34" charset="0"/>
              </a:rPr>
              <a:t>Ved </a:t>
            </a:r>
            <a:r>
              <a:rPr lang="en-US" sz="1300" b="1" dirty="0" err="1">
                <a:solidFill>
                  <a:srgbClr val="173B57"/>
                </a:solidFill>
                <a:latin typeface="Segoe UI" panose="020B0502040204020203" pitchFamily="34" charset="0"/>
                <a:cs typeface="Segoe UI" panose="020B0502040204020203" pitchFamily="34" charset="0"/>
              </a:rPr>
              <a:t>hver</a:t>
            </a:r>
            <a:r>
              <a:rPr lang="en-US" sz="1300" b="1" dirty="0">
                <a:solidFill>
                  <a:srgbClr val="173B57"/>
                </a:solidFill>
                <a:latin typeface="Segoe UI" panose="020B0502040204020203" pitchFamily="34" charset="0"/>
                <a:cs typeface="Segoe UI" panose="020B0502040204020203" pitchFamily="34" charset="0"/>
              </a:rPr>
              <a:t> </a:t>
            </a:r>
            <a:r>
              <a:rPr lang="en-US" sz="1300" b="1" dirty="0" err="1">
                <a:solidFill>
                  <a:srgbClr val="173B57"/>
                </a:solidFill>
                <a:latin typeface="Segoe UI" panose="020B0502040204020203" pitchFamily="34" charset="0"/>
                <a:cs typeface="Segoe UI" panose="020B0502040204020203" pitchFamily="34" charset="0"/>
              </a:rPr>
              <a:t>lektionsstart</a:t>
            </a:r>
            <a:r>
              <a:rPr lang="en-US" sz="1300" b="1" dirty="0">
                <a:solidFill>
                  <a:srgbClr val="173B57"/>
                </a:solidFill>
                <a:latin typeface="Segoe UI" panose="020B0502040204020203" pitchFamily="34" charset="0"/>
                <a:cs typeface="Segoe UI" panose="020B0502040204020203" pitchFamily="34" charset="0"/>
              </a:rPr>
              <a:t> </a:t>
            </a:r>
            <a:r>
              <a:rPr lang="en-US" sz="1300" b="1">
                <a:solidFill>
                  <a:srgbClr val="173B57"/>
                </a:solidFill>
                <a:latin typeface="Segoe UI" panose="020B0502040204020203" pitchFamily="34" charset="0"/>
                <a:cs typeface="Segoe UI" panose="020B0502040204020203" pitchFamily="34" charset="0"/>
              </a:rPr>
              <a:t>er der en </a:t>
            </a:r>
            <a:r>
              <a:rPr lang="en-US" sz="1300" b="1" dirty="0">
                <a:solidFill>
                  <a:srgbClr val="173B57"/>
                </a:solidFill>
                <a:latin typeface="Segoe UI" panose="020B0502040204020203" pitchFamily="34" charset="0"/>
                <a:cs typeface="Segoe UI" panose="020B0502040204020203" pitchFamily="34" charset="0"/>
              </a:rPr>
              <a:t>slide med:</a:t>
            </a:r>
            <a:endParaRPr lang="en-US" sz="1300" dirty="0">
              <a:latin typeface="Segoe UI" panose="020B0502040204020203" pitchFamily="34" charset="0"/>
              <a:cs typeface="Segoe UI" panose="020B0502040204020203" pitchFamily="34" charset="0"/>
            </a:endParaRPr>
          </a:p>
        </p:txBody>
      </p:sp>
      <p:sp>
        <p:nvSpPr>
          <p:cNvPr id="27" name="Text 18">
            <a:extLst>
              <a:ext uri="{FF2B5EF4-FFF2-40B4-BE49-F238E27FC236}">
                <a16:creationId xmlns:a16="http://schemas.microsoft.com/office/drawing/2014/main" id="{4252B5E4-D392-6560-36B3-1CA0C031EE44}"/>
              </a:ext>
            </a:extLst>
          </p:cNvPr>
          <p:cNvSpPr/>
          <p:nvPr/>
        </p:nvSpPr>
        <p:spPr>
          <a:xfrm>
            <a:off x="6702933" y="2561212"/>
            <a:ext cx="3986784" cy="118872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Formål</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Aktiviteter</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Elevoutput</a:t>
            </a:r>
            <a:endParaRPr lang="en-US" sz="1140" dirty="0">
              <a:latin typeface="Segoe UI" panose="020B0502040204020203" pitchFamily="34" charset="0"/>
              <a:cs typeface="Segoe UI" panose="020B0502040204020203" pitchFamily="34" charset="0"/>
            </a:endParaRPr>
          </a:p>
          <a:p>
            <a:pPr marL="0" indent="0">
              <a:buNone/>
            </a:pPr>
            <a:r>
              <a:rPr lang="en-US" sz="1140">
                <a:solidFill>
                  <a:srgbClr val="123044"/>
                </a:solidFill>
                <a:latin typeface="Segoe UI" panose="020B0502040204020203" pitchFamily="34" charset="0"/>
                <a:ea typeface="Arial" pitchFamily="34" charset="-122"/>
                <a:cs typeface="Segoe UI" panose="020B0502040204020203" pitchFamily="34" charset="0"/>
              </a:rPr>
              <a:t>• Lærerfokus.</a:t>
            </a:r>
            <a:endParaRPr lang="en-US" sz="1140" dirty="0">
              <a:latin typeface="Segoe UI" panose="020B0502040204020203" pitchFamily="34" charset="0"/>
              <a:cs typeface="Segoe UI" panose="020B0502040204020203" pitchFamily="34" charset="0"/>
            </a:endParaRPr>
          </a:p>
        </p:txBody>
      </p:sp>
      <p:sp>
        <p:nvSpPr>
          <p:cNvPr id="31" name="Text 20">
            <a:extLst>
              <a:ext uri="{FF2B5EF4-FFF2-40B4-BE49-F238E27FC236}">
                <a16:creationId xmlns:a16="http://schemas.microsoft.com/office/drawing/2014/main" id="{700CE953-CBC8-B499-FB42-DC1102BB65B5}"/>
              </a:ext>
            </a:extLst>
          </p:cNvPr>
          <p:cNvSpPr/>
          <p:nvPr/>
        </p:nvSpPr>
        <p:spPr>
          <a:xfrm>
            <a:off x="6666357" y="4316860"/>
            <a:ext cx="40599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Bemærk</a:t>
            </a:r>
            <a:endParaRPr lang="en-US" sz="1300" dirty="0">
              <a:latin typeface="Segoe UI" panose="020B0502040204020203" pitchFamily="34" charset="0"/>
              <a:cs typeface="Segoe UI" panose="020B0502040204020203" pitchFamily="34" charset="0"/>
            </a:endParaRPr>
          </a:p>
        </p:txBody>
      </p:sp>
      <p:sp>
        <p:nvSpPr>
          <p:cNvPr id="35" name="Text 22">
            <a:extLst>
              <a:ext uri="{FF2B5EF4-FFF2-40B4-BE49-F238E27FC236}">
                <a16:creationId xmlns:a16="http://schemas.microsoft.com/office/drawing/2014/main" id="{22FC4D49-DD7E-502E-18B8-400B5F3FCA74}"/>
              </a:ext>
            </a:extLst>
          </p:cNvPr>
          <p:cNvSpPr/>
          <p:nvPr/>
        </p:nvSpPr>
        <p:spPr>
          <a:xfrm>
            <a:off x="6702933" y="4801492"/>
            <a:ext cx="4059936" cy="132588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Slides er korte </a:t>
            </a:r>
            <a:r>
              <a:rPr lang="en-US" sz="1140">
                <a:solidFill>
                  <a:srgbClr val="123044"/>
                </a:solidFill>
                <a:latin typeface="Segoe UI" panose="020B0502040204020203" pitchFamily="34" charset="0"/>
                <a:ea typeface="Arial" pitchFamily="34" charset="-122"/>
                <a:cs typeface="Segoe UI" panose="020B0502040204020203" pitchFamily="34" charset="0"/>
              </a:rPr>
              <a:t>med vilje.</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Detaljer, arbejdsark og metodekort findes </a:t>
            </a:r>
            <a:r>
              <a:rPr lang="en-US" sz="1140">
                <a:solidFill>
                  <a:srgbClr val="123044"/>
                </a:solidFill>
                <a:latin typeface="Segoe UI" panose="020B0502040204020203" pitchFamily="34" charset="0"/>
                <a:ea typeface="Arial" pitchFamily="34" charset="-122"/>
                <a:cs typeface="Segoe UI" panose="020B0502040204020203" pitchFamily="34" charset="0"/>
              </a:rPr>
              <a:t>i lærervejledningen.</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Tekst kan let </a:t>
            </a:r>
            <a:r>
              <a:rPr lang="en-US" sz="1140">
                <a:solidFill>
                  <a:srgbClr val="123044"/>
                </a:solidFill>
                <a:latin typeface="Segoe UI" panose="020B0502040204020203" pitchFamily="34" charset="0"/>
                <a:ea typeface="Arial" pitchFamily="34" charset="-122"/>
                <a:cs typeface="Segoe UI" panose="020B0502040204020203" pitchFamily="34" charset="0"/>
              </a:rPr>
              <a:t>justeres lokalt.</a:t>
            </a:r>
            <a:endParaRPr lang="en-US" sz="114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7589967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C259DB8-0567-8DF9-EF6A-7FD5385125E4}"/>
            </a:ext>
          </a:extLst>
        </p:cNvPr>
        <p:cNvGrpSpPr/>
        <p:nvPr/>
      </p:nvGrpSpPr>
      <p:grpSpPr>
        <a:xfrm>
          <a:off x="0" y="0"/>
          <a:ext cx="0" cy="0"/>
          <a:chOff x="0" y="0"/>
          <a:chExt cx="0" cy="0"/>
        </a:xfrm>
      </p:grpSpPr>
      <p:sp>
        <p:nvSpPr>
          <p:cNvPr id="14" name="Shape 15">
            <a:extLst>
              <a:ext uri="{FF2B5EF4-FFF2-40B4-BE49-F238E27FC236}">
                <a16:creationId xmlns:a16="http://schemas.microsoft.com/office/drawing/2014/main" id="{46664B89-DA1A-E053-C419-E012DDBE2D5B}"/>
              </a:ext>
            </a:extLst>
          </p:cNvPr>
          <p:cNvSpPr/>
          <p:nvPr/>
        </p:nvSpPr>
        <p:spPr>
          <a:xfrm>
            <a:off x="695325" y="4208285"/>
            <a:ext cx="10782996" cy="1371600"/>
          </a:xfrm>
          <a:prstGeom prst="roundRect">
            <a:avLst>
              <a:gd name="adj" fmla="val 4000"/>
            </a:avLst>
          </a:prstGeom>
          <a:solidFill>
            <a:srgbClr val="BCCF00">
              <a:alpha val="10000"/>
            </a:srgbClr>
          </a:solidFill>
          <a:ln w="12700">
            <a:solidFill>
              <a:srgbClr val="BCCF00"/>
            </a:solidFill>
            <a:prstDash val="solid"/>
          </a:ln>
        </p:spPr>
        <p:txBody>
          <a:bodyPr/>
          <a:lstStyle/>
          <a:p>
            <a:endParaRPr lang="da-DK"/>
          </a:p>
        </p:txBody>
      </p:sp>
      <p:sp>
        <p:nvSpPr>
          <p:cNvPr id="18" name="Shape 17">
            <a:extLst>
              <a:ext uri="{FF2B5EF4-FFF2-40B4-BE49-F238E27FC236}">
                <a16:creationId xmlns:a16="http://schemas.microsoft.com/office/drawing/2014/main" id="{38DC82D5-4B25-A9C4-7B8F-9C040E205C93}"/>
              </a:ext>
            </a:extLst>
          </p:cNvPr>
          <p:cNvSpPr/>
          <p:nvPr/>
        </p:nvSpPr>
        <p:spPr>
          <a:xfrm>
            <a:off x="859916" y="4692917"/>
            <a:ext cx="10448351" cy="0"/>
          </a:xfrm>
          <a:prstGeom prst="line">
            <a:avLst/>
          </a:prstGeom>
          <a:noFill/>
          <a:ln w="16510">
            <a:solidFill>
              <a:srgbClr val="BCCF00"/>
            </a:solidFill>
            <a:prstDash val="solid"/>
          </a:ln>
        </p:spPr>
        <p:txBody>
          <a:bodyPr/>
          <a:lstStyle/>
          <a:p>
            <a:endParaRPr lang="da-DK"/>
          </a:p>
        </p:txBody>
      </p:sp>
      <p:sp>
        <p:nvSpPr>
          <p:cNvPr id="8" name="Shape 11">
            <a:extLst>
              <a:ext uri="{FF2B5EF4-FFF2-40B4-BE49-F238E27FC236}">
                <a16:creationId xmlns:a16="http://schemas.microsoft.com/office/drawing/2014/main" id="{B0ECAC33-4A83-12BF-E3DC-D1C03BE466B4}"/>
              </a:ext>
            </a:extLst>
          </p:cNvPr>
          <p:cNvSpPr/>
          <p:nvPr/>
        </p:nvSpPr>
        <p:spPr>
          <a:xfrm>
            <a:off x="6266306" y="2051122"/>
            <a:ext cx="5212015" cy="1851806"/>
          </a:xfrm>
          <a:prstGeom prst="roundRect">
            <a:avLst>
              <a:gd name="adj" fmla="val 2000"/>
            </a:avLst>
          </a:prstGeom>
          <a:solidFill>
            <a:srgbClr val="224B5A">
              <a:alpha val="10000"/>
            </a:srgbClr>
          </a:solidFill>
          <a:ln w="12700">
            <a:solidFill>
              <a:srgbClr val="224B5A"/>
            </a:solidFill>
            <a:prstDash val="solid"/>
          </a:ln>
        </p:spPr>
        <p:txBody>
          <a:bodyPr/>
          <a:lstStyle/>
          <a:p>
            <a:endParaRPr lang="da-DK"/>
          </a:p>
        </p:txBody>
      </p:sp>
      <p:sp>
        <p:nvSpPr>
          <p:cNvPr id="11" name="Shape 13">
            <a:extLst>
              <a:ext uri="{FF2B5EF4-FFF2-40B4-BE49-F238E27FC236}">
                <a16:creationId xmlns:a16="http://schemas.microsoft.com/office/drawing/2014/main" id="{7905FF93-EB1E-67F6-3BFF-4A327594C964}"/>
              </a:ext>
            </a:extLst>
          </p:cNvPr>
          <p:cNvSpPr/>
          <p:nvPr/>
        </p:nvSpPr>
        <p:spPr>
          <a:xfrm>
            <a:off x="6430898" y="2535753"/>
            <a:ext cx="4870865" cy="0"/>
          </a:xfrm>
          <a:prstGeom prst="line">
            <a:avLst/>
          </a:prstGeom>
          <a:noFill/>
          <a:ln w="16510">
            <a:solidFill>
              <a:srgbClr val="224B5A"/>
            </a:solidFill>
            <a:prstDash val="solid"/>
          </a:ln>
        </p:spPr>
        <p:txBody>
          <a:bodyPr/>
          <a:lstStyle/>
          <a:p>
            <a:endParaRPr lang="da-DK"/>
          </a:p>
        </p:txBody>
      </p:sp>
      <p:sp>
        <p:nvSpPr>
          <p:cNvPr id="4" name="Shape 7">
            <a:extLst>
              <a:ext uri="{FF2B5EF4-FFF2-40B4-BE49-F238E27FC236}">
                <a16:creationId xmlns:a16="http://schemas.microsoft.com/office/drawing/2014/main" id="{14391C2E-66E3-C63F-F82C-45372389126C}"/>
              </a:ext>
            </a:extLst>
          </p:cNvPr>
          <p:cNvSpPr/>
          <p:nvPr/>
        </p:nvSpPr>
        <p:spPr>
          <a:xfrm>
            <a:off x="695325" y="2059664"/>
            <a:ext cx="5212080" cy="1843263"/>
          </a:xfrm>
          <a:prstGeom prst="roundRect">
            <a:avLst>
              <a:gd name="adj" fmla="val 2000"/>
            </a:avLst>
          </a:prstGeom>
          <a:solidFill>
            <a:srgbClr val="37AFB5">
              <a:alpha val="10000"/>
            </a:srgbClr>
          </a:solidFill>
          <a:ln w="12700">
            <a:solidFill>
              <a:srgbClr val="37AFB5"/>
            </a:solidFill>
            <a:prstDash val="solid"/>
          </a:ln>
        </p:spPr>
        <p:txBody>
          <a:bodyPr/>
          <a:lstStyle/>
          <a:p>
            <a:endParaRPr lang="da-DK"/>
          </a:p>
        </p:txBody>
      </p:sp>
      <p:sp>
        <p:nvSpPr>
          <p:cNvPr id="6" name="Shape 9">
            <a:extLst>
              <a:ext uri="{FF2B5EF4-FFF2-40B4-BE49-F238E27FC236}">
                <a16:creationId xmlns:a16="http://schemas.microsoft.com/office/drawing/2014/main" id="{7653C8F0-7D8F-48E9-203D-833C719F1C59}"/>
              </a:ext>
            </a:extLst>
          </p:cNvPr>
          <p:cNvSpPr/>
          <p:nvPr/>
        </p:nvSpPr>
        <p:spPr>
          <a:xfrm>
            <a:off x="859917" y="2544222"/>
            <a:ext cx="4846320" cy="0"/>
          </a:xfrm>
          <a:prstGeom prst="line">
            <a:avLst/>
          </a:prstGeom>
          <a:noFill/>
          <a:ln w="16510">
            <a:solidFill>
              <a:srgbClr val="37AFB5"/>
            </a:solidFill>
            <a:prstDash val="solid"/>
          </a:ln>
        </p:spPr>
        <p:txBody>
          <a:bodyPr/>
          <a:lstStyle/>
          <a:p>
            <a:endParaRPr lang="da-DK"/>
          </a:p>
        </p:txBody>
      </p:sp>
      <p:sp>
        <p:nvSpPr>
          <p:cNvPr id="44" name="Pladsholder til indhold 2">
            <a:extLst>
              <a:ext uri="{FF2B5EF4-FFF2-40B4-BE49-F238E27FC236}">
                <a16:creationId xmlns:a16="http://schemas.microsoft.com/office/drawing/2014/main" id="{DF28B286-FDC2-2935-B323-A5081875B0B1}"/>
              </a:ext>
            </a:extLst>
          </p:cNvPr>
          <p:cNvSpPr txBox="1">
            <a:spLocks/>
          </p:cNvSpPr>
          <p:nvPr/>
        </p:nvSpPr>
        <p:spPr>
          <a:xfrm>
            <a:off x="695325" y="1332000"/>
            <a:ext cx="10782997" cy="1046927"/>
          </a:xfrm>
          <a:prstGeom prst="rect">
            <a:avLst/>
          </a:prstGeom>
        </p:spPr>
        <p:txBody>
          <a:bodyPr vert="horz" lIns="0" tIns="45720" rIns="91440" bIns="45720" rtlCol="0">
            <a:noAutofit/>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700" kern="1200">
                <a:solidFill>
                  <a:schemeClr val="tx1"/>
                </a:solidFill>
                <a:latin typeface="Work Sans" pitchFamily="2" charset="0"/>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err="1">
                <a:latin typeface="Segoe UI" panose="020B0502040204020203" pitchFamily="34" charset="0"/>
                <a:ea typeface="Arial" pitchFamily="34" charset="-122"/>
                <a:cs typeface="Segoe UI" panose="020B0502040204020203" pitchFamily="34" charset="0"/>
              </a:rPr>
              <a:t>Materialer</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som</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læreren</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kan</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koble</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til</a:t>
            </a:r>
            <a:r>
              <a:rPr lang="en-US" sz="1800" dirty="0">
                <a:latin typeface="Segoe UI" panose="020B0502040204020203" pitchFamily="34" charset="0"/>
                <a:ea typeface="Arial" pitchFamily="34" charset="-122"/>
                <a:cs typeface="Segoe UI" panose="020B0502040204020203" pitchFamily="34" charset="0"/>
              </a:rPr>
              <a:t> de </a:t>
            </a:r>
            <a:r>
              <a:rPr lang="en-US" sz="1800" dirty="0" err="1">
                <a:latin typeface="Segoe UI" panose="020B0502040204020203" pitchFamily="34" charset="0"/>
                <a:ea typeface="Arial" pitchFamily="34" charset="-122"/>
                <a:cs typeface="Segoe UI" panose="020B0502040204020203" pitchFamily="34" charset="0"/>
              </a:rPr>
              <a:t>enkelte</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lektionsslides</a:t>
            </a:r>
            <a:r>
              <a:rPr lang="da-DK" sz="1800" dirty="0">
                <a:latin typeface="Segoe UI" panose="020B0502040204020203" pitchFamily="34" charset="0"/>
                <a:ea typeface="Arial" pitchFamily="34" charset="-122"/>
                <a:cs typeface="Segoe UI" panose="020B0502040204020203" pitchFamily="34" charset="0"/>
              </a:rPr>
              <a:t>.</a:t>
            </a:r>
            <a:endParaRPr lang="en-US" sz="1800" dirty="0">
              <a:latin typeface="Segoe UI" panose="020B0502040204020203" pitchFamily="34" charset="0"/>
              <a:cs typeface="Segoe UI" panose="020B0502040204020203" pitchFamily="34" charset="0"/>
            </a:endParaRPr>
          </a:p>
        </p:txBody>
      </p:sp>
      <p:sp>
        <p:nvSpPr>
          <p:cNvPr id="2" name="Titel 1">
            <a:extLst>
              <a:ext uri="{FF2B5EF4-FFF2-40B4-BE49-F238E27FC236}">
                <a16:creationId xmlns:a16="http://schemas.microsoft.com/office/drawing/2014/main" id="{8134B61E-87CF-3DD0-6056-5A2DB6813BE1}"/>
              </a:ext>
            </a:extLst>
          </p:cNvPr>
          <p:cNvSpPr>
            <a:spLocks noGrp="1"/>
          </p:cNvSpPr>
          <p:nvPr>
            <p:ph type="title"/>
          </p:nvPr>
        </p:nvSpPr>
        <p:spPr>
          <a:xfrm>
            <a:off x="695325" y="294792"/>
            <a:ext cx="10887075" cy="768292"/>
          </a:xfrm>
        </p:spPr>
        <p:txBody>
          <a:bodyPr/>
          <a:lstStyle/>
          <a:p>
            <a:r>
              <a:rPr lang="da-DK" dirty="0"/>
              <a:t>Ressourcer og </a:t>
            </a:r>
            <a:r>
              <a:rPr lang="da-DK" dirty="0" err="1"/>
              <a:t>portfolio</a:t>
            </a:r>
            <a:br>
              <a:rPr lang="da-DK" dirty="0"/>
            </a:br>
            <a:endParaRPr lang="da-DK" dirty="0"/>
          </a:p>
        </p:txBody>
      </p:sp>
      <p:sp>
        <p:nvSpPr>
          <p:cNvPr id="12" name="Text 8">
            <a:extLst>
              <a:ext uri="{FF2B5EF4-FFF2-40B4-BE49-F238E27FC236}">
                <a16:creationId xmlns:a16="http://schemas.microsoft.com/office/drawing/2014/main" id="{FA56400B-1E51-A31E-EE09-2D33E08A5310}"/>
              </a:ext>
            </a:extLst>
          </p:cNvPr>
          <p:cNvSpPr/>
          <p:nvPr/>
        </p:nvSpPr>
        <p:spPr>
          <a:xfrm>
            <a:off x="859917" y="2205969"/>
            <a:ext cx="488289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Ressourcerum</a:t>
            </a:r>
            <a:endParaRPr lang="en-US" sz="1300" dirty="0">
              <a:latin typeface="Segoe UI" panose="020B0502040204020203" pitchFamily="34" charset="0"/>
              <a:cs typeface="Segoe UI" panose="020B0502040204020203" pitchFamily="34" charset="0"/>
            </a:endParaRPr>
          </a:p>
        </p:txBody>
      </p:sp>
      <p:sp>
        <p:nvSpPr>
          <p:cNvPr id="17" name="Text 10">
            <a:extLst>
              <a:ext uri="{FF2B5EF4-FFF2-40B4-BE49-F238E27FC236}">
                <a16:creationId xmlns:a16="http://schemas.microsoft.com/office/drawing/2014/main" id="{6174E876-7F21-22FB-D224-0C693613914D}"/>
              </a:ext>
            </a:extLst>
          </p:cNvPr>
          <p:cNvSpPr/>
          <p:nvPr/>
        </p:nvSpPr>
        <p:spPr>
          <a:xfrm>
            <a:off x="896493" y="2741714"/>
            <a:ext cx="4809744" cy="173736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Arial" pitchFamily="34" charset="0"/>
                <a:ea typeface="Arial" pitchFamily="34" charset="-122"/>
                <a:cs typeface="Arial" pitchFamily="34" charset="-120"/>
              </a:rPr>
              <a:t>• COWI-casefilm og introduktionsmaterialer</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Metodekort til engineering designprocessen</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Arbejdsark til undersøgelser, dataanalyse og refleksion</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Fagtekster om vandmiljø, iltsvind, fosfat </a:t>
            </a:r>
            <a:r>
              <a:rPr lang="en-US" sz="1140">
                <a:solidFill>
                  <a:srgbClr val="123044"/>
                </a:solidFill>
                <a:latin typeface="Arial" pitchFamily="34" charset="0"/>
                <a:ea typeface="Arial" pitchFamily="34" charset="-122"/>
                <a:cs typeface="Arial" pitchFamily="34" charset="-120"/>
              </a:rPr>
              <a:t>og vandrensning.</a:t>
            </a:r>
            <a:endParaRPr lang="en-US" sz="1140" dirty="0"/>
          </a:p>
        </p:txBody>
      </p:sp>
      <p:sp>
        <p:nvSpPr>
          <p:cNvPr id="23" name="Text 12">
            <a:extLst>
              <a:ext uri="{FF2B5EF4-FFF2-40B4-BE49-F238E27FC236}">
                <a16:creationId xmlns:a16="http://schemas.microsoft.com/office/drawing/2014/main" id="{013251E1-9B81-1EB7-095D-452C8A9D0032}"/>
              </a:ext>
            </a:extLst>
          </p:cNvPr>
          <p:cNvSpPr/>
          <p:nvPr/>
        </p:nvSpPr>
        <p:spPr>
          <a:xfrm>
            <a:off x="6430834" y="2205969"/>
            <a:ext cx="488289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Udstyrsspor</a:t>
            </a:r>
            <a:endParaRPr lang="en-US" sz="1300" dirty="0">
              <a:latin typeface="Segoe UI" panose="020B0502040204020203" pitchFamily="34" charset="0"/>
              <a:cs typeface="Segoe UI" panose="020B0502040204020203" pitchFamily="34" charset="0"/>
            </a:endParaRPr>
          </a:p>
        </p:txBody>
      </p:sp>
      <p:sp>
        <p:nvSpPr>
          <p:cNvPr id="28" name="Text 14">
            <a:extLst>
              <a:ext uri="{FF2B5EF4-FFF2-40B4-BE49-F238E27FC236}">
                <a16:creationId xmlns:a16="http://schemas.microsoft.com/office/drawing/2014/main" id="{DBD96659-2731-6A39-CE82-72379128F6B7}"/>
              </a:ext>
            </a:extLst>
          </p:cNvPr>
          <p:cNvSpPr/>
          <p:nvPr/>
        </p:nvSpPr>
        <p:spPr>
          <a:xfrm>
            <a:off x="6467410" y="2741714"/>
            <a:ext cx="4809744" cy="173736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Arial" pitchFamily="34" charset="0"/>
                <a:ea typeface="Arial" pitchFamily="34" charset="-122"/>
                <a:cs typeface="Arial" pitchFamily="34" charset="-120"/>
              </a:rPr>
              <a:t>• </a:t>
            </a:r>
            <a:r>
              <a:rPr lang="en-US" sz="1140" dirty="0">
                <a:solidFill>
                  <a:srgbClr val="123044"/>
                </a:solidFill>
                <a:latin typeface="Segoe UI" panose="020B0502040204020203" pitchFamily="34" charset="0"/>
                <a:ea typeface="Arial" pitchFamily="34" charset="-122"/>
                <a:cs typeface="Segoe UI" panose="020B0502040204020203" pitchFamily="34" charset="0"/>
              </a:rPr>
              <a:t>Laboratorieudstyr</a:t>
            </a:r>
            <a:r>
              <a:rPr lang="en-US" sz="1140" dirty="0">
                <a:solidFill>
                  <a:srgbClr val="123044"/>
                </a:solidFill>
                <a:latin typeface="Arial" pitchFamily="34" charset="0"/>
                <a:ea typeface="Arial" pitchFamily="34" charset="-122"/>
                <a:cs typeface="Arial" pitchFamily="34" charset="-120"/>
              </a:rPr>
              <a:t> og modelspildevand</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pH-papir/pH-meter og evt. fosfat-testsæt</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Mobil/lux-app, lyskilde, papkasse/paprør </a:t>
            </a:r>
            <a:r>
              <a:rPr lang="en-US" sz="1140">
                <a:solidFill>
                  <a:srgbClr val="123044"/>
                </a:solidFill>
                <a:latin typeface="Arial" pitchFamily="34" charset="0"/>
                <a:ea typeface="Arial" pitchFamily="34" charset="-122"/>
                <a:cs typeface="Arial" pitchFamily="34" charset="-120"/>
              </a:rPr>
              <a:t>og cd/dvd</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Filtermaterialer: sand, grus, aktivt kul, vat, stof, kalk m.m.</a:t>
            </a:r>
            <a:endParaRPr lang="en-US" sz="1140" dirty="0"/>
          </a:p>
        </p:txBody>
      </p:sp>
      <p:sp>
        <p:nvSpPr>
          <p:cNvPr id="33" name="Text 16">
            <a:extLst>
              <a:ext uri="{FF2B5EF4-FFF2-40B4-BE49-F238E27FC236}">
                <a16:creationId xmlns:a16="http://schemas.microsoft.com/office/drawing/2014/main" id="{EA151468-B7D4-5C24-CFF6-DE6156E022D7}"/>
              </a:ext>
            </a:extLst>
          </p:cNvPr>
          <p:cNvSpPr/>
          <p:nvPr/>
        </p:nvSpPr>
        <p:spPr>
          <a:xfrm>
            <a:off x="859917" y="4354704"/>
            <a:ext cx="104607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Portfolio/logbog</a:t>
            </a:r>
            <a:endParaRPr lang="en-US" sz="1300" dirty="0">
              <a:latin typeface="Segoe UI" panose="020B0502040204020203" pitchFamily="34" charset="0"/>
              <a:cs typeface="Segoe UI" panose="020B0502040204020203" pitchFamily="34" charset="0"/>
            </a:endParaRPr>
          </a:p>
        </p:txBody>
      </p:sp>
      <p:sp>
        <p:nvSpPr>
          <p:cNvPr id="40" name="Text 18">
            <a:extLst>
              <a:ext uri="{FF2B5EF4-FFF2-40B4-BE49-F238E27FC236}">
                <a16:creationId xmlns:a16="http://schemas.microsoft.com/office/drawing/2014/main" id="{C8F7743C-A936-D70A-DC31-1CE5B07B668B}"/>
              </a:ext>
            </a:extLst>
          </p:cNvPr>
          <p:cNvSpPr/>
          <p:nvPr/>
        </p:nvSpPr>
        <p:spPr>
          <a:xfrm>
            <a:off x="896493" y="4839336"/>
            <a:ext cx="10387584" cy="640080"/>
          </a:xfrm>
          <a:prstGeom prst="rect">
            <a:avLst/>
          </a:prstGeom>
          <a:noFill/>
          <a:ln/>
        </p:spPr>
        <p:txBody>
          <a:bodyPr wrap="square" lIns="254" tIns="254" rIns="254" bIns="254" rtlCol="0" anchor="t">
            <a:normAutofit lnSpcReduction="10000"/>
          </a:bodyPr>
          <a:lstStyle/>
          <a:p>
            <a:pPr marL="0" indent="0">
              <a:buNone/>
            </a:pPr>
            <a:r>
              <a:rPr lang="en-US" sz="1140" dirty="0">
                <a:solidFill>
                  <a:srgbClr val="123044"/>
                </a:solidFill>
                <a:latin typeface="Arial" pitchFamily="34" charset="0"/>
                <a:ea typeface="Arial" pitchFamily="34" charset="-122"/>
                <a:cs typeface="Arial" pitchFamily="34" charset="-120"/>
              </a:rPr>
              <a:t>• Procesdokumentation</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Data, grafer, modeller og fejlkilder</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Prototypebeskrivelser og arbejdstegninger</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Refleksion over iteration, feedback </a:t>
            </a:r>
            <a:r>
              <a:rPr lang="en-US" sz="1140">
                <a:solidFill>
                  <a:srgbClr val="123044"/>
                </a:solidFill>
                <a:latin typeface="Arial" pitchFamily="34" charset="0"/>
                <a:ea typeface="Arial" pitchFamily="34" charset="-122"/>
                <a:cs typeface="Arial" pitchFamily="34" charset="-120"/>
              </a:rPr>
              <a:t>og formidling.</a:t>
            </a:r>
            <a:endParaRPr lang="en-US" sz="1140" dirty="0"/>
          </a:p>
        </p:txBody>
      </p:sp>
    </p:spTree>
    <p:extLst>
      <p:ext uri="{BB962C8B-B14F-4D97-AF65-F5344CB8AC3E}">
        <p14:creationId xmlns:p14="http://schemas.microsoft.com/office/powerpoint/2010/main" val="79433711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360A2-ED86-0AE4-F570-F7BF17FBF77B}"/>
            </a:ext>
          </a:extLst>
        </p:cNvPr>
        <p:cNvGrpSpPr/>
        <p:nvPr/>
      </p:nvGrpSpPr>
      <p:grpSpPr>
        <a:xfrm>
          <a:off x="0" y="0"/>
          <a:ext cx="0" cy="0"/>
          <a:chOff x="0" y="0"/>
          <a:chExt cx="0" cy="0"/>
        </a:xfrm>
      </p:grpSpPr>
      <p:sp>
        <p:nvSpPr>
          <p:cNvPr id="17" name="Shape 7">
            <a:extLst>
              <a:ext uri="{FF2B5EF4-FFF2-40B4-BE49-F238E27FC236}">
                <a16:creationId xmlns:a16="http://schemas.microsoft.com/office/drawing/2014/main" id="{D400A19C-C704-3E01-D034-7AE212E482E5}"/>
              </a:ext>
            </a:extLst>
          </p:cNvPr>
          <p:cNvSpPr/>
          <p:nvPr/>
        </p:nvSpPr>
        <p:spPr>
          <a:xfrm>
            <a:off x="688467" y="1849615"/>
            <a:ext cx="5029200" cy="2102415"/>
          </a:xfrm>
          <a:prstGeom prst="roundRect">
            <a:avLst>
              <a:gd name="adj" fmla="val 2000"/>
            </a:avLst>
          </a:prstGeom>
          <a:solidFill>
            <a:srgbClr val="37AFB5">
              <a:alpha val="10000"/>
            </a:srgbClr>
          </a:solidFill>
          <a:ln w="12700">
            <a:solidFill>
              <a:srgbClr val="37AFB5"/>
            </a:solidFill>
            <a:prstDash val="solid"/>
          </a:ln>
        </p:spPr>
        <p:txBody>
          <a:bodyPr/>
          <a:lstStyle/>
          <a:p>
            <a:endParaRPr lang="da-DK"/>
          </a:p>
        </p:txBody>
      </p:sp>
      <p:sp>
        <p:nvSpPr>
          <p:cNvPr id="20" name="Shape 9">
            <a:extLst>
              <a:ext uri="{FF2B5EF4-FFF2-40B4-BE49-F238E27FC236}">
                <a16:creationId xmlns:a16="http://schemas.microsoft.com/office/drawing/2014/main" id="{425AF201-A90C-4BB6-0788-7E972FED48B8}"/>
              </a:ext>
            </a:extLst>
          </p:cNvPr>
          <p:cNvSpPr/>
          <p:nvPr/>
        </p:nvSpPr>
        <p:spPr>
          <a:xfrm>
            <a:off x="853059" y="2334247"/>
            <a:ext cx="4700016" cy="0"/>
          </a:xfrm>
          <a:prstGeom prst="line">
            <a:avLst/>
          </a:prstGeom>
          <a:noFill/>
          <a:ln w="16510">
            <a:solidFill>
              <a:srgbClr val="37AFB5"/>
            </a:solidFill>
            <a:prstDash val="solid"/>
          </a:ln>
        </p:spPr>
        <p:txBody>
          <a:bodyPr/>
          <a:lstStyle/>
          <a:p>
            <a:endParaRPr lang="da-DK"/>
          </a:p>
        </p:txBody>
      </p:sp>
      <p:sp>
        <p:nvSpPr>
          <p:cNvPr id="23" name="Shape 11">
            <a:extLst>
              <a:ext uri="{FF2B5EF4-FFF2-40B4-BE49-F238E27FC236}">
                <a16:creationId xmlns:a16="http://schemas.microsoft.com/office/drawing/2014/main" id="{66F42055-D9C8-A33F-E9E2-69270445049E}"/>
              </a:ext>
            </a:extLst>
          </p:cNvPr>
          <p:cNvSpPr/>
          <p:nvPr/>
        </p:nvSpPr>
        <p:spPr>
          <a:xfrm>
            <a:off x="6266307" y="1849615"/>
            <a:ext cx="5029200" cy="2102415"/>
          </a:xfrm>
          <a:prstGeom prst="roundRect">
            <a:avLst>
              <a:gd name="adj" fmla="val 2000"/>
            </a:avLst>
          </a:prstGeom>
          <a:solidFill>
            <a:srgbClr val="224B5A">
              <a:alpha val="10000"/>
            </a:srgbClr>
          </a:solidFill>
          <a:ln w="12700">
            <a:solidFill>
              <a:srgbClr val="224B5A"/>
            </a:solidFill>
            <a:prstDash val="solid"/>
          </a:ln>
        </p:spPr>
        <p:txBody>
          <a:bodyPr/>
          <a:lstStyle/>
          <a:p>
            <a:endParaRPr lang="da-DK"/>
          </a:p>
        </p:txBody>
      </p:sp>
      <p:sp>
        <p:nvSpPr>
          <p:cNvPr id="25" name="Shape 13">
            <a:extLst>
              <a:ext uri="{FF2B5EF4-FFF2-40B4-BE49-F238E27FC236}">
                <a16:creationId xmlns:a16="http://schemas.microsoft.com/office/drawing/2014/main" id="{45A7BD45-366E-476C-4CE7-D3F46047D6E7}"/>
              </a:ext>
            </a:extLst>
          </p:cNvPr>
          <p:cNvSpPr/>
          <p:nvPr/>
        </p:nvSpPr>
        <p:spPr>
          <a:xfrm>
            <a:off x="6430899" y="2334247"/>
            <a:ext cx="4700016" cy="0"/>
          </a:xfrm>
          <a:prstGeom prst="line">
            <a:avLst/>
          </a:prstGeom>
          <a:noFill/>
          <a:ln w="16510">
            <a:solidFill>
              <a:srgbClr val="224B5A"/>
            </a:solidFill>
            <a:prstDash val="solid"/>
          </a:ln>
        </p:spPr>
        <p:txBody>
          <a:bodyPr/>
          <a:lstStyle/>
          <a:p>
            <a:endParaRPr lang="da-DK"/>
          </a:p>
        </p:txBody>
      </p:sp>
      <p:sp>
        <p:nvSpPr>
          <p:cNvPr id="12" name="Shape 15">
            <a:extLst>
              <a:ext uri="{FF2B5EF4-FFF2-40B4-BE49-F238E27FC236}">
                <a16:creationId xmlns:a16="http://schemas.microsoft.com/office/drawing/2014/main" id="{CE26140B-7412-76F8-BE9A-A2DE5877EF91}"/>
              </a:ext>
            </a:extLst>
          </p:cNvPr>
          <p:cNvSpPr/>
          <p:nvPr/>
        </p:nvSpPr>
        <p:spPr>
          <a:xfrm>
            <a:off x="695325" y="4281551"/>
            <a:ext cx="10600182" cy="1683314"/>
          </a:xfrm>
          <a:prstGeom prst="roundRect">
            <a:avLst>
              <a:gd name="adj" fmla="val 4000"/>
            </a:avLst>
          </a:prstGeom>
          <a:solidFill>
            <a:srgbClr val="BCCF00">
              <a:alpha val="10000"/>
            </a:srgbClr>
          </a:solidFill>
          <a:ln w="12700">
            <a:solidFill>
              <a:srgbClr val="BCCF00"/>
            </a:solidFill>
            <a:prstDash val="solid"/>
          </a:ln>
        </p:spPr>
        <p:txBody>
          <a:bodyPr/>
          <a:lstStyle/>
          <a:p>
            <a:endParaRPr lang="da-DK" dirty="0"/>
          </a:p>
        </p:txBody>
      </p:sp>
      <p:sp>
        <p:nvSpPr>
          <p:cNvPr id="15" name="Shape 17">
            <a:extLst>
              <a:ext uri="{FF2B5EF4-FFF2-40B4-BE49-F238E27FC236}">
                <a16:creationId xmlns:a16="http://schemas.microsoft.com/office/drawing/2014/main" id="{062BB547-B676-C312-62EA-AB1C5D1D56AA}"/>
              </a:ext>
            </a:extLst>
          </p:cNvPr>
          <p:cNvSpPr/>
          <p:nvPr/>
        </p:nvSpPr>
        <p:spPr>
          <a:xfrm>
            <a:off x="859917" y="4766184"/>
            <a:ext cx="10277856" cy="0"/>
          </a:xfrm>
          <a:prstGeom prst="line">
            <a:avLst/>
          </a:prstGeom>
          <a:noFill/>
          <a:ln w="16510">
            <a:solidFill>
              <a:srgbClr val="BCCF00"/>
            </a:solidFill>
            <a:prstDash val="solid"/>
          </a:ln>
        </p:spPr>
        <p:txBody>
          <a:bodyPr/>
          <a:lstStyle/>
          <a:p>
            <a:endParaRPr lang="da-DK"/>
          </a:p>
        </p:txBody>
      </p:sp>
      <p:sp>
        <p:nvSpPr>
          <p:cNvPr id="2" name="Titel 1">
            <a:extLst>
              <a:ext uri="{FF2B5EF4-FFF2-40B4-BE49-F238E27FC236}">
                <a16:creationId xmlns:a16="http://schemas.microsoft.com/office/drawing/2014/main" id="{95008192-46F7-0620-54DD-9EF27128C4AD}"/>
              </a:ext>
            </a:extLst>
          </p:cNvPr>
          <p:cNvSpPr>
            <a:spLocks noGrp="1"/>
          </p:cNvSpPr>
          <p:nvPr>
            <p:ph type="title"/>
          </p:nvPr>
        </p:nvSpPr>
        <p:spPr>
          <a:xfrm>
            <a:off x="695325" y="294791"/>
            <a:ext cx="10887075" cy="923183"/>
          </a:xfrm>
        </p:spPr>
        <p:txBody>
          <a:bodyPr/>
          <a:lstStyle/>
          <a:p>
            <a:r>
              <a:rPr lang="da-DK" dirty="0"/>
              <a:t>Forløbsoverblik</a:t>
            </a:r>
          </a:p>
        </p:txBody>
      </p:sp>
      <p:sp>
        <p:nvSpPr>
          <p:cNvPr id="3" name="Pladsholder til indhold 2">
            <a:extLst>
              <a:ext uri="{FF2B5EF4-FFF2-40B4-BE49-F238E27FC236}">
                <a16:creationId xmlns:a16="http://schemas.microsoft.com/office/drawing/2014/main" id="{98B4D051-3711-107A-E7A4-A81FDA1AA61B}"/>
              </a:ext>
            </a:extLst>
          </p:cNvPr>
          <p:cNvSpPr>
            <a:spLocks noGrp="1"/>
          </p:cNvSpPr>
          <p:nvPr>
            <p:ph idx="1"/>
          </p:nvPr>
        </p:nvSpPr>
        <p:spPr>
          <a:xfrm>
            <a:off x="695325" y="1332000"/>
            <a:ext cx="10782997" cy="2995271"/>
          </a:xfrm>
        </p:spPr>
        <p:txBody>
          <a:bodyPr/>
          <a:lstStyle/>
          <a:p>
            <a:pPr marL="0" indent="0">
              <a:buNone/>
            </a:pPr>
            <a:r>
              <a:rPr lang="en-US" sz="1800" dirty="0">
                <a:latin typeface="Segoe UI" panose="020B0502040204020203" pitchFamily="34" charset="0"/>
                <a:ea typeface="Arial" pitchFamily="34" charset="-122"/>
                <a:cs typeface="Segoe UI" panose="020B0502040204020203" pitchFamily="34" charset="0"/>
              </a:rPr>
              <a:t>30 </a:t>
            </a:r>
            <a:r>
              <a:rPr lang="en-US" sz="1800" dirty="0" err="1">
                <a:latin typeface="Segoe UI" panose="020B0502040204020203" pitchFamily="34" charset="0"/>
                <a:ea typeface="Arial" pitchFamily="34" charset="-122"/>
                <a:cs typeface="Segoe UI" panose="020B0502040204020203" pitchFamily="34" charset="0"/>
              </a:rPr>
              <a:t>lektioner</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fordelt</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på</a:t>
            </a:r>
            <a:r>
              <a:rPr lang="en-US" sz="1800" dirty="0">
                <a:latin typeface="Segoe UI" panose="020B0502040204020203" pitchFamily="34" charset="0"/>
                <a:ea typeface="Arial" pitchFamily="34" charset="-122"/>
                <a:cs typeface="Segoe UI" panose="020B0502040204020203" pitchFamily="34" charset="0"/>
              </a:rPr>
              <a:t> to </a:t>
            </a:r>
            <a:r>
              <a:rPr lang="en-US" sz="1800" dirty="0" err="1">
                <a:latin typeface="Segoe UI" panose="020B0502040204020203" pitchFamily="34" charset="0"/>
                <a:ea typeface="Arial" pitchFamily="34" charset="-122"/>
                <a:cs typeface="Segoe UI" panose="020B0502040204020203" pitchFamily="34" charset="0"/>
              </a:rPr>
              <a:t>sammenhængende</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forløb</a:t>
            </a:r>
            <a:endParaRPr lang="en-US"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
        <p:nvSpPr>
          <p:cNvPr id="10" name="Text 8">
            <a:extLst>
              <a:ext uri="{FF2B5EF4-FFF2-40B4-BE49-F238E27FC236}">
                <a16:creationId xmlns:a16="http://schemas.microsoft.com/office/drawing/2014/main" id="{5292DC64-C1B6-FAE0-3431-485724C4A9AF}"/>
              </a:ext>
            </a:extLst>
          </p:cNvPr>
          <p:cNvSpPr/>
          <p:nvPr/>
        </p:nvSpPr>
        <p:spPr>
          <a:xfrm>
            <a:off x="859917" y="1995919"/>
            <a:ext cx="470001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Forløb 1 · </a:t>
            </a:r>
            <a:r>
              <a:rPr lang="en-US" sz="1300" b="1">
                <a:solidFill>
                  <a:srgbClr val="173B57"/>
                </a:solidFill>
                <a:latin typeface="Segoe UI" panose="020B0502040204020203" pitchFamily="34" charset="0"/>
                <a:ea typeface="Arial" pitchFamily="34" charset="-122"/>
                <a:cs typeface="Segoe UI" panose="020B0502040204020203" pitchFamily="34" charset="0"/>
              </a:rPr>
              <a:t>Lektion 1-10</a:t>
            </a:r>
            <a:endParaRPr lang="en-US" sz="1300" dirty="0">
              <a:latin typeface="Segoe UI" panose="020B0502040204020203" pitchFamily="34" charset="0"/>
              <a:cs typeface="Segoe UI" panose="020B0502040204020203" pitchFamily="34" charset="0"/>
            </a:endParaRPr>
          </a:p>
        </p:txBody>
      </p:sp>
      <p:sp>
        <p:nvSpPr>
          <p:cNvPr id="18" name="Text 10">
            <a:extLst>
              <a:ext uri="{FF2B5EF4-FFF2-40B4-BE49-F238E27FC236}">
                <a16:creationId xmlns:a16="http://schemas.microsoft.com/office/drawing/2014/main" id="{A529E125-D7CC-D715-BA37-ED60298A454E}"/>
              </a:ext>
            </a:extLst>
          </p:cNvPr>
          <p:cNvSpPr/>
          <p:nvPr/>
        </p:nvSpPr>
        <p:spPr>
          <a:xfrm>
            <a:off x="896493" y="2480551"/>
            <a:ext cx="4626864" cy="201168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Fælles problemforståelse</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Vandkemi, biologi og iltsvind</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Naturvidenskabelig metode</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Lys, spektrofotometri </a:t>
            </a:r>
            <a:r>
              <a:rPr lang="en-US" sz="1140">
                <a:solidFill>
                  <a:srgbClr val="123044"/>
                </a:solidFill>
                <a:latin typeface="Segoe UI" panose="020B0502040204020203" pitchFamily="34" charset="0"/>
                <a:ea typeface="Arial" pitchFamily="34" charset="-122"/>
                <a:cs typeface="Segoe UI" panose="020B0502040204020203" pitchFamily="34" charset="0"/>
              </a:rPr>
              <a:t>og dataanalyse.</a:t>
            </a:r>
            <a:endParaRPr lang="en-US" sz="1140" dirty="0">
              <a:latin typeface="Segoe UI" panose="020B0502040204020203" pitchFamily="34" charset="0"/>
              <a:cs typeface="Segoe UI" panose="020B0502040204020203" pitchFamily="34" charset="0"/>
            </a:endParaRPr>
          </a:p>
        </p:txBody>
      </p:sp>
      <p:sp>
        <p:nvSpPr>
          <p:cNvPr id="26" name="Text 12">
            <a:extLst>
              <a:ext uri="{FF2B5EF4-FFF2-40B4-BE49-F238E27FC236}">
                <a16:creationId xmlns:a16="http://schemas.microsoft.com/office/drawing/2014/main" id="{AE10FD25-6C05-D997-3255-95149F3774D4}"/>
              </a:ext>
            </a:extLst>
          </p:cNvPr>
          <p:cNvSpPr/>
          <p:nvPr/>
        </p:nvSpPr>
        <p:spPr>
          <a:xfrm>
            <a:off x="6437757" y="1995919"/>
            <a:ext cx="470001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Forløb 2 · </a:t>
            </a:r>
            <a:r>
              <a:rPr lang="en-US" sz="1300" b="1">
                <a:solidFill>
                  <a:srgbClr val="173B57"/>
                </a:solidFill>
                <a:latin typeface="Segoe UI" panose="020B0502040204020203" pitchFamily="34" charset="0"/>
                <a:ea typeface="Arial" pitchFamily="34" charset="-122"/>
                <a:cs typeface="Segoe UI" panose="020B0502040204020203" pitchFamily="34" charset="0"/>
              </a:rPr>
              <a:t>Lektion 11-30</a:t>
            </a:r>
            <a:endParaRPr lang="en-US" sz="1300" dirty="0">
              <a:latin typeface="Segoe UI" panose="020B0502040204020203" pitchFamily="34" charset="0"/>
              <a:cs typeface="Segoe UI" panose="020B0502040204020203" pitchFamily="34" charset="0"/>
            </a:endParaRPr>
          </a:p>
        </p:txBody>
      </p:sp>
      <p:sp>
        <p:nvSpPr>
          <p:cNvPr id="34" name="Text 14">
            <a:extLst>
              <a:ext uri="{FF2B5EF4-FFF2-40B4-BE49-F238E27FC236}">
                <a16:creationId xmlns:a16="http://schemas.microsoft.com/office/drawing/2014/main" id="{3FA370DB-D7BF-CCC4-14DC-04B49CC29E7A}"/>
              </a:ext>
            </a:extLst>
          </p:cNvPr>
          <p:cNvSpPr/>
          <p:nvPr/>
        </p:nvSpPr>
        <p:spPr>
          <a:xfrm>
            <a:off x="6474333" y="2480551"/>
            <a:ext cx="4626864" cy="201168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Materialer og filterdesign</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a:t>
            </a:r>
            <a:r>
              <a:rPr lang="en-US" sz="1140">
                <a:solidFill>
                  <a:srgbClr val="123044"/>
                </a:solidFill>
                <a:latin typeface="Segoe UI" panose="020B0502040204020203" pitchFamily="34" charset="0"/>
                <a:ea typeface="Arial" pitchFamily="34" charset="-122"/>
                <a:cs typeface="Segoe UI" panose="020B0502040204020203" pitchFamily="34" charset="0"/>
              </a:rPr>
              <a:t>Prototype 1-3 </a:t>
            </a:r>
            <a:r>
              <a:rPr lang="en-US" sz="1140" dirty="0">
                <a:solidFill>
                  <a:srgbClr val="123044"/>
                </a:solidFill>
                <a:latin typeface="Segoe UI" panose="020B0502040204020203" pitchFamily="34" charset="0"/>
                <a:ea typeface="Arial" pitchFamily="34" charset="-122"/>
                <a:cs typeface="Segoe UI" panose="020B0502040204020203" pitchFamily="34" charset="0"/>
              </a:rPr>
              <a:t>med test og iteration</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Fosfat, feltarbejde </a:t>
            </a:r>
            <a:r>
              <a:rPr lang="en-US" sz="1140">
                <a:solidFill>
                  <a:srgbClr val="123044"/>
                </a:solidFill>
                <a:latin typeface="Segoe UI" panose="020B0502040204020203" pitchFamily="34" charset="0"/>
                <a:ea typeface="Arial" pitchFamily="34" charset="-122"/>
                <a:cs typeface="Segoe UI" panose="020B0502040204020203" pitchFamily="34" charset="0"/>
              </a:rPr>
              <a:t>og modeller</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Formidling, rapportering </a:t>
            </a:r>
            <a:r>
              <a:rPr lang="en-US" sz="1140">
                <a:solidFill>
                  <a:srgbClr val="123044"/>
                </a:solidFill>
                <a:latin typeface="Segoe UI" panose="020B0502040204020203" pitchFamily="34" charset="0"/>
                <a:ea typeface="Arial" pitchFamily="34" charset="-122"/>
                <a:cs typeface="Segoe UI" panose="020B0502040204020203" pitchFamily="34" charset="0"/>
              </a:rPr>
              <a:t>og NV-eksamenstræning.</a:t>
            </a:r>
            <a:endParaRPr lang="en-US" sz="1140" dirty="0">
              <a:latin typeface="Segoe UI" panose="020B0502040204020203" pitchFamily="34" charset="0"/>
              <a:cs typeface="Segoe UI" panose="020B0502040204020203" pitchFamily="34" charset="0"/>
            </a:endParaRPr>
          </a:p>
        </p:txBody>
      </p:sp>
      <p:sp>
        <p:nvSpPr>
          <p:cNvPr id="39" name="Text 16">
            <a:extLst>
              <a:ext uri="{FF2B5EF4-FFF2-40B4-BE49-F238E27FC236}">
                <a16:creationId xmlns:a16="http://schemas.microsoft.com/office/drawing/2014/main" id="{E9DE2A49-A63C-5392-B369-1E9DC953F8A2}"/>
              </a:ext>
            </a:extLst>
          </p:cNvPr>
          <p:cNvSpPr/>
          <p:nvPr/>
        </p:nvSpPr>
        <p:spPr>
          <a:xfrm>
            <a:off x="859917" y="4427856"/>
            <a:ext cx="1027785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Fagligt spor</a:t>
            </a:r>
            <a:endParaRPr lang="en-US" sz="1300" dirty="0">
              <a:latin typeface="Segoe UI" panose="020B0502040204020203" pitchFamily="34" charset="0"/>
              <a:cs typeface="Segoe UI" panose="020B0502040204020203" pitchFamily="34" charset="0"/>
            </a:endParaRPr>
          </a:p>
        </p:txBody>
      </p:sp>
      <p:sp>
        <p:nvSpPr>
          <p:cNvPr id="43" name="Text 18">
            <a:extLst>
              <a:ext uri="{FF2B5EF4-FFF2-40B4-BE49-F238E27FC236}">
                <a16:creationId xmlns:a16="http://schemas.microsoft.com/office/drawing/2014/main" id="{384D4CD1-EF0D-B112-64A2-66C6CE75E436}"/>
              </a:ext>
            </a:extLst>
          </p:cNvPr>
          <p:cNvSpPr/>
          <p:nvPr/>
        </p:nvSpPr>
        <p:spPr>
          <a:xfrm>
            <a:off x="896493" y="4912488"/>
            <a:ext cx="10204704" cy="640080"/>
          </a:xfrm>
          <a:prstGeom prst="rect">
            <a:avLst/>
          </a:prstGeom>
          <a:noFill/>
          <a:ln/>
        </p:spPr>
        <p:txBody>
          <a:bodyPr wrap="square" lIns="254" tIns="254" rIns="254" bIns="254" rtlCol="0" anchor="t">
            <a:no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Kemi: pH, ioner, fosfat, udfældning</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Biologi: eutrofiering, iltsvind, økosystemer</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Fysik: lys, absorption, spredning</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Matematik: grafer, regression, </a:t>
            </a:r>
            <a:r>
              <a:rPr lang="en-US" sz="1140" dirty="0" err="1">
                <a:solidFill>
                  <a:srgbClr val="123044"/>
                </a:solidFill>
                <a:latin typeface="Segoe UI" panose="020B0502040204020203" pitchFamily="34" charset="0"/>
                <a:ea typeface="Arial" pitchFamily="34" charset="-122"/>
                <a:cs typeface="Segoe UI" panose="020B0502040204020203" pitchFamily="34" charset="0"/>
              </a:rPr>
              <a:t>standardkurver</a:t>
            </a:r>
            <a:endParaRPr lang="en-US" sz="1140" dirty="0">
              <a:solidFill>
                <a:srgbClr val="224B5A"/>
              </a:solidFill>
              <a:latin typeface="Segoe UI" panose="020B0502040204020203" pitchFamily="34" charset="0"/>
              <a:ea typeface="Arial" pitchFamily="34" charset="-122"/>
              <a:cs typeface="Segoe UI" panose="020B0502040204020203" pitchFamily="34" charset="0"/>
            </a:endParaRPr>
          </a:p>
          <a:p>
            <a:r>
              <a:rPr lang="en-US" sz="1140" dirty="0">
                <a:solidFill>
                  <a:srgbClr val="224B5A"/>
                </a:solidFill>
                <a:latin typeface="Segoe UI" panose="020B0502040204020203" pitchFamily="34" charset="0"/>
                <a:ea typeface="Arial" pitchFamily="34" charset="-122"/>
                <a:cs typeface="Segoe UI" panose="020B0502040204020203" pitchFamily="34" charset="0"/>
              </a:rPr>
              <a:t>• </a:t>
            </a:r>
            <a:r>
              <a:rPr lang="da-DK" sz="1140" dirty="0">
                <a:solidFill>
                  <a:srgbClr val="224B5A"/>
                </a:solidFill>
                <a:latin typeface="Segoe UI" panose="020B0502040204020203" pitchFamily="34" charset="0"/>
                <a:cs typeface="Segoe UI" panose="020B0502040204020203" pitchFamily="34" charset="0"/>
              </a:rPr>
              <a:t>Naturgeografi: opland, afstrømning, springlag, feltundersøgelser.</a:t>
            </a:r>
            <a:endParaRPr lang="en-US" sz="1140" dirty="0">
              <a:solidFill>
                <a:srgbClr val="224B5A"/>
              </a:solidFill>
              <a:latin typeface="Segoe UI" panose="020B0502040204020203" pitchFamily="34" charset="0"/>
              <a:cs typeface="Segoe UI" panose="020B0502040204020203" pitchFamily="34" charset="0"/>
            </a:endParaRPr>
          </a:p>
          <a:p>
            <a:endParaRPr lang="en-US" sz="1140" dirty="0">
              <a:solidFill>
                <a:srgbClr val="123044"/>
              </a:solidFill>
              <a:latin typeface="Segoe UI" panose="020B0502040204020203" pitchFamily="34" charset="0"/>
              <a:ea typeface="Arial" pitchFamily="34" charset="-122"/>
              <a:cs typeface="Segoe UI" panose="020B0502040204020203" pitchFamily="34" charset="0"/>
            </a:endParaRPr>
          </a:p>
          <a:p>
            <a:pPr marL="0" indent="0">
              <a:buNone/>
            </a:pPr>
            <a:endParaRPr lang="en-US" sz="1140" dirty="0">
              <a:latin typeface="Segoe UI" panose="020B0502040204020203" pitchFamily="34" charset="0"/>
              <a:cs typeface="Segoe UI" panose="020B0502040204020203" pitchFamily="34" charset="0"/>
            </a:endParaRPr>
          </a:p>
        </p:txBody>
      </p:sp>
      <p:sp>
        <p:nvSpPr>
          <p:cNvPr id="28" name="Flowchart: Connector 3">
            <a:extLst>
              <a:ext uri="{FF2B5EF4-FFF2-40B4-BE49-F238E27FC236}">
                <a16:creationId xmlns:a16="http://schemas.microsoft.com/office/drawing/2014/main" id="{5AE8AD86-2A13-F794-F4AC-216149A2F299}"/>
              </a:ext>
            </a:extLst>
          </p:cNvPr>
          <p:cNvSpPr/>
          <p:nvPr/>
        </p:nvSpPr>
        <p:spPr>
          <a:xfrm>
            <a:off x="5650802" y="1327702"/>
            <a:ext cx="4700016" cy="2522686"/>
          </a:xfrm>
          <a:prstGeom prst="flowChartConnector">
            <a:avLst/>
          </a:prstGeom>
          <a:noFill/>
          <a:ln w="41275" cap="sq">
            <a:solidFill>
              <a:srgbClr val="C00000">
                <a:alpha val="3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351798843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7FE3AB77-F3A6-76D9-45A8-EC0C33AD9ADD}"/>
              </a:ext>
            </a:extLst>
          </p:cNvPr>
          <p:cNvSpPr txBox="1">
            <a:spLocks/>
          </p:cNvSpPr>
          <p:nvPr/>
        </p:nvSpPr>
        <p:spPr>
          <a:xfrm>
            <a:off x="3403401" y="1546156"/>
            <a:ext cx="5385197" cy="713823"/>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endParaRPr lang="da-DK" sz="6000" dirty="0">
              <a:solidFill>
                <a:schemeClr val="bg1"/>
              </a:solidFill>
              <a:latin typeface="BetonEF" pitchFamily="50" charset="0"/>
            </a:endParaRPr>
          </a:p>
        </p:txBody>
      </p:sp>
      <p:sp>
        <p:nvSpPr>
          <p:cNvPr id="2" name="Titel 1">
            <a:extLst>
              <a:ext uri="{FF2B5EF4-FFF2-40B4-BE49-F238E27FC236}">
                <a16:creationId xmlns:a16="http://schemas.microsoft.com/office/drawing/2014/main" id="{22553E31-CAD9-BF3E-DC2E-54BD3C8B1702}"/>
              </a:ext>
            </a:extLst>
          </p:cNvPr>
          <p:cNvSpPr>
            <a:spLocks noGrp="1"/>
          </p:cNvSpPr>
          <p:nvPr>
            <p:ph type="title"/>
          </p:nvPr>
        </p:nvSpPr>
        <p:spPr>
          <a:xfrm>
            <a:off x="695325" y="1612493"/>
            <a:ext cx="10879641" cy="1422497"/>
          </a:xfrm>
        </p:spPr>
        <p:txBody>
          <a:bodyPr/>
          <a:lstStyle/>
          <a:p>
            <a:pPr algn="ctr">
              <a:lnSpc>
                <a:spcPct val="100000"/>
              </a:lnSpc>
              <a:spcBef>
                <a:spcPts val="10800"/>
              </a:spcBef>
            </a:pPr>
            <a:r>
              <a:rPr lang="da-DK" sz="2400" dirty="0">
                <a:solidFill>
                  <a:schemeClr val="bg1"/>
                </a:solidFill>
              </a:rPr>
              <a:t>FORLØB 2 · </a:t>
            </a:r>
            <a:r>
              <a:rPr lang="da-DK" sz="2400">
                <a:solidFill>
                  <a:schemeClr val="bg1"/>
                </a:solidFill>
              </a:rPr>
              <a:t>LEKTION 11-30</a:t>
            </a:r>
            <a:br>
              <a:rPr lang="da-DK" sz="2400" dirty="0">
                <a:solidFill>
                  <a:schemeClr val="bg1"/>
                </a:solidFill>
              </a:rPr>
            </a:br>
            <a:r>
              <a:rPr lang="da-DK" sz="2400" dirty="0">
                <a:solidFill>
                  <a:schemeClr val="bg1"/>
                </a:solidFill>
              </a:rPr>
              <a:t> </a:t>
            </a:r>
            <a:br>
              <a:rPr lang="da-DK" sz="2800" dirty="0"/>
            </a:br>
            <a:r>
              <a:rPr lang="da-DK" dirty="0"/>
              <a:t>Fra filterdesign til formidling</a:t>
            </a:r>
            <a:br>
              <a:rPr lang="da-DK" dirty="0"/>
            </a:br>
            <a:br>
              <a:rPr lang="da-DK" sz="2800" dirty="0"/>
            </a:br>
            <a:br>
              <a:rPr lang="da-DK" dirty="0"/>
            </a:br>
            <a:endParaRPr lang="da-DK" dirty="0"/>
          </a:p>
        </p:txBody>
      </p:sp>
      <p:sp>
        <p:nvSpPr>
          <p:cNvPr id="4" name="Pladsholder til indhold 3">
            <a:extLst>
              <a:ext uri="{FF2B5EF4-FFF2-40B4-BE49-F238E27FC236}">
                <a16:creationId xmlns:a16="http://schemas.microsoft.com/office/drawing/2014/main" id="{A481914A-4DBA-ABB9-0EFA-ABB8AE3177C7}"/>
              </a:ext>
            </a:extLst>
          </p:cNvPr>
          <p:cNvSpPr>
            <a:spLocks noGrp="1"/>
          </p:cNvSpPr>
          <p:nvPr>
            <p:ph idx="1"/>
          </p:nvPr>
        </p:nvSpPr>
        <p:spPr>
          <a:xfrm>
            <a:off x="695325" y="3285892"/>
            <a:ext cx="10879641" cy="1686366"/>
          </a:xfrm>
        </p:spPr>
        <p:txBody>
          <a:bodyPr/>
          <a:lstStyle/>
          <a:p>
            <a:pPr marL="0" indent="0" algn="ctr">
              <a:buNone/>
            </a:pPr>
            <a:r>
              <a:rPr lang="da-DK" sz="1800" dirty="0">
                <a:latin typeface="Segoe UI" panose="020B0502040204020203" pitchFamily="34" charset="0"/>
                <a:cs typeface="Segoe UI" panose="020B0502040204020203" pitchFamily="34" charset="0"/>
              </a:rPr>
              <a:t>Eleverne designer, tester, forbedrer og argumenterer for en vandrensningsløsning.</a:t>
            </a: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7189242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4AD4-2541-F444-333F-879E5619522C}"/>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F9F4139E-C265-2622-6B2F-D19932416B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
        <p:nvSpPr>
          <p:cNvPr id="2" name="Titel 1">
            <a:extLst>
              <a:ext uri="{FF2B5EF4-FFF2-40B4-BE49-F238E27FC236}">
                <a16:creationId xmlns:a16="http://schemas.microsoft.com/office/drawing/2014/main" id="{795B9F14-EDDD-B3FC-5C3E-A172B114201B}"/>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11</a:t>
            </a:r>
          </a:p>
          <a:p>
            <a:pPr algn="ctr"/>
            <a:r>
              <a:rPr lang="da-DK" sz="2400" dirty="0">
                <a:solidFill>
                  <a:schemeClr val="bg1"/>
                </a:solidFill>
                <a:latin typeface="BetonEF" pitchFamily="50" charset="0"/>
              </a:rPr>
              <a:t>Materialeundersøgelse</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3DD54B90-B9B0-C01D-D23B-3FE23F33508C}"/>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772665A8-08C9-28E3-FD1F-CB220EC81267}"/>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F663D2AF-8187-483E-604F-5BE30CE992C2}"/>
              </a:ext>
            </a:extLst>
          </p:cNvPr>
          <p:cNvSpPr txBox="1"/>
          <p:nvPr/>
        </p:nvSpPr>
        <p:spPr>
          <a:xfrm>
            <a:off x="3560957" y="2530067"/>
            <a:ext cx="5627648" cy="3093154"/>
          </a:xfrm>
          <a:prstGeom prst="rect">
            <a:avLst/>
          </a:prstGeom>
          <a:noFill/>
        </p:spPr>
        <p:txBody>
          <a:bodyPr wrap="square" rtlCol="0">
            <a:spAutoFit/>
          </a:bodyPr>
          <a:lstStyle/>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Logbog</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Repetition af case</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Refleksion over </a:t>
            </a:r>
            <a:r>
              <a:rPr kumimoji="0" lang="da-DK" sz="2000" b="0" i="0" u="none" strike="noStrike" kern="1200" cap="none" spc="0" normalizeH="0" baseline="0" noProof="0" dirty="0" err="1">
                <a:ln>
                  <a:noFill/>
                </a:ln>
                <a:solidFill>
                  <a:prstClr val="black"/>
                </a:solidFill>
                <a:effectLst/>
                <a:uLnTx/>
                <a:uFillTx/>
                <a:latin typeface="Segoe UI" panose="020B0502040204020203" pitchFamily="34" charset="0"/>
                <a:cs typeface="Segoe UI" panose="020B0502040204020203" pitchFamily="34" charset="0"/>
              </a:rPr>
              <a:t>engineering</a:t>
            </a: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 designprocessen</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Genbesøg gruppearbejdet</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Test af filtreringsmaterialer</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Sammenligning af effekter på klarhed og pH</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Afrunding</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Logbog.</a:t>
            </a:r>
            <a:endPar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7464147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5A2F5-A3FC-5A9D-39E9-946B2BA1A59E}"/>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47E92626-CE85-DAE4-591D-458EBA764D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B32E170-7E7E-ED78-411B-0A46A66D77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9A906DE-ED54-C486-F106-B1F1F6F659FA}"/>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E4D6C5AE-B737-47CC-E310-ECFCAE314870}"/>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963649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0DA9FF-6080-4372-ED6C-A388207A79E7}"/>
              </a:ext>
            </a:extLst>
          </p:cNvPr>
          <p:cNvSpPr>
            <a:spLocks noGrp="1"/>
          </p:cNvSpPr>
          <p:nvPr>
            <p:ph type="title"/>
          </p:nvPr>
        </p:nvSpPr>
        <p:spPr/>
        <p:txBody>
          <a:bodyPr/>
          <a:lstStyle/>
          <a:p>
            <a:endParaRPr lang="da-DK"/>
          </a:p>
        </p:txBody>
      </p:sp>
      <p:pic>
        <p:nvPicPr>
          <p:cNvPr id="3" name="Onlinemedier 2" title="Rens vandet - Design et vandfilter - En engineering-case til gymnasiet">
            <a:hlinkClick r:id="" action="ppaction://media"/>
            <a:extLst>
              <a:ext uri="{FF2B5EF4-FFF2-40B4-BE49-F238E27FC236}">
                <a16:creationId xmlns:a16="http://schemas.microsoft.com/office/drawing/2014/main" id="{C2D771BF-BBCF-DDC2-4A55-8268A8F6DF90}"/>
              </a:ext>
            </a:extLst>
          </p:cNvPr>
          <p:cNvPicPr>
            <a:picLocks noRot="1" noChangeAspect="1"/>
          </p:cNvPicPr>
          <p:nvPr>
            <a:videoFile r:link="rId1"/>
          </p:nvPr>
        </p:nvPicPr>
        <p:blipFill>
          <a:blip r:embed="rId4"/>
          <a:stretch>
            <a:fillRect/>
          </a:stretch>
        </p:blipFill>
        <p:spPr>
          <a:xfrm>
            <a:off x="695325" y="367777"/>
            <a:ext cx="9358425" cy="5287510"/>
          </a:xfrm>
          <a:prstGeom prst="rect">
            <a:avLst/>
          </a:prstGeom>
        </p:spPr>
      </p:pic>
      <p:sp>
        <p:nvSpPr>
          <p:cNvPr id="4" name="Tekstfelt 3">
            <a:extLst>
              <a:ext uri="{FF2B5EF4-FFF2-40B4-BE49-F238E27FC236}">
                <a16:creationId xmlns:a16="http://schemas.microsoft.com/office/drawing/2014/main" id="{D7B3FC6F-E5E4-CC10-3DA3-40D021FDD366}"/>
              </a:ext>
            </a:extLst>
          </p:cNvPr>
          <p:cNvSpPr txBox="1"/>
          <p:nvPr/>
        </p:nvSpPr>
        <p:spPr>
          <a:xfrm>
            <a:off x="695325" y="5776332"/>
            <a:ext cx="10329514" cy="584775"/>
          </a:xfrm>
          <a:prstGeom prst="rect">
            <a:avLst/>
          </a:prstGeom>
          <a:noFill/>
        </p:spPr>
        <p:txBody>
          <a:bodyPr wrap="square" rtlCol="0">
            <a:spAutoFit/>
          </a:bodyPr>
          <a:lstStyle/>
          <a:p>
            <a:r>
              <a:rPr lang="da-DK" sz="1400" dirty="0">
                <a:latin typeface="Segoe UI" panose="020B0502040204020203" pitchFamily="34" charset="0"/>
                <a:cs typeface="Segoe UI" panose="020B0502040204020203" pitchFamily="34" charset="0"/>
              </a:rPr>
              <a:t>COWI </a:t>
            </a:r>
            <a:r>
              <a:rPr lang="da-DK" sz="1400" dirty="0" err="1">
                <a:latin typeface="Segoe UI" panose="020B0502040204020203" pitchFamily="34" charset="0"/>
                <a:cs typeface="Segoe UI" panose="020B0502040204020203" pitchFamily="34" charset="0"/>
              </a:rPr>
              <a:t>casefilm</a:t>
            </a:r>
            <a:r>
              <a:rPr lang="da-DK" sz="1400" dirty="0">
                <a:latin typeface="Segoe UI" panose="020B0502040204020203" pitchFamily="34" charset="0"/>
                <a:cs typeface="Segoe UI" panose="020B0502040204020203" pitchFamily="34" charset="0"/>
              </a:rPr>
              <a:t>: </a:t>
            </a:r>
            <a:r>
              <a:rPr lang="da-DK" sz="1400" dirty="0">
                <a:solidFill>
                  <a:srgbClr val="37AFB5"/>
                </a:solidFill>
                <a:latin typeface="Segoe UI" panose="020B0502040204020203" pitchFamily="34" charset="0"/>
                <a:cs typeface="Segoe UI" panose="020B0502040204020203" pitchFamily="34" charset="0"/>
                <a:hlinkClick r:id="rId5">
                  <a:extLst>
                    <a:ext uri="{A12FA001-AC4F-418D-AE19-62706E023703}">
                      <ahyp:hlinkClr xmlns:ahyp="http://schemas.microsoft.com/office/drawing/2018/hyperlinkcolor" val="tx"/>
                    </a:ext>
                  </a:extLst>
                </a:hlinkClick>
              </a:rPr>
              <a:t>Rens vandet - Design et vandfilter - En engineering-case til gymnasiet</a:t>
            </a:r>
            <a:endParaRPr lang="da-DK" sz="1400" dirty="0">
              <a:solidFill>
                <a:srgbClr val="37AFB5"/>
              </a:solidFill>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34462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D6CB6-C6BD-2536-E7B0-46DAC5F65C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B04DDD-DADA-1914-27C1-5806D7F5FEFD}"/>
              </a:ext>
            </a:extLst>
          </p:cNvPr>
          <p:cNvSpPr>
            <a:spLocks noGrp="1"/>
          </p:cNvSpPr>
          <p:nvPr>
            <p:ph type="title"/>
          </p:nvPr>
        </p:nvSpPr>
        <p:spPr>
          <a:xfrm>
            <a:off x="695325" y="294791"/>
            <a:ext cx="11028290" cy="983209"/>
          </a:xfrm>
        </p:spPr>
        <p:txBody>
          <a:bodyPr/>
          <a:lstStyle/>
          <a:p>
            <a:r>
              <a:rPr lang="da-DK" dirty="0"/>
              <a:t>Problemet</a:t>
            </a:r>
          </a:p>
        </p:txBody>
      </p:sp>
      <p:sp>
        <p:nvSpPr>
          <p:cNvPr id="7" name="Pladsholder til indhold 6">
            <a:extLst>
              <a:ext uri="{FF2B5EF4-FFF2-40B4-BE49-F238E27FC236}">
                <a16:creationId xmlns:a16="http://schemas.microsoft.com/office/drawing/2014/main" id="{052CB848-3B68-BF81-A135-EA275E69A71A}"/>
              </a:ext>
            </a:extLst>
          </p:cNvPr>
          <p:cNvSpPr>
            <a:spLocks noGrp="1"/>
          </p:cNvSpPr>
          <p:nvPr>
            <p:ph idx="1"/>
          </p:nvPr>
        </p:nvSpPr>
        <p:spPr>
          <a:xfrm>
            <a:off x="695325" y="1278000"/>
            <a:ext cx="7705260" cy="4248000"/>
          </a:xfrm>
        </p:spPr>
        <p:txBody>
          <a:bodyPr/>
          <a:lstStyle/>
          <a:p>
            <a:pPr marL="0" indent="0">
              <a:buNone/>
            </a:pPr>
            <a:r>
              <a:rPr lang="da-DK" sz="1800" dirty="0">
                <a:latin typeface="Segoe UI" panose="020B0502040204020203" pitchFamily="34" charset="0"/>
                <a:cs typeface="Segoe UI" panose="020B0502040204020203" pitchFamily="34" charset="0"/>
              </a:rPr>
              <a:t>Forurening af vandløb, søer og indre farvande er en væsentlig miljøudfordring i Danmark. Næringsstoffer som fosfor og kvælstof samt partikler og andre stoffer fra byer og landbrug belaster vandmiljøet og kan føre til eutrofiering og iltsvind.</a:t>
            </a:r>
          </a:p>
          <a:p>
            <a:pPr marL="0" indent="0">
              <a:buNone/>
            </a:pPr>
            <a:r>
              <a:rPr lang="da-DK" sz="1800" dirty="0">
                <a:latin typeface="Segoe UI" panose="020B0502040204020203" pitchFamily="34" charset="0"/>
                <a:cs typeface="Segoe UI" panose="020B0502040204020203" pitchFamily="34" charset="0"/>
              </a:rPr>
              <a:t>Samtidig bruges rent drikkevand til formål, hvor drikkevandskvalitet ikke er nødvendig, fx toiletskyl, tøjvask og tekniske installationer. Det rejser et centralt spørgsmål: Kan vi betragte renset vand som en ressource og genbruge det, så vi både reducerer belastningen af vandmiljøet og forbruget af drikkevand?</a:t>
            </a:r>
          </a:p>
          <a:p>
            <a:pPr marL="0" indent="0">
              <a:buNone/>
            </a:pPr>
            <a:r>
              <a:rPr lang="da-DK" sz="1800" dirty="0">
                <a:latin typeface="Segoe UI" panose="020B0502040204020203" pitchFamily="34" charset="0"/>
                <a:cs typeface="Segoe UI" panose="020B0502040204020203" pitchFamily="34" charset="0"/>
              </a:rPr>
              <a:t>Vandkvalitet vurderes ud fra forskellige parametre – fra synlige tegn som farve og uklarhed til fx næringsstoffer, pH og mikroorganismer. Kravene afhænger af, hvad vandet skal bruges til. En central udfordring er derfor at udvikle løsninger, der både beskytter vandmiljøet, udnytter renset vand som ressource og forholder sig til, hvornår vand er ”rent nok” til en given anvendelse.</a:t>
            </a:r>
          </a:p>
          <a:p>
            <a:endParaRPr lang="da-DK" sz="1800" dirty="0">
              <a:latin typeface="Segoe UI" panose="020B0502040204020203" pitchFamily="34" charset="0"/>
              <a:cs typeface="Segoe UI" panose="020B0502040204020203" pitchFamily="34" charset="0"/>
            </a:endParaRPr>
          </a:p>
        </p:txBody>
      </p:sp>
      <p:pic>
        <p:nvPicPr>
          <p:cNvPr id="6" name="Billede 5">
            <a:extLst>
              <a:ext uri="{FF2B5EF4-FFF2-40B4-BE49-F238E27FC236}">
                <a16:creationId xmlns:a16="http://schemas.microsoft.com/office/drawing/2014/main" id="{7209DDD6-AABA-F601-C8EB-6EA86CB82DEF}"/>
              </a:ext>
            </a:extLst>
          </p:cNvPr>
          <p:cNvPicPr>
            <a:picLocks noChangeAspect="1"/>
          </p:cNvPicPr>
          <p:nvPr/>
        </p:nvPicPr>
        <p:blipFill>
          <a:blip r:embed="rId3"/>
          <a:srcRect l="9380" r="43985"/>
          <a:stretch>
            <a:fillRect/>
          </a:stretch>
        </p:blipFill>
        <p:spPr>
          <a:xfrm>
            <a:off x="8431922" y="1332000"/>
            <a:ext cx="3064753" cy="4381111"/>
          </a:xfrm>
          <a:prstGeom prst="rect">
            <a:avLst/>
          </a:prstGeom>
        </p:spPr>
      </p:pic>
    </p:spTree>
    <p:extLst>
      <p:ext uri="{BB962C8B-B14F-4D97-AF65-F5344CB8AC3E}">
        <p14:creationId xmlns:p14="http://schemas.microsoft.com/office/powerpoint/2010/main" val="405927849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24F94-7E83-BD90-BF39-2D85B521A5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BAE16A-86CF-B9CC-8A1A-86361B87D7D9}"/>
              </a:ext>
            </a:extLst>
          </p:cNvPr>
          <p:cNvSpPr>
            <a:spLocks noGrp="1"/>
          </p:cNvSpPr>
          <p:nvPr>
            <p:ph type="title"/>
          </p:nvPr>
        </p:nvSpPr>
        <p:spPr>
          <a:xfrm>
            <a:off x="695325" y="294791"/>
            <a:ext cx="11028290" cy="983209"/>
          </a:xfrm>
        </p:spPr>
        <p:txBody>
          <a:bodyPr/>
          <a:lstStyle/>
          <a:p>
            <a:r>
              <a:rPr lang="da-DK" dirty="0"/>
              <a:t>Narrativ</a:t>
            </a:r>
          </a:p>
        </p:txBody>
      </p:sp>
      <p:sp>
        <p:nvSpPr>
          <p:cNvPr id="3" name="Pladsholder til indhold 2">
            <a:extLst>
              <a:ext uri="{FF2B5EF4-FFF2-40B4-BE49-F238E27FC236}">
                <a16:creationId xmlns:a16="http://schemas.microsoft.com/office/drawing/2014/main" id="{5892A5A7-96A1-75AF-1A93-E6B386DF99F6}"/>
              </a:ext>
            </a:extLst>
          </p:cNvPr>
          <p:cNvSpPr>
            <a:spLocks noGrp="1"/>
          </p:cNvSpPr>
          <p:nvPr>
            <p:ph idx="1"/>
          </p:nvPr>
        </p:nvSpPr>
        <p:spPr>
          <a:xfrm>
            <a:off x="695326" y="1331999"/>
            <a:ext cx="10801348" cy="4808605"/>
          </a:xfrm>
        </p:spPr>
        <p:txBody>
          <a:bodyPr/>
          <a:lstStyle/>
          <a:p>
            <a:pPr marL="288000" marR="0" lvl="0" indent="-2160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I boligområdet Nye nord for Aarhus arbejdes der med bæredygtig byudvikling og cirkulær brug af vand. Regnvand og spildevand opsamles, renses lokalt og genanvendes blandt andet til toiletskyl og tøjvask. Det reducerer behovet for drikkevand og belastningen af kloaksystem og vandmiljø.</a:t>
            </a:r>
          </a:p>
          <a:p>
            <a:pPr marL="288000" marR="0" lvl="0" indent="-21600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Genanvendelse af vand stiller samtidig krav til effektiv og sikker rensning. Vandet behøver ikke nødvendigvis have drikkevandskvalitet, men skal være rent nok til den konkrete anvendelse.</a:t>
            </a:r>
          </a:p>
          <a:p>
            <a:pPr marL="288000" marR="0" lvl="0" indent="-21600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I skal arbejde som et team af unge naturvidenskabelige </a:t>
            </a:r>
          </a:p>
          <a:p>
            <a:pPr marL="288000" marR="0" lvl="0" indent="-216000" algn="l" defTabSz="914400" rtl="0" eaLnBrk="1" fontAlgn="auto" latinLnBrk="0" hangingPunct="1">
              <a:lnSpc>
                <a:spcPct val="100000"/>
              </a:lnSpc>
              <a:spcAft>
                <a:spcPts val="0"/>
              </a:spcAft>
              <a:buClrTx/>
              <a:buSzTx/>
              <a:buNone/>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	rådgivere og udvikle og teste en renseløsning, der forbedrer </a:t>
            </a:r>
          </a:p>
          <a:p>
            <a:pPr marL="288000" marR="0" lvl="0" indent="-216000" algn="l" defTabSz="914400" rtl="0" eaLnBrk="1" fontAlgn="auto" latinLnBrk="0" hangingPunct="1">
              <a:lnSpc>
                <a:spcPct val="100000"/>
              </a:lnSpc>
              <a:spcAft>
                <a:spcPts val="0"/>
              </a:spcAft>
              <a:buClrTx/>
              <a:buSzTx/>
              <a:buNone/>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	vandkvaliteten med fokus på miljø, bæredygtighed og </a:t>
            </a:r>
          </a:p>
          <a:p>
            <a:pPr marL="288000" marR="0" lvl="0" indent="-216000" algn="l" defTabSz="914400" rtl="0" eaLnBrk="1" fontAlgn="auto" latinLnBrk="0" hangingPunct="1">
              <a:lnSpc>
                <a:spcPct val="100000"/>
              </a:lnSpc>
              <a:spcAft>
                <a:spcPts val="0"/>
              </a:spcAft>
              <a:buClrTx/>
              <a:buSzTx/>
              <a:buNone/>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	anvendelse i et byområde som Nye.</a:t>
            </a:r>
          </a:p>
          <a:p>
            <a:pPr marL="0" marR="0" lvl="0" indent="0" algn="l" defTabSz="914400" rtl="0" eaLnBrk="1" fontAlgn="auto" latinLnBrk="0" hangingPunct="1">
              <a:lnSpc>
                <a:spcPct val="100000"/>
              </a:lnSpc>
              <a:spcBef>
                <a:spcPts val="1200"/>
              </a:spcBef>
              <a:spcAft>
                <a:spcPts val="0"/>
              </a:spcAft>
              <a:buClrTx/>
              <a:buSzTx/>
              <a:buNone/>
              <a:tabLst/>
              <a:defRPr/>
            </a:pPr>
            <a:r>
              <a:rPr kumimoji="0" lang="da-DK" sz="1800" b="0" i="0" u="sng" strike="noStrike" kern="1200" cap="none" spc="0" normalizeH="0" baseline="0" noProof="0" dirty="0">
                <a:ln>
                  <a:noFill/>
                </a:ln>
                <a:solidFill>
                  <a:srgbClr val="37AFB5"/>
                </a:solidFill>
                <a:effectLst/>
                <a:uLnTx/>
                <a:uFillTx/>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Kilde: Nye – miljø og genanvendelse af vand</a:t>
            </a:r>
            <a:endParaRPr kumimoji="0" lang="da-DK" sz="1800" b="0" i="0" u="none" strike="noStrike" kern="1200" cap="none" spc="0" normalizeH="0" baseline="0" noProof="0" dirty="0">
              <a:ln>
                <a:noFill/>
              </a:ln>
              <a:solidFill>
                <a:srgbClr val="37AFB5"/>
              </a:solidFill>
              <a:effectLst/>
              <a:uLnTx/>
              <a:uFillTx/>
              <a:latin typeface="Segoe UI" panose="020B0502040204020203" pitchFamily="34" charset="0"/>
              <a:cs typeface="Segoe UI" panose="020B0502040204020203" pitchFamily="34" charset="0"/>
            </a:endParaRPr>
          </a:p>
          <a:p>
            <a:pPr marL="0" indent="0">
              <a:buNone/>
            </a:pPr>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C9B3E3CC-37E3-C69A-8266-78C1B786B135}"/>
              </a:ext>
            </a:extLst>
          </p:cNvPr>
          <p:cNvPicPr>
            <a:picLocks noChangeAspect="1"/>
          </p:cNvPicPr>
          <p:nvPr/>
        </p:nvPicPr>
        <p:blipFill>
          <a:blip r:embed="rId4"/>
          <a:srcRect l="20042" t="15217" r="14721" b="727"/>
          <a:stretch>
            <a:fillRect/>
          </a:stretch>
        </p:blipFill>
        <p:spPr>
          <a:xfrm>
            <a:off x="7429449" y="3166946"/>
            <a:ext cx="4175220" cy="2906800"/>
          </a:xfrm>
          <a:prstGeom prst="rect">
            <a:avLst/>
          </a:prstGeom>
        </p:spPr>
      </p:pic>
    </p:spTree>
    <p:extLst>
      <p:ext uri="{BB962C8B-B14F-4D97-AF65-F5344CB8AC3E}">
        <p14:creationId xmlns:p14="http://schemas.microsoft.com/office/powerpoint/2010/main" val="14743854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A7551-DA74-DF0C-D4EF-C26DA3DB9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5AFD11-F13E-E881-7471-A7568BA6DFB1}"/>
              </a:ext>
            </a:extLst>
          </p:cNvPr>
          <p:cNvSpPr>
            <a:spLocks noGrp="1"/>
          </p:cNvSpPr>
          <p:nvPr>
            <p:ph type="title"/>
          </p:nvPr>
        </p:nvSpPr>
        <p:spPr>
          <a:xfrm>
            <a:off x="695325" y="294791"/>
            <a:ext cx="11028290" cy="983209"/>
          </a:xfrm>
        </p:spPr>
        <p:txBody>
          <a:bodyPr/>
          <a:lstStyle/>
          <a:p>
            <a:r>
              <a:rPr lang="da-DK" dirty="0"/>
              <a:t>Udfordringen</a:t>
            </a:r>
          </a:p>
        </p:txBody>
      </p:sp>
      <p:sp>
        <p:nvSpPr>
          <p:cNvPr id="3" name="Pladsholder til indhold 2">
            <a:extLst>
              <a:ext uri="{FF2B5EF4-FFF2-40B4-BE49-F238E27FC236}">
                <a16:creationId xmlns:a16="http://schemas.microsoft.com/office/drawing/2014/main" id="{70FC3FD4-3A53-F456-C60C-EAAF99FFDB64}"/>
              </a:ext>
            </a:extLst>
          </p:cNvPr>
          <p:cNvSpPr>
            <a:spLocks noGrp="1"/>
          </p:cNvSpPr>
          <p:nvPr>
            <p:ph idx="1"/>
          </p:nvPr>
        </p:nvSpPr>
        <p:spPr>
          <a:xfrm>
            <a:off x="695325" y="1106342"/>
            <a:ext cx="11080363" cy="5038090"/>
          </a:xfrm>
        </p:spPr>
        <p:txBody>
          <a:bodyPr/>
          <a:lstStyle/>
          <a:p>
            <a:pPr marL="0" indent="0">
              <a:spcAft>
                <a:spcPts val="0"/>
              </a:spcAft>
              <a:buNone/>
            </a:pPr>
            <a:r>
              <a:rPr lang="da-DK" sz="1800" dirty="0">
                <a:latin typeface="Segoe UI" panose="020B0502040204020203" pitchFamily="34" charset="0"/>
                <a:cs typeface="Segoe UI" panose="020B0502040204020203" pitchFamily="34" charset="0"/>
              </a:rPr>
              <a:t>I skal designe, teste og forbedre en løsning til vandrensning, der kan øge </a:t>
            </a:r>
          </a:p>
          <a:p>
            <a:pPr marL="0" indent="0">
              <a:spcAft>
                <a:spcPts val="0"/>
              </a:spcAft>
              <a:buNone/>
            </a:pPr>
            <a:r>
              <a:rPr lang="da-DK" sz="1800" dirty="0">
                <a:latin typeface="Segoe UI" panose="020B0502040204020203" pitchFamily="34" charset="0"/>
                <a:cs typeface="Segoe UI" panose="020B0502040204020203" pitchFamily="34" charset="0"/>
              </a:rPr>
              <a:t>kvaliteten af regn- eller spildevand, så vandet potentielt kan genbruges </a:t>
            </a:r>
          </a:p>
          <a:p>
            <a:pPr marL="0" indent="0">
              <a:spcAft>
                <a:spcPts val="0"/>
              </a:spcAft>
              <a:buNone/>
            </a:pPr>
            <a:r>
              <a:rPr lang="da-DK" sz="1800" dirty="0">
                <a:latin typeface="Segoe UI" panose="020B0502040204020203" pitchFamily="34" charset="0"/>
                <a:cs typeface="Segoe UI" panose="020B0502040204020203" pitchFamily="34" charset="0"/>
              </a:rPr>
              <a:t>til formål som toiletskyl og tøjvask.</a:t>
            </a:r>
          </a:p>
          <a:p>
            <a:pPr>
              <a:lnSpc>
                <a:spcPct val="114000"/>
              </a:lnSpc>
            </a:pPr>
            <a:endParaRPr lang="da-DK" dirty="0">
              <a:latin typeface="Segoe UI" panose="020B0502040204020203" pitchFamily="34" charset="0"/>
              <a:cs typeface="Segoe UI" panose="020B0502040204020203" pitchFamily="34" charset="0"/>
            </a:endParaRPr>
          </a:p>
        </p:txBody>
      </p:sp>
      <p:sp>
        <p:nvSpPr>
          <p:cNvPr id="5" name="Pladsholder til indhold 2">
            <a:extLst>
              <a:ext uri="{FF2B5EF4-FFF2-40B4-BE49-F238E27FC236}">
                <a16:creationId xmlns:a16="http://schemas.microsoft.com/office/drawing/2014/main" id="{B64FA5F1-2E5C-426B-7BD6-8C42D05D197F}"/>
              </a:ext>
            </a:extLst>
          </p:cNvPr>
          <p:cNvSpPr txBox="1">
            <a:spLocks/>
          </p:cNvSpPr>
          <p:nvPr/>
        </p:nvSpPr>
        <p:spPr>
          <a:xfrm>
            <a:off x="669288" y="2251984"/>
            <a:ext cx="11005839" cy="3892448"/>
          </a:xfrm>
          <a:prstGeom prst="rect">
            <a:avLst/>
          </a:prstGeom>
        </p:spPr>
        <p:txBody>
          <a:bodyPr vert="horz" lIns="0" tIns="45720" rIns="91440" bIns="45720" rtlCol="0">
            <a:noAutofit/>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700" kern="1200">
                <a:solidFill>
                  <a:schemeClr val="tx1"/>
                </a:solidFill>
                <a:latin typeface="Work Sans" pitchFamily="2" charset="0"/>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800" b="1" dirty="0">
                <a:latin typeface="Segoe UI" panose="020B0502040204020203" pitchFamily="34" charset="0"/>
                <a:cs typeface="Segoe UI" panose="020B0502040204020203" pitchFamily="34" charset="0"/>
              </a:rPr>
              <a:t>Prototypekriterier</a:t>
            </a:r>
            <a:endParaRPr lang="da-DK" sz="1800" dirty="0">
              <a:latin typeface="Segoe UI" panose="020B0502040204020203" pitchFamily="34" charset="0"/>
              <a:cs typeface="Segoe UI" panose="020B0502040204020203" pitchFamily="34" charset="0"/>
            </a:endParaRPr>
          </a:p>
          <a:p>
            <a:pPr marL="0" indent="0">
              <a:buNone/>
            </a:pPr>
            <a:r>
              <a:rPr lang="da-DK" sz="1800" dirty="0">
                <a:latin typeface="Segoe UI" panose="020B0502040204020203" pitchFamily="34" charset="0"/>
                <a:cs typeface="Segoe UI" panose="020B0502040204020203" pitchFamily="34" charset="0"/>
              </a:rPr>
              <a:t>Jeres vandrensningsløsning skal:</a:t>
            </a:r>
          </a:p>
          <a:p>
            <a:pPr lvl="0"/>
            <a:r>
              <a:rPr lang="da-DK" sz="1800" dirty="0">
                <a:latin typeface="Segoe UI" panose="020B0502040204020203" pitchFamily="34" charset="0"/>
                <a:cs typeface="Segoe UI" panose="020B0502040204020203" pitchFamily="34" charset="0"/>
              </a:rPr>
              <a:t>Forbedre vandkvaliteten: Mindst én udvalgt vandkvalitetsparameter, fx uklarhed, </a:t>
            </a:r>
            <a:r>
              <a:rPr lang="da-DK" sz="1800" dirty="0" err="1">
                <a:latin typeface="Segoe UI" panose="020B0502040204020203" pitchFamily="34" charset="0"/>
                <a:cs typeface="Segoe UI" panose="020B0502040204020203" pitchFamily="34" charset="0"/>
              </a:rPr>
              <a:t>lysabsorbans</a:t>
            </a:r>
            <a:r>
              <a:rPr lang="da-DK" sz="1800" dirty="0">
                <a:latin typeface="Segoe UI" panose="020B0502040204020203" pitchFamily="34" charset="0"/>
                <a:cs typeface="Segoe UI" panose="020B0502040204020203" pitchFamily="34" charset="0"/>
              </a:rPr>
              <a:t> eller fosfatindhold, skal forbedres med minimum 20 % sammenlignet med det </a:t>
            </a:r>
            <a:r>
              <a:rPr lang="da-DK" sz="1800" dirty="0" err="1">
                <a:latin typeface="Segoe UI" panose="020B0502040204020203" pitchFamily="34" charset="0"/>
                <a:cs typeface="Segoe UI" panose="020B0502040204020203" pitchFamily="34" charset="0"/>
              </a:rPr>
              <a:t>urensede</a:t>
            </a:r>
            <a:r>
              <a:rPr lang="da-DK" sz="1800" dirty="0">
                <a:latin typeface="Segoe UI" panose="020B0502040204020203" pitchFamily="34" charset="0"/>
                <a:cs typeface="Segoe UI" panose="020B0502040204020203" pitchFamily="34" charset="0"/>
              </a:rPr>
              <a:t> vand.</a:t>
            </a:r>
          </a:p>
          <a:p>
            <a:pPr lvl="0"/>
            <a:r>
              <a:rPr lang="da-DK" sz="1800" dirty="0">
                <a:latin typeface="Segoe UI" panose="020B0502040204020203" pitchFamily="34" charset="0"/>
                <a:cs typeface="Segoe UI" panose="020B0502040204020203" pitchFamily="34" charset="0"/>
              </a:rPr>
              <a:t>Kunne dokumenteres: Effekten skal kunne påvises ved observationer og mindst to kvantitative målinger før og efter rensning, fx pH, </a:t>
            </a:r>
            <a:r>
              <a:rPr lang="da-DK" sz="1800" dirty="0" err="1">
                <a:latin typeface="Segoe UI" panose="020B0502040204020203" pitchFamily="34" charset="0"/>
                <a:cs typeface="Segoe UI" panose="020B0502040204020203" pitchFamily="34" charset="0"/>
              </a:rPr>
              <a:t>lysabsorbans</a:t>
            </a:r>
            <a:r>
              <a:rPr lang="da-DK" sz="1800" dirty="0">
                <a:latin typeface="Segoe UI" panose="020B0502040204020203" pitchFamily="34" charset="0"/>
                <a:cs typeface="Segoe UI" panose="020B0502040204020203" pitchFamily="34" charset="0"/>
              </a:rPr>
              <a:t> eller fosfatindhold.</a:t>
            </a:r>
          </a:p>
          <a:p>
            <a:pPr lvl="0"/>
            <a:r>
              <a:rPr lang="da-DK" sz="1800" dirty="0">
                <a:latin typeface="Segoe UI" panose="020B0502040204020203" pitchFamily="34" charset="0"/>
                <a:cs typeface="Segoe UI" panose="020B0502040204020203" pitchFamily="34" charset="0"/>
              </a:rPr>
              <a:t>Kunne forbedres: I skal udvikle og teste mindst to versioner af løsningen og bruge jeres resultater til at begrunde ændringerne.</a:t>
            </a:r>
          </a:p>
          <a:p>
            <a:pPr lvl="0"/>
            <a:r>
              <a:rPr lang="da-DK" sz="1800" dirty="0">
                <a:latin typeface="Segoe UI" panose="020B0502040204020203" pitchFamily="34" charset="0"/>
                <a:cs typeface="Segoe UI" panose="020B0502040204020203" pitchFamily="34" charset="0"/>
              </a:rPr>
              <a:t>Vurderes i forhold til anvendelsen: På baggrund af jeres data og relevante kriterier skal I vurdere, om vandet er ”rent nok” til den valgte anvendelse, og hvad der eventuelt skal undersøges yderligere.</a:t>
            </a:r>
          </a:p>
          <a:p>
            <a:pPr>
              <a:lnSpc>
                <a:spcPct val="114000"/>
              </a:lnSpc>
            </a:pPr>
            <a:endParaRPr lang="da-DK" dirty="0">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E87DE8FD-2302-5426-D1EB-74B2DF2307FF}"/>
              </a:ext>
            </a:extLst>
          </p:cNvPr>
          <p:cNvPicPr>
            <a:picLocks noChangeAspect="1"/>
          </p:cNvPicPr>
          <p:nvPr/>
        </p:nvPicPr>
        <p:blipFill>
          <a:blip r:embed="rId3">
            <a:extLst>
              <a:ext uri="{28A0092B-C50C-407E-A947-70E740481C1C}">
                <a14:useLocalDpi xmlns:a14="http://schemas.microsoft.com/office/drawing/2010/main" val="0"/>
              </a:ext>
            </a:extLst>
          </a:blip>
          <a:srcRect l="23513" t="2821" r="24154" b="12700"/>
          <a:stretch>
            <a:fillRect/>
          </a:stretch>
        </p:blipFill>
        <p:spPr>
          <a:xfrm>
            <a:off x="9121698" y="353833"/>
            <a:ext cx="2297151" cy="2638425"/>
          </a:xfrm>
          <a:prstGeom prst="rect">
            <a:avLst/>
          </a:prstGeom>
        </p:spPr>
      </p:pic>
    </p:spTree>
    <p:extLst>
      <p:ext uri="{BB962C8B-B14F-4D97-AF65-F5344CB8AC3E}">
        <p14:creationId xmlns:p14="http://schemas.microsoft.com/office/powerpoint/2010/main" val="161366328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7BBC2-10A0-F6E0-D979-BD41E0F454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A8CB66-1C4B-06EB-6D98-0272D9AAAC20}"/>
              </a:ext>
            </a:extLst>
          </p:cNvPr>
          <p:cNvSpPr>
            <a:spLocks noGrp="1"/>
          </p:cNvSpPr>
          <p:nvPr>
            <p:ph type="title"/>
          </p:nvPr>
        </p:nvSpPr>
        <p:spPr>
          <a:xfrm>
            <a:off x="695325" y="294791"/>
            <a:ext cx="11028290" cy="983209"/>
          </a:xfrm>
        </p:spPr>
        <p:txBody>
          <a:bodyPr/>
          <a:lstStyle/>
          <a:p>
            <a:r>
              <a:rPr lang="da-DK" dirty="0"/>
              <a:t>Rammer for jeres arbejde</a:t>
            </a:r>
          </a:p>
        </p:txBody>
      </p:sp>
      <p:sp>
        <p:nvSpPr>
          <p:cNvPr id="3" name="Pladsholder til indhold 2">
            <a:extLst>
              <a:ext uri="{FF2B5EF4-FFF2-40B4-BE49-F238E27FC236}">
                <a16:creationId xmlns:a16="http://schemas.microsoft.com/office/drawing/2014/main" id="{2DD149B3-CE16-13D9-0EC7-4DF9125FC68D}"/>
              </a:ext>
            </a:extLst>
          </p:cNvPr>
          <p:cNvSpPr>
            <a:spLocks noGrp="1"/>
          </p:cNvSpPr>
          <p:nvPr>
            <p:ph idx="1"/>
          </p:nvPr>
        </p:nvSpPr>
        <p:spPr>
          <a:xfrm>
            <a:off x="695326" y="1331999"/>
            <a:ext cx="10801348" cy="4808605"/>
          </a:xfrm>
        </p:spPr>
        <p:txBody>
          <a:bodyPr/>
          <a:lstStyle/>
          <a:p>
            <a:pPr marL="0" indent="0">
              <a:buNone/>
            </a:pPr>
            <a:r>
              <a:rPr lang="da-DK" sz="1800" dirty="0">
                <a:latin typeface="Segoe UI" panose="020B0502040204020203" pitchFamily="34" charset="0"/>
                <a:cs typeface="Segoe UI" panose="020B0502040204020203" pitchFamily="34" charset="0"/>
              </a:rPr>
              <a:t>I skal:</a:t>
            </a:r>
          </a:p>
          <a:p>
            <a:pPr lvl="0"/>
            <a:r>
              <a:rPr lang="da-DK" sz="1800" dirty="0">
                <a:latin typeface="Segoe UI" panose="020B0502040204020203" pitchFamily="34" charset="0"/>
                <a:cs typeface="Segoe UI" panose="020B0502040204020203" pitchFamily="34" charset="0"/>
              </a:rPr>
              <a:t>arbejde i faste grupper gennem hele forløbet</a:t>
            </a:r>
          </a:p>
          <a:p>
            <a:pPr lvl="0"/>
            <a:r>
              <a:rPr lang="da-DK" sz="1800" dirty="0">
                <a:latin typeface="Segoe UI" panose="020B0502040204020203" pitchFamily="34" charset="0"/>
                <a:cs typeface="Segoe UI" panose="020B0502040204020203" pitchFamily="34" charset="0"/>
              </a:rPr>
              <a:t>dokumentere jeres proces løbende i en logbog</a:t>
            </a:r>
          </a:p>
          <a:p>
            <a:pPr lvl="0"/>
            <a:r>
              <a:rPr lang="da-DK" sz="1800" dirty="0">
                <a:latin typeface="Segoe UI" panose="020B0502040204020203" pitchFamily="34" charset="0"/>
                <a:cs typeface="Segoe UI" panose="020B0502040204020203" pitchFamily="34" charset="0"/>
              </a:rPr>
              <a:t>arbejde eksperimentelt med både kvalitative og kvantitative undersøgelser</a:t>
            </a:r>
          </a:p>
          <a:p>
            <a:pPr lvl="0"/>
            <a:r>
              <a:rPr lang="da-DK" sz="1800" dirty="0">
                <a:latin typeface="Segoe UI" panose="020B0502040204020203" pitchFamily="34" charset="0"/>
                <a:cs typeface="Segoe UI" panose="020B0502040204020203" pitchFamily="34" charset="0"/>
              </a:rPr>
              <a:t>bruge målinger og data til at analysere resultater og begrunde jeres valg</a:t>
            </a:r>
          </a:p>
          <a:p>
            <a:pPr lvl="0"/>
            <a:r>
              <a:rPr lang="da-DK" sz="1800" dirty="0">
                <a:latin typeface="Segoe UI" panose="020B0502040204020203" pitchFamily="34" charset="0"/>
                <a:cs typeface="Segoe UI" panose="020B0502040204020203" pitchFamily="34" charset="0"/>
              </a:rPr>
              <a:t>sammenholde jeres resultater med relevante grænseværdier og anvendelseskriterier</a:t>
            </a:r>
          </a:p>
          <a:p>
            <a:r>
              <a:rPr lang="da-DK" sz="1800" dirty="0">
                <a:latin typeface="Segoe UI" panose="020B0502040204020203" pitchFamily="34" charset="0"/>
                <a:cs typeface="Segoe UI" panose="020B0502040204020203" pitchFamily="34" charset="0"/>
              </a:rPr>
              <a:t>præsentere og argumentere for jeres løsning mundtligt og skriftligt.</a:t>
            </a:r>
          </a:p>
          <a:p>
            <a:pPr marL="0" indent="0">
              <a:buNone/>
            </a:pPr>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0630342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D56E2-2FCB-EF7C-C4E8-E257E70814B5}"/>
            </a:ext>
          </a:extLst>
        </p:cNvPr>
        <p:cNvGrpSpPr/>
        <p:nvPr/>
      </p:nvGrpSpPr>
      <p:grpSpPr>
        <a:xfrm>
          <a:off x="0" y="0"/>
          <a:ext cx="0" cy="0"/>
          <a:chOff x="0" y="0"/>
          <a:chExt cx="0" cy="0"/>
        </a:xfrm>
      </p:grpSpPr>
      <p:pic>
        <p:nvPicPr>
          <p:cNvPr id="4" name="Billede 3" descr="Et billede, der indeholder tekst, cirkel, Font/skrifttype, logo&#10;&#10;AI-genereret indhold kan være ukorrekt.">
            <a:extLst>
              <a:ext uri="{FF2B5EF4-FFF2-40B4-BE49-F238E27FC236}">
                <a16:creationId xmlns:a16="http://schemas.microsoft.com/office/drawing/2014/main" id="{4E98261A-62C9-8FF5-CDBD-33937E0C83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7530" y="1225491"/>
            <a:ext cx="7440225" cy="4659780"/>
          </a:xfrm>
          <a:prstGeom prst="rect">
            <a:avLst/>
          </a:prstGeom>
        </p:spPr>
      </p:pic>
      <p:sp>
        <p:nvSpPr>
          <p:cNvPr id="2" name="Titel 1">
            <a:extLst>
              <a:ext uri="{FF2B5EF4-FFF2-40B4-BE49-F238E27FC236}">
                <a16:creationId xmlns:a16="http://schemas.microsoft.com/office/drawing/2014/main" id="{BE14A620-8CD7-4A8A-BBD2-8344D161630B}"/>
              </a:ext>
            </a:extLst>
          </p:cNvPr>
          <p:cNvSpPr>
            <a:spLocks noGrp="1"/>
          </p:cNvSpPr>
          <p:nvPr>
            <p:ph type="title"/>
          </p:nvPr>
        </p:nvSpPr>
        <p:spPr>
          <a:xfrm>
            <a:off x="695325" y="294791"/>
            <a:ext cx="11028290" cy="983209"/>
          </a:xfrm>
        </p:spPr>
        <p:txBody>
          <a:bodyPr/>
          <a:lstStyle/>
          <a:p>
            <a:r>
              <a:rPr lang="da-DK" dirty="0"/>
              <a:t>Engineering-metoden</a:t>
            </a:r>
          </a:p>
        </p:txBody>
      </p:sp>
      <p:sp>
        <p:nvSpPr>
          <p:cNvPr id="3" name="Pladsholder til indhold 2">
            <a:extLst>
              <a:ext uri="{FF2B5EF4-FFF2-40B4-BE49-F238E27FC236}">
                <a16:creationId xmlns:a16="http://schemas.microsoft.com/office/drawing/2014/main" id="{BFE1351C-B221-6847-4BD7-C2279FAD2565}"/>
              </a:ext>
            </a:extLst>
          </p:cNvPr>
          <p:cNvSpPr>
            <a:spLocks noGrp="1"/>
          </p:cNvSpPr>
          <p:nvPr>
            <p:ph idx="1"/>
          </p:nvPr>
        </p:nvSpPr>
        <p:spPr>
          <a:xfrm>
            <a:off x="695325" y="1332000"/>
            <a:ext cx="4716734" cy="4248000"/>
          </a:xfrm>
        </p:spPr>
        <p:txBody>
          <a:bodyPr/>
          <a:lstStyle/>
          <a:p>
            <a:pPr marL="0" indent="0">
              <a:buNone/>
            </a:pPr>
            <a:r>
              <a:rPr lang="da-DK" sz="1800" dirty="0">
                <a:latin typeface="Segoe UI" panose="020B0502040204020203" pitchFamily="34" charset="0"/>
                <a:cs typeface="Segoe UI" panose="020B0502040204020203" pitchFamily="34" charset="0"/>
              </a:rPr>
              <a:t>Hvordan går det med at arbejde med udgangspunkt i </a:t>
            </a:r>
            <a:r>
              <a:rPr lang="da-DK" sz="1800" dirty="0" err="1">
                <a:latin typeface="Segoe UI" panose="020B0502040204020203" pitchFamily="34" charset="0"/>
                <a:cs typeface="Segoe UI" panose="020B0502040204020203" pitchFamily="34" charset="0"/>
              </a:rPr>
              <a:t>engineering</a:t>
            </a:r>
            <a:r>
              <a:rPr lang="da-DK" sz="1800" dirty="0">
                <a:latin typeface="Segoe UI" panose="020B0502040204020203" pitchFamily="34" charset="0"/>
                <a:cs typeface="Segoe UI" panose="020B0502040204020203" pitchFamily="34" charset="0"/>
              </a:rPr>
              <a:t> designprocessen?</a:t>
            </a:r>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8116083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539FC-BC0F-4941-FB3B-34312FC5ED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176564-7DAA-8329-EBD2-1C2E547C552A}"/>
              </a:ext>
            </a:extLst>
          </p:cNvPr>
          <p:cNvSpPr>
            <a:spLocks noGrp="1"/>
          </p:cNvSpPr>
          <p:nvPr>
            <p:ph type="title"/>
          </p:nvPr>
        </p:nvSpPr>
        <p:spPr>
          <a:xfrm>
            <a:off x="695325" y="294791"/>
            <a:ext cx="11028290" cy="983209"/>
          </a:xfrm>
        </p:spPr>
        <p:txBody>
          <a:bodyPr/>
          <a:lstStyle/>
          <a:p>
            <a:r>
              <a:rPr lang="da-DK" dirty="0"/>
              <a:t>Hvordan går det med gruppearbejdet?</a:t>
            </a:r>
          </a:p>
        </p:txBody>
      </p:sp>
      <p:sp>
        <p:nvSpPr>
          <p:cNvPr id="3" name="Pladsholder til indhold 2">
            <a:extLst>
              <a:ext uri="{FF2B5EF4-FFF2-40B4-BE49-F238E27FC236}">
                <a16:creationId xmlns:a16="http://schemas.microsoft.com/office/drawing/2014/main" id="{4B9ED336-56CF-FDAC-8299-E6B10823F768}"/>
              </a:ext>
            </a:extLst>
          </p:cNvPr>
          <p:cNvSpPr>
            <a:spLocks noGrp="1"/>
          </p:cNvSpPr>
          <p:nvPr>
            <p:ph idx="1"/>
          </p:nvPr>
        </p:nvSpPr>
        <p:spPr>
          <a:xfrm>
            <a:off x="695325" y="1332000"/>
            <a:ext cx="9779387" cy="4248000"/>
          </a:xfrm>
        </p:spPr>
        <p:txBody>
          <a:bodyPr/>
          <a:lstStyle/>
          <a:p>
            <a:r>
              <a:rPr lang="da-DK" sz="1800" dirty="0">
                <a:latin typeface="Segoe UI" panose="020B0502040204020203" pitchFamily="34" charset="0"/>
                <a:cs typeface="Segoe UI" panose="020B0502040204020203" pitchFamily="34" charset="0"/>
              </a:rPr>
              <a:t>Find jeres </a:t>
            </a:r>
            <a:r>
              <a:rPr lang="da-DK" sz="1800" b="1" dirty="0">
                <a:latin typeface="Segoe UI" panose="020B0502040204020203" pitchFamily="34" charset="0"/>
                <a:cs typeface="Segoe UI" panose="020B0502040204020203" pitchFamily="34" charset="0"/>
              </a:rPr>
              <a:t>gruppekontrakt</a:t>
            </a:r>
            <a:r>
              <a:rPr lang="da-DK" sz="1800" dirty="0">
                <a:latin typeface="Segoe UI" panose="020B0502040204020203" pitchFamily="34" charset="0"/>
                <a:cs typeface="Segoe UI" panose="020B0502040204020203" pitchFamily="34" charset="0"/>
              </a:rPr>
              <a:t> frem, og vurder sammen, hvordan samarbejdet fungerer. Overvej, om I </a:t>
            </a:r>
            <a:r>
              <a:rPr lang="da-DK" sz="1800" b="1" dirty="0">
                <a:latin typeface="Segoe UI" panose="020B0502040204020203" pitchFamily="34" charset="0"/>
                <a:cs typeface="Segoe UI" panose="020B0502040204020203" pitchFamily="34" charset="0"/>
              </a:rPr>
              <a:t>overholder de aftaler, I har lavet</a:t>
            </a:r>
            <a:r>
              <a:rPr lang="da-DK" sz="1800" dirty="0">
                <a:latin typeface="Segoe UI" panose="020B0502040204020203" pitchFamily="34" charset="0"/>
                <a:cs typeface="Segoe UI" panose="020B0502040204020203" pitchFamily="34" charset="0"/>
              </a:rPr>
              <a:t>, og om der er noget, I har brug for at justere.</a:t>
            </a:r>
          </a:p>
          <a:p>
            <a:r>
              <a:rPr lang="da-DK" sz="1800" dirty="0">
                <a:latin typeface="Segoe UI" panose="020B0502040204020203" pitchFamily="34" charset="0"/>
                <a:cs typeface="Segoe UI" panose="020B0502040204020203" pitchFamily="34" charset="0"/>
              </a:rPr>
              <a:t>Genbesøg eventuelt jeres </a:t>
            </a:r>
            <a:r>
              <a:rPr lang="da-DK" sz="1800" b="1" dirty="0">
                <a:latin typeface="Segoe UI" panose="020B0502040204020203" pitchFamily="34" charset="0"/>
                <a:cs typeface="Segoe UI" panose="020B0502040204020203" pitchFamily="34" charset="0"/>
              </a:rPr>
              <a:t>grupperoller</a:t>
            </a:r>
            <a:r>
              <a:rPr lang="da-DK" sz="1800" dirty="0">
                <a:latin typeface="Segoe UI" panose="020B0502040204020203" pitchFamily="34" charset="0"/>
                <a:cs typeface="Segoe UI" panose="020B0502040204020203" pitchFamily="34" charset="0"/>
              </a:rPr>
              <a:t>, og vurder, om rollefordelingen stadig fungerer godt, eller om der er behov for ændringer.</a:t>
            </a:r>
          </a:p>
        </p:txBody>
      </p:sp>
    </p:spTree>
    <p:extLst>
      <p:ext uri="{BB962C8B-B14F-4D97-AF65-F5344CB8AC3E}">
        <p14:creationId xmlns:p14="http://schemas.microsoft.com/office/powerpoint/2010/main" val="370796337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C219F-6F30-0CDE-8FD5-12799B90CF22}"/>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01779D97-79C0-90FD-FAE8-0C41967557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9F37516-EB6C-425F-1B44-8504CBD59D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E38FCA5F-E67A-0586-1542-F1B569C77752}"/>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1EBE8247-AA5C-FF54-B5FF-81D0BD5523A9}"/>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477861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1A137-0F6B-64F5-85C3-289A43719DFB}"/>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B13B6B43-BCFC-760B-AEB4-62D03A6278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DAA98D01-64D6-3F01-53D7-FB02839284E0}"/>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12</a:t>
            </a:r>
          </a:p>
          <a:p>
            <a:pPr algn="ctr"/>
            <a:r>
              <a:rPr lang="da-DK" sz="2400" dirty="0">
                <a:solidFill>
                  <a:schemeClr val="bg1"/>
                </a:solidFill>
                <a:latin typeface="BetonEF" pitchFamily="50" charset="0"/>
              </a:rPr>
              <a:t>Filterdesign</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283F2B6F-D274-99E4-D301-F0703365E860}"/>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07B82C2A-458F-ED07-112F-2AFD1CA0333A}"/>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823E80B8-2641-0D81-02A5-FF6343B36546}"/>
              </a:ext>
            </a:extLst>
          </p:cNvPr>
          <p:cNvSpPr txBox="1"/>
          <p:nvPr/>
        </p:nvSpPr>
        <p:spPr>
          <a:xfrm>
            <a:off x="3560957" y="2530067"/>
            <a:ext cx="5627648" cy="2323713"/>
          </a:xfrm>
          <a:prstGeom prst="rect">
            <a:avLst/>
          </a:prstGeom>
          <a:noFill/>
        </p:spPr>
        <p:txBody>
          <a:bodyPr wrap="square" rtlCol="0">
            <a:spAutoFit/>
          </a:bodyPr>
          <a:lstStyle/>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Logbog</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Opsamling på materialer</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Brainstorm over filterløsninger</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Begrundet idevalg</a:t>
            </a:r>
            <a:endPar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Plan for resten af forløbet</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Logbog.</a:t>
            </a:r>
            <a:endPar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9838767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5EA0B-E9F4-D7F0-247A-B1E140DEC5C6}"/>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45A23E3B-5C88-76AA-EFF7-287C33E60A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0783761D-1792-A1B5-C5C9-22BC5B0EA3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3D58B60D-582A-F0FF-87A9-93F7368C36A0}"/>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C78852DD-AF91-AA91-D37F-E059422C04E4}"/>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6792167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37B93-CDE3-03D4-E0B1-08EE1D25A16F}"/>
              </a:ext>
            </a:extLst>
          </p:cNvPr>
          <p:cNvSpPr>
            <a:spLocks noGrp="1"/>
          </p:cNvSpPr>
          <p:nvPr>
            <p:ph type="title"/>
          </p:nvPr>
        </p:nvSpPr>
        <p:spPr/>
        <p:txBody>
          <a:bodyPr/>
          <a:lstStyle/>
          <a:p>
            <a:r>
              <a:rPr lang="da-DK" dirty="0"/>
              <a:t>Opsamling på materialer</a:t>
            </a:r>
          </a:p>
        </p:txBody>
      </p:sp>
      <p:sp>
        <p:nvSpPr>
          <p:cNvPr id="5" name="Pladsholder til indhold 4">
            <a:extLst>
              <a:ext uri="{FF2B5EF4-FFF2-40B4-BE49-F238E27FC236}">
                <a16:creationId xmlns:a16="http://schemas.microsoft.com/office/drawing/2014/main" id="{85F9D515-49FE-C46A-B1CE-AE22A6E96629}"/>
              </a:ext>
            </a:extLst>
          </p:cNvPr>
          <p:cNvSpPr>
            <a:spLocks noGrp="1"/>
          </p:cNvSpPr>
          <p:nvPr>
            <p:ph idx="1"/>
          </p:nvPr>
        </p:nvSpPr>
        <p:spPr/>
        <p:txBody>
          <a:bodyPr/>
          <a:lstStyle/>
          <a:p>
            <a:pPr marL="0" indent="0">
              <a:buNone/>
            </a:pPr>
            <a:r>
              <a:rPr lang="da-DK" sz="1800" i="1" dirty="0">
                <a:highlight>
                  <a:srgbClr val="FFFF00"/>
                </a:highlight>
                <a:latin typeface="Segoe UI" panose="020B0502040204020203" pitchFamily="34" charset="0"/>
                <a:cs typeface="Segoe UI" panose="020B0502040204020203" pitchFamily="34" charset="0"/>
              </a:rPr>
              <a:t>Læreren laver </a:t>
            </a:r>
            <a:r>
              <a:rPr lang="da-DK" sz="1800" i="1">
                <a:highlight>
                  <a:srgbClr val="FFFF00"/>
                </a:highlight>
                <a:latin typeface="Segoe UI" panose="020B0502040204020203" pitchFamily="34" charset="0"/>
                <a:cs typeface="Segoe UI" panose="020B0502040204020203" pitchFamily="34" charset="0"/>
              </a:rPr>
              <a:t>en plenumopsamling </a:t>
            </a:r>
            <a:r>
              <a:rPr lang="da-DK" sz="1800" i="1" dirty="0">
                <a:highlight>
                  <a:srgbClr val="FFFF00"/>
                </a:highlight>
                <a:latin typeface="Segoe UI" panose="020B0502040204020203" pitchFamily="34" charset="0"/>
                <a:cs typeface="Segoe UI" panose="020B0502040204020203" pitchFamily="34" charset="0"/>
              </a:rPr>
              <a:t>af materialeundersøgelsen fra lektion 11.</a:t>
            </a:r>
          </a:p>
          <a:p>
            <a:pPr marL="0" indent="0">
              <a:buNone/>
            </a:pPr>
            <a:endParaRPr lang="da-DK" sz="1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6679495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E1674-3354-757F-E9D5-36408A413A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C14C0C3-3122-7E59-FC62-DD3AA99920E4}"/>
              </a:ext>
            </a:extLst>
          </p:cNvPr>
          <p:cNvSpPr>
            <a:spLocks noGrp="1"/>
          </p:cNvSpPr>
          <p:nvPr>
            <p:ph type="title"/>
          </p:nvPr>
        </p:nvSpPr>
        <p:spPr/>
        <p:txBody>
          <a:bodyPr/>
          <a:lstStyle/>
          <a:p>
            <a:r>
              <a:rPr lang="da-DK" dirty="0"/>
              <a:t>Brainstorm over filterløsninger </a:t>
            </a:r>
          </a:p>
        </p:txBody>
      </p:sp>
      <p:sp>
        <p:nvSpPr>
          <p:cNvPr id="5" name="Pladsholder til indhold 4">
            <a:extLst>
              <a:ext uri="{FF2B5EF4-FFF2-40B4-BE49-F238E27FC236}">
                <a16:creationId xmlns:a16="http://schemas.microsoft.com/office/drawing/2014/main" id="{44E3AD28-26DF-5A77-994E-59A474228CF2}"/>
              </a:ext>
            </a:extLst>
          </p:cNvPr>
          <p:cNvSpPr>
            <a:spLocks noGrp="1"/>
          </p:cNvSpPr>
          <p:nvPr>
            <p:ph idx="1"/>
          </p:nvPr>
        </p:nvSpPr>
        <p:spPr>
          <a:xfrm>
            <a:off x="695325" y="1332000"/>
            <a:ext cx="8101013" cy="4680000"/>
          </a:xfrm>
        </p:spPr>
        <p:txBody>
          <a:bodyPr/>
          <a:lstStyle/>
          <a:p>
            <a:pPr marL="0" indent="0">
              <a:buNone/>
            </a:pPr>
            <a:r>
              <a:rPr lang="da-DK" sz="1800" b="1" dirty="0">
                <a:latin typeface="Segoe UI" panose="020B0502040204020203" pitchFamily="34" charset="0"/>
                <a:cs typeface="Segoe UI" panose="020B0502040204020203" pitchFamily="34" charset="0"/>
              </a:rPr>
              <a:t>Metodekortet</a:t>
            </a:r>
            <a:r>
              <a:rPr lang="da-DK" sz="1800" b="1" i="1" dirty="0">
                <a:latin typeface="Segoe UI" panose="020B0502040204020203" pitchFamily="34" charset="0"/>
                <a:cs typeface="Segoe UI" panose="020B0502040204020203" pitchFamily="34" charset="0"/>
              </a:rPr>
              <a:t> Almindelig brainstorm</a:t>
            </a:r>
          </a:p>
          <a:p>
            <a:pPr marL="0" indent="0">
              <a:buNone/>
            </a:pPr>
            <a:endParaRPr lang="da-DK" sz="1800" dirty="0">
              <a:latin typeface="Segoe UI" panose="020B0502040204020203" pitchFamily="34" charset="0"/>
              <a:cs typeface="Segoe UI" panose="020B0502040204020203" pitchFamily="34" charset="0"/>
            </a:endParaRPr>
          </a:p>
        </p:txBody>
      </p:sp>
      <p:pic>
        <p:nvPicPr>
          <p:cNvPr id="9" name="Billede 8">
            <a:extLst>
              <a:ext uri="{FF2B5EF4-FFF2-40B4-BE49-F238E27FC236}">
                <a16:creationId xmlns:a16="http://schemas.microsoft.com/office/drawing/2014/main" id="{4ADF497D-73BD-9DBD-075F-CB03F7F64C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8440"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6581210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55896-2D44-28FE-A6CA-7B9AAF290618}"/>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1AE0A2FC-9C8E-DB51-D0DC-DCB11D23F9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0802" y="526599"/>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5A29DBD6-D5E3-2B7C-4899-C98333514269}"/>
              </a:ext>
            </a:extLst>
          </p:cNvPr>
          <p:cNvSpPr>
            <a:spLocks noGrp="1"/>
          </p:cNvSpPr>
          <p:nvPr>
            <p:ph type="title"/>
          </p:nvPr>
        </p:nvSpPr>
        <p:spPr>
          <a:xfrm>
            <a:off x="695325" y="294791"/>
            <a:ext cx="11028290" cy="983209"/>
          </a:xfrm>
        </p:spPr>
        <p:txBody>
          <a:bodyPr/>
          <a:lstStyle/>
          <a:p>
            <a:r>
              <a:rPr lang="da-DK"/>
              <a:t>Begrundet idevalg</a:t>
            </a:r>
            <a:endParaRPr lang="da-DK" dirty="0"/>
          </a:p>
        </p:txBody>
      </p:sp>
      <p:sp>
        <p:nvSpPr>
          <p:cNvPr id="3" name="Pladsholder til indhold 2">
            <a:extLst>
              <a:ext uri="{FF2B5EF4-FFF2-40B4-BE49-F238E27FC236}">
                <a16:creationId xmlns:a16="http://schemas.microsoft.com/office/drawing/2014/main" id="{2D9E7C17-5CBF-675E-0AD4-BBD90273BD12}"/>
              </a:ext>
            </a:extLst>
          </p:cNvPr>
          <p:cNvSpPr>
            <a:spLocks noGrp="1"/>
          </p:cNvSpPr>
          <p:nvPr>
            <p:ph idx="1"/>
          </p:nvPr>
        </p:nvSpPr>
        <p:spPr>
          <a:xfrm>
            <a:off x="695325" y="1332000"/>
            <a:ext cx="6396851" cy="4248000"/>
          </a:xfrm>
        </p:spPr>
        <p:txBody>
          <a:bodyPr/>
          <a:lstStyle/>
          <a:p>
            <a:r>
              <a:rPr lang="da-DK" sz="1800" dirty="0"/>
              <a:t>Brug </a:t>
            </a:r>
            <a:r>
              <a:rPr lang="da-DK" sz="1800" b="1" dirty="0"/>
              <a:t>metodekortet </a:t>
            </a:r>
            <a:r>
              <a:rPr lang="da-DK" sz="1800" b="1" i="1"/>
              <a:t>Hvilken ide </a:t>
            </a:r>
            <a:r>
              <a:rPr lang="da-DK" sz="1800" b="1" i="1" dirty="0"/>
              <a:t>vælger vi?</a:t>
            </a:r>
            <a:r>
              <a:rPr lang="da-DK" sz="1800" b="1" dirty="0"/>
              <a:t> </a:t>
            </a:r>
            <a:r>
              <a:rPr lang="da-DK" sz="1800" dirty="0"/>
              <a:t>til at </a:t>
            </a:r>
            <a:r>
              <a:rPr lang="da-DK" sz="1800" b="1"/>
              <a:t>vurdere ideerne </a:t>
            </a:r>
            <a:r>
              <a:rPr lang="da-DK" sz="1800" b="1" dirty="0"/>
              <a:t>fra jeres brainstorm</a:t>
            </a:r>
            <a:r>
              <a:rPr lang="da-DK" sz="1800" dirty="0"/>
              <a:t> og vælge </a:t>
            </a:r>
            <a:r>
              <a:rPr lang="da-DK" sz="1800"/>
              <a:t>den ide, </a:t>
            </a:r>
            <a:r>
              <a:rPr lang="da-DK" sz="1800" dirty="0"/>
              <a:t>I vil arbejde videre med i udviklingen af jeres første prototype.</a:t>
            </a:r>
          </a:p>
          <a:p>
            <a:r>
              <a:rPr lang="da-DK" sz="1800" dirty="0"/>
              <a:t>Når I har valgt </a:t>
            </a:r>
            <a:r>
              <a:rPr lang="da-DK" sz="1800"/>
              <a:t>jeres ide, </a:t>
            </a:r>
            <a:r>
              <a:rPr lang="da-DK" sz="1800" dirty="0"/>
              <a:t>skal I </a:t>
            </a:r>
            <a:r>
              <a:rPr lang="da-DK" sz="1800" b="1" dirty="0"/>
              <a:t>opstille hypoteser for de materialer, I har valgt at anvende</a:t>
            </a:r>
            <a:r>
              <a:rPr lang="da-DK" sz="1800" dirty="0"/>
              <a:t>. Beskriv, hvilken effekt I forventer, at de enkelte materialer vil have, og begrund jeres forventninger fagligt.</a:t>
            </a:r>
          </a:p>
          <a:p>
            <a:r>
              <a:rPr lang="da-DK" sz="1800" dirty="0"/>
              <a:t>Jeres hypoteser skal gemmes og indgå i </a:t>
            </a:r>
            <a:r>
              <a:rPr lang="da-DK" sz="1800" b="1" dirty="0"/>
              <a:t>jeres NV-</a:t>
            </a:r>
            <a:r>
              <a:rPr lang="da-DK" sz="1800" b="1" dirty="0" err="1"/>
              <a:t>portfolio</a:t>
            </a:r>
            <a:r>
              <a:rPr lang="da-DK" sz="1800" dirty="0"/>
              <a:t>.</a:t>
            </a:r>
          </a:p>
        </p:txBody>
      </p:sp>
      <p:pic>
        <p:nvPicPr>
          <p:cNvPr id="5" name="Billede 4">
            <a:extLst>
              <a:ext uri="{FF2B5EF4-FFF2-40B4-BE49-F238E27FC236}">
                <a16:creationId xmlns:a16="http://schemas.microsoft.com/office/drawing/2014/main" id="{AEE1BF0B-3EEC-7767-B673-919F2DDF8A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4889" y="1448986"/>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961235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2E86A-A24A-1289-E1FD-C0B886435E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2CDC8C1-D0F4-2A9A-F849-E5E5D1AF87D3}"/>
              </a:ext>
            </a:extLst>
          </p:cNvPr>
          <p:cNvSpPr>
            <a:spLocks noGrp="1"/>
          </p:cNvSpPr>
          <p:nvPr>
            <p:ph type="title"/>
          </p:nvPr>
        </p:nvSpPr>
        <p:spPr>
          <a:xfrm>
            <a:off x="695325" y="294791"/>
            <a:ext cx="11028290" cy="983209"/>
          </a:xfrm>
        </p:spPr>
        <p:txBody>
          <a:bodyPr/>
          <a:lstStyle/>
          <a:p>
            <a:r>
              <a:rPr lang="da-DK" dirty="0"/>
              <a:t>Plan for resten af forløbet</a:t>
            </a:r>
          </a:p>
        </p:txBody>
      </p:sp>
      <p:sp>
        <p:nvSpPr>
          <p:cNvPr id="3" name="Pladsholder til indhold 2">
            <a:extLst>
              <a:ext uri="{FF2B5EF4-FFF2-40B4-BE49-F238E27FC236}">
                <a16:creationId xmlns:a16="http://schemas.microsoft.com/office/drawing/2014/main" id="{4D228596-134E-506E-BBE7-9B095E080A0B}"/>
              </a:ext>
            </a:extLst>
          </p:cNvPr>
          <p:cNvSpPr>
            <a:spLocks noGrp="1"/>
          </p:cNvSpPr>
          <p:nvPr>
            <p:ph idx="1"/>
          </p:nvPr>
        </p:nvSpPr>
        <p:spPr>
          <a:xfrm>
            <a:off x="695325" y="1332000"/>
            <a:ext cx="9861163" cy="4248000"/>
          </a:xfrm>
        </p:spPr>
        <p:txBody>
          <a:bodyPr/>
          <a:lstStyle/>
          <a:p>
            <a:pPr marL="0" indent="0">
              <a:buNone/>
            </a:pPr>
            <a:r>
              <a:rPr lang="da-DK" sz="1800" i="1" dirty="0">
                <a:highlight>
                  <a:srgbClr val="FFFF00"/>
                </a:highlight>
              </a:rPr>
              <a:t>Læreren indsætter og gennemgår planen for resten af forløbet </a:t>
            </a:r>
            <a:r>
              <a:rPr lang="da-DK" sz="1800" i="1">
                <a:highlight>
                  <a:srgbClr val="FFFF00"/>
                </a:highlight>
              </a:rPr>
              <a:t>– herunder, hvilke delprocesser </a:t>
            </a:r>
            <a:r>
              <a:rPr lang="da-DK" sz="1800" i="1" dirty="0">
                <a:highlight>
                  <a:srgbClr val="FFFF00"/>
                </a:highlight>
              </a:rPr>
              <a:t>eleverne skal arbejde i, </a:t>
            </a:r>
            <a:r>
              <a:rPr lang="da-DK" sz="1800" i="1">
                <a:highlight>
                  <a:srgbClr val="FFFF00"/>
                </a:highlight>
              </a:rPr>
              <a:t>hvilke undersøgelser </a:t>
            </a:r>
            <a:r>
              <a:rPr lang="da-DK" sz="1800" i="1" dirty="0">
                <a:highlight>
                  <a:srgbClr val="FFFF00"/>
                </a:highlight>
              </a:rPr>
              <a:t>de skal lave m.m.)</a:t>
            </a:r>
          </a:p>
          <a:p>
            <a:pPr marL="0" indent="0">
              <a:buNone/>
            </a:pPr>
            <a:endParaRPr lang="da-DK" sz="1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60399797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BFBD5-7115-662C-A3A0-A4F28265F1EC}"/>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B76D1D8C-FB70-6061-3CAE-64BCD9F2C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D1BF2CB2-3439-2FEE-851E-4D9147582A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5538C1B2-C13C-3286-CE01-6AB7141EBD43}"/>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5B6AF951-B28D-D0A5-C43D-A844B190A4BB}"/>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1550370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5B861-E57D-EB41-1714-54DDF0FA5963}"/>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20651711-FD6D-FB19-6508-466C7526EC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
        <p:nvSpPr>
          <p:cNvPr id="2" name="Titel 1">
            <a:extLst>
              <a:ext uri="{FF2B5EF4-FFF2-40B4-BE49-F238E27FC236}">
                <a16:creationId xmlns:a16="http://schemas.microsoft.com/office/drawing/2014/main" id="{67CF32EB-2B18-04AD-BDE7-275A5007BBF2}"/>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13</a:t>
            </a:r>
          </a:p>
          <a:p>
            <a:pPr algn="ctr"/>
            <a:r>
              <a:rPr lang="da-DK" sz="2400" dirty="0">
                <a:solidFill>
                  <a:schemeClr val="bg1"/>
                </a:solidFill>
                <a:latin typeface="BetonEF" pitchFamily="50" charset="0"/>
              </a:rPr>
              <a:t>Prototype 1</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0BEAA8E9-AAF2-31D0-8B50-EF887CEA42DD}"/>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055DEAB8-A41C-B268-AF02-6F74A421DB11}"/>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9C11ADF9-39B5-D307-1CDF-E52FF74A3BFE}"/>
              </a:ext>
            </a:extLst>
          </p:cNvPr>
          <p:cNvSpPr txBox="1"/>
          <p:nvPr/>
        </p:nvSpPr>
        <p:spPr>
          <a:xfrm>
            <a:off x="4237463" y="2530067"/>
            <a:ext cx="4601736" cy="1938992"/>
          </a:xfrm>
          <a:prstGeom prst="rect">
            <a:avLst/>
          </a:prstGeom>
          <a:noFill/>
        </p:spPr>
        <p:txBody>
          <a:bodyPr wrap="square" rtlCol="0">
            <a:spAutoFit/>
          </a:bodyPr>
          <a:lstStyle/>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Logbog og plan</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Arbejdstegning</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Byg og test første prototype</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Planjustering</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Logbog.</a:t>
            </a:r>
            <a:endPar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3671759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01C3B-9D38-DE08-1F58-58F23A2FEC57}"/>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8955383C-B96B-26F5-93D7-71F3EF7E2D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A27E9840-6EDB-D2CF-D744-303CCEAFA4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BDFA8CFD-F4FF-831E-F0D6-A8D15A6CC238}"/>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0C9C2E1A-42BC-BD90-5DC2-4C5A7472CF8A}"/>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2949087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59419-A374-01FD-4C4E-FC875421854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C2CCDA-2F95-BE54-B914-E2F4D8CF14B3}"/>
              </a:ext>
            </a:extLst>
          </p:cNvPr>
          <p:cNvSpPr>
            <a:spLocks noGrp="1"/>
          </p:cNvSpPr>
          <p:nvPr>
            <p:ph type="title"/>
          </p:nvPr>
        </p:nvSpPr>
        <p:spPr/>
        <p:txBody>
          <a:bodyPr/>
          <a:lstStyle/>
          <a:p>
            <a:r>
              <a:rPr lang="da-DK" dirty="0"/>
              <a:t>Arbejdstegning</a:t>
            </a:r>
          </a:p>
        </p:txBody>
      </p:sp>
      <p:sp>
        <p:nvSpPr>
          <p:cNvPr id="3" name="Pladsholder til indhold 2">
            <a:extLst>
              <a:ext uri="{FF2B5EF4-FFF2-40B4-BE49-F238E27FC236}">
                <a16:creationId xmlns:a16="http://schemas.microsoft.com/office/drawing/2014/main" id="{C499208D-946E-FB63-501D-154F86CD8316}"/>
              </a:ext>
            </a:extLst>
          </p:cNvPr>
          <p:cNvSpPr>
            <a:spLocks noGrp="1"/>
          </p:cNvSpPr>
          <p:nvPr>
            <p:ph idx="1"/>
          </p:nvPr>
        </p:nvSpPr>
        <p:spPr>
          <a:xfrm>
            <a:off x="695326" y="1332000"/>
            <a:ext cx="5646002" cy="4248000"/>
          </a:xfrm>
        </p:spPr>
        <p:txBody>
          <a:bodyPr/>
          <a:lstStyle/>
          <a:p>
            <a:r>
              <a:rPr lang="da-DK" sz="1800" dirty="0"/>
              <a:t>Brug </a:t>
            </a:r>
            <a:r>
              <a:rPr lang="da-DK" sz="1800" b="1" dirty="0"/>
              <a:t>metodekortet </a:t>
            </a:r>
            <a:r>
              <a:rPr lang="da-DK" sz="1800" b="1" i="1" dirty="0"/>
              <a:t>Arbejdstegning</a:t>
            </a:r>
            <a:r>
              <a:rPr lang="da-DK" sz="1800" b="1" dirty="0"/>
              <a:t> </a:t>
            </a:r>
            <a:r>
              <a:rPr lang="da-DK" sz="1800" dirty="0"/>
              <a:t>til at udarbejde en </a:t>
            </a:r>
            <a:r>
              <a:rPr lang="da-DK" sz="1800" b="1" dirty="0"/>
              <a:t>detaljeret arbejdstegning af jeres prototype</a:t>
            </a:r>
            <a:r>
              <a:rPr lang="da-DK" sz="1800" dirty="0"/>
              <a:t>. Tegningen skal være så præcis, at andre kan bruge den til at fremstille en nøjagtig kopi af prototypen, selvom de ikke har været en del af jeres gruppe.</a:t>
            </a:r>
          </a:p>
          <a:p>
            <a:r>
              <a:rPr lang="da-DK" sz="1800" dirty="0"/>
              <a:t>Det er en vigtig del af </a:t>
            </a:r>
            <a:r>
              <a:rPr lang="da-DK" sz="1800" b="1" dirty="0"/>
              <a:t>reproducerbarhed</a:t>
            </a:r>
            <a:r>
              <a:rPr lang="da-DK" sz="1800" dirty="0"/>
              <a:t> – altså at andre kan gentage jeres arbejde og opnå et sammenligneligt resultat. Reproducerbarhed er et centralt princip i den naturvidenskabelige metode.</a:t>
            </a:r>
          </a:p>
        </p:txBody>
      </p:sp>
      <p:pic>
        <p:nvPicPr>
          <p:cNvPr id="13" name="Billede 12">
            <a:extLst>
              <a:ext uri="{FF2B5EF4-FFF2-40B4-BE49-F238E27FC236}">
                <a16:creationId xmlns:a16="http://schemas.microsoft.com/office/drawing/2014/main" id="{BD1A477E-620F-9648-4463-9260FBB965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8797" y="68523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15" name="Billede 14">
            <a:extLst>
              <a:ext uri="{FF2B5EF4-FFF2-40B4-BE49-F238E27FC236}">
                <a16:creationId xmlns:a16="http://schemas.microsoft.com/office/drawing/2014/main" id="{20F4CA9B-DDEE-1FF4-B452-3BFCFE741C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6902" y="1280371"/>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3310242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6D047-A91D-F83B-0761-58024279D7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E17AD9A-2501-E1B3-3D3C-393C1B9AD925}"/>
              </a:ext>
            </a:extLst>
          </p:cNvPr>
          <p:cNvSpPr>
            <a:spLocks noGrp="1"/>
          </p:cNvSpPr>
          <p:nvPr>
            <p:ph type="title"/>
          </p:nvPr>
        </p:nvSpPr>
        <p:spPr>
          <a:xfrm>
            <a:off x="695325" y="294791"/>
            <a:ext cx="6820597" cy="923183"/>
          </a:xfrm>
        </p:spPr>
        <p:txBody>
          <a:bodyPr/>
          <a:lstStyle/>
          <a:p>
            <a:r>
              <a:rPr lang="da-DK" dirty="0"/>
              <a:t>Konstruer og test jeres første prototype </a:t>
            </a:r>
          </a:p>
        </p:txBody>
      </p:sp>
      <p:sp>
        <p:nvSpPr>
          <p:cNvPr id="3" name="Pladsholder til indhold 2">
            <a:extLst>
              <a:ext uri="{FF2B5EF4-FFF2-40B4-BE49-F238E27FC236}">
                <a16:creationId xmlns:a16="http://schemas.microsoft.com/office/drawing/2014/main" id="{0AAC0680-152A-D0A8-970C-EF1E75BE7D0C}"/>
              </a:ext>
            </a:extLst>
          </p:cNvPr>
          <p:cNvSpPr>
            <a:spLocks noGrp="1"/>
          </p:cNvSpPr>
          <p:nvPr>
            <p:ph idx="1"/>
          </p:nvPr>
        </p:nvSpPr>
        <p:spPr>
          <a:xfrm>
            <a:off x="695325" y="1888272"/>
            <a:ext cx="5489885" cy="3691727"/>
          </a:xfrm>
        </p:spPr>
        <p:txBody>
          <a:bodyPr/>
          <a:lstStyle/>
          <a:p>
            <a:r>
              <a:rPr lang="da-DK" sz="1800" dirty="0"/>
              <a:t>Brug jeres </a:t>
            </a:r>
            <a:r>
              <a:rPr lang="da-DK" sz="1800" b="1" dirty="0"/>
              <a:t>arbejdstegninger</a:t>
            </a:r>
            <a:r>
              <a:rPr lang="da-DK" sz="1800" dirty="0"/>
              <a:t> til at konstruere </a:t>
            </a:r>
            <a:r>
              <a:rPr lang="da-DK" sz="1800" b="1" dirty="0"/>
              <a:t>prototype 1</a:t>
            </a:r>
            <a:r>
              <a:rPr lang="da-DK" sz="1800" dirty="0"/>
              <a:t>. Følg arbejdstegningerne så præcist som muligt, så I efterfølgende kan vurdere, hvordan jeres design fungerer i praksis.</a:t>
            </a:r>
          </a:p>
        </p:txBody>
      </p:sp>
      <p:pic>
        <p:nvPicPr>
          <p:cNvPr id="9" name="Billede 8">
            <a:extLst>
              <a:ext uri="{FF2B5EF4-FFF2-40B4-BE49-F238E27FC236}">
                <a16:creationId xmlns:a16="http://schemas.microsoft.com/office/drawing/2014/main" id="{FB45600C-198D-1AAD-0DB8-0DB1567AB0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8797" y="68523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5D31AD50-2742-04F6-6322-34220F1E67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6902" y="1280371"/>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9804065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8278E-3C8F-BFAC-8B01-7B35CE4A7750}"/>
            </a:ext>
          </a:extLst>
        </p:cNvPr>
        <p:cNvGrpSpPr/>
        <p:nvPr/>
      </p:nvGrpSpPr>
      <p:grpSpPr>
        <a:xfrm>
          <a:off x="0" y="0"/>
          <a:ext cx="0" cy="0"/>
          <a:chOff x="0" y="0"/>
          <a:chExt cx="0" cy="0"/>
        </a:xfrm>
      </p:grpSpPr>
      <p:pic>
        <p:nvPicPr>
          <p:cNvPr id="11" name="Billede 10">
            <a:extLst>
              <a:ext uri="{FF2B5EF4-FFF2-40B4-BE49-F238E27FC236}">
                <a16:creationId xmlns:a16="http://schemas.microsoft.com/office/drawing/2014/main" id="{68C2D33C-D30E-5AB0-2EDA-ECD7F47147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475" y="191716"/>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5F808C71-0EA2-6C82-68D9-0F2AEBD019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4333" y="640358"/>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2A4E4493-6B32-EB07-1950-975CAF4DF3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3191" y="1089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E2C667EC-DEE9-100E-3C74-55CF34CB5AA4}"/>
              </a:ext>
            </a:extLst>
          </p:cNvPr>
          <p:cNvSpPr>
            <a:spLocks noGrp="1"/>
          </p:cNvSpPr>
          <p:nvPr>
            <p:ph type="title"/>
          </p:nvPr>
        </p:nvSpPr>
        <p:spPr>
          <a:xfrm>
            <a:off x="695325" y="294791"/>
            <a:ext cx="10507934" cy="923183"/>
          </a:xfrm>
        </p:spPr>
        <p:txBody>
          <a:bodyPr/>
          <a:lstStyle/>
          <a:p>
            <a:r>
              <a:rPr lang="da-DK" dirty="0"/>
              <a:t>Planjustering</a:t>
            </a:r>
          </a:p>
        </p:txBody>
      </p:sp>
      <p:sp>
        <p:nvSpPr>
          <p:cNvPr id="3" name="Pladsholder til indhold 2">
            <a:extLst>
              <a:ext uri="{FF2B5EF4-FFF2-40B4-BE49-F238E27FC236}">
                <a16:creationId xmlns:a16="http://schemas.microsoft.com/office/drawing/2014/main" id="{88BB3EE1-0681-D4D7-2C7D-1386B378110B}"/>
              </a:ext>
            </a:extLst>
          </p:cNvPr>
          <p:cNvSpPr>
            <a:spLocks noGrp="1"/>
          </p:cNvSpPr>
          <p:nvPr>
            <p:ph idx="1"/>
          </p:nvPr>
        </p:nvSpPr>
        <p:spPr>
          <a:xfrm>
            <a:off x="695325" y="1332000"/>
            <a:ext cx="5593963" cy="4248000"/>
          </a:xfrm>
        </p:spPr>
        <p:txBody>
          <a:bodyPr/>
          <a:lstStyle/>
          <a:p>
            <a:pPr marL="0" indent="0">
              <a:buNone/>
            </a:pPr>
            <a:r>
              <a:rPr lang="da-DK" sz="1800" b="1" dirty="0"/>
              <a:t>Metodekortet </a:t>
            </a:r>
            <a:r>
              <a:rPr lang="da-DK" sz="1800" b="1" i="1" dirty="0"/>
              <a:t>Læg en plan</a:t>
            </a:r>
          </a:p>
          <a:p>
            <a:pPr marL="0" indent="0">
              <a:buNone/>
            </a:pPr>
            <a:r>
              <a:rPr lang="da-DK" sz="1800" dirty="0"/>
              <a:t>Når I har konstrueret jeres første prototype, skal I udarbejde </a:t>
            </a:r>
            <a:r>
              <a:rPr lang="da-DK" sz="1800" b="1" dirty="0"/>
              <a:t>én konstruktionsvejledning</a:t>
            </a:r>
            <a:r>
              <a:rPr lang="da-DK" sz="1800" dirty="0"/>
              <a:t>, som andre kan følge for at fremstille en nøjagtig kopi af jeres prototype.</a:t>
            </a:r>
          </a:p>
          <a:p>
            <a:pPr marL="0" indent="0">
              <a:buNone/>
            </a:pPr>
            <a:r>
              <a:rPr lang="da-DK" sz="1800" dirty="0"/>
              <a:t>I konstruktionsvejledningen skal I tage højde for og rette op på de eventuelle problemer eller udfordringer, som jeres gruppe stødte på, da I fremstillede prototype 1 ud fra jeres egen arbejdstegning.</a:t>
            </a:r>
          </a:p>
        </p:txBody>
      </p:sp>
      <p:pic>
        <p:nvPicPr>
          <p:cNvPr id="5" name="Billede 4">
            <a:extLst>
              <a:ext uri="{FF2B5EF4-FFF2-40B4-BE49-F238E27FC236}">
                <a16:creationId xmlns:a16="http://schemas.microsoft.com/office/drawing/2014/main" id="{E8BD97F8-EFA4-DF11-BB6C-9610D35CA6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2049" y="1537642"/>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466336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68A62-8DB0-6BBD-D7B9-0F61BF16EF19}"/>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155F8B21-486E-6A72-D3D9-4872030DEA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3D2DFDE-870A-4BF7-ED3A-33A0EBD0E3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43AA3AC8-BE98-8C96-3562-45415B363925}"/>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6A827AB6-A204-13A1-B2E2-202F83D270BC}"/>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413058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22BEC-CF43-F415-CEC9-BA112A55CED2}"/>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7522B9FE-1879-DAC8-36AF-BD81D57131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E08159C7-DDCA-3B50-5F2A-B49C324A0FB3}"/>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14</a:t>
            </a:r>
          </a:p>
          <a:p>
            <a:pPr algn="ctr"/>
            <a:r>
              <a:rPr lang="da-DK" sz="2400" dirty="0">
                <a:solidFill>
                  <a:schemeClr val="bg1"/>
                </a:solidFill>
                <a:latin typeface="BetonEF" pitchFamily="50" charset="0"/>
              </a:rPr>
              <a:t>Analyse og iteration</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E81B121F-9E05-14C7-B932-78D31EB0AF66}"/>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D42168BE-CA4A-FF5C-15D5-673CF79F3B7B}"/>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D66E100A-22BA-7760-97A3-054EDC916E34}"/>
              </a:ext>
            </a:extLst>
          </p:cNvPr>
          <p:cNvSpPr txBox="1"/>
          <p:nvPr/>
        </p:nvSpPr>
        <p:spPr>
          <a:xfrm>
            <a:off x="4081346" y="2530067"/>
            <a:ext cx="4757853" cy="1938992"/>
          </a:xfrm>
          <a:prstGeom prst="rect">
            <a:avLst/>
          </a:prstGeom>
          <a:noFill/>
        </p:spPr>
        <p:txBody>
          <a:bodyPr wrap="square" rtlCol="0">
            <a:spAutoFit/>
          </a:bodyPr>
          <a:lstStyle/>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Analyse af testresultater</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Identifikation af udfordringer</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Justering af plan og opgaver</a:t>
            </a: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65199548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F8ED1-C459-53FC-CACA-CCB456D6959B}"/>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4A4F8770-735D-8730-BE15-74F42CD012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940139DA-264E-D984-A63A-770A85FA58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571C630-25EE-635F-8B39-41A56857FA13}"/>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FFD3CD08-438F-8966-3A07-DF94A7F4087E}"/>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557068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FF72D-8F69-5DE2-A985-EABB0F408F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B292F6-4C4A-9EF5-0C45-A141F62EC7FE}"/>
              </a:ext>
            </a:extLst>
          </p:cNvPr>
          <p:cNvSpPr>
            <a:spLocks noGrp="1"/>
          </p:cNvSpPr>
          <p:nvPr>
            <p:ph type="title"/>
          </p:nvPr>
        </p:nvSpPr>
        <p:spPr>
          <a:xfrm>
            <a:off x="695325" y="294791"/>
            <a:ext cx="11028290" cy="983209"/>
          </a:xfrm>
        </p:spPr>
        <p:txBody>
          <a:bodyPr/>
          <a:lstStyle/>
          <a:p>
            <a:r>
              <a:rPr lang="da-DK" dirty="0"/>
              <a:t>Arbejdstegning</a:t>
            </a:r>
          </a:p>
        </p:txBody>
      </p:sp>
      <p:sp>
        <p:nvSpPr>
          <p:cNvPr id="3" name="Pladsholder til indhold 2">
            <a:extLst>
              <a:ext uri="{FF2B5EF4-FFF2-40B4-BE49-F238E27FC236}">
                <a16:creationId xmlns:a16="http://schemas.microsoft.com/office/drawing/2014/main" id="{15D6F2FE-5095-5A09-3704-270079FE480B}"/>
              </a:ext>
            </a:extLst>
          </p:cNvPr>
          <p:cNvSpPr>
            <a:spLocks noGrp="1"/>
          </p:cNvSpPr>
          <p:nvPr>
            <p:ph idx="1"/>
          </p:nvPr>
        </p:nvSpPr>
        <p:spPr>
          <a:xfrm>
            <a:off x="695325" y="1332000"/>
            <a:ext cx="6508363" cy="4248000"/>
          </a:xfrm>
        </p:spPr>
        <p:txBody>
          <a:bodyPr/>
          <a:lstStyle/>
          <a:p>
            <a:r>
              <a:rPr lang="da-DK" sz="1800" dirty="0"/>
              <a:t>Brug </a:t>
            </a:r>
            <a:r>
              <a:rPr lang="da-DK" sz="1800" b="1" dirty="0"/>
              <a:t>metodekortet </a:t>
            </a:r>
            <a:r>
              <a:rPr lang="da-DK" sz="1800" b="1" i="1" dirty="0"/>
              <a:t>Arbejdstegning</a:t>
            </a:r>
            <a:r>
              <a:rPr lang="da-DK" sz="1800" b="1" dirty="0"/>
              <a:t> </a:t>
            </a:r>
            <a:r>
              <a:rPr lang="da-DK" sz="1800" dirty="0"/>
              <a:t>til at </a:t>
            </a:r>
            <a:r>
              <a:rPr lang="da-DK" sz="1800" b="1" dirty="0"/>
              <a:t>justere jeres arbejdstegning fra lektion 13</a:t>
            </a:r>
            <a:r>
              <a:rPr lang="da-DK" sz="1800" dirty="0"/>
              <a:t> på baggrund af resultaterne fra afprøvningen af jeres hypoteser fra lektion 12.</a:t>
            </a:r>
          </a:p>
          <a:p>
            <a:r>
              <a:rPr lang="da-DK" sz="1800" dirty="0"/>
              <a:t>Indarbejd de ændringer, som jeres nye viden peger på, så arbejdstegningen danner et bedre grundlag for jeres videre arbejde med prototypen.</a:t>
            </a:r>
          </a:p>
          <a:p>
            <a:pPr marL="0" lvl="0" indent="0">
              <a:buNone/>
            </a:pPr>
            <a:endParaRPr lang="da-DK" sz="1800"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70D68D1F-6E61-C0D9-C904-94F1E595D9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5670" y="68400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CE284D2A-D932-8DCF-2D1F-1E842EAC19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1404"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7697380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F1097-FCC6-7DF9-7254-25448EAED7B0}"/>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3232B195-CB2A-A78F-3127-9F5434E18D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2626" y="511332"/>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9EA3538-1B1F-8D05-A230-EEE478C3E872}"/>
              </a:ext>
            </a:extLst>
          </p:cNvPr>
          <p:cNvSpPr>
            <a:spLocks noGrp="1"/>
          </p:cNvSpPr>
          <p:nvPr>
            <p:ph type="title"/>
          </p:nvPr>
        </p:nvSpPr>
        <p:spPr>
          <a:xfrm>
            <a:off x="695325" y="294791"/>
            <a:ext cx="11028290" cy="983209"/>
          </a:xfrm>
        </p:spPr>
        <p:txBody>
          <a:bodyPr/>
          <a:lstStyle/>
          <a:p>
            <a:r>
              <a:rPr lang="da-DK" dirty="0"/>
              <a:t>Analyse af testresultater</a:t>
            </a:r>
          </a:p>
        </p:txBody>
      </p:sp>
      <p:sp>
        <p:nvSpPr>
          <p:cNvPr id="3" name="Pladsholder til indhold 2">
            <a:extLst>
              <a:ext uri="{FF2B5EF4-FFF2-40B4-BE49-F238E27FC236}">
                <a16:creationId xmlns:a16="http://schemas.microsoft.com/office/drawing/2014/main" id="{292CB041-412F-5E15-5C71-700936CE00EF}"/>
              </a:ext>
            </a:extLst>
          </p:cNvPr>
          <p:cNvSpPr>
            <a:spLocks noGrp="1"/>
          </p:cNvSpPr>
          <p:nvPr>
            <p:ph idx="1"/>
          </p:nvPr>
        </p:nvSpPr>
        <p:spPr>
          <a:xfrm>
            <a:off x="695325" y="1331999"/>
            <a:ext cx="5653436" cy="2660137"/>
          </a:xfrm>
        </p:spPr>
        <p:txBody>
          <a:bodyPr/>
          <a:lstStyle/>
          <a:p>
            <a:r>
              <a:rPr lang="da-DK" sz="1800" dirty="0"/>
              <a:t>Brug </a:t>
            </a:r>
            <a:r>
              <a:rPr lang="da-DK" sz="1800" b="1" dirty="0"/>
              <a:t>metodekortet </a:t>
            </a:r>
            <a:r>
              <a:rPr lang="da-DK" sz="1800" b="1" i="1" dirty="0" err="1"/>
              <a:t>Videnskortlægning</a:t>
            </a:r>
            <a:r>
              <a:rPr lang="da-DK" sz="1800" b="1" dirty="0"/>
              <a:t> </a:t>
            </a:r>
            <a:r>
              <a:rPr lang="da-DK" sz="1800" dirty="0"/>
              <a:t>til at </a:t>
            </a:r>
            <a:r>
              <a:rPr lang="da-DK" sz="1800" b="1" dirty="0"/>
              <a:t>samle op på den nye viden, I har fået gennem test af jeres hypoteser</a:t>
            </a:r>
            <a:r>
              <a:rPr lang="da-DK" sz="1800" dirty="0"/>
              <a:t>.</a:t>
            </a:r>
          </a:p>
          <a:p>
            <a:r>
              <a:rPr lang="da-DK" sz="1800" dirty="0"/>
              <a:t>På baggrund af jeres resultater skal I vurdere, om der er behov for at </a:t>
            </a:r>
            <a:r>
              <a:rPr lang="da-DK" sz="1800" b="1" dirty="0"/>
              <a:t>justere den plan, I udarbejdede i lektion 13</a:t>
            </a:r>
            <a:r>
              <a:rPr lang="da-DK" sz="1800" dirty="0"/>
              <a:t>, og i så fald hvilke ændringer I vil foretage.</a:t>
            </a:r>
          </a:p>
          <a:p>
            <a:pPr marL="0" lvl="0" indent="0">
              <a:buNone/>
            </a:pPr>
            <a:endParaRPr lang="da-DK" sz="1800"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CFFC9B9D-1BB1-FABF-0E6C-0C49675AC1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1820" y="1290599"/>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2672788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0F662-A85B-5005-81D6-9EC75F08CF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FC3A867-957D-B395-16B7-9040C476BB40}"/>
              </a:ext>
            </a:extLst>
          </p:cNvPr>
          <p:cNvSpPr>
            <a:spLocks noGrp="1"/>
          </p:cNvSpPr>
          <p:nvPr>
            <p:ph type="title"/>
          </p:nvPr>
        </p:nvSpPr>
        <p:spPr>
          <a:xfrm>
            <a:off x="695325" y="294791"/>
            <a:ext cx="11028290" cy="983209"/>
          </a:xfrm>
        </p:spPr>
        <p:txBody>
          <a:bodyPr/>
          <a:lstStyle/>
          <a:p>
            <a:r>
              <a:rPr lang="da-DK" dirty="0"/>
              <a:t>Identifikation af udfordringer</a:t>
            </a:r>
          </a:p>
        </p:txBody>
      </p:sp>
      <p:sp>
        <p:nvSpPr>
          <p:cNvPr id="3" name="Pladsholder til indhold 2">
            <a:extLst>
              <a:ext uri="{FF2B5EF4-FFF2-40B4-BE49-F238E27FC236}">
                <a16:creationId xmlns:a16="http://schemas.microsoft.com/office/drawing/2014/main" id="{FD40915E-E045-227D-412D-C142414128C8}"/>
              </a:ext>
            </a:extLst>
          </p:cNvPr>
          <p:cNvSpPr>
            <a:spLocks noGrp="1"/>
          </p:cNvSpPr>
          <p:nvPr>
            <p:ph idx="1"/>
          </p:nvPr>
        </p:nvSpPr>
        <p:spPr>
          <a:xfrm>
            <a:off x="695325" y="1331999"/>
            <a:ext cx="5155348" cy="2459415"/>
          </a:xfrm>
        </p:spPr>
        <p:txBody>
          <a:bodyPr/>
          <a:lstStyle/>
          <a:p>
            <a:pPr marL="0" indent="0">
              <a:buNone/>
            </a:pPr>
            <a:r>
              <a:rPr lang="da-DK" sz="1800" dirty="0"/>
              <a:t>Brug </a:t>
            </a:r>
            <a:r>
              <a:rPr lang="da-DK" sz="1800" b="1" dirty="0"/>
              <a:t>metodekortet </a:t>
            </a:r>
            <a:r>
              <a:rPr lang="da-DK" sz="1800" b="1" i="1" dirty="0"/>
              <a:t>Problemskitse</a:t>
            </a:r>
            <a:r>
              <a:rPr lang="da-DK" sz="1800" b="1" dirty="0"/>
              <a:t> </a:t>
            </a:r>
            <a:r>
              <a:rPr lang="da-DK" sz="1800" dirty="0"/>
              <a:t>til at </a:t>
            </a:r>
            <a:r>
              <a:rPr lang="da-DK" sz="1800" b="1" dirty="0"/>
              <a:t>analysere jeres filters funktion og identificere mulige forbedringer</a:t>
            </a:r>
            <a:r>
              <a:rPr lang="da-DK" sz="1800" dirty="0"/>
              <a:t>. Tag udgangspunkt i den udfordring, I formulerede i lektion 12, og overvej, hvad der skal ændres, hvis filteret endnu ikke løser udfordringen tilfredsstillende.</a:t>
            </a:r>
          </a:p>
          <a:p>
            <a:pPr marL="0" lvl="0" indent="0">
              <a:buNone/>
            </a:pPr>
            <a:endParaRPr lang="da-DK" sz="1800" dirty="0">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053B46E1-7F8B-EEF4-7C07-4D63152B48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5374" y="501703"/>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BA90B2F9-FCBB-210B-9218-EC8DB045C4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2577" y="1331999"/>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173627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B0946-2ECF-D6BD-4C62-1526B61C060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835A90-7497-2249-3E86-898A30B991DB}"/>
              </a:ext>
            </a:extLst>
          </p:cNvPr>
          <p:cNvSpPr>
            <a:spLocks noGrp="1"/>
          </p:cNvSpPr>
          <p:nvPr>
            <p:ph type="title"/>
          </p:nvPr>
        </p:nvSpPr>
        <p:spPr>
          <a:xfrm>
            <a:off x="695325" y="294791"/>
            <a:ext cx="11028290" cy="983209"/>
          </a:xfrm>
        </p:spPr>
        <p:txBody>
          <a:bodyPr/>
          <a:lstStyle/>
          <a:p>
            <a:r>
              <a:rPr lang="da-DK" dirty="0"/>
              <a:t>Justering af plan og opgaver</a:t>
            </a:r>
          </a:p>
        </p:txBody>
      </p:sp>
      <p:sp>
        <p:nvSpPr>
          <p:cNvPr id="3" name="Pladsholder til indhold 2">
            <a:extLst>
              <a:ext uri="{FF2B5EF4-FFF2-40B4-BE49-F238E27FC236}">
                <a16:creationId xmlns:a16="http://schemas.microsoft.com/office/drawing/2014/main" id="{D63AB266-6E91-6E4E-40B7-A88308516C86}"/>
              </a:ext>
            </a:extLst>
          </p:cNvPr>
          <p:cNvSpPr>
            <a:spLocks noGrp="1"/>
          </p:cNvSpPr>
          <p:nvPr>
            <p:ph idx="1"/>
          </p:nvPr>
        </p:nvSpPr>
        <p:spPr>
          <a:xfrm>
            <a:off x="695324" y="1331999"/>
            <a:ext cx="4359896" cy="3959999"/>
          </a:xfrm>
        </p:spPr>
        <p:txBody>
          <a:bodyPr/>
          <a:lstStyle/>
          <a:p>
            <a:r>
              <a:rPr lang="da-DK" sz="1800" b="1" dirty="0"/>
              <a:t>Metodekortet </a:t>
            </a:r>
            <a:r>
              <a:rPr lang="da-DK" sz="1800" b="1" i="1" dirty="0"/>
              <a:t>Læg en plan </a:t>
            </a:r>
            <a:r>
              <a:rPr lang="da-DK" sz="1800" dirty="0"/>
              <a:t>genbesøges, så I justerer den videre proces på baggrund af jeres erfaringer.</a:t>
            </a:r>
          </a:p>
          <a:p>
            <a:r>
              <a:rPr lang="da-DK" sz="1800" b="1" dirty="0"/>
              <a:t>Metodekortet </a:t>
            </a:r>
            <a:r>
              <a:rPr lang="da-DK" sz="1800" b="1" i="1" dirty="0"/>
              <a:t>Opgavefordeling</a:t>
            </a:r>
            <a:r>
              <a:rPr lang="da-DK" sz="1800" b="1" dirty="0"/>
              <a:t> </a:t>
            </a:r>
            <a:r>
              <a:rPr lang="da-DK" sz="1800" dirty="0"/>
              <a:t>skal I bruge til at organisere arbejdet med næste iteration og tydeliggøre ansvar i gruppen.</a:t>
            </a:r>
          </a:p>
          <a:p>
            <a:pPr marL="0" lvl="0" indent="0">
              <a:buNone/>
            </a:pPr>
            <a:endParaRPr lang="da-DK" sz="1800" dirty="0">
              <a:latin typeface="Segoe UI" panose="020B0502040204020203" pitchFamily="34" charset="0"/>
              <a:cs typeface="Segoe UI" panose="020B0502040204020203" pitchFamily="34" charset="0"/>
            </a:endParaRPr>
          </a:p>
        </p:txBody>
      </p:sp>
      <p:pic>
        <p:nvPicPr>
          <p:cNvPr id="15" name="Billede 14">
            <a:extLst>
              <a:ext uri="{FF2B5EF4-FFF2-40B4-BE49-F238E27FC236}">
                <a16:creationId xmlns:a16="http://schemas.microsoft.com/office/drawing/2014/main" id="{4D305BBC-7D01-DD36-B17A-B8CE7FC659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9579" y="60544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3" name="Billede 12">
            <a:extLst>
              <a:ext uri="{FF2B5EF4-FFF2-40B4-BE49-F238E27FC236}">
                <a16:creationId xmlns:a16="http://schemas.microsoft.com/office/drawing/2014/main" id="{D7658D78-07D3-01FB-120A-76D938164E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3940" y="60544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AAF5FD9F-C84A-A0E3-1640-26AFD84BEF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0562" y="2026566"/>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21DB7D6C-4999-41C5-40F4-15499092AB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74923" y="2026566"/>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78C297E1-9239-0D44-E5A0-F8DDFFAA157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39284" y="2026566"/>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9C930453-BD3B-C336-B40F-0C032483816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03645" y="2026566"/>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1368476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88233-1E5A-44BD-531D-0F121C488BAC}"/>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F8D10CC6-B5EE-0090-8BE8-5121141979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99C070A5-994C-1023-840F-34BF05F0C5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733A754-B474-40F9-793C-7D60F29607B0}"/>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4AAB9EB3-365F-AE7B-6637-79C0A61DB07A}"/>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8208899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8C0A-A333-78DB-6B9B-2342B11F815D}"/>
            </a:ext>
          </a:extLst>
        </p:cNvPr>
        <p:cNvGrpSpPr/>
        <p:nvPr/>
      </p:nvGrpSpPr>
      <p:grpSpPr>
        <a:xfrm>
          <a:off x="0" y="0"/>
          <a:ext cx="0" cy="0"/>
          <a:chOff x="0" y="0"/>
          <a:chExt cx="0" cy="0"/>
        </a:xfrm>
      </p:grpSpPr>
      <p:pic>
        <p:nvPicPr>
          <p:cNvPr id="10" name="Billede 9">
            <a:extLst>
              <a:ext uri="{FF2B5EF4-FFF2-40B4-BE49-F238E27FC236}">
                <a16:creationId xmlns:a16="http://schemas.microsoft.com/office/drawing/2014/main" id="{54C50E42-DD74-2ABF-E546-6187624F8F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pic>
        <p:nvPicPr>
          <p:cNvPr id="7" name="Billede 6">
            <a:extLst>
              <a:ext uri="{FF2B5EF4-FFF2-40B4-BE49-F238E27FC236}">
                <a16:creationId xmlns:a16="http://schemas.microsoft.com/office/drawing/2014/main" id="{177A279B-6C13-F051-25DF-6EDF7B8DEA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2000" y="3960000"/>
            <a:ext cx="1620000" cy="1620000"/>
          </a:xfrm>
          <a:prstGeom prst="rect">
            <a:avLst/>
          </a:prstGeom>
        </p:spPr>
      </p:pic>
      <p:sp>
        <p:nvSpPr>
          <p:cNvPr id="2" name="Titel 1">
            <a:extLst>
              <a:ext uri="{FF2B5EF4-FFF2-40B4-BE49-F238E27FC236}">
                <a16:creationId xmlns:a16="http://schemas.microsoft.com/office/drawing/2014/main" id="{861F4742-E06D-6294-FA2C-CD1E2706B6A3}"/>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15</a:t>
            </a:r>
          </a:p>
          <a:p>
            <a:pPr algn="ctr"/>
            <a:r>
              <a:rPr lang="da-DK" sz="2400" dirty="0">
                <a:solidFill>
                  <a:schemeClr val="bg1"/>
                </a:solidFill>
                <a:latin typeface="BetonEF" pitchFamily="50" charset="0"/>
              </a:rPr>
              <a:t>Prototype 2</a:t>
            </a:r>
            <a:endParaRPr lang="da-DK" sz="6000" dirty="0">
              <a:solidFill>
                <a:schemeClr val="bg1"/>
              </a:solidFill>
              <a:latin typeface="BetonEF" pitchFamily="50" charset="0"/>
            </a:endParaRPr>
          </a:p>
        </p:txBody>
      </p:sp>
      <p:sp>
        <p:nvSpPr>
          <p:cNvPr id="5" name="Titel 4">
            <a:extLst>
              <a:ext uri="{FF2B5EF4-FFF2-40B4-BE49-F238E27FC236}">
                <a16:creationId xmlns:a16="http://schemas.microsoft.com/office/drawing/2014/main" id="{DE57181E-D280-9F00-1554-2B82749E847F}"/>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C74B897B-95C1-9018-DE65-62C88E9D9E0B}"/>
              </a:ext>
            </a:extLst>
          </p:cNvPr>
          <p:cNvSpPr txBox="1"/>
          <p:nvPr/>
        </p:nvSpPr>
        <p:spPr>
          <a:xfrm>
            <a:off x="3560956" y="2530067"/>
            <a:ext cx="5278243" cy="1631216"/>
          </a:xfrm>
          <a:prstGeom prst="rect">
            <a:avLst/>
          </a:prstGeom>
          <a:noFill/>
        </p:spPr>
        <p:txBody>
          <a:bodyPr wrap="square" rtlCol="0">
            <a:spAutoFit/>
          </a:bodyPr>
          <a:lstStyle/>
          <a:p>
            <a:pPr marL="342900" indent="-216000">
              <a:buFont typeface="Arial" panose="020B0604020202020204" pitchFamily="34" charset="0"/>
              <a:buChar char="•"/>
            </a:pPr>
            <a:r>
              <a:rPr lang="en-US" sz="2000" dirty="0" err="1">
                <a:solidFill>
                  <a:srgbClr val="123044"/>
                </a:solidFill>
                <a:latin typeface="Segoe UI" panose="020B0502040204020203" pitchFamily="34" charset="0"/>
                <a:ea typeface="Arial" pitchFamily="34" charset="-122"/>
                <a:cs typeface="Segoe UI" panose="020B0502040204020203" pitchFamily="34" charset="0"/>
              </a:rPr>
              <a:t>Logbog</a:t>
            </a:r>
            <a:endParaRPr lang="en-US" sz="2000" dirty="0">
              <a:solidFill>
                <a:srgbClr val="123044"/>
              </a:solidFill>
              <a:latin typeface="Segoe UI" panose="020B0502040204020203" pitchFamily="34" charset="0"/>
              <a:ea typeface="Arial" pitchFamily="34" charset="-122"/>
              <a:cs typeface="Segoe UI" panose="020B0502040204020203" pitchFamily="34" charset="0"/>
            </a:endParaRPr>
          </a:p>
          <a:p>
            <a:pPr marL="342900" indent="-216000">
              <a:buFont typeface="Arial" panose="020B0604020202020204" pitchFamily="34" charset="0"/>
              <a:buChar char="•"/>
            </a:pPr>
            <a:r>
              <a:rPr lang="en-US" sz="2000">
                <a:solidFill>
                  <a:srgbClr val="123044"/>
                </a:solidFill>
                <a:latin typeface="Segoe UI" panose="020B0502040204020203" pitchFamily="34" charset="0"/>
                <a:ea typeface="Arial" pitchFamily="34" charset="-122"/>
                <a:cs typeface="Segoe UI" panose="020B0502040204020203" pitchFamily="34" charset="0"/>
              </a:rPr>
              <a:t>Konstruer </a:t>
            </a:r>
            <a:r>
              <a:rPr lang="en-US" sz="2000" dirty="0" err="1">
                <a:solidFill>
                  <a:srgbClr val="123044"/>
                </a:solidFill>
                <a:latin typeface="Segoe UI" panose="020B0502040204020203" pitchFamily="34" charset="0"/>
                <a:ea typeface="Arial" pitchFamily="34" charset="-122"/>
                <a:cs typeface="Segoe UI" panose="020B0502040204020203" pitchFamily="34" charset="0"/>
              </a:rPr>
              <a:t>forbedret</a:t>
            </a:r>
            <a:r>
              <a:rPr lang="en-US" sz="2000" dirty="0">
                <a:solidFill>
                  <a:srgbClr val="123044"/>
                </a:solidFill>
                <a:latin typeface="Segoe UI" panose="020B0502040204020203" pitchFamily="34" charset="0"/>
                <a:ea typeface="Arial" pitchFamily="34" charset="-122"/>
                <a:cs typeface="Segoe UI" panose="020B0502040204020203" pitchFamily="34" charset="0"/>
              </a:rPr>
              <a:t> prototype</a:t>
            </a:r>
            <a:endParaRPr lang="en-US" sz="2000" dirty="0">
              <a:latin typeface="Segoe UI" panose="020B0502040204020203" pitchFamily="34" charset="0"/>
              <a:cs typeface="Segoe UI" panose="020B0502040204020203" pitchFamily="34" charset="0"/>
            </a:endParaRPr>
          </a:p>
          <a:p>
            <a:pPr marL="342900" indent="-216000">
              <a:buFont typeface="Arial" panose="020B0604020202020204" pitchFamily="34" charset="0"/>
              <a:buChar char="•"/>
            </a:pPr>
            <a:r>
              <a:rPr lang="en-US" sz="2000" dirty="0">
                <a:solidFill>
                  <a:srgbClr val="123044"/>
                </a:solidFill>
                <a:latin typeface="Segoe UI" panose="020B0502040204020203" pitchFamily="34" charset="0"/>
                <a:ea typeface="Arial" pitchFamily="34" charset="-122"/>
                <a:cs typeface="Segoe UI" panose="020B0502040204020203" pitchFamily="34" charset="0"/>
              </a:rPr>
              <a:t>Test under </a:t>
            </a:r>
            <a:r>
              <a:rPr lang="en-US" sz="2000" dirty="0" err="1">
                <a:solidFill>
                  <a:srgbClr val="123044"/>
                </a:solidFill>
                <a:latin typeface="Segoe UI" panose="020B0502040204020203" pitchFamily="34" charset="0"/>
                <a:ea typeface="Arial" pitchFamily="34" charset="-122"/>
                <a:cs typeface="Segoe UI" panose="020B0502040204020203" pitchFamily="34" charset="0"/>
              </a:rPr>
              <a:t>ensartede</a:t>
            </a:r>
            <a:r>
              <a:rPr lang="en-US" sz="2000" dirty="0">
                <a:solidFill>
                  <a:srgbClr val="123044"/>
                </a:solidFill>
                <a:latin typeface="Segoe UI" panose="020B0502040204020203" pitchFamily="34" charset="0"/>
                <a:ea typeface="Arial" pitchFamily="34" charset="-122"/>
                <a:cs typeface="Segoe UI" panose="020B0502040204020203" pitchFamily="34" charset="0"/>
              </a:rPr>
              <a:t> </a:t>
            </a:r>
            <a:r>
              <a:rPr lang="en-US" sz="2000" dirty="0" err="1">
                <a:solidFill>
                  <a:srgbClr val="123044"/>
                </a:solidFill>
                <a:latin typeface="Segoe UI" panose="020B0502040204020203" pitchFamily="34" charset="0"/>
                <a:ea typeface="Arial" pitchFamily="34" charset="-122"/>
                <a:cs typeface="Segoe UI" panose="020B0502040204020203" pitchFamily="34" charset="0"/>
              </a:rPr>
              <a:t>betingelser</a:t>
            </a:r>
            <a:endParaRPr lang="en-US" sz="2000" dirty="0">
              <a:latin typeface="Segoe UI" panose="020B0502040204020203" pitchFamily="34" charset="0"/>
              <a:cs typeface="Segoe UI" panose="020B0502040204020203" pitchFamily="34" charset="0"/>
            </a:endParaRPr>
          </a:p>
          <a:p>
            <a:pPr marL="342900" indent="-216000">
              <a:buFont typeface="Arial" panose="020B0604020202020204" pitchFamily="34" charset="0"/>
              <a:buChar char="•"/>
            </a:pPr>
            <a:r>
              <a:rPr lang="en-US" sz="2000" dirty="0" err="1">
                <a:solidFill>
                  <a:srgbClr val="123044"/>
                </a:solidFill>
                <a:latin typeface="Segoe UI" panose="020B0502040204020203" pitchFamily="34" charset="0"/>
                <a:ea typeface="Arial" pitchFamily="34" charset="-122"/>
                <a:cs typeface="Segoe UI" panose="020B0502040204020203" pitchFamily="34" charset="0"/>
              </a:rPr>
              <a:t>Sammenlign</a:t>
            </a:r>
            <a:r>
              <a:rPr lang="en-US" sz="2000" dirty="0">
                <a:solidFill>
                  <a:srgbClr val="123044"/>
                </a:solidFill>
                <a:latin typeface="Segoe UI" panose="020B0502040204020203" pitchFamily="34" charset="0"/>
                <a:ea typeface="Arial" pitchFamily="34" charset="-122"/>
                <a:cs typeface="Segoe UI" panose="020B0502040204020203" pitchFamily="34" charset="0"/>
              </a:rPr>
              <a:t> </a:t>
            </a:r>
            <a:r>
              <a:rPr lang="en-US" sz="2000" dirty="0" err="1">
                <a:solidFill>
                  <a:srgbClr val="123044"/>
                </a:solidFill>
                <a:latin typeface="Segoe UI" panose="020B0502040204020203" pitchFamily="34" charset="0"/>
                <a:ea typeface="Arial" pitchFamily="34" charset="-122"/>
                <a:cs typeface="Segoe UI" panose="020B0502040204020203" pitchFamily="34" charset="0"/>
              </a:rPr>
              <a:t>resultater</a:t>
            </a:r>
            <a:endParaRPr lang="en-US" sz="2000" dirty="0">
              <a:latin typeface="Segoe UI" panose="020B0502040204020203" pitchFamily="34" charset="0"/>
              <a:cs typeface="Segoe UI" panose="020B0502040204020203" pitchFamily="34" charset="0"/>
            </a:endParaRPr>
          </a:p>
          <a:p>
            <a:pPr marL="342900" indent="-216000">
              <a:buFont typeface="Arial" panose="020B0604020202020204" pitchFamily="34" charset="0"/>
              <a:buChar char="•"/>
            </a:pPr>
            <a:r>
              <a:rPr lang="en-US" sz="2000" dirty="0" err="1">
                <a:solidFill>
                  <a:srgbClr val="123044"/>
                </a:solidFill>
                <a:latin typeface="Segoe UI" panose="020B0502040204020203" pitchFamily="34" charset="0"/>
                <a:ea typeface="Arial" pitchFamily="34" charset="-122"/>
                <a:cs typeface="Segoe UI" panose="020B0502040204020203" pitchFamily="34" charset="0"/>
              </a:rPr>
              <a:t>Logbog</a:t>
            </a:r>
            <a:r>
              <a:rPr lang="en-US" sz="2000" dirty="0">
                <a:solidFill>
                  <a:srgbClr val="123044"/>
                </a:solidFill>
                <a:latin typeface="Segoe UI" panose="020B0502040204020203" pitchFamily="34" charset="0"/>
                <a:ea typeface="Arial" pitchFamily="34" charset="-122"/>
                <a:cs typeface="Segoe UI" panose="020B0502040204020203" pitchFamily="34" charset="0"/>
              </a:rPr>
              <a:t> </a:t>
            </a:r>
            <a:r>
              <a:rPr lang="en-US" sz="2000" err="1">
                <a:solidFill>
                  <a:srgbClr val="123044"/>
                </a:solidFill>
                <a:latin typeface="Segoe UI" panose="020B0502040204020203" pitchFamily="34" charset="0"/>
                <a:ea typeface="Arial" pitchFamily="34" charset="-122"/>
                <a:cs typeface="Segoe UI" panose="020B0502040204020203" pitchFamily="34" charset="0"/>
              </a:rPr>
              <a:t>og</a:t>
            </a:r>
            <a:r>
              <a:rPr lang="en-US" sz="2000">
                <a:solidFill>
                  <a:srgbClr val="123044"/>
                </a:solidFill>
                <a:latin typeface="Segoe UI" panose="020B0502040204020203" pitchFamily="34" charset="0"/>
                <a:ea typeface="Arial" pitchFamily="34" charset="-122"/>
                <a:cs typeface="Segoe UI" panose="020B0502040204020203" pitchFamily="34" charset="0"/>
              </a:rPr>
              <a:t> beslutninger.</a:t>
            </a:r>
            <a:endParaRPr lang="en-US" sz="2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53521242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B59CD-38C8-D12B-25D0-C055BBC75CE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3F84A12D-D348-DCB6-FB39-BA76EE41C5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1BEC0DA-6C1F-C0D3-3D71-7595469AEA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AB5DF3D-8E16-FDDC-9215-128061DAF717}"/>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51190C1B-B6AE-A395-04B3-B8FBBBE86705}"/>
              </a:ext>
            </a:extLst>
          </p:cNvPr>
          <p:cNvSpPr>
            <a:spLocks noGrp="1"/>
          </p:cNvSpPr>
          <p:nvPr>
            <p:ph idx="1"/>
          </p:nvPr>
        </p:nvSpPr>
        <p:spPr>
          <a:xfrm>
            <a:off x="695325" y="1910576"/>
            <a:ext cx="4352460" cy="3669424"/>
          </a:xfrm>
        </p:spPr>
        <p:txBody>
          <a:bodyPr/>
          <a:lstStyle/>
          <a:p>
            <a:pPr marL="0" indent="0">
              <a:buNone/>
            </a:pPr>
            <a:r>
              <a:rPr lang="da-DK" sz="1800" b="1" dirty="0"/>
              <a:t>Metodekortet </a:t>
            </a:r>
            <a:r>
              <a:rPr lang="da-DK" sz="1800" b="1" i="1" dirty="0"/>
              <a:t>Logbog</a:t>
            </a:r>
          </a:p>
          <a:p>
            <a:endParaRPr lang="da-DK" sz="1800" i="1" dirty="0"/>
          </a:p>
          <a:p>
            <a:pPr marL="0" indent="0">
              <a:buNone/>
            </a:pPr>
            <a:r>
              <a:rPr lang="da-DK" sz="1800" i="1" dirty="0"/>
              <a:t>Dagsorden:</a:t>
            </a:r>
          </a:p>
          <a:p>
            <a:pPr>
              <a:buFontTx/>
              <a:buChar char="-"/>
            </a:pPr>
            <a:r>
              <a:rPr lang="da-DK" sz="1800" i="1" dirty="0"/>
              <a:t>Hvem har lavet hvad siden sidst? (Vidensdeling og diskussion)</a:t>
            </a:r>
          </a:p>
          <a:p>
            <a:pPr>
              <a:buFontTx/>
              <a:buChar char="-"/>
            </a:pPr>
            <a:r>
              <a:rPr lang="da-DK" sz="1800" i="1" dirty="0"/>
              <a:t>Hvad er dagens opgave?</a:t>
            </a:r>
          </a:p>
          <a:p>
            <a:pPr>
              <a:buFontTx/>
              <a:buChar char="-"/>
            </a:pPr>
            <a:r>
              <a:rPr lang="da-DK" sz="1800" i="1" dirty="0"/>
              <a:t>Hvem laver hvad i dagens lektion?</a:t>
            </a:r>
          </a:p>
          <a:p>
            <a:pPr marL="0" indent="0">
              <a:buNone/>
            </a:pPr>
            <a:endParaRPr lang="en-US" sz="1800" dirty="0">
              <a:highlight>
                <a:srgbClr val="FFFF00"/>
              </a:highlight>
            </a:endParaRPr>
          </a:p>
        </p:txBody>
      </p:sp>
    </p:spTree>
    <p:extLst>
      <p:ext uri="{BB962C8B-B14F-4D97-AF65-F5344CB8AC3E}">
        <p14:creationId xmlns:p14="http://schemas.microsoft.com/office/powerpoint/2010/main" val="48614650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749B6-D113-F482-3CC3-11B6F7AD8658}"/>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1B379E84-31ED-4D4E-8C8C-AA423E8F8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9794" y="573745"/>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555E2A0-3283-6CFF-7140-2FC71B05B440}"/>
              </a:ext>
            </a:extLst>
          </p:cNvPr>
          <p:cNvSpPr>
            <a:spLocks noGrp="1"/>
          </p:cNvSpPr>
          <p:nvPr>
            <p:ph type="title"/>
          </p:nvPr>
        </p:nvSpPr>
        <p:spPr>
          <a:xfrm>
            <a:off x="695325" y="294791"/>
            <a:ext cx="11028290" cy="983209"/>
          </a:xfrm>
        </p:spPr>
        <p:txBody>
          <a:bodyPr/>
          <a:lstStyle/>
          <a:p>
            <a:r>
              <a:rPr lang="da-DK"/>
              <a:t>Konstruer </a:t>
            </a:r>
            <a:r>
              <a:rPr lang="da-DK" dirty="0"/>
              <a:t>forbedret prototype</a:t>
            </a:r>
          </a:p>
        </p:txBody>
      </p:sp>
      <p:sp>
        <p:nvSpPr>
          <p:cNvPr id="3" name="Pladsholder til indhold 2">
            <a:extLst>
              <a:ext uri="{FF2B5EF4-FFF2-40B4-BE49-F238E27FC236}">
                <a16:creationId xmlns:a16="http://schemas.microsoft.com/office/drawing/2014/main" id="{3C596A2D-007E-6BAC-D43E-69AF551B9A26}"/>
              </a:ext>
            </a:extLst>
          </p:cNvPr>
          <p:cNvSpPr>
            <a:spLocks noGrp="1"/>
          </p:cNvSpPr>
          <p:nvPr>
            <p:ph idx="1"/>
          </p:nvPr>
        </p:nvSpPr>
        <p:spPr>
          <a:xfrm>
            <a:off x="695324" y="1332000"/>
            <a:ext cx="5995408" cy="4273346"/>
          </a:xfrm>
        </p:spPr>
        <p:txBody>
          <a:bodyPr/>
          <a:lstStyle/>
          <a:p>
            <a:r>
              <a:rPr lang="da-DK" sz="1800" dirty="0"/>
              <a:t>Brug </a:t>
            </a:r>
            <a:r>
              <a:rPr lang="da-DK" sz="1800" b="1" dirty="0"/>
              <a:t>metodekortet </a:t>
            </a:r>
            <a:r>
              <a:rPr lang="da-DK" sz="1800" b="1" i="1" dirty="0"/>
              <a:t>3 </a:t>
            </a:r>
            <a:r>
              <a:rPr lang="da-DK" sz="1800" b="1" i="1"/>
              <a:t>for 3 </a:t>
            </a:r>
            <a:r>
              <a:rPr lang="da-DK" sz="1800" b="1" i="1" dirty="0"/>
              <a:t>imod</a:t>
            </a:r>
            <a:r>
              <a:rPr lang="da-DK" sz="1800" b="1" dirty="0"/>
              <a:t> </a:t>
            </a:r>
            <a:r>
              <a:rPr lang="da-DK" sz="1800" dirty="0"/>
              <a:t>til at </a:t>
            </a:r>
            <a:r>
              <a:rPr lang="da-DK" sz="1800" b="1" dirty="0"/>
              <a:t>genoverveje de ændringer, I vil foretage i jeres filterdesign</a:t>
            </a:r>
            <a:r>
              <a:rPr lang="da-DK" sz="1800"/>
              <a:t>. Diskuter </a:t>
            </a:r>
            <a:r>
              <a:rPr lang="da-DK" sz="1800" dirty="0"/>
              <a:t>fordele og ulemper ved jeres valg, så de ændringer, I går videre med, er fagligt begrundede.</a:t>
            </a:r>
          </a:p>
          <a:p>
            <a:r>
              <a:rPr lang="da-DK" sz="1800" dirty="0"/>
              <a:t>På baggrund af jeres overvejelser skal I derefter </a:t>
            </a:r>
            <a:r>
              <a:rPr lang="da-DK" sz="1800" b="1" dirty="0"/>
              <a:t>konstruere en ny og forbedret prototype 2</a:t>
            </a:r>
            <a:r>
              <a:rPr lang="da-DK" sz="1800" dirty="0"/>
              <a:t>.</a:t>
            </a:r>
          </a:p>
          <a:p>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91592427-2968-599F-358D-BF33BDC227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2563"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42037919"/>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A1E8D-9559-E1FC-A000-87FA24358A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812F62-8733-17F6-0B9D-BC90F9EB1A51}"/>
              </a:ext>
            </a:extLst>
          </p:cNvPr>
          <p:cNvSpPr>
            <a:spLocks noGrp="1"/>
          </p:cNvSpPr>
          <p:nvPr>
            <p:ph type="title"/>
          </p:nvPr>
        </p:nvSpPr>
        <p:spPr>
          <a:xfrm>
            <a:off x="695325" y="294791"/>
            <a:ext cx="11028290" cy="983209"/>
          </a:xfrm>
        </p:spPr>
        <p:txBody>
          <a:bodyPr/>
          <a:lstStyle/>
          <a:p>
            <a:r>
              <a:rPr lang="da-DK" dirty="0"/>
              <a:t>Test under ensartede betingelser</a:t>
            </a:r>
          </a:p>
        </p:txBody>
      </p:sp>
      <p:sp>
        <p:nvSpPr>
          <p:cNvPr id="3" name="Pladsholder til indhold 2">
            <a:extLst>
              <a:ext uri="{FF2B5EF4-FFF2-40B4-BE49-F238E27FC236}">
                <a16:creationId xmlns:a16="http://schemas.microsoft.com/office/drawing/2014/main" id="{261A0FBB-D7CC-AD5E-81D8-489CB7B5EF77}"/>
              </a:ext>
            </a:extLst>
          </p:cNvPr>
          <p:cNvSpPr>
            <a:spLocks noGrp="1"/>
          </p:cNvSpPr>
          <p:nvPr>
            <p:ph idx="1"/>
          </p:nvPr>
        </p:nvSpPr>
        <p:spPr>
          <a:xfrm>
            <a:off x="695325" y="1332000"/>
            <a:ext cx="5400675" cy="4248000"/>
          </a:xfrm>
        </p:spPr>
        <p:txBody>
          <a:bodyPr/>
          <a:lstStyle/>
          <a:p>
            <a:r>
              <a:rPr lang="da-DK" sz="1800" b="1" dirty="0"/>
              <a:t>Metodekortet </a:t>
            </a:r>
            <a:r>
              <a:rPr lang="da-DK" sz="1800" b="1" i="1" dirty="0"/>
              <a:t>Generel prototypetest </a:t>
            </a:r>
            <a:r>
              <a:rPr lang="da-DK" sz="1800" dirty="0"/>
              <a:t>anvendes til at afprøve løsningen under ensartede betingelser og sammenligne resultaterne med </a:t>
            </a:r>
            <a:r>
              <a:rPr lang="da-DK" sz="1800" b="1" dirty="0"/>
              <a:t>prototype 1</a:t>
            </a:r>
            <a:r>
              <a:rPr lang="da-DK" sz="1800" dirty="0"/>
              <a:t>. I skal undersøge, hvordan ændringerne har påvirket pH og uklarhed.</a:t>
            </a:r>
          </a:p>
          <a:p>
            <a:pPr marL="0" indent="0">
              <a:buNone/>
            </a:pPr>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pic>
        <p:nvPicPr>
          <p:cNvPr id="9" name="Billede 8">
            <a:extLst>
              <a:ext uri="{FF2B5EF4-FFF2-40B4-BE49-F238E27FC236}">
                <a16:creationId xmlns:a16="http://schemas.microsoft.com/office/drawing/2014/main" id="{97611E84-7FE5-89D8-14AD-AE92662501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37413" y="974752"/>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E939436F-BC2E-B32A-B287-CEAF3273F9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7444" y="1442226"/>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4512252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97EBC-6BB5-8941-CFC9-F88F6DBEFA1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FAED134-AFD2-08BF-76AC-E43C7B70AD48}"/>
              </a:ext>
            </a:extLst>
          </p:cNvPr>
          <p:cNvSpPr>
            <a:spLocks noGrp="1"/>
          </p:cNvSpPr>
          <p:nvPr>
            <p:ph type="title"/>
          </p:nvPr>
        </p:nvSpPr>
        <p:spPr>
          <a:xfrm>
            <a:off x="695325" y="294791"/>
            <a:ext cx="11028290" cy="983209"/>
          </a:xfrm>
        </p:spPr>
        <p:txBody>
          <a:bodyPr/>
          <a:lstStyle/>
          <a:p>
            <a:r>
              <a:rPr lang="da-DK" dirty="0"/>
              <a:t>Test under ensartede betingelser og sammenlign resultater</a:t>
            </a:r>
          </a:p>
        </p:txBody>
      </p:sp>
      <p:sp>
        <p:nvSpPr>
          <p:cNvPr id="3" name="Pladsholder til indhold 2">
            <a:extLst>
              <a:ext uri="{FF2B5EF4-FFF2-40B4-BE49-F238E27FC236}">
                <a16:creationId xmlns:a16="http://schemas.microsoft.com/office/drawing/2014/main" id="{E5150A6D-4BBD-5D68-CAAA-DA9271600F96}"/>
              </a:ext>
            </a:extLst>
          </p:cNvPr>
          <p:cNvSpPr>
            <a:spLocks noGrp="1"/>
          </p:cNvSpPr>
          <p:nvPr>
            <p:ph idx="1"/>
          </p:nvPr>
        </p:nvSpPr>
        <p:spPr>
          <a:xfrm>
            <a:off x="695325" y="1865970"/>
            <a:ext cx="5400675" cy="3714029"/>
          </a:xfrm>
        </p:spPr>
        <p:txBody>
          <a:bodyPr/>
          <a:lstStyle/>
          <a:p>
            <a:r>
              <a:rPr lang="da-DK" sz="1800" b="1" dirty="0"/>
              <a:t>Metodekortet </a:t>
            </a:r>
            <a:r>
              <a:rPr lang="da-DK" sz="1800" b="1" i="1" dirty="0"/>
              <a:t>Generel prototypetest </a:t>
            </a:r>
            <a:r>
              <a:rPr lang="da-DK" sz="1800" dirty="0"/>
              <a:t>anvendes til at afprøve løsningen under ensartede betingelser og sammenligne resultaterne med </a:t>
            </a:r>
            <a:r>
              <a:rPr lang="da-DK" sz="1800" b="1" dirty="0"/>
              <a:t>prototype 1</a:t>
            </a:r>
            <a:r>
              <a:rPr lang="da-DK" sz="1800" dirty="0"/>
              <a:t>. I skal undersøge, hvordan ændringerne har påvirket pH og uklarhed.</a:t>
            </a:r>
          </a:p>
          <a:p>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552D846F-FEC0-2188-719F-7217D67172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37413" y="1220079"/>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B5CC0FFA-CD87-A731-FD02-176F9727AF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7444" y="1546304"/>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6654846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11777-9DB9-973C-389F-4B6EDF86C449}"/>
            </a:ext>
          </a:extLst>
        </p:cNvPr>
        <p:cNvGrpSpPr/>
        <p:nvPr/>
      </p:nvGrpSpPr>
      <p:grpSpPr>
        <a:xfrm>
          <a:off x="0" y="0"/>
          <a:ext cx="0" cy="0"/>
          <a:chOff x="0" y="0"/>
          <a:chExt cx="0" cy="0"/>
        </a:xfrm>
      </p:grpSpPr>
      <p:pic>
        <p:nvPicPr>
          <p:cNvPr id="11" name="Billede 10">
            <a:extLst>
              <a:ext uri="{FF2B5EF4-FFF2-40B4-BE49-F238E27FC236}">
                <a16:creationId xmlns:a16="http://schemas.microsoft.com/office/drawing/2014/main" id="{5E7FBC44-108C-0BDA-4110-4DF1883B47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2272" y="583141"/>
            <a:ext cx="2801870" cy="396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D633B585-2E2B-71B3-8349-E0A82FD5EC56}"/>
              </a:ext>
            </a:extLst>
          </p:cNvPr>
          <p:cNvSpPr>
            <a:spLocks noGrp="1"/>
          </p:cNvSpPr>
          <p:nvPr>
            <p:ph type="title"/>
          </p:nvPr>
        </p:nvSpPr>
        <p:spPr>
          <a:xfrm>
            <a:off x="695325" y="294791"/>
            <a:ext cx="11028290" cy="983209"/>
          </a:xfrm>
        </p:spPr>
        <p:txBody>
          <a:bodyPr/>
          <a:lstStyle/>
          <a:p>
            <a:r>
              <a:rPr lang="da-DK" dirty="0"/>
              <a:t>Justering af plan og opgaver</a:t>
            </a:r>
          </a:p>
        </p:txBody>
      </p:sp>
      <p:sp>
        <p:nvSpPr>
          <p:cNvPr id="3" name="Pladsholder til indhold 2">
            <a:extLst>
              <a:ext uri="{FF2B5EF4-FFF2-40B4-BE49-F238E27FC236}">
                <a16:creationId xmlns:a16="http://schemas.microsoft.com/office/drawing/2014/main" id="{C2DA66DE-B065-2A78-403B-3C82600AB8EC}"/>
              </a:ext>
            </a:extLst>
          </p:cNvPr>
          <p:cNvSpPr>
            <a:spLocks noGrp="1"/>
          </p:cNvSpPr>
          <p:nvPr>
            <p:ph idx="1"/>
          </p:nvPr>
        </p:nvSpPr>
        <p:spPr>
          <a:xfrm>
            <a:off x="695325" y="1332000"/>
            <a:ext cx="6411719" cy="4248000"/>
          </a:xfrm>
        </p:spPr>
        <p:txBody>
          <a:bodyPr/>
          <a:lstStyle/>
          <a:p>
            <a:r>
              <a:rPr lang="da-DK" sz="1800" b="1" dirty="0"/>
              <a:t>Metodekortet </a:t>
            </a:r>
            <a:r>
              <a:rPr lang="da-DK" sz="1800" b="1" i="1" dirty="0"/>
              <a:t>Læg en plan </a:t>
            </a:r>
            <a:r>
              <a:rPr lang="da-DK" sz="1800" dirty="0"/>
              <a:t>genbesøges, så I justerer den videre proces på baggrund af jeres testresultater.</a:t>
            </a:r>
          </a:p>
          <a:p>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pic>
        <p:nvPicPr>
          <p:cNvPr id="9" name="Billede 8">
            <a:extLst>
              <a:ext uri="{FF2B5EF4-FFF2-40B4-BE49-F238E27FC236}">
                <a16:creationId xmlns:a16="http://schemas.microsoft.com/office/drawing/2014/main" id="{5E27BC41-2BB4-80D9-D07F-7E434CB777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8288" y="100359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627E1E81-A6DE-766F-D37B-8C7AC6C8E1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1028" y="146517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E40CCBB8-877B-6175-4C10-42EE5FDF72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29388" y="1926747"/>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45699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C7CAA-AEC2-4F55-5BE1-1984CA29E6A7}"/>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874C85CD-DCAB-33B7-3EC3-FE859AF7DF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140525AC-7A8F-5A4D-9309-5555ACF67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30AAA80-F55B-DB37-668A-A4A8152DD77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26130404-7998-8A3B-66FA-02417203AEC6}"/>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1527634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8AF7B-65EE-6466-E192-EE5E4858E7FB}"/>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EA10A1B1-D21D-4209-1D02-A3D5A2AFA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000" y="3960000"/>
            <a:ext cx="1620000" cy="1620000"/>
          </a:xfrm>
          <a:prstGeom prst="rect">
            <a:avLst/>
          </a:prstGeom>
        </p:spPr>
      </p:pic>
      <p:pic>
        <p:nvPicPr>
          <p:cNvPr id="12" name="Billede 11">
            <a:extLst>
              <a:ext uri="{FF2B5EF4-FFF2-40B4-BE49-F238E27FC236}">
                <a16:creationId xmlns:a16="http://schemas.microsoft.com/office/drawing/2014/main" id="{F1ACB034-9718-EA68-9937-48CA1465F7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ECD4D466-F4E4-7E1A-CD17-D3D925CFBB23}"/>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16</a:t>
            </a:r>
          </a:p>
          <a:p>
            <a:pPr algn="ctr"/>
            <a:r>
              <a:rPr lang="da-DK" sz="2400" dirty="0">
                <a:solidFill>
                  <a:schemeClr val="bg1"/>
                </a:solidFill>
                <a:latin typeface="BetonEF" pitchFamily="50" charset="0"/>
              </a:rPr>
              <a:t>Feedback fra ekstern partner</a:t>
            </a:r>
          </a:p>
        </p:txBody>
      </p:sp>
      <p:sp>
        <p:nvSpPr>
          <p:cNvPr id="3" name="Pladsholder til indhold 2">
            <a:extLst>
              <a:ext uri="{FF2B5EF4-FFF2-40B4-BE49-F238E27FC236}">
                <a16:creationId xmlns:a16="http://schemas.microsoft.com/office/drawing/2014/main" id="{A5D20A18-D026-84D9-4107-F9C752F21D65}"/>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34B3A04E-AB56-2D8E-F2B5-4E9F24F76234}"/>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7DD6792B-5BED-F8EB-487D-43A33602C878}"/>
              </a:ext>
            </a:extLst>
          </p:cNvPr>
          <p:cNvSpPr txBox="1"/>
          <p:nvPr/>
        </p:nvSpPr>
        <p:spPr>
          <a:xfrm>
            <a:off x="3932663" y="2530067"/>
            <a:ext cx="4906536" cy="2323713"/>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Forbered </a:t>
            </a:r>
            <a:r>
              <a:rPr lang="da-DK" sz="2000">
                <a:solidFill>
                  <a:srgbClr val="123044"/>
                </a:solidFill>
                <a:latin typeface="Segoe UI" panose="020B0502040204020203" pitchFamily="34" charset="0"/>
                <a:ea typeface="Arial" pitchFamily="34" charset="-122"/>
                <a:cs typeface="Segoe UI" panose="020B0502040204020203" pitchFamily="34" charset="0"/>
              </a:rPr>
              <a:t>kort præsentation.</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Ekstern feedback.</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Bearbejd og </a:t>
            </a:r>
            <a:r>
              <a:rPr lang="da-DK" sz="2000">
                <a:solidFill>
                  <a:srgbClr val="123044"/>
                </a:solidFill>
                <a:latin typeface="Segoe UI" panose="020B0502040204020203" pitchFamily="34" charset="0"/>
                <a:ea typeface="Arial" pitchFamily="34" charset="-122"/>
                <a:cs typeface="Segoe UI" panose="020B0502040204020203" pitchFamily="34" charset="0"/>
              </a:rPr>
              <a:t>vurder feedback.</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Planjustering.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255979818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4CC41-299B-2F3C-4DBC-CE9A20A2B80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16E33CCB-E8B3-5BC9-6584-466F22E360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8ED3F4A6-18BF-8E48-27CD-C8CAF364C8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FC74F1A2-9430-3E82-21F3-DC98F18F15A3}"/>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983AFDEF-73DA-F22C-472A-F1ACEC1F0F6D}"/>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5445484"/>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71E7C-F5AA-6F91-64F8-133530BA026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0D79D7B-F8EA-7254-F6B0-35AA0E9F7168}"/>
              </a:ext>
            </a:extLst>
          </p:cNvPr>
          <p:cNvSpPr>
            <a:spLocks noGrp="1"/>
          </p:cNvSpPr>
          <p:nvPr>
            <p:ph type="title"/>
          </p:nvPr>
        </p:nvSpPr>
        <p:spPr>
          <a:xfrm>
            <a:off x="695325" y="294791"/>
            <a:ext cx="11028290" cy="983209"/>
          </a:xfrm>
        </p:spPr>
        <p:txBody>
          <a:bodyPr/>
          <a:lstStyle/>
          <a:p>
            <a:r>
              <a:rPr lang="da-DK" dirty="0"/>
              <a:t>Forbered kort præsentation</a:t>
            </a:r>
          </a:p>
        </p:txBody>
      </p:sp>
      <p:sp>
        <p:nvSpPr>
          <p:cNvPr id="3" name="Pladsholder til indhold 2">
            <a:extLst>
              <a:ext uri="{FF2B5EF4-FFF2-40B4-BE49-F238E27FC236}">
                <a16:creationId xmlns:a16="http://schemas.microsoft.com/office/drawing/2014/main" id="{A459AAC8-32E5-E65F-01B9-4D7E6D8027A6}"/>
              </a:ext>
            </a:extLst>
          </p:cNvPr>
          <p:cNvSpPr>
            <a:spLocks noGrp="1"/>
          </p:cNvSpPr>
          <p:nvPr>
            <p:ph idx="1"/>
          </p:nvPr>
        </p:nvSpPr>
        <p:spPr>
          <a:xfrm>
            <a:off x="695325" y="1332000"/>
            <a:ext cx="5118177" cy="4248000"/>
          </a:xfrm>
        </p:spPr>
        <p:txBody>
          <a:bodyPr/>
          <a:lstStyle/>
          <a:p>
            <a:pPr marL="0" indent="0">
              <a:buNone/>
            </a:pPr>
            <a:r>
              <a:rPr lang="da-DK" sz="1800" b="1" dirty="0"/>
              <a:t>Metodekortet </a:t>
            </a:r>
            <a:r>
              <a:rPr lang="da-DK" sz="1800" b="1" i="1" dirty="0"/>
              <a:t>Forbered jeres præsentation </a:t>
            </a:r>
            <a:r>
              <a:rPr lang="da-DK" sz="1800" dirty="0"/>
              <a:t>bruges til at planlægge en kort præsentation med fokus på problemforståelse, prototype, testresultater og aktuelle udfordringer. </a:t>
            </a:r>
          </a:p>
          <a:p>
            <a:pPr marL="0" indent="0">
              <a:buNone/>
            </a:pPr>
            <a:r>
              <a:rPr lang="da-DK" sz="1800" dirty="0"/>
              <a:t>I skal samtidig formulere, hvilke spørgsmål I ønsker feedback på.</a:t>
            </a:r>
          </a:p>
          <a:p>
            <a:endParaRPr lang="da-DK" sz="1800" dirty="0">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C512EF01-A5F6-2EBA-A040-39A2B29BD4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5127" y="600542"/>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CA113AD2-845E-DA2E-A72C-CE839F0E5C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6791"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151562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6AA07-6D9E-718F-DB0A-3B66FA8B6795}"/>
            </a:ext>
          </a:extLst>
        </p:cNvPr>
        <p:cNvGrpSpPr/>
        <p:nvPr/>
      </p:nvGrpSpPr>
      <p:grpSpPr>
        <a:xfrm>
          <a:off x="0" y="0"/>
          <a:ext cx="0" cy="0"/>
          <a:chOff x="0" y="0"/>
          <a:chExt cx="0" cy="0"/>
        </a:xfrm>
      </p:grpSpPr>
      <p:pic>
        <p:nvPicPr>
          <p:cNvPr id="11" name="Billede 10">
            <a:extLst>
              <a:ext uri="{FF2B5EF4-FFF2-40B4-BE49-F238E27FC236}">
                <a16:creationId xmlns:a16="http://schemas.microsoft.com/office/drawing/2014/main" id="{0A16A474-9E28-67A3-0BE4-CC1A26A1FD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1745" y="46579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C62493C-5FDE-97BE-4463-304F365E2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0662" y="97658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17BBDDAB-B6F6-55C6-02D9-0ED5825069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19579" y="1449000"/>
            <a:ext cx="2801870" cy="396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B3EA92F2-8E51-DC47-1A0C-FC73F3DAB5A3}"/>
              </a:ext>
            </a:extLst>
          </p:cNvPr>
          <p:cNvSpPr>
            <a:spLocks noGrp="1"/>
          </p:cNvSpPr>
          <p:nvPr>
            <p:ph type="title"/>
          </p:nvPr>
        </p:nvSpPr>
        <p:spPr>
          <a:xfrm>
            <a:off x="695325" y="294791"/>
            <a:ext cx="11028290" cy="983209"/>
          </a:xfrm>
        </p:spPr>
        <p:txBody>
          <a:bodyPr/>
          <a:lstStyle/>
          <a:p>
            <a:r>
              <a:rPr lang="da-DK" dirty="0"/>
              <a:t>Ekstern feedback</a:t>
            </a:r>
          </a:p>
        </p:txBody>
      </p:sp>
      <p:sp>
        <p:nvSpPr>
          <p:cNvPr id="3" name="Pladsholder til indhold 2">
            <a:extLst>
              <a:ext uri="{FF2B5EF4-FFF2-40B4-BE49-F238E27FC236}">
                <a16:creationId xmlns:a16="http://schemas.microsoft.com/office/drawing/2014/main" id="{B56F64E1-4FC2-B5EE-78E9-2C4E33D6BD0B}"/>
              </a:ext>
            </a:extLst>
          </p:cNvPr>
          <p:cNvSpPr>
            <a:spLocks noGrp="1"/>
          </p:cNvSpPr>
          <p:nvPr>
            <p:ph idx="1"/>
          </p:nvPr>
        </p:nvSpPr>
        <p:spPr>
          <a:xfrm>
            <a:off x="695325" y="1332000"/>
            <a:ext cx="6731387" cy="4778868"/>
          </a:xfrm>
        </p:spPr>
        <p:txBody>
          <a:bodyPr/>
          <a:lstStyle/>
          <a:p>
            <a:pPr marL="0" indent="0">
              <a:buNone/>
            </a:pPr>
            <a:r>
              <a:rPr lang="da-DK" sz="1800" b="1" dirty="0"/>
              <a:t>Arbejdsark 9: </a:t>
            </a:r>
            <a:r>
              <a:rPr lang="da-DK" sz="1800" b="1" i="1" dirty="0"/>
              <a:t>Modtagelse og anvendelse af ekstern feedback</a:t>
            </a:r>
          </a:p>
          <a:p>
            <a:pPr marL="0" indent="0">
              <a:buNone/>
            </a:pPr>
            <a:r>
              <a:rPr lang="da-DK" sz="1800" dirty="0"/>
              <a:t>I skal modtage </a:t>
            </a:r>
            <a:r>
              <a:rPr lang="da-DK" sz="1800" b="1" dirty="0"/>
              <a:t>feedback</a:t>
            </a:r>
            <a:r>
              <a:rPr lang="da-DK" sz="1800" dirty="0"/>
              <a:t> fra en ekstern partner, læreren eller en anden gruppe fra klassen.</a:t>
            </a:r>
          </a:p>
          <a:p>
            <a:r>
              <a:rPr lang="da-DK" sz="1800" dirty="0"/>
              <a:t>Når gruppen modtager feedback, er det vigtigt, at alle lytter og tager noter. I kan eventuelt optage feedbacken, så I har mulighed for at vende tilbage til den senere.</a:t>
            </a:r>
          </a:p>
          <a:p>
            <a:r>
              <a:rPr lang="da-DK" sz="1800" dirty="0"/>
              <a:t>I må gerne stille opklarende spørgsmål, men I skal ikke forsvare jeres valg eller diskutere feedbacken undervejs. Tag i stedet imod feedbacken, og overvej efterfølgende, hvad I kan bruge den til.</a:t>
            </a:r>
          </a:p>
          <a:p>
            <a:r>
              <a:rPr lang="da-DK" sz="1800" dirty="0"/>
              <a:t>I sidste ende er det jer som gruppe, der vurderer, </a:t>
            </a:r>
            <a:r>
              <a:rPr lang="da-DK" sz="1800" b="1" dirty="0"/>
              <a:t>om og hvordan feedbacken skal bruges</a:t>
            </a:r>
            <a:r>
              <a:rPr lang="da-DK" sz="1800" dirty="0"/>
              <a:t>.</a:t>
            </a:r>
          </a:p>
          <a:p>
            <a:pPr marL="0" indent="0">
              <a:buNone/>
            </a:pPr>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88129FDD-6E30-4131-2151-925BF401C6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09384" y="1959790"/>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2168159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7A261-9516-EBF2-4931-C170EE21031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C7718A-261A-7DE8-717F-12B99B515980}"/>
              </a:ext>
            </a:extLst>
          </p:cNvPr>
          <p:cNvSpPr>
            <a:spLocks noGrp="1"/>
          </p:cNvSpPr>
          <p:nvPr>
            <p:ph type="title"/>
          </p:nvPr>
        </p:nvSpPr>
        <p:spPr>
          <a:xfrm>
            <a:off x="695325" y="294791"/>
            <a:ext cx="11028290" cy="983209"/>
          </a:xfrm>
        </p:spPr>
        <p:txBody>
          <a:bodyPr/>
          <a:lstStyle/>
          <a:p>
            <a:r>
              <a:rPr lang="da-DK" dirty="0"/>
              <a:t>Bearbejd og vurder feedback</a:t>
            </a:r>
          </a:p>
        </p:txBody>
      </p:sp>
      <p:sp>
        <p:nvSpPr>
          <p:cNvPr id="3" name="Pladsholder til indhold 2">
            <a:extLst>
              <a:ext uri="{FF2B5EF4-FFF2-40B4-BE49-F238E27FC236}">
                <a16:creationId xmlns:a16="http://schemas.microsoft.com/office/drawing/2014/main" id="{44E53A7B-04F5-59F0-C4D7-C7E97B37CB66}"/>
              </a:ext>
            </a:extLst>
          </p:cNvPr>
          <p:cNvSpPr>
            <a:spLocks noGrp="1"/>
          </p:cNvSpPr>
          <p:nvPr>
            <p:ph idx="1"/>
          </p:nvPr>
        </p:nvSpPr>
        <p:spPr>
          <a:xfrm>
            <a:off x="695325" y="1331999"/>
            <a:ext cx="6736834" cy="4793737"/>
          </a:xfrm>
        </p:spPr>
        <p:txBody>
          <a:bodyPr/>
          <a:lstStyle/>
          <a:p>
            <a:pPr marL="0" indent="0">
              <a:buNone/>
            </a:pPr>
            <a:r>
              <a:rPr lang="da-DK" sz="1800" b="1" dirty="0"/>
              <a:t>Arbejdsark 9: </a:t>
            </a:r>
            <a:r>
              <a:rPr lang="da-DK" sz="1800" b="1" i="1" dirty="0"/>
              <a:t>Modtagelse og anvendelse af ekstern feedback</a:t>
            </a:r>
          </a:p>
          <a:p>
            <a:pPr marL="0" indent="0">
              <a:buNone/>
            </a:pPr>
            <a:r>
              <a:rPr lang="da-DK" sz="1800" dirty="0"/>
              <a:t>Når I har modtaget feedback, samles gruppen. Herefter får alle </a:t>
            </a:r>
            <a:r>
              <a:rPr lang="da-DK" sz="1800" b="1" dirty="0"/>
              <a:t>1-2 minutter</a:t>
            </a:r>
            <a:r>
              <a:rPr lang="da-DK" sz="1800" dirty="0"/>
              <a:t> til med egne ord at fortælle, hvad de mener, gruppen bør tage med sig videre i projektet.</a:t>
            </a:r>
          </a:p>
          <a:p>
            <a:r>
              <a:rPr lang="da-DK" sz="1800" dirty="0"/>
              <a:t>Det er vigtigt, at alle kommer til orde og selv formulerer, hvad de har fået ud af feedbacken. Det er derfor ikke nok at sige: </a:t>
            </a:r>
            <a:r>
              <a:rPr lang="da-DK" sz="1800" i="1" dirty="0"/>
              <a:t>“Jeg mener det samme som X.”</a:t>
            </a:r>
            <a:endParaRPr lang="da-DK" sz="1800" dirty="0"/>
          </a:p>
          <a:p>
            <a:r>
              <a:rPr lang="da-DK" sz="1800" dirty="0"/>
              <a:t>Hvis en anden allerede har nævnt noget, som I også selv har hæftet jer ved, skal I alligevel forklare det med jeres egne ord. Det kan bringe nye perspektiver og nuancer frem og bidrage til en bedre fælles refleksion i gruppen.</a:t>
            </a:r>
          </a:p>
          <a:p>
            <a:pPr marL="0" indent="0">
              <a:buNone/>
            </a:pPr>
            <a:endParaRPr lang="da-DK" dirty="0">
              <a:latin typeface="Segoe UI" panose="020B0502040204020203" pitchFamily="34" charset="0"/>
              <a:cs typeface="Segoe UI" panose="020B0502040204020203" pitchFamily="34" charset="0"/>
            </a:endParaRPr>
          </a:p>
        </p:txBody>
      </p:sp>
      <p:pic>
        <p:nvPicPr>
          <p:cNvPr id="13" name="Billede 12">
            <a:extLst>
              <a:ext uri="{FF2B5EF4-FFF2-40B4-BE49-F238E27FC236}">
                <a16:creationId xmlns:a16="http://schemas.microsoft.com/office/drawing/2014/main" id="{D18C91A5-1462-7822-C934-DC2148A643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1745" y="46579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5" name="Billede 14">
            <a:extLst>
              <a:ext uri="{FF2B5EF4-FFF2-40B4-BE49-F238E27FC236}">
                <a16:creationId xmlns:a16="http://schemas.microsoft.com/office/drawing/2014/main" id="{B285F3D2-4D5E-FD37-02E4-0ADDFAFA1B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0662" y="97658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7" name="Billede 16">
            <a:extLst>
              <a:ext uri="{FF2B5EF4-FFF2-40B4-BE49-F238E27FC236}">
                <a16:creationId xmlns:a16="http://schemas.microsoft.com/office/drawing/2014/main" id="{CC1C1741-1A32-07ED-D7B8-3D0A34DB09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19579" y="1449000"/>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9" name="Billede 18">
            <a:extLst>
              <a:ext uri="{FF2B5EF4-FFF2-40B4-BE49-F238E27FC236}">
                <a16:creationId xmlns:a16="http://schemas.microsoft.com/office/drawing/2014/main" id="{318F7A3D-160A-6C15-6B95-301C328988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09384" y="1959790"/>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8273634"/>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59FAE-2A28-D0DD-6A2A-CA6FA88320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236E7C-1C09-DC33-F2D1-7F99B826C5AC}"/>
              </a:ext>
            </a:extLst>
          </p:cNvPr>
          <p:cNvSpPr>
            <a:spLocks noGrp="1"/>
          </p:cNvSpPr>
          <p:nvPr>
            <p:ph type="title"/>
          </p:nvPr>
        </p:nvSpPr>
        <p:spPr>
          <a:xfrm>
            <a:off x="695325" y="294791"/>
            <a:ext cx="11028290" cy="983209"/>
          </a:xfrm>
        </p:spPr>
        <p:txBody>
          <a:bodyPr/>
          <a:lstStyle/>
          <a:p>
            <a:r>
              <a:rPr lang="da-DK" dirty="0"/>
              <a:t>Justering af plan og opgaver</a:t>
            </a:r>
          </a:p>
        </p:txBody>
      </p:sp>
      <p:sp>
        <p:nvSpPr>
          <p:cNvPr id="3" name="Pladsholder til indhold 2">
            <a:extLst>
              <a:ext uri="{FF2B5EF4-FFF2-40B4-BE49-F238E27FC236}">
                <a16:creationId xmlns:a16="http://schemas.microsoft.com/office/drawing/2014/main" id="{20BD2062-9581-8BB0-E459-6A89867DBCD2}"/>
              </a:ext>
            </a:extLst>
          </p:cNvPr>
          <p:cNvSpPr>
            <a:spLocks noGrp="1"/>
          </p:cNvSpPr>
          <p:nvPr>
            <p:ph idx="1"/>
          </p:nvPr>
        </p:nvSpPr>
        <p:spPr>
          <a:xfrm>
            <a:off x="695325" y="1332000"/>
            <a:ext cx="6334063" cy="4248000"/>
          </a:xfrm>
        </p:spPr>
        <p:txBody>
          <a:bodyPr/>
          <a:lstStyle/>
          <a:p>
            <a:r>
              <a:rPr lang="da-DK" sz="1800" b="1" dirty="0"/>
              <a:t>Metodekortet </a:t>
            </a:r>
            <a:r>
              <a:rPr lang="da-DK" sz="1800" b="1" i="1" dirty="0"/>
              <a:t>Læg en plan </a:t>
            </a:r>
            <a:r>
              <a:rPr lang="da-DK" sz="1800" dirty="0"/>
              <a:t>genbesøges, så I justerer den videre proces på baggrund af jeres testresultater.</a:t>
            </a:r>
          </a:p>
          <a:p>
            <a:pPr marL="0" indent="0">
              <a:buNone/>
            </a:pPr>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45CFC4D3-FEC5-4A95-013F-AB8693BF0E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2272" y="58314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69B72B4B-D11A-15EC-CEF1-D21EABF95D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0323" y="100359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FEFADD15-61EC-E711-4021-BD16E50C4B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5523" y="146517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D3F89115-C69D-A763-08C8-A672EBE3DE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1337" y="1926747"/>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0842534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573E9-F69A-5D17-AE3B-50C1FA0B0FA2}"/>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FD1CAABA-17F0-B91B-D271-87C3B697C8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8321E35-92AD-95DD-4249-26459ECA67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C151997-2BFA-96F2-40B4-4935A304852F}"/>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19F418B8-99FA-FD08-1CF5-0085F3900CD7}"/>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2733400"/>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FF3AE-78BF-745F-3CA4-393584F98AB9}"/>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D0E97CDA-1A88-6ED8-1CA3-484640B001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C8F7A809-255F-8196-4F7A-B72594111276}"/>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17</a:t>
            </a:r>
          </a:p>
          <a:p>
            <a:pPr algn="ctr"/>
            <a:r>
              <a:rPr lang="da-DK" sz="2400" dirty="0">
                <a:solidFill>
                  <a:schemeClr val="bg1"/>
                </a:solidFill>
                <a:latin typeface="BetonEF" pitchFamily="50" charset="0"/>
              </a:rPr>
              <a:t>Fosfat og miljøbiologi</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8828AF8F-31B4-A0B8-EEB6-7B883ED953D8}"/>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BA71BE9E-1FA2-0FBC-D8BC-30D1E7D4F203}"/>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9861E47F-DCF6-6D57-3106-8FB576122A37}"/>
              </a:ext>
            </a:extLst>
          </p:cNvPr>
          <p:cNvSpPr txBox="1"/>
          <p:nvPr/>
        </p:nvSpPr>
        <p:spPr>
          <a:xfrm>
            <a:off x="3560956" y="2530067"/>
            <a:ext cx="5278243" cy="2323713"/>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126900" indent="-216000">
              <a:spcAft>
                <a:spcPts val="600"/>
              </a:spcAft>
              <a:buFont typeface="Arial" panose="020B0604020202020204" pitchFamily="34" charset="0"/>
              <a:buChar char="•"/>
            </a:pPr>
            <a:r>
              <a:rPr lang="da-DK" sz="2000" dirty="0" err="1">
                <a:solidFill>
                  <a:srgbClr val="123044"/>
                </a:solidFill>
                <a:latin typeface="Segoe UI" panose="020B0502040204020203" pitchFamily="34" charset="0"/>
                <a:ea typeface="Arial" pitchFamily="34" charset="-122"/>
                <a:cs typeface="Segoe UI" panose="020B0502040204020203" pitchFamily="34" charset="0"/>
              </a:rPr>
              <a:t>Videnskortlægning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Matrixarbejde med fagtekster</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Fælles biologisk forklaring</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Perspektivering til projektet</a:t>
            </a: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29438409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8BD34-6E5B-DD37-6420-21C5A68D0BF3}"/>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146C574B-A53D-08EF-BA9D-2E092D4C12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A8531C47-801C-8888-1ABF-FA7EC0BB0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7773210B-2370-83D1-E9B9-37E08C4616DE}"/>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CDD6B215-5DFF-53A8-253B-AB2369C3CF0F}"/>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90495333"/>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92660-FB7E-DFE9-149C-A17B3D3870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70AB5F-B6FE-4013-6B23-459E6289A748}"/>
              </a:ext>
            </a:extLst>
          </p:cNvPr>
          <p:cNvSpPr>
            <a:spLocks noGrp="1"/>
          </p:cNvSpPr>
          <p:nvPr>
            <p:ph type="title"/>
          </p:nvPr>
        </p:nvSpPr>
        <p:spPr>
          <a:xfrm>
            <a:off x="695325" y="294791"/>
            <a:ext cx="11028290" cy="983209"/>
          </a:xfrm>
        </p:spPr>
        <p:txBody>
          <a:bodyPr/>
          <a:lstStyle/>
          <a:p>
            <a:r>
              <a:rPr lang="da-DK" dirty="0" err="1"/>
              <a:t>Videnskortlægning</a:t>
            </a:r>
            <a:endParaRPr lang="da-DK" dirty="0"/>
          </a:p>
        </p:txBody>
      </p:sp>
      <p:sp>
        <p:nvSpPr>
          <p:cNvPr id="3" name="Pladsholder til indhold 2">
            <a:extLst>
              <a:ext uri="{FF2B5EF4-FFF2-40B4-BE49-F238E27FC236}">
                <a16:creationId xmlns:a16="http://schemas.microsoft.com/office/drawing/2014/main" id="{7D3BA5C2-B830-5E79-01BD-3290F82132A1}"/>
              </a:ext>
            </a:extLst>
          </p:cNvPr>
          <p:cNvSpPr>
            <a:spLocks noGrp="1"/>
          </p:cNvSpPr>
          <p:nvPr>
            <p:ph idx="1"/>
          </p:nvPr>
        </p:nvSpPr>
        <p:spPr>
          <a:xfrm>
            <a:off x="695325" y="1332000"/>
            <a:ext cx="6562983" cy="4248000"/>
          </a:xfrm>
        </p:spPr>
        <p:txBody>
          <a:bodyPr/>
          <a:lstStyle/>
          <a:p>
            <a:pPr marL="0" indent="0">
              <a:buNone/>
            </a:pPr>
            <a:r>
              <a:rPr lang="da-DK" sz="1800" b="1" dirty="0"/>
              <a:t>Metodekortet </a:t>
            </a:r>
            <a:r>
              <a:rPr lang="da-DK" sz="1800" b="1" i="1" dirty="0" err="1"/>
              <a:t>Videnskortlægning</a:t>
            </a:r>
            <a:r>
              <a:rPr lang="da-DK" sz="1800" b="1" i="1" dirty="0"/>
              <a:t> </a:t>
            </a:r>
          </a:p>
          <a:p>
            <a:r>
              <a:rPr lang="da-DK" sz="1800" dirty="0"/>
              <a:t>I skal anvende metodekortet til at synliggøre jeres viden om fosfor, næringsstoffer og vandmiljø samt de nye faglige begreber, I har arbejdet med.</a:t>
            </a:r>
          </a:p>
          <a:p>
            <a:r>
              <a:rPr lang="da-DK" sz="1800" dirty="0"/>
              <a:t>Formålet med øvelsen er, at I får et mere nuanceret billede af </a:t>
            </a:r>
            <a:r>
              <a:rPr lang="da-DK" sz="1800" b="1" dirty="0"/>
              <a:t>årsager, konsekvenser og sammenhænge</a:t>
            </a:r>
            <a:r>
              <a:rPr lang="da-DK" sz="1800" dirty="0"/>
              <a:t> i problemstillingen.</a:t>
            </a:r>
          </a:p>
          <a:p>
            <a:r>
              <a:rPr lang="da-DK" sz="1800" dirty="0" err="1"/>
              <a:t>Videnskortlægningen</a:t>
            </a:r>
            <a:r>
              <a:rPr lang="da-DK" sz="1800" dirty="0"/>
              <a:t> skal hjælpe jer med at se, hvordan forskellige faktorer påvirker hinanden, og give jer en større forståelse for problemstillingens kompleksitet. Denne forståelse skal I bruge til at træffe </a:t>
            </a:r>
            <a:r>
              <a:rPr lang="da-DK" sz="1800" b="1" dirty="0"/>
              <a:t>mere velovervejede og fagligt begrundede valg</a:t>
            </a:r>
            <a:r>
              <a:rPr lang="da-DK" sz="1800" dirty="0"/>
              <a:t>, når I udvikler jeres prototyper.</a:t>
            </a:r>
          </a:p>
          <a:p>
            <a:pPr marL="0" indent="0">
              <a:buNone/>
            </a:pPr>
            <a:endParaRPr lang="da-DK" dirty="0">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34BFA1E3-FA67-6D6E-83CB-590B59D302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7150" y="57919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52EC95F3-66E9-A63F-1E70-89A6C56E53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3472" y="1413775"/>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90144119"/>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43EA2-6D83-2167-A6FE-19BED1C67CAE}"/>
            </a:ext>
          </a:extLst>
        </p:cNvPr>
        <p:cNvGrpSpPr/>
        <p:nvPr/>
      </p:nvGrpSpPr>
      <p:grpSpPr>
        <a:xfrm>
          <a:off x="0" y="0"/>
          <a:ext cx="0" cy="0"/>
          <a:chOff x="0" y="0"/>
          <a:chExt cx="0" cy="0"/>
        </a:xfrm>
      </p:grpSpPr>
      <p:pic>
        <p:nvPicPr>
          <p:cNvPr id="11" name="Billede 10">
            <a:extLst>
              <a:ext uri="{FF2B5EF4-FFF2-40B4-BE49-F238E27FC236}">
                <a16:creationId xmlns:a16="http://schemas.microsoft.com/office/drawing/2014/main" id="{3F2F245E-6C72-1997-FEC6-1F3E00F5A5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8680" y="588673"/>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70D2529B-BADA-216A-B11F-E449D32680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6514" y="997522"/>
            <a:ext cx="2801870" cy="396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23D4AA0-8784-D7AA-6227-A5A9BF056081}"/>
              </a:ext>
            </a:extLst>
          </p:cNvPr>
          <p:cNvSpPr>
            <a:spLocks noGrp="1"/>
          </p:cNvSpPr>
          <p:nvPr>
            <p:ph type="title"/>
          </p:nvPr>
        </p:nvSpPr>
        <p:spPr>
          <a:xfrm>
            <a:off x="695325" y="294791"/>
            <a:ext cx="11028290" cy="983209"/>
          </a:xfrm>
        </p:spPr>
        <p:txBody>
          <a:bodyPr/>
          <a:lstStyle/>
          <a:p>
            <a:r>
              <a:rPr lang="da-DK" dirty="0"/>
              <a:t>Matrixarbejde med fagtekster</a:t>
            </a:r>
          </a:p>
        </p:txBody>
      </p:sp>
      <p:sp>
        <p:nvSpPr>
          <p:cNvPr id="3" name="Pladsholder til indhold 2">
            <a:extLst>
              <a:ext uri="{FF2B5EF4-FFF2-40B4-BE49-F238E27FC236}">
                <a16:creationId xmlns:a16="http://schemas.microsoft.com/office/drawing/2014/main" id="{ECAEE89D-A008-D059-6CEA-14BCF6773E95}"/>
              </a:ext>
            </a:extLst>
          </p:cNvPr>
          <p:cNvSpPr>
            <a:spLocks noGrp="1"/>
          </p:cNvSpPr>
          <p:nvPr>
            <p:ph idx="1"/>
          </p:nvPr>
        </p:nvSpPr>
        <p:spPr>
          <a:xfrm>
            <a:off x="695325" y="1332000"/>
            <a:ext cx="6092051" cy="4248000"/>
          </a:xfrm>
        </p:spPr>
        <p:txBody>
          <a:bodyPr/>
          <a:lstStyle/>
          <a:p>
            <a:pPr marL="0" indent="0">
              <a:buNone/>
            </a:pPr>
            <a:r>
              <a:rPr lang="da-DK" sz="1800" b="1" dirty="0"/>
              <a:t>Arbejdsark 10: </a:t>
            </a:r>
            <a:r>
              <a:rPr lang="da-DK" sz="1800" b="1" i="1" dirty="0"/>
              <a:t>Matrixopgave – Fosfat og miljøbiologi </a:t>
            </a:r>
            <a:r>
              <a:rPr lang="da-DK" sz="1800" dirty="0"/>
              <a:t>anvendes til at organisere jeres arbejde med forskellige fagtekster og dele jeres viden i grupper.</a:t>
            </a:r>
          </a:p>
          <a:p>
            <a:pPr marL="0" indent="0">
              <a:spcAft>
                <a:spcPts val="600"/>
              </a:spcAft>
              <a:buNone/>
            </a:pPr>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0955CF96-B9DB-F704-23F3-1CC635E2A6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00459" y="140637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358E9B07-C984-1EC0-5CD6-D46FA61690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98293" y="1815220"/>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44937634"/>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566E7-0A62-D1EF-5280-89DD9E449D2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259C3D-1A48-AD0E-717B-466A59080D54}"/>
              </a:ext>
            </a:extLst>
          </p:cNvPr>
          <p:cNvSpPr>
            <a:spLocks noGrp="1"/>
          </p:cNvSpPr>
          <p:nvPr>
            <p:ph type="title"/>
          </p:nvPr>
        </p:nvSpPr>
        <p:spPr>
          <a:xfrm>
            <a:off x="695325" y="294791"/>
            <a:ext cx="11028290" cy="983209"/>
          </a:xfrm>
        </p:spPr>
        <p:txBody>
          <a:bodyPr/>
          <a:lstStyle/>
          <a:p>
            <a:r>
              <a:rPr lang="da-DK" dirty="0"/>
              <a:t>Fælles biologisk forklaring</a:t>
            </a:r>
          </a:p>
        </p:txBody>
      </p:sp>
      <p:sp>
        <p:nvSpPr>
          <p:cNvPr id="3" name="Pladsholder til indhold 2">
            <a:extLst>
              <a:ext uri="{FF2B5EF4-FFF2-40B4-BE49-F238E27FC236}">
                <a16:creationId xmlns:a16="http://schemas.microsoft.com/office/drawing/2014/main" id="{BF49693E-437B-3B54-B13A-594C83BB6278}"/>
              </a:ext>
            </a:extLst>
          </p:cNvPr>
          <p:cNvSpPr>
            <a:spLocks noGrp="1"/>
          </p:cNvSpPr>
          <p:nvPr>
            <p:ph idx="1"/>
          </p:nvPr>
        </p:nvSpPr>
        <p:spPr>
          <a:xfrm>
            <a:off x="695325" y="1332000"/>
            <a:ext cx="10411290" cy="4248000"/>
          </a:xfrm>
        </p:spPr>
        <p:txBody>
          <a:bodyPr/>
          <a:lstStyle/>
          <a:p>
            <a:r>
              <a:rPr lang="da-DK" sz="1800" dirty="0"/>
              <a:t>Efter matrixøvelsen skal I vende tilbage til </a:t>
            </a:r>
            <a:r>
              <a:rPr lang="da-DK" sz="1800" b="1" dirty="0"/>
              <a:t>videnskortet</a:t>
            </a:r>
            <a:r>
              <a:rPr lang="da-DK" sz="1800" dirty="0"/>
              <a:t> fra lektionens begyndelse. I fællesskab skal I tilføje nye elementer eller sammenhænge, som matrixøvelsen har givet jer ny viden eller en mere nuanceret forståelse af problemstillingen.</a:t>
            </a:r>
          </a:p>
          <a:p>
            <a:r>
              <a:rPr lang="da-DK" sz="1800" dirty="0"/>
              <a:t>I kan enten udvide jeres eksisterende </a:t>
            </a:r>
            <a:r>
              <a:rPr lang="da-DK" sz="1800" dirty="0" err="1"/>
              <a:t>videnskort</a:t>
            </a:r>
            <a:r>
              <a:rPr lang="da-DK" sz="1800" dirty="0"/>
              <a:t> eller anvende </a:t>
            </a:r>
            <a:r>
              <a:rPr lang="da-DK" sz="1800" b="1" dirty="0"/>
              <a:t>metodekortet </a:t>
            </a:r>
            <a:r>
              <a:rPr lang="da-DK" sz="1800" b="1" i="1" dirty="0"/>
              <a:t>Problemskitse</a:t>
            </a:r>
            <a:r>
              <a:rPr lang="da-DK" sz="1800" dirty="0"/>
              <a:t>. Valget afhænger af, hvor meget tid I har tilbage, da arbejdet med Problemskitsen er mere tidskrævende end en udvidelse af </a:t>
            </a:r>
            <a:r>
              <a:rPr lang="da-DK" sz="1800" dirty="0" err="1"/>
              <a:t>videnskortet</a:t>
            </a:r>
            <a:r>
              <a:rPr lang="da-DK" sz="1800" dirty="0"/>
              <a:t>.</a:t>
            </a:r>
          </a:p>
          <a:p>
            <a:endParaRPr lang="da-DK" dirty="0"/>
          </a:p>
        </p:txBody>
      </p:sp>
    </p:spTree>
    <p:extLst>
      <p:ext uri="{BB962C8B-B14F-4D97-AF65-F5344CB8AC3E}">
        <p14:creationId xmlns:p14="http://schemas.microsoft.com/office/powerpoint/2010/main" val="208369445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9C70F-FDF6-9D29-E3D6-43C3433780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69EBCF-C24C-7D5C-F260-F4E50E808025}"/>
              </a:ext>
            </a:extLst>
          </p:cNvPr>
          <p:cNvSpPr>
            <a:spLocks noGrp="1"/>
          </p:cNvSpPr>
          <p:nvPr>
            <p:ph type="title"/>
          </p:nvPr>
        </p:nvSpPr>
        <p:spPr>
          <a:xfrm>
            <a:off x="695325" y="294791"/>
            <a:ext cx="11028290" cy="983209"/>
          </a:xfrm>
        </p:spPr>
        <p:txBody>
          <a:bodyPr/>
          <a:lstStyle/>
          <a:p>
            <a:r>
              <a:rPr lang="da-DK" dirty="0"/>
              <a:t>Perspektivering til projektet</a:t>
            </a:r>
          </a:p>
        </p:txBody>
      </p:sp>
      <p:sp>
        <p:nvSpPr>
          <p:cNvPr id="3" name="Pladsholder til indhold 2">
            <a:extLst>
              <a:ext uri="{FF2B5EF4-FFF2-40B4-BE49-F238E27FC236}">
                <a16:creationId xmlns:a16="http://schemas.microsoft.com/office/drawing/2014/main" id="{20FEA6FB-AF7A-7D79-348F-D5487C458115}"/>
              </a:ext>
            </a:extLst>
          </p:cNvPr>
          <p:cNvSpPr>
            <a:spLocks noGrp="1"/>
          </p:cNvSpPr>
          <p:nvPr>
            <p:ph idx="1"/>
          </p:nvPr>
        </p:nvSpPr>
        <p:spPr>
          <a:xfrm>
            <a:off x="695325" y="1332000"/>
            <a:ext cx="10411290" cy="4248000"/>
          </a:xfrm>
        </p:spPr>
        <p:txBody>
          <a:bodyPr/>
          <a:lstStyle/>
          <a:p>
            <a:pPr marL="0" indent="0">
              <a:buNone/>
            </a:pPr>
            <a:r>
              <a:rPr lang="da-DK" sz="1800" i="1" dirty="0">
                <a:highlight>
                  <a:srgbClr val="FFFF00"/>
                </a:highlight>
              </a:rPr>
              <a:t>Læreren faciliterer på baggrund af elevernes Videnskortlægning og/eller Problemskitse en kort plenumdiskussion, hvor klassen diskuterer, Hvilken indvirkning denne nye viden kan have på det videre projektforløb.</a:t>
            </a:r>
          </a:p>
          <a:p>
            <a:pPr marL="0" indent="0">
              <a:buNone/>
            </a:pPr>
            <a:endParaRPr lang="da-DK" dirty="0"/>
          </a:p>
        </p:txBody>
      </p:sp>
    </p:spTree>
    <p:extLst>
      <p:ext uri="{BB962C8B-B14F-4D97-AF65-F5344CB8AC3E}">
        <p14:creationId xmlns:p14="http://schemas.microsoft.com/office/powerpoint/2010/main" val="4249323471"/>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13448-FECE-4CD8-E2C0-B056009BCA8A}"/>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95EBE51D-02D1-62D3-2572-AAE3963955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98586CD-2F31-7266-5FB2-9390A3EC84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AF5CD63-9D93-8744-7473-8F53E81FCD5B}"/>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232D4C3E-9DAC-D856-EBE3-FA419F2F8124}"/>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48468955"/>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159C1-5718-F325-EF57-6C04462087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15CC7D-0532-87C2-16D8-875404750EBC}"/>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18</a:t>
            </a:r>
          </a:p>
          <a:p>
            <a:pPr algn="ctr"/>
            <a:r>
              <a:rPr lang="da-DK" sz="2400" dirty="0">
                <a:solidFill>
                  <a:schemeClr val="bg1"/>
                </a:solidFill>
                <a:latin typeface="BetonEF" pitchFamily="50" charset="0"/>
              </a:rPr>
              <a:t>Ekskursion 1: Vandkvalitet</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3639C0D2-F25E-3A01-ED80-AA5C15C33AFE}"/>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04C22D2E-FA4D-74F9-DD06-32BC52B08D25}"/>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DFEE7004-287D-5856-42BE-A3532C8A258E}"/>
              </a:ext>
            </a:extLst>
          </p:cNvPr>
          <p:cNvSpPr txBox="1"/>
          <p:nvPr/>
        </p:nvSpPr>
        <p:spPr>
          <a:xfrm>
            <a:off x="3560956" y="2530067"/>
            <a:ext cx="5278243" cy="1938992"/>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 og forventninger</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Feltmålinger og observationer</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Kvalitative og kvantitative data</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Fælles opsamling</a:t>
            </a: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pic>
        <p:nvPicPr>
          <p:cNvPr id="7" name="Billede 6">
            <a:extLst>
              <a:ext uri="{FF2B5EF4-FFF2-40B4-BE49-F238E27FC236}">
                <a16:creationId xmlns:a16="http://schemas.microsoft.com/office/drawing/2014/main" id="{465CD2BB-4C39-E5A0-CA4A-1A199F7A61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Tree>
    <p:extLst>
      <p:ext uri="{BB962C8B-B14F-4D97-AF65-F5344CB8AC3E}">
        <p14:creationId xmlns:p14="http://schemas.microsoft.com/office/powerpoint/2010/main" val="3153487925"/>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48DD3-AA65-D65E-BC88-D8FE0DBC7D2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B36B451E-9E82-C0F4-659A-B5E995AB83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7458FA80-AF0A-5ED2-FD2C-2B2AABAF3A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400D871-C614-2310-6473-A85D90CDD46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1FC0DF80-E1F5-4F97-A3A2-F68A8E73BE5A}"/>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06711259"/>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58C60-5942-F85B-855E-3EE1AD285A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D8D19A-8002-8625-0BFF-1012929D87FC}"/>
              </a:ext>
            </a:extLst>
          </p:cNvPr>
          <p:cNvSpPr>
            <a:spLocks noGrp="1"/>
          </p:cNvSpPr>
          <p:nvPr>
            <p:ph type="title"/>
          </p:nvPr>
        </p:nvSpPr>
        <p:spPr>
          <a:xfrm>
            <a:off x="695325" y="294791"/>
            <a:ext cx="11028290" cy="983209"/>
          </a:xfrm>
        </p:spPr>
        <p:txBody>
          <a:bodyPr/>
          <a:lstStyle/>
          <a:p>
            <a:r>
              <a:rPr lang="da-DK" dirty="0"/>
              <a:t>Kvalitative og kvantitative data</a:t>
            </a:r>
          </a:p>
        </p:txBody>
      </p:sp>
      <p:sp>
        <p:nvSpPr>
          <p:cNvPr id="3" name="Pladsholder til indhold 2">
            <a:extLst>
              <a:ext uri="{FF2B5EF4-FFF2-40B4-BE49-F238E27FC236}">
                <a16:creationId xmlns:a16="http://schemas.microsoft.com/office/drawing/2014/main" id="{F9442D88-AB7C-4955-A472-6E423D0AED21}"/>
              </a:ext>
            </a:extLst>
          </p:cNvPr>
          <p:cNvSpPr>
            <a:spLocks noGrp="1"/>
          </p:cNvSpPr>
          <p:nvPr>
            <p:ph idx="1"/>
          </p:nvPr>
        </p:nvSpPr>
        <p:spPr>
          <a:xfrm>
            <a:off x="695326" y="1332000"/>
            <a:ext cx="8969064" cy="4248000"/>
          </a:xfrm>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da-DK" sz="1800" b="0" i="0" u="none" strike="noStrike" kern="1200" cap="none" spc="0" normalizeH="0" baseline="0" noProof="0" dirty="0">
                <a:ln>
                  <a:noFill/>
                </a:ln>
                <a:solidFill>
                  <a:prstClr val="black"/>
                </a:solidFill>
                <a:effectLst/>
                <a:uLnTx/>
                <a:uFillTx/>
              </a:rPr>
              <a:t>I skal </a:t>
            </a:r>
            <a:r>
              <a:rPr kumimoji="0" lang="da-DK" sz="1800" b="0" i="0" u="none" strike="noStrike" kern="1200" cap="none" spc="0" normalizeH="0" baseline="0" noProof="0">
                <a:ln>
                  <a:noFill/>
                </a:ln>
                <a:solidFill>
                  <a:prstClr val="black"/>
                </a:solidFill>
                <a:effectLst/>
                <a:uLnTx/>
                <a:uFillTx/>
              </a:rPr>
              <a:t>i denne </a:t>
            </a:r>
            <a:r>
              <a:rPr kumimoji="0" lang="da-DK" sz="1800" b="0" i="0" u="none" strike="noStrike" kern="1200" cap="none" spc="0" normalizeH="0" baseline="0" noProof="0" dirty="0">
                <a:ln>
                  <a:noFill/>
                </a:ln>
                <a:solidFill>
                  <a:prstClr val="black"/>
                </a:solidFill>
                <a:effectLst/>
                <a:uLnTx/>
                <a:uFillTx/>
              </a:rPr>
              <a:t>lektion foretage en feltundersøgelse af et nærliggende vandmiljø.</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a-DK" sz="1800" b="0" i="0" u="none" strike="noStrike" kern="1200" cap="none" spc="0" normalizeH="0" baseline="0" noProof="0" dirty="0">
              <a:ln>
                <a:noFill/>
              </a:ln>
              <a:solidFill>
                <a:prstClr val="black"/>
              </a:solidFill>
              <a:effectLst/>
              <a:uLnTx/>
              <a:uFillTx/>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da-DK" sz="1800" b="0" i="0" u="none" strike="noStrike" kern="1200" cap="none" spc="0" normalizeH="0" baseline="0" noProof="0" dirty="0">
                <a:ln>
                  <a:noFill/>
                </a:ln>
                <a:solidFill>
                  <a:prstClr val="black"/>
                </a:solidFill>
                <a:effectLst/>
                <a:uLnTx/>
                <a:uFillTx/>
              </a:rPr>
              <a:t>Det er vigtigt, at grupperne reflekterer over, hvilken </a:t>
            </a:r>
            <a:r>
              <a:rPr kumimoji="0" lang="da-DK" sz="1800" b="0" i="0" u="none" strike="noStrike" kern="1200" cap="none" spc="0" normalizeH="0" baseline="0" noProof="0">
                <a:ln>
                  <a:noFill/>
                </a:ln>
                <a:solidFill>
                  <a:prstClr val="black"/>
                </a:solidFill>
                <a:effectLst/>
                <a:uLnTx/>
                <a:uFillTx/>
              </a:rPr>
              <a:t>type data jeres undersøgelse producerer, </a:t>
            </a:r>
            <a:r>
              <a:rPr kumimoji="0" lang="da-DK" sz="1800" b="0" i="0" u="none" strike="noStrike" kern="1200" cap="none" spc="0" normalizeH="0" baseline="0" noProof="0" dirty="0">
                <a:ln>
                  <a:noFill/>
                </a:ln>
                <a:solidFill>
                  <a:prstClr val="black"/>
                </a:solidFill>
                <a:effectLst/>
                <a:uLnTx/>
                <a:uFillTx/>
              </a:rPr>
              <a:t>og forklarer det skriftligt.</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a-DK" sz="1800" b="0" i="0" u="none" strike="noStrike" kern="1200" cap="none" spc="0" normalizeH="0" baseline="0" noProof="0" dirty="0">
              <a:ln>
                <a:noFill/>
              </a:ln>
              <a:solidFill>
                <a:prstClr val="black"/>
              </a:solidFill>
              <a:effectLst/>
              <a:uLnTx/>
              <a:uFillTx/>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da-DK" sz="1800" b="0" i="0" u="none" strike="noStrike" kern="1200" cap="none" spc="0" normalizeH="0" baseline="0" noProof="0" dirty="0">
                <a:ln>
                  <a:noFill/>
                </a:ln>
                <a:solidFill>
                  <a:prstClr val="black"/>
                </a:solidFill>
                <a:effectLst/>
                <a:uLnTx/>
                <a:uFillTx/>
              </a:rPr>
              <a:t>Dette dokument skal indgå i jeres NV-</a:t>
            </a:r>
            <a:r>
              <a:rPr kumimoji="0" lang="da-DK" sz="1800" b="0" i="0" u="none" strike="noStrike" kern="1200" cap="none" spc="0" normalizeH="0" baseline="0" noProof="0" dirty="0" err="1">
                <a:ln>
                  <a:noFill/>
                </a:ln>
                <a:solidFill>
                  <a:prstClr val="black"/>
                </a:solidFill>
                <a:effectLst/>
                <a:uLnTx/>
                <a:uFillTx/>
              </a:rPr>
              <a:t>portfolio</a:t>
            </a:r>
            <a:r>
              <a:rPr kumimoji="0" lang="da-DK" sz="1800" b="0" i="0" u="none" strike="noStrike" kern="1200" cap="none" spc="0" normalizeH="0" baseline="0" noProof="0" dirty="0">
                <a:ln>
                  <a:noFill/>
                </a:ln>
                <a:solidFill>
                  <a:prstClr val="black"/>
                </a:solidFill>
                <a:effectLst/>
                <a:uLnTx/>
                <a:uFillTx/>
              </a:rPr>
              <a:t>.</a:t>
            </a:r>
          </a:p>
        </p:txBody>
      </p:sp>
    </p:spTree>
    <p:extLst>
      <p:ext uri="{BB962C8B-B14F-4D97-AF65-F5344CB8AC3E}">
        <p14:creationId xmlns:p14="http://schemas.microsoft.com/office/powerpoint/2010/main" val="3518955277"/>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455FC-012C-4CB4-25BD-F18259F575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2BF812-F2A5-ADE3-A48C-A886DDFA6BE8}"/>
              </a:ext>
            </a:extLst>
          </p:cNvPr>
          <p:cNvSpPr>
            <a:spLocks noGrp="1"/>
          </p:cNvSpPr>
          <p:nvPr>
            <p:ph type="title"/>
          </p:nvPr>
        </p:nvSpPr>
        <p:spPr>
          <a:xfrm>
            <a:off x="695325" y="294791"/>
            <a:ext cx="11028290" cy="983209"/>
          </a:xfrm>
        </p:spPr>
        <p:txBody>
          <a:bodyPr/>
          <a:lstStyle/>
          <a:p>
            <a:r>
              <a:rPr lang="da-DK" dirty="0"/>
              <a:t>Fælles opsamling</a:t>
            </a:r>
          </a:p>
        </p:txBody>
      </p:sp>
      <p:sp>
        <p:nvSpPr>
          <p:cNvPr id="3" name="Pladsholder til indhold 2">
            <a:extLst>
              <a:ext uri="{FF2B5EF4-FFF2-40B4-BE49-F238E27FC236}">
                <a16:creationId xmlns:a16="http://schemas.microsoft.com/office/drawing/2014/main" id="{D6A62212-BBC5-5411-5707-C62176C75FEB}"/>
              </a:ext>
            </a:extLst>
          </p:cNvPr>
          <p:cNvSpPr>
            <a:spLocks noGrp="1"/>
          </p:cNvSpPr>
          <p:nvPr>
            <p:ph idx="1"/>
          </p:nvPr>
        </p:nvSpPr>
        <p:spPr>
          <a:xfrm>
            <a:off x="695326" y="1332000"/>
            <a:ext cx="8701435" cy="4248000"/>
          </a:xfrm>
        </p:spPr>
        <p:txBody>
          <a:bodyPr/>
          <a:lstStyle/>
          <a:p>
            <a:r>
              <a:rPr lang="da-DK" sz="1800" dirty="0"/>
              <a:t>I skal kort </a:t>
            </a:r>
            <a:r>
              <a:rPr lang="da-DK" sz="1800" b="1" dirty="0"/>
              <a:t>præsentere jeres resultater for hinanden</a:t>
            </a:r>
            <a:r>
              <a:rPr lang="da-DK" sz="1800" dirty="0"/>
              <a:t>. Herefter skal I sammen med læreren reflektere over, hvad den nye viden betyder for </a:t>
            </a:r>
            <a:r>
              <a:rPr lang="da-DK" sz="1800" b="1" dirty="0"/>
              <a:t>jeres videre designarbejde</a:t>
            </a:r>
            <a:r>
              <a:rPr lang="da-DK" sz="1800" dirty="0"/>
              <a:t>, og om der er nye fokusområder, I bør inddrage i udviklingen af jeres løsning.</a:t>
            </a:r>
          </a:p>
          <a:p>
            <a:r>
              <a:rPr lang="da-DK" sz="1800" dirty="0"/>
              <a:t>Afhængigt af tiden kan refleksionen foregå </a:t>
            </a:r>
            <a:r>
              <a:rPr lang="da-DK" sz="1800" b="1" dirty="0"/>
              <a:t>fælles i klassen eller i jeres grupper</a:t>
            </a:r>
            <a:r>
              <a:rPr lang="da-DK" sz="1800" dirty="0"/>
              <a:t>.</a:t>
            </a:r>
          </a:p>
        </p:txBody>
      </p:sp>
    </p:spTree>
    <p:extLst>
      <p:ext uri="{BB962C8B-B14F-4D97-AF65-F5344CB8AC3E}">
        <p14:creationId xmlns:p14="http://schemas.microsoft.com/office/powerpoint/2010/main" val="2663787467"/>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E3E57-311A-9AC4-5784-B8E95250DF18}"/>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C4795195-D3F0-79C2-2B3C-93D48A64E2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33851F1-F96A-717C-2B60-E131D18A36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99C4D898-5B37-5BCC-CD79-2CD62340F617}"/>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B261B8BA-F2CA-3C51-7761-0890641920D9}"/>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86588240"/>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87E45-C88F-FD06-8FC6-DE8833BA5150}"/>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64ED7826-1805-FC6B-CDFA-2BF6BBC5B4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7326E3C0-1A23-D49B-063D-B2947D3665A6}"/>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19</a:t>
            </a:r>
          </a:p>
          <a:p>
            <a:pPr algn="ctr"/>
            <a:r>
              <a:rPr lang="da-DK" sz="2400" dirty="0">
                <a:solidFill>
                  <a:schemeClr val="bg1"/>
                </a:solidFill>
                <a:latin typeface="BetonEF" pitchFamily="50" charset="0"/>
              </a:rPr>
              <a:t>Fortyndinger og lysmåling</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ABECAE4A-069D-784E-32EF-466B2D5B1569}"/>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74203975-FCE9-5887-EA9A-2C1C5626C136}"/>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8BD556D2-C7C0-62A2-8CB8-C660CC44D32A}"/>
              </a:ext>
            </a:extLst>
          </p:cNvPr>
          <p:cNvSpPr txBox="1"/>
          <p:nvPr/>
        </p:nvSpPr>
        <p:spPr>
          <a:xfrm>
            <a:off x="4066478" y="2530067"/>
            <a:ext cx="4772721" cy="2246769"/>
          </a:xfrm>
          <a:prstGeom prst="rect">
            <a:avLst/>
          </a:prstGeom>
          <a:noFill/>
        </p:spPr>
        <p:txBody>
          <a:bodyPr wrap="square" rtlCol="0">
            <a:spAutoFit/>
          </a:bodyPr>
          <a:lstStyle/>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216000" indent="-216000">
              <a:spcAft>
                <a:spcPts val="600"/>
              </a:spcAft>
              <a:buFont typeface="Arial" panose="020B0604020202020204" pitchFamily="34" charset="0"/>
              <a:buChar char="•"/>
            </a:pPr>
            <a:r>
              <a:rPr lang="da-DK" sz="2000" dirty="0" err="1">
                <a:solidFill>
                  <a:srgbClr val="123044"/>
                </a:solidFill>
                <a:latin typeface="Segoe UI" panose="020B0502040204020203" pitchFamily="34" charset="0"/>
                <a:ea typeface="Arial" pitchFamily="34" charset="-122"/>
                <a:cs typeface="Segoe UI" panose="020B0502040204020203" pitchFamily="34" charset="0"/>
              </a:rPr>
              <a:t>Videnskortlægning</a:t>
            </a:r>
            <a:r>
              <a:rPr lang="da-DK" sz="2000" dirty="0">
                <a:solidFill>
                  <a:srgbClr val="123044"/>
                </a:solidFill>
                <a:latin typeface="Segoe UI" panose="020B0502040204020203" pitchFamily="34" charset="0"/>
                <a:ea typeface="Arial" pitchFamily="34" charset="-122"/>
                <a:cs typeface="Segoe UI" panose="020B0502040204020203" pitchFamily="34" charset="0"/>
              </a:rPr>
              <a:t> om koncentration og usikkerhed</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Planlæg fortyndinger og målinger</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Dokumentér arbejdsgang</a:t>
            </a: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3194775789"/>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B62CA-8361-9AE4-CC66-6A33EADEB2F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98B2E8C0-F504-C594-B677-80B0104EE1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42257727-CCBB-B3B7-8A85-FA09BBFCF1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9A75A27-3374-9854-3F59-CE7160C983DD}"/>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958374F3-A314-0EB8-22E1-F86D9D1FA43A}"/>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13551739"/>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6865E-C5E1-67E1-BDD2-9A732D9266A0}"/>
              </a:ext>
            </a:extLst>
          </p:cNvPr>
          <p:cNvSpPr>
            <a:spLocks noGrp="1"/>
          </p:cNvSpPr>
          <p:nvPr>
            <p:ph type="title"/>
          </p:nvPr>
        </p:nvSpPr>
        <p:spPr>
          <a:xfrm>
            <a:off x="695326" y="294791"/>
            <a:ext cx="9296168" cy="923183"/>
          </a:xfrm>
        </p:spPr>
        <p:txBody>
          <a:bodyPr/>
          <a:lstStyle/>
          <a:p>
            <a:pPr>
              <a:spcAft>
                <a:spcPts val="600"/>
              </a:spcAft>
            </a:pPr>
            <a:r>
              <a:rPr lang="da-DK" dirty="0" err="1"/>
              <a:t>Videnskortlægning</a:t>
            </a:r>
            <a:r>
              <a:rPr lang="da-DK" dirty="0"/>
              <a:t> om koncentration og usikkerhed</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9C390D1C-A23A-3FB6-95B9-1BE8C65082A8}"/>
              </a:ext>
            </a:extLst>
          </p:cNvPr>
          <p:cNvSpPr>
            <a:spLocks noGrp="1"/>
          </p:cNvSpPr>
          <p:nvPr>
            <p:ph idx="1"/>
          </p:nvPr>
        </p:nvSpPr>
        <p:spPr>
          <a:xfrm>
            <a:off x="695325" y="1747024"/>
            <a:ext cx="5214821" cy="3832976"/>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err="1">
                <a:latin typeface="Segoe UI" panose="020B0502040204020203" pitchFamily="34" charset="0"/>
                <a:cs typeface="Segoe UI" panose="020B0502040204020203" pitchFamily="34" charset="0"/>
              </a:rPr>
              <a:t>Videnskortlægning</a:t>
            </a:r>
            <a:r>
              <a:rPr lang="da-DK" sz="1800" b="1" dirty="0">
                <a:latin typeface="Segoe UI" panose="020B0502040204020203" pitchFamily="34" charset="0"/>
                <a:cs typeface="Segoe UI" panose="020B0502040204020203" pitchFamily="34" charset="0"/>
              </a:rPr>
              <a:t> </a:t>
            </a:r>
            <a:r>
              <a:rPr lang="da-DK" sz="1800" dirty="0">
                <a:latin typeface="Segoe UI" panose="020B0502040204020203" pitchFamily="34" charset="0"/>
                <a:cs typeface="Segoe UI" panose="020B0502040204020203" pitchFamily="34" charset="0"/>
              </a:rPr>
              <a:t>anvendes til at samle jeres viden om koncentration, fortynding, præcision og usikkerhed.</a:t>
            </a:r>
          </a:p>
          <a:p>
            <a:endParaRPr lang="da-DK" sz="1800" dirty="0">
              <a:latin typeface="Segoe UI" panose="020B0502040204020203" pitchFamily="34" charset="0"/>
              <a:cs typeface="Segoe UI" panose="020B0502040204020203" pitchFamily="34" charset="0"/>
            </a:endParaRPr>
          </a:p>
        </p:txBody>
      </p:sp>
      <p:pic>
        <p:nvPicPr>
          <p:cNvPr id="6" name="Billede 5">
            <a:extLst>
              <a:ext uri="{FF2B5EF4-FFF2-40B4-BE49-F238E27FC236}">
                <a16:creationId xmlns:a16="http://schemas.microsoft.com/office/drawing/2014/main" id="{CF80C55F-974B-D07E-C351-A12AAE09E9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3275" y="1029527"/>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CED5301B-E705-83AD-D5E2-3145D64D14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6790" y="1486829"/>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70933932"/>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848A3-C984-3DED-4052-C4F1C1E3BE60}"/>
            </a:ext>
          </a:extLst>
        </p:cNvPr>
        <p:cNvGrpSpPr/>
        <p:nvPr/>
      </p:nvGrpSpPr>
      <p:grpSpPr>
        <a:xfrm>
          <a:off x="0" y="0"/>
          <a:ext cx="0" cy="0"/>
          <a:chOff x="0" y="0"/>
          <a:chExt cx="0" cy="0"/>
        </a:xfrm>
      </p:grpSpPr>
      <p:pic>
        <p:nvPicPr>
          <p:cNvPr id="27" name="Billede 26">
            <a:extLst>
              <a:ext uri="{FF2B5EF4-FFF2-40B4-BE49-F238E27FC236}">
                <a16:creationId xmlns:a16="http://schemas.microsoft.com/office/drawing/2014/main" id="{0F23B9C4-E5DB-7BF3-1E83-3E1B03D642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3706" y="558940"/>
            <a:ext cx="2801870" cy="396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FDCAC3B-3931-9A6E-ACB1-75E5016B3619}"/>
              </a:ext>
            </a:extLst>
          </p:cNvPr>
          <p:cNvSpPr>
            <a:spLocks noGrp="1"/>
          </p:cNvSpPr>
          <p:nvPr>
            <p:ph type="title"/>
          </p:nvPr>
        </p:nvSpPr>
        <p:spPr>
          <a:xfrm>
            <a:off x="695325" y="294791"/>
            <a:ext cx="10262607" cy="923183"/>
          </a:xfrm>
        </p:spPr>
        <p:txBody>
          <a:bodyPr/>
          <a:lstStyle/>
          <a:p>
            <a:pPr>
              <a:spcAft>
                <a:spcPts val="600"/>
              </a:spcAft>
            </a:pPr>
            <a:r>
              <a:rPr lang="da-DK" dirty="0"/>
              <a:t>Planlæg fortyndinger og målinger</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5CBF275A-80F2-9C54-D320-5F4C2C75AB89}"/>
              </a:ext>
            </a:extLst>
          </p:cNvPr>
          <p:cNvSpPr>
            <a:spLocks noGrp="1"/>
          </p:cNvSpPr>
          <p:nvPr>
            <p:ph idx="1"/>
          </p:nvPr>
        </p:nvSpPr>
        <p:spPr>
          <a:xfrm>
            <a:off x="695325" y="1332000"/>
            <a:ext cx="5489885" cy="4248000"/>
          </a:xfrm>
        </p:spPr>
        <p:txBody>
          <a:bodyPr/>
          <a:lstStyle/>
          <a:p>
            <a:r>
              <a:rPr lang="da-DK" sz="1800" dirty="0"/>
              <a:t>I denne lektion skal I arbejde med </a:t>
            </a:r>
            <a:r>
              <a:rPr lang="da-DK" sz="1800" b="1" dirty="0"/>
              <a:t>fortyndinger og koncentrationer</a:t>
            </a:r>
            <a:r>
              <a:rPr lang="da-DK" sz="1800" dirty="0"/>
              <a:t>. I skal arbejde systematisk med målinger og lære, hvordan prøver forberedes til videre analyse.</a:t>
            </a:r>
          </a:p>
          <a:p>
            <a:r>
              <a:rPr lang="da-DK" sz="1800" dirty="0"/>
              <a:t>Start med at </a:t>
            </a:r>
            <a:r>
              <a:rPr lang="da-DK" sz="1800"/>
              <a:t>læse </a:t>
            </a:r>
            <a:r>
              <a:rPr lang="da-DK" sz="1800" b="1"/>
              <a:t>arbejdsark </a:t>
            </a:r>
            <a:r>
              <a:rPr lang="da-DK" sz="1800" b="1" dirty="0"/>
              <a:t>12</a:t>
            </a:r>
            <a:r>
              <a:rPr lang="da-DK" sz="1800" dirty="0"/>
              <a:t>. Herefter skal I </a:t>
            </a:r>
            <a:r>
              <a:rPr lang="da-DK" sz="1800" dirty="0" err="1"/>
              <a:t>i</a:t>
            </a:r>
            <a:r>
              <a:rPr lang="da-DK" sz="1800" dirty="0"/>
              <a:t> gruppen planlægge, hvordan I vil gennemføre jeres forsøg.</a:t>
            </a:r>
          </a:p>
          <a:p>
            <a:pPr marL="0" indent="0">
              <a:buNone/>
            </a:pPr>
            <a:endParaRPr lang="da-DK" dirty="0">
              <a:latin typeface="Segoe UI" panose="020B0502040204020203" pitchFamily="34" charset="0"/>
              <a:cs typeface="Segoe UI" panose="020B0502040204020203" pitchFamily="34" charset="0"/>
            </a:endParaRPr>
          </a:p>
        </p:txBody>
      </p:sp>
      <p:pic>
        <p:nvPicPr>
          <p:cNvPr id="23" name="Billede 22">
            <a:extLst>
              <a:ext uri="{FF2B5EF4-FFF2-40B4-BE49-F238E27FC236}">
                <a16:creationId xmlns:a16="http://schemas.microsoft.com/office/drawing/2014/main" id="{80ACD9AE-53D1-268F-9B99-DEEF956DF0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1308" y="1034726"/>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25" name="Billede 24">
            <a:extLst>
              <a:ext uri="{FF2B5EF4-FFF2-40B4-BE49-F238E27FC236}">
                <a16:creationId xmlns:a16="http://schemas.microsoft.com/office/drawing/2014/main" id="{1DCC9C64-7B70-9C8B-14BB-DB646365B7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0841" y="1447712"/>
            <a:ext cx="2801870" cy="3960000"/>
          </a:xfrm>
          <a:prstGeom prst="rect">
            <a:avLst/>
          </a:prstGeom>
          <a:ln w="6350">
            <a:solidFill>
              <a:schemeClr val="tx1"/>
            </a:solidFill>
          </a:ln>
          <a:effectLst>
            <a:outerShdw blurRad="50800" dist="38100" dir="2700000" algn="tl" rotWithShape="0">
              <a:prstClr val="black">
                <a:alpha val="40000"/>
              </a:prstClr>
            </a:outerShdw>
          </a:effectLst>
        </p:spPr>
      </p:pic>
      <p:pic>
        <p:nvPicPr>
          <p:cNvPr id="21" name="Billede 20">
            <a:extLst>
              <a:ext uri="{FF2B5EF4-FFF2-40B4-BE49-F238E27FC236}">
                <a16:creationId xmlns:a16="http://schemas.microsoft.com/office/drawing/2014/main" id="{77A72ED9-07FB-CDBD-B614-D086EFBB241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50373" y="1863274"/>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9" name="Billede 18">
            <a:extLst>
              <a:ext uri="{FF2B5EF4-FFF2-40B4-BE49-F238E27FC236}">
                <a16:creationId xmlns:a16="http://schemas.microsoft.com/office/drawing/2014/main" id="{C5D2FAC1-5449-0B45-8417-4A7B8911555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49905" y="2278836"/>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08438730"/>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07123-F4FA-3257-57BF-65B80F0914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D35D2F5-D284-8E94-D454-FB50F0CB3FB7}"/>
              </a:ext>
            </a:extLst>
          </p:cNvPr>
          <p:cNvSpPr>
            <a:spLocks noGrp="1"/>
          </p:cNvSpPr>
          <p:nvPr>
            <p:ph type="title"/>
          </p:nvPr>
        </p:nvSpPr>
        <p:spPr/>
        <p:txBody>
          <a:bodyPr/>
          <a:lstStyle/>
          <a:p>
            <a:pPr>
              <a:spcAft>
                <a:spcPts val="600"/>
              </a:spcAft>
            </a:pPr>
            <a:r>
              <a:rPr lang="da-DK" dirty="0"/>
              <a:t>Dokumentér arbejdsgang</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4FB994BE-88A1-756E-B62A-2C53302A4551}"/>
              </a:ext>
            </a:extLst>
          </p:cNvPr>
          <p:cNvSpPr>
            <a:spLocks noGrp="1"/>
          </p:cNvSpPr>
          <p:nvPr>
            <p:ph idx="1"/>
          </p:nvPr>
        </p:nvSpPr>
        <p:spPr/>
        <p:txBody>
          <a:bodyPr/>
          <a:lstStyle/>
          <a:p>
            <a:pPr marL="0" indent="0">
              <a:buNone/>
            </a:pPr>
            <a:r>
              <a:rPr lang="da-DK" sz="1800" b="1" dirty="0"/>
              <a:t>Logbogen</a:t>
            </a:r>
            <a:r>
              <a:rPr lang="da-DK" sz="1800" dirty="0"/>
              <a:t> anvendes til at dokumentere plan, overvejelser om præcision og mulige justeringer. </a:t>
            </a:r>
          </a:p>
          <a:p>
            <a:pPr marL="0" indent="0">
              <a:buNone/>
            </a:pPr>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74767077"/>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82580-93E5-DFD3-1C25-D1C3DE9508BA}"/>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37B057F5-A8FE-D1AA-7102-5309E5B654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
        <p:nvSpPr>
          <p:cNvPr id="2" name="Titel 1">
            <a:extLst>
              <a:ext uri="{FF2B5EF4-FFF2-40B4-BE49-F238E27FC236}">
                <a16:creationId xmlns:a16="http://schemas.microsoft.com/office/drawing/2014/main" id="{5FAD24D5-8ADF-F8E8-7C8B-3193F7F9CBAE}"/>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20</a:t>
            </a:r>
          </a:p>
          <a:p>
            <a:pPr algn="ctr"/>
            <a:r>
              <a:rPr lang="da-DK" sz="2400" dirty="0">
                <a:solidFill>
                  <a:schemeClr val="bg1"/>
                </a:solidFill>
                <a:latin typeface="BetonEF" pitchFamily="50" charset="0"/>
              </a:rPr>
              <a:t>Lineær regression</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8A7E0C07-8BF0-E69D-B9BA-10D73E6D7BF7}"/>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63859CA2-FB1B-3DEC-3978-432ACEEBEBA5}"/>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A35D4A88-9D9A-B3DF-4C11-58E9AE10A1CC}"/>
              </a:ext>
            </a:extLst>
          </p:cNvPr>
          <p:cNvSpPr txBox="1"/>
          <p:nvPr/>
        </p:nvSpPr>
        <p:spPr>
          <a:xfrm>
            <a:off x="3560956" y="2530067"/>
            <a:ext cx="5278243" cy="1938992"/>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Regression og modeltolkning</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Vurdering af modellens kvalitet</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Afrunding</a:t>
            </a: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353207735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81B83-9438-B6D9-ADE0-3B5D7D49014D}"/>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B3EC5465-1840-25FD-E395-8BBD7A2C6B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DB3DD86-6579-6399-4598-FA23D3A69E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F6AB5C6C-9C43-D0E6-859C-AB482BC8C0B1}"/>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422F7098-9F4D-96BA-E409-255F7042A703}"/>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8078907"/>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B1866-9548-F477-9648-BC83AF9030DB}"/>
            </a:ext>
          </a:extLst>
        </p:cNvPr>
        <p:cNvGrpSpPr/>
        <p:nvPr/>
      </p:nvGrpSpPr>
      <p:grpSpPr>
        <a:xfrm>
          <a:off x="0" y="0"/>
          <a:ext cx="0" cy="0"/>
          <a:chOff x="0" y="0"/>
          <a:chExt cx="0" cy="0"/>
        </a:xfrm>
      </p:grpSpPr>
      <p:pic>
        <p:nvPicPr>
          <p:cNvPr id="11" name="Billede 10">
            <a:extLst>
              <a:ext uri="{FF2B5EF4-FFF2-40B4-BE49-F238E27FC236}">
                <a16:creationId xmlns:a16="http://schemas.microsoft.com/office/drawing/2014/main" id="{DD60275D-C9C2-5D54-F900-9FBEB36B84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6226" y="554165"/>
            <a:ext cx="2801870" cy="396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B2B8A54C-08E4-1072-4DB7-D30DCCF3C70D}"/>
              </a:ext>
            </a:extLst>
          </p:cNvPr>
          <p:cNvSpPr>
            <a:spLocks noGrp="1"/>
          </p:cNvSpPr>
          <p:nvPr>
            <p:ph type="title"/>
          </p:nvPr>
        </p:nvSpPr>
        <p:spPr/>
        <p:txBody>
          <a:bodyPr/>
          <a:lstStyle/>
          <a:p>
            <a:pPr>
              <a:spcAft>
                <a:spcPts val="600"/>
              </a:spcAft>
            </a:pPr>
            <a:r>
              <a:rPr lang="da-DK" dirty="0"/>
              <a:t>Regression og modeltolkning</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3778B83B-2C4E-5C3B-AEC1-130D4EEC7FDF}"/>
              </a:ext>
            </a:extLst>
          </p:cNvPr>
          <p:cNvSpPr>
            <a:spLocks noGrp="1"/>
          </p:cNvSpPr>
          <p:nvPr>
            <p:ph idx="1"/>
          </p:nvPr>
        </p:nvSpPr>
        <p:spPr>
          <a:xfrm>
            <a:off x="695326" y="1332000"/>
            <a:ext cx="5854157" cy="4248000"/>
          </a:xfrm>
        </p:spPr>
        <p:txBody>
          <a:bodyPr/>
          <a:lstStyle/>
          <a:p>
            <a:r>
              <a:rPr lang="da-DK" sz="1800" dirty="0"/>
              <a:t>I </a:t>
            </a:r>
            <a:r>
              <a:rPr lang="da-DK" sz="1800" b="1" dirty="0"/>
              <a:t>Arbejdsark 13: </a:t>
            </a:r>
            <a:r>
              <a:rPr lang="da-DK" sz="1800" b="1" i="1" dirty="0"/>
              <a:t>Lineær regression</a:t>
            </a:r>
            <a:r>
              <a:rPr lang="da-DK" sz="1800" dirty="0"/>
              <a:t> skal I arbejde videre med </a:t>
            </a:r>
            <a:r>
              <a:rPr lang="da-DK" sz="1800" b="1" dirty="0"/>
              <a:t>jeres data fra lektion 19</a:t>
            </a:r>
            <a:r>
              <a:rPr lang="da-DK" sz="1800" dirty="0"/>
              <a:t> og bruge dem til at fremstille en standardkurve.</a:t>
            </a:r>
          </a:p>
          <a:p>
            <a:r>
              <a:rPr lang="da-DK" sz="1800" dirty="0"/>
              <a:t>I bliver introduceret til </a:t>
            </a:r>
            <a:r>
              <a:rPr lang="da-DK" sz="1800" b="1" dirty="0"/>
              <a:t>lineær regression</a:t>
            </a:r>
            <a:r>
              <a:rPr lang="da-DK" sz="1800" dirty="0"/>
              <a:t> som et redskab til at undersøge og beskrive sammenhængen mellem </a:t>
            </a:r>
            <a:r>
              <a:rPr lang="da-DK" sz="1800" b="1" dirty="0"/>
              <a:t>koncentration og det målte signal</a:t>
            </a:r>
            <a:r>
              <a:rPr lang="da-DK" sz="1800" dirty="0"/>
              <a:t>.</a:t>
            </a:r>
          </a:p>
        </p:txBody>
      </p:sp>
      <p:pic>
        <p:nvPicPr>
          <p:cNvPr id="6" name="Billede 5">
            <a:extLst>
              <a:ext uri="{FF2B5EF4-FFF2-40B4-BE49-F238E27FC236}">
                <a16:creationId xmlns:a16="http://schemas.microsoft.com/office/drawing/2014/main" id="{9F2E0D55-28F2-B6F2-BCA5-20DE0BD827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6646" y="1070217"/>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559946D5-2AD9-E803-85E8-91A49626B8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5291" y="158626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8F0CC8C7-E232-08F0-7295-17F49118BF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3935" y="2102321"/>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87857013"/>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0301D-2D7E-6417-C92F-1C90BCCE6C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C4C0A2-91A8-5BBC-2267-535D9B44FAF6}"/>
              </a:ext>
            </a:extLst>
          </p:cNvPr>
          <p:cNvSpPr>
            <a:spLocks noGrp="1"/>
          </p:cNvSpPr>
          <p:nvPr>
            <p:ph type="title"/>
          </p:nvPr>
        </p:nvSpPr>
        <p:spPr/>
        <p:txBody>
          <a:bodyPr/>
          <a:lstStyle/>
          <a:p>
            <a:pPr>
              <a:spcAft>
                <a:spcPts val="600"/>
              </a:spcAft>
            </a:pPr>
            <a:r>
              <a:rPr lang="da-DK" dirty="0"/>
              <a:t>Vurdering af modellens kvalitet</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8233DC05-E1AE-F249-3255-CD09E8FFEF65}"/>
              </a:ext>
            </a:extLst>
          </p:cNvPr>
          <p:cNvSpPr>
            <a:spLocks noGrp="1"/>
          </p:cNvSpPr>
          <p:nvPr>
            <p:ph idx="1"/>
          </p:nvPr>
        </p:nvSpPr>
        <p:spPr>
          <a:xfrm>
            <a:off x="695325" y="1332000"/>
            <a:ext cx="9333337" cy="4248000"/>
          </a:xfrm>
        </p:spPr>
        <p:txBody>
          <a:bodyPr/>
          <a:lstStyle/>
          <a:p>
            <a:r>
              <a:rPr lang="da-DK" sz="1800" dirty="0"/>
              <a:t>Når I har fremstillet jeres </a:t>
            </a:r>
            <a:r>
              <a:rPr lang="da-DK" sz="1800" b="1" dirty="0"/>
              <a:t>lineære regressionskurve</a:t>
            </a:r>
            <a:r>
              <a:rPr lang="da-DK" sz="1800" dirty="0"/>
              <a:t> med tilhørende </a:t>
            </a:r>
            <a:r>
              <a:rPr lang="da-DK" sz="1800" b="1" dirty="0"/>
              <a:t>R²-værdi</a:t>
            </a:r>
            <a:r>
              <a:rPr lang="da-DK" sz="1800" dirty="0"/>
              <a:t>, skal I </a:t>
            </a:r>
            <a:r>
              <a:rPr lang="da-DK" sz="1800" dirty="0" err="1"/>
              <a:t>i</a:t>
            </a:r>
            <a:r>
              <a:rPr lang="da-DK" sz="1800" dirty="0"/>
              <a:t> gruppen diskutere og vurdere kvaliteten af jeres model.</a:t>
            </a:r>
          </a:p>
          <a:p>
            <a:r>
              <a:rPr lang="da-DK" sz="1800" dirty="0"/>
              <a:t>I skal desuden overveje, </a:t>
            </a:r>
            <a:r>
              <a:rPr lang="da-DK" sz="1800" b="1" dirty="0"/>
              <a:t>hvordan og hvorfor modellen kan bruges til at bestemme koncentrationen i en ukendt prøve</a:t>
            </a:r>
            <a:r>
              <a:rPr lang="da-DK" sz="1800" dirty="0"/>
              <a:t>.</a:t>
            </a:r>
          </a:p>
        </p:txBody>
      </p:sp>
    </p:spTree>
    <p:extLst>
      <p:ext uri="{BB962C8B-B14F-4D97-AF65-F5344CB8AC3E}">
        <p14:creationId xmlns:p14="http://schemas.microsoft.com/office/powerpoint/2010/main" val="3369428893"/>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3C223-AFC4-F121-F8C6-1786DB54A6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9D7691-50B2-91D5-66EF-84F0E65F5C32}"/>
              </a:ext>
            </a:extLst>
          </p:cNvPr>
          <p:cNvSpPr>
            <a:spLocks noGrp="1"/>
          </p:cNvSpPr>
          <p:nvPr>
            <p:ph type="title"/>
          </p:nvPr>
        </p:nvSpPr>
        <p:spPr>
          <a:xfrm>
            <a:off x="695325" y="294791"/>
            <a:ext cx="10567407" cy="923183"/>
          </a:xfrm>
        </p:spPr>
        <p:txBody>
          <a:bodyPr/>
          <a:lstStyle/>
          <a:p>
            <a:pPr>
              <a:spcAft>
                <a:spcPts val="600"/>
              </a:spcAft>
            </a:pPr>
            <a:r>
              <a:rPr lang="da-DK" dirty="0"/>
              <a:t>Afrunding</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906822C5-AE55-51D7-F05D-2CA5AF3ED286}"/>
              </a:ext>
            </a:extLst>
          </p:cNvPr>
          <p:cNvSpPr>
            <a:spLocks noGrp="1"/>
          </p:cNvSpPr>
          <p:nvPr>
            <p:ph idx="1"/>
          </p:nvPr>
        </p:nvSpPr>
        <p:spPr>
          <a:xfrm>
            <a:off x="695325" y="1332000"/>
            <a:ext cx="9258997" cy="4248000"/>
          </a:xfrm>
        </p:spPr>
        <p:txBody>
          <a:bodyPr/>
          <a:lstStyle/>
          <a:p>
            <a:pPr marL="0" indent="0">
              <a:buNone/>
            </a:pPr>
            <a:r>
              <a:rPr lang="da-DK" sz="1800" dirty="0"/>
              <a:t>Lektionen afsluttes med en </a:t>
            </a:r>
            <a:r>
              <a:rPr lang="da-DK" sz="1800" b="1" dirty="0"/>
              <a:t>fælles opsamling i klassen</a:t>
            </a:r>
            <a:r>
              <a:rPr lang="da-DK" sz="1800" dirty="0"/>
              <a:t>, hvor I deler og sammenligner jeres resultater. Sammen med læreren samler I op på de vigtigste pointer fra jeres diskussioner og på </a:t>
            </a:r>
            <a:r>
              <a:rPr lang="da-DK" sz="1800" b="1" dirty="0"/>
              <a:t>jeres vurdering af modellens kvalitet, og hvordan den kan anvendes</a:t>
            </a:r>
            <a:r>
              <a:rPr lang="da-DK" sz="1800" dirty="0"/>
              <a:t>.</a:t>
            </a:r>
          </a:p>
        </p:txBody>
      </p:sp>
    </p:spTree>
    <p:extLst>
      <p:ext uri="{BB962C8B-B14F-4D97-AF65-F5344CB8AC3E}">
        <p14:creationId xmlns:p14="http://schemas.microsoft.com/office/powerpoint/2010/main" val="1745693277"/>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5D88A-4363-67F2-8814-2AD5683263E0}"/>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2A84E125-58D4-8497-D9B6-AE6DA79B34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78C97930-D90A-DC3B-98B5-786F8D1589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58C1161B-59ED-0728-6E52-16297A295300}"/>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8277F86D-F290-DA9B-AD4C-82D4CC370405}"/>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83847418"/>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78EF1-997F-998A-2ACD-3F5D2C9991F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4BC6F7-5F0D-B7E7-7B14-5058C01E0107}"/>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21</a:t>
            </a:r>
          </a:p>
          <a:p>
            <a:pPr algn="ctr"/>
            <a:r>
              <a:rPr lang="da-DK" sz="2400" dirty="0">
                <a:solidFill>
                  <a:schemeClr val="bg1"/>
                </a:solidFill>
                <a:latin typeface="BetonEF" pitchFamily="50" charset="0"/>
              </a:rPr>
              <a:t>Blindprøve</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080CC0D8-6E38-C99F-06A7-602CA12002C5}"/>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1F8D520D-4912-20A4-3AD6-8BD8EDDC220D}"/>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4C217703-3F10-64C4-B37B-BB69BE8892CE}"/>
              </a:ext>
            </a:extLst>
          </p:cNvPr>
          <p:cNvSpPr txBox="1"/>
          <p:nvPr/>
        </p:nvSpPr>
        <p:spPr>
          <a:xfrm>
            <a:off x="4044176" y="2530067"/>
            <a:ext cx="4795023" cy="2323713"/>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Planlæg analyse.</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Mål </a:t>
            </a:r>
            <a:r>
              <a:rPr lang="da-DK" sz="2000">
                <a:solidFill>
                  <a:srgbClr val="123044"/>
                </a:solidFill>
                <a:latin typeface="Segoe UI" panose="020B0502040204020203" pitchFamily="34" charset="0"/>
                <a:ea typeface="Arial" pitchFamily="34" charset="-122"/>
                <a:cs typeface="Segoe UI" panose="020B0502040204020203" pitchFamily="34" charset="0"/>
              </a:rPr>
              <a:t>ukendt prøve.</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Brug regressionsmodel.</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Vurder </a:t>
            </a:r>
            <a:r>
              <a:rPr lang="da-DK" sz="2000">
                <a:solidFill>
                  <a:srgbClr val="123044"/>
                </a:solidFill>
                <a:latin typeface="Segoe UI" panose="020B0502040204020203" pitchFamily="34" charset="0"/>
                <a:ea typeface="Arial" pitchFamily="34" charset="-122"/>
                <a:cs typeface="Segoe UI" panose="020B0502040204020203" pitchFamily="34" charset="0"/>
              </a:rPr>
              <a:t>resultatets pålidelighed.</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2734665038"/>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9FC47-36B1-E2AC-96E3-9E42577AE03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D61A8635-A696-04FB-8CD3-B42412076D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AD4C6DD9-8538-0173-F53E-53DDFE6788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CA16692-DDF3-531F-A986-FE68E9CF85F8}"/>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2CB3D25B-C5D6-5B05-9980-0FE7FB1ECA74}"/>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14304040"/>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A52F6-69CF-996F-BA18-C9A868AB1F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18C622-ABE6-741C-491E-E470FA87A324}"/>
              </a:ext>
            </a:extLst>
          </p:cNvPr>
          <p:cNvSpPr>
            <a:spLocks noGrp="1"/>
          </p:cNvSpPr>
          <p:nvPr>
            <p:ph type="title"/>
          </p:nvPr>
        </p:nvSpPr>
        <p:spPr/>
        <p:txBody>
          <a:bodyPr/>
          <a:lstStyle/>
          <a:p>
            <a:pPr>
              <a:spcAft>
                <a:spcPts val="600"/>
              </a:spcAft>
            </a:pPr>
            <a:r>
              <a:rPr lang="da-DK" dirty="0"/>
              <a:t>Planlæg analyse</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203DE2B6-7E87-354D-0CA3-D0CEA9B8BD31}"/>
              </a:ext>
            </a:extLst>
          </p:cNvPr>
          <p:cNvSpPr>
            <a:spLocks noGrp="1"/>
          </p:cNvSpPr>
          <p:nvPr>
            <p:ph idx="1"/>
          </p:nvPr>
        </p:nvSpPr>
        <p:spPr>
          <a:xfrm>
            <a:off x="695326" y="1332000"/>
            <a:ext cx="6478625" cy="4248000"/>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Læg en plan </a:t>
            </a:r>
            <a:r>
              <a:rPr lang="da-DK" sz="1800" dirty="0">
                <a:latin typeface="Segoe UI" panose="020B0502040204020203" pitchFamily="34" charset="0"/>
                <a:cs typeface="Segoe UI" panose="020B0502040204020203" pitchFamily="34" charset="0"/>
              </a:rPr>
              <a:t>anvendes til at planlægge analyseforløbet, herunder målinger, dataindsamling og brug af regressionsmodellen.</a:t>
            </a:r>
          </a:p>
        </p:txBody>
      </p:sp>
      <p:pic>
        <p:nvPicPr>
          <p:cNvPr id="4" name="Billede 3">
            <a:extLst>
              <a:ext uri="{FF2B5EF4-FFF2-40B4-BE49-F238E27FC236}">
                <a16:creationId xmlns:a16="http://schemas.microsoft.com/office/drawing/2014/main" id="{B480EF55-2F3C-27BF-2406-458D2C279B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2272" y="58314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8010C5BD-0E1A-E162-EAA1-BCEF60877A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0323" y="100359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4E05FBE8-DFE9-E739-EEE4-3705A4BF71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5523" y="146517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8D9846D3-CA40-3D00-556B-4F81072C1A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1337" y="1926747"/>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16319566"/>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A78D6-AADD-0488-472D-6901671FE53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7D6DD27-F78A-5EC4-7ECD-8BA116E74FD1}"/>
              </a:ext>
            </a:extLst>
          </p:cNvPr>
          <p:cNvSpPr>
            <a:spLocks noGrp="1"/>
          </p:cNvSpPr>
          <p:nvPr>
            <p:ph type="title"/>
          </p:nvPr>
        </p:nvSpPr>
        <p:spPr>
          <a:xfrm>
            <a:off x="695325" y="294791"/>
            <a:ext cx="11065495" cy="923183"/>
          </a:xfrm>
        </p:spPr>
        <p:txBody>
          <a:bodyPr/>
          <a:lstStyle/>
          <a:p>
            <a:pPr>
              <a:spcAft>
                <a:spcPts val="600"/>
              </a:spcAft>
            </a:pPr>
            <a:r>
              <a:rPr lang="da-DK" dirty="0"/>
              <a:t>Mål ukendt prøve</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3FE6D363-A563-4496-DC89-DC07F3E29E2E}"/>
              </a:ext>
            </a:extLst>
          </p:cNvPr>
          <p:cNvSpPr>
            <a:spLocks noGrp="1"/>
          </p:cNvSpPr>
          <p:nvPr>
            <p:ph idx="1"/>
          </p:nvPr>
        </p:nvSpPr>
        <p:spPr>
          <a:xfrm>
            <a:off x="695326" y="1332000"/>
            <a:ext cx="5609469" cy="4248000"/>
          </a:xfrm>
        </p:spPr>
        <p:txBody>
          <a:bodyPr/>
          <a:lstStyle/>
          <a:p>
            <a:pPr marL="0" indent="0">
              <a:buNone/>
            </a:pPr>
            <a:r>
              <a:rPr lang="da-DK" sz="1800" dirty="0">
                <a:latin typeface="Segoe UI" panose="020B0502040204020203" pitchFamily="34" charset="0"/>
                <a:cs typeface="Segoe UI" panose="020B0502040204020203" pitchFamily="34" charset="0"/>
              </a:rPr>
              <a:t>Grupperne starter med at læse </a:t>
            </a:r>
            <a:r>
              <a:rPr lang="da-DK" sz="1800" b="1">
                <a:latin typeface="Segoe UI" panose="020B0502040204020203" pitchFamily="34" charset="0"/>
                <a:cs typeface="Segoe UI" panose="020B0502040204020203" pitchFamily="34" charset="0"/>
              </a:rPr>
              <a:t>arbejdsark 14</a:t>
            </a:r>
            <a:r>
              <a:rPr lang="da-DK" sz="1800">
                <a:latin typeface="Segoe UI" panose="020B0502040204020203" pitchFamily="34" charset="0"/>
                <a:cs typeface="Segoe UI" panose="020B0502040204020203" pitchFamily="34" charset="0"/>
              </a:rPr>
              <a:t> </a:t>
            </a:r>
            <a:r>
              <a:rPr lang="da-DK" sz="1800" dirty="0">
                <a:latin typeface="Segoe UI" panose="020B0502040204020203" pitchFamily="34" charset="0"/>
                <a:cs typeface="Segoe UI" panose="020B0502040204020203" pitchFamily="34" charset="0"/>
              </a:rPr>
              <a:t>og stiller opklarende spørgsmål til læreren, hvis der </a:t>
            </a:r>
            <a:r>
              <a:rPr lang="da-DK" sz="1800">
                <a:latin typeface="Segoe UI" panose="020B0502040204020203" pitchFamily="34" charset="0"/>
                <a:cs typeface="Segoe UI" panose="020B0502040204020203" pitchFamily="34" charset="0"/>
              </a:rPr>
              <a:t>er noget, </a:t>
            </a:r>
            <a:r>
              <a:rPr lang="da-DK" sz="1800" dirty="0">
                <a:latin typeface="Segoe UI" panose="020B0502040204020203" pitchFamily="34" charset="0"/>
                <a:cs typeface="Segoe UI" panose="020B0502040204020203" pitchFamily="34" charset="0"/>
              </a:rPr>
              <a:t>I ikke forstår.</a:t>
            </a:r>
          </a:p>
          <a:p>
            <a:pPr marL="0" indent="0">
              <a:buNone/>
            </a:pPr>
            <a:r>
              <a:rPr lang="da-DK" sz="1800" dirty="0">
                <a:latin typeface="Segoe UI" panose="020B0502040204020203" pitchFamily="34" charset="0"/>
                <a:cs typeface="Segoe UI" panose="020B0502040204020203" pitchFamily="34" charset="0"/>
              </a:rPr>
              <a:t>Herefter får grupperne udleveret en blindprøve med en ukendt koncentration af saftevand.</a:t>
            </a:r>
          </a:p>
        </p:txBody>
      </p:sp>
      <p:pic>
        <p:nvPicPr>
          <p:cNvPr id="13" name="Billede 12">
            <a:extLst>
              <a:ext uri="{FF2B5EF4-FFF2-40B4-BE49-F238E27FC236}">
                <a16:creationId xmlns:a16="http://schemas.microsoft.com/office/drawing/2014/main" id="{34120B70-74B3-B389-2F6F-8221C67A0B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7881" y="368907"/>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1D456DB0-89B3-66BE-CD22-E9B4913CF6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7973" y="78611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EBD0B63B-8D5D-4820-244E-A41CAF8BF1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3550" y="120333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DBBEA74E-050D-1C4C-7E1D-6A23EAD1F5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2573" y="1620000"/>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8BCD8A52-AD9B-1FC4-401B-02C2EA2638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28072" y="2022026"/>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8868024"/>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ADBCF-9E4B-E51A-94D8-ABA4787348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4485ECB-3230-861E-F2CD-610F7EB2AB38}"/>
              </a:ext>
            </a:extLst>
          </p:cNvPr>
          <p:cNvSpPr>
            <a:spLocks noGrp="1"/>
          </p:cNvSpPr>
          <p:nvPr>
            <p:ph type="title"/>
          </p:nvPr>
        </p:nvSpPr>
        <p:spPr/>
        <p:txBody>
          <a:bodyPr/>
          <a:lstStyle/>
          <a:p>
            <a:pPr>
              <a:spcAft>
                <a:spcPts val="600"/>
              </a:spcAft>
            </a:pPr>
            <a:r>
              <a:rPr lang="da-DK" dirty="0"/>
              <a:t>Brug regressionsmodel</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D847325E-7EA1-2158-E34D-48FEB61B160C}"/>
              </a:ext>
            </a:extLst>
          </p:cNvPr>
          <p:cNvSpPr>
            <a:spLocks noGrp="1"/>
          </p:cNvSpPr>
          <p:nvPr>
            <p:ph idx="1"/>
          </p:nvPr>
        </p:nvSpPr>
        <p:spPr>
          <a:xfrm>
            <a:off x="695326" y="1332000"/>
            <a:ext cx="5268604" cy="4248000"/>
          </a:xfrm>
        </p:spPr>
        <p:txBody>
          <a:bodyPr/>
          <a:lstStyle/>
          <a:p>
            <a:pPr marL="0" indent="0">
              <a:buNone/>
            </a:pPr>
            <a:r>
              <a:rPr lang="da-DK" sz="1800" dirty="0"/>
              <a:t>Brug </a:t>
            </a:r>
            <a:r>
              <a:rPr lang="da-DK" sz="1800" b="1" dirty="0"/>
              <a:t>jeres model fra lektion 20</a:t>
            </a:r>
            <a:r>
              <a:rPr lang="da-DK" sz="1800" dirty="0"/>
              <a:t> til at bestemme koncentrationen i den ukendte prøve. Herefter skal I besvare arbejdsspørgsmålene </a:t>
            </a:r>
            <a:r>
              <a:rPr lang="da-DK" sz="1800"/>
              <a:t>i </a:t>
            </a:r>
            <a:r>
              <a:rPr lang="da-DK" sz="1800" b="1"/>
              <a:t>arbejdsark </a:t>
            </a:r>
            <a:r>
              <a:rPr lang="da-DK" sz="1800" b="1" dirty="0"/>
              <a:t>14</a:t>
            </a:r>
            <a:r>
              <a:rPr lang="da-DK" sz="1800" dirty="0"/>
              <a:t> med udgangspunkt i jeres beregninger og resultater.</a:t>
            </a:r>
          </a:p>
        </p:txBody>
      </p:sp>
      <p:pic>
        <p:nvPicPr>
          <p:cNvPr id="4" name="Billede 3">
            <a:extLst>
              <a:ext uri="{FF2B5EF4-FFF2-40B4-BE49-F238E27FC236}">
                <a16:creationId xmlns:a16="http://schemas.microsoft.com/office/drawing/2014/main" id="{2ED46CE2-BAED-551F-226A-2EC6117134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7881" y="368907"/>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D0D32D0B-5111-E7FB-5BB2-4F3F91CF55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7973" y="78611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A3126432-C5CF-B33E-FA41-7D8FFAEDEA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3550" y="120333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3021053C-16EC-905A-1217-1F5E15A6DF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2573" y="1620000"/>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3" name="Billede 12">
            <a:extLst>
              <a:ext uri="{FF2B5EF4-FFF2-40B4-BE49-F238E27FC236}">
                <a16:creationId xmlns:a16="http://schemas.microsoft.com/office/drawing/2014/main" id="{95EC488D-01D4-654B-46F5-E9498D94D1D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28072" y="2022026"/>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72135440"/>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3CE68-3E85-3C8B-D1CA-DE72F791E8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ED5922-87B9-CEF6-FE35-51A392900642}"/>
              </a:ext>
            </a:extLst>
          </p:cNvPr>
          <p:cNvSpPr>
            <a:spLocks noGrp="1"/>
          </p:cNvSpPr>
          <p:nvPr>
            <p:ph type="title"/>
          </p:nvPr>
        </p:nvSpPr>
        <p:spPr/>
        <p:txBody>
          <a:bodyPr/>
          <a:lstStyle/>
          <a:p>
            <a:pPr>
              <a:spcAft>
                <a:spcPts val="600"/>
              </a:spcAft>
            </a:pPr>
            <a:r>
              <a:rPr lang="da-DK" dirty="0"/>
              <a:t>Vurder resultatets pålidelighed</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5788EC83-62A4-0C25-AABC-00690DA4CB22}"/>
              </a:ext>
            </a:extLst>
          </p:cNvPr>
          <p:cNvSpPr>
            <a:spLocks noGrp="1"/>
          </p:cNvSpPr>
          <p:nvPr>
            <p:ph idx="1"/>
          </p:nvPr>
        </p:nvSpPr>
        <p:spPr>
          <a:xfrm>
            <a:off x="695325" y="1332000"/>
            <a:ext cx="9407680" cy="4248000"/>
          </a:xfrm>
        </p:spPr>
        <p:txBody>
          <a:bodyPr/>
          <a:lstStyle/>
          <a:p>
            <a:r>
              <a:rPr lang="da-DK" sz="1800" dirty="0"/>
              <a:t>Herefter skal I </a:t>
            </a:r>
            <a:r>
              <a:rPr lang="da-DK" sz="1800" b="1" dirty="0"/>
              <a:t>vurdere validiteten af jeres resultater</a:t>
            </a:r>
            <a:r>
              <a:rPr lang="da-DK" sz="1800" dirty="0"/>
              <a:t> og diskutere, hvad der kan have påvirket dem.</a:t>
            </a:r>
          </a:p>
          <a:p>
            <a:r>
              <a:rPr lang="da-DK" sz="1800" dirty="0"/>
              <a:t>Brug derefter </a:t>
            </a:r>
            <a:r>
              <a:rPr lang="da-DK" sz="1800" b="1" dirty="0"/>
              <a:t>metodekortet </a:t>
            </a:r>
            <a:r>
              <a:rPr lang="da-DK" sz="1800" b="1" i="1" dirty="0" err="1"/>
              <a:t>Videnskortlægning</a:t>
            </a:r>
            <a:r>
              <a:rPr lang="da-DK" sz="1800" b="1" dirty="0"/>
              <a:t> </a:t>
            </a:r>
            <a:r>
              <a:rPr lang="da-DK" sz="1800" dirty="0"/>
              <a:t>til at undersøge, hvordan jeres nye viden kan bruges til at </a:t>
            </a:r>
            <a:r>
              <a:rPr lang="da-DK" sz="1800" b="1" dirty="0"/>
              <a:t>teste effekten af jeres kommende prototyper kvantitativt</a:t>
            </a:r>
            <a:r>
              <a:rPr lang="da-DK" sz="1800" dirty="0"/>
              <a:t> – altså ved hjælp af målinger og data frem for de kvalitative vurderinger, I tidligere har anvendt.</a:t>
            </a:r>
          </a:p>
        </p:txBody>
      </p:sp>
    </p:spTree>
    <p:extLst>
      <p:ext uri="{BB962C8B-B14F-4D97-AF65-F5344CB8AC3E}">
        <p14:creationId xmlns:p14="http://schemas.microsoft.com/office/powerpoint/2010/main" val="3292680177"/>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73882-6DFE-4E5E-8A22-9A1879D2F295}"/>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ED79BD9B-4FFA-3C31-36D3-65A8107103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51F6FB2-71F5-E476-D830-53BF5FD18E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B9965EDB-DD17-234B-A566-0BCB3AB67B6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EEBA4A29-B546-FC40-B2DE-0FB1982F514B}"/>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74933444"/>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B515B-AA21-5E02-3005-B6CEC1BA514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10C418-030E-5AC8-10DE-5E6E59206197}"/>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22</a:t>
            </a:r>
          </a:p>
          <a:p>
            <a:pPr algn="ctr"/>
            <a:r>
              <a:rPr lang="da-DK" sz="2400" dirty="0">
                <a:solidFill>
                  <a:schemeClr val="bg1"/>
                </a:solidFill>
                <a:latin typeface="BetonEF" pitchFamily="50" charset="0"/>
              </a:rPr>
              <a:t>Ekskursion 2: Fosfor i felten</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828EFF5D-FC91-802B-FECA-A4DF68EF670A}"/>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AC96073F-D47F-3CD4-6062-08075966BF8A}"/>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5AA92BA6-71B2-4932-3289-093B8C777742}"/>
              </a:ext>
            </a:extLst>
          </p:cNvPr>
          <p:cNvSpPr txBox="1"/>
          <p:nvPr/>
        </p:nvSpPr>
        <p:spPr>
          <a:xfrm>
            <a:off x="4044176" y="2530067"/>
            <a:ext cx="4795023" cy="1938992"/>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Feltarbejde og prøveindsamling</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Observationer af opland og påvirkning</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Fosforanalyse kvalitativt/kvantitativt</a:t>
            </a: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pic>
        <p:nvPicPr>
          <p:cNvPr id="7" name="Billede 6">
            <a:extLst>
              <a:ext uri="{FF2B5EF4-FFF2-40B4-BE49-F238E27FC236}">
                <a16:creationId xmlns:a16="http://schemas.microsoft.com/office/drawing/2014/main" id="{DBAF6E52-DA80-C9A1-7B0E-3C72E64F68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Tree>
    <p:extLst>
      <p:ext uri="{BB962C8B-B14F-4D97-AF65-F5344CB8AC3E}">
        <p14:creationId xmlns:p14="http://schemas.microsoft.com/office/powerpoint/2010/main" val="3213151194"/>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EE7B8-3ACC-B163-E028-033E443F47E5}"/>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F59E4C22-E449-2F04-A2BF-5AB00B9BB5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9A874551-5996-36B6-6C5C-B0454DBF8F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549C98F-D73A-0341-775E-1CFD0A0D794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F5F40CB4-BB56-ED91-F7F1-BB535BF54550}"/>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03362891"/>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307719-77DF-FA55-3B85-389A9ED8CBA4}"/>
              </a:ext>
            </a:extLst>
          </p:cNvPr>
          <p:cNvSpPr>
            <a:spLocks noGrp="1"/>
          </p:cNvSpPr>
          <p:nvPr>
            <p:ph type="title"/>
          </p:nvPr>
        </p:nvSpPr>
        <p:spPr/>
        <p:txBody>
          <a:bodyPr/>
          <a:lstStyle/>
          <a:p>
            <a:r>
              <a:rPr lang="da-DK" dirty="0"/>
              <a:t>Feltarbejde og prøveindsamling</a:t>
            </a:r>
          </a:p>
        </p:txBody>
      </p:sp>
      <p:sp>
        <p:nvSpPr>
          <p:cNvPr id="3" name="Pladsholder til indhold 2">
            <a:extLst>
              <a:ext uri="{FF2B5EF4-FFF2-40B4-BE49-F238E27FC236}">
                <a16:creationId xmlns:a16="http://schemas.microsoft.com/office/drawing/2014/main" id="{1BA02176-C203-4D44-3EBD-E8EC2AFF4739}"/>
              </a:ext>
            </a:extLst>
          </p:cNvPr>
          <p:cNvSpPr>
            <a:spLocks noGrp="1"/>
          </p:cNvSpPr>
          <p:nvPr>
            <p:ph idx="1"/>
          </p:nvPr>
        </p:nvSpPr>
        <p:spPr>
          <a:xfrm>
            <a:off x="695325" y="1332000"/>
            <a:ext cx="6932109" cy="4248000"/>
          </a:xfrm>
        </p:spPr>
        <p:txBody>
          <a:bodyPr/>
          <a:lstStyle/>
          <a:p>
            <a:pPr marL="0" indent="0">
              <a:buNone/>
            </a:pPr>
            <a:r>
              <a:rPr lang="da-DK" sz="1800" b="1"/>
              <a:t>Arbejdsark 15: </a:t>
            </a:r>
            <a:r>
              <a:rPr lang="da-DK" sz="1800" b="1" i="1" dirty="0"/>
              <a:t>Forsøgsvejledning: Fosfor i felten</a:t>
            </a:r>
            <a:endParaRPr lang="da-DK" sz="1800" b="1" dirty="0"/>
          </a:p>
          <a:p>
            <a:r>
              <a:rPr lang="da-DK" sz="1800" dirty="0"/>
              <a:t>I skal undersøge et </a:t>
            </a:r>
            <a:r>
              <a:rPr lang="da-DK" sz="1800" b="1" dirty="0"/>
              <a:t>lokalt vandområde</a:t>
            </a:r>
            <a:r>
              <a:rPr lang="da-DK" sz="1800" dirty="0"/>
              <a:t> med fokus på mulige fosforkilder, afstrømning og tegn på eutrofiering. Undervejs skal I indsamle vandprøver, som efterfølgende skal undersøges ved hjælp af </a:t>
            </a:r>
            <a:r>
              <a:rPr lang="da-DK" sz="1800" b="1" dirty="0"/>
              <a:t>kvalitative og eventuelt kvantitative analyser</a:t>
            </a:r>
            <a:r>
              <a:rPr lang="da-DK" sz="1800" dirty="0"/>
              <a:t>.</a:t>
            </a:r>
          </a:p>
          <a:p>
            <a:r>
              <a:rPr lang="da-DK" sz="1800" dirty="0"/>
              <a:t>Formålet er, at I får en større forståelse for, hvordan </a:t>
            </a:r>
            <a:r>
              <a:rPr lang="da-DK" sz="1800" b="1" dirty="0"/>
              <a:t>variation, usikkerhed og komplekse sammenhænge</a:t>
            </a:r>
            <a:r>
              <a:rPr lang="da-DK" sz="1800" dirty="0"/>
              <a:t> kan have betydning for miljømålinger og fortolkningen af deres resultater.</a:t>
            </a:r>
          </a:p>
          <a:p>
            <a:endParaRPr lang="da-DK" sz="1800" dirty="0"/>
          </a:p>
        </p:txBody>
      </p:sp>
      <p:pic>
        <p:nvPicPr>
          <p:cNvPr id="5" name="Billede 4">
            <a:extLst>
              <a:ext uri="{FF2B5EF4-FFF2-40B4-BE49-F238E27FC236}">
                <a16:creationId xmlns:a16="http://schemas.microsoft.com/office/drawing/2014/main" id="{B093A789-C604-386E-C34E-36F7DC751C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8285"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61034450"/>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C05A7F-5C39-A46D-DE96-0EC304287DC2}"/>
              </a:ext>
            </a:extLst>
          </p:cNvPr>
          <p:cNvSpPr>
            <a:spLocks noGrp="1"/>
          </p:cNvSpPr>
          <p:nvPr>
            <p:ph type="title"/>
          </p:nvPr>
        </p:nvSpPr>
        <p:spPr>
          <a:xfrm>
            <a:off x="695325" y="294791"/>
            <a:ext cx="10128792" cy="923183"/>
          </a:xfrm>
        </p:spPr>
        <p:txBody>
          <a:bodyPr/>
          <a:lstStyle/>
          <a:p>
            <a:r>
              <a:rPr lang="da-DK" dirty="0"/>
              <a:t>Observationer af opland og påvirkning</a:t>
            </a:r>
          </a:p>
        </p:txBody>
      </p:sp>
      <p:sp>
        <p:nvSpPr>
          <p:cNvPr id="3" name="Pladsholder til indhold 2">
            <a:extLst>
              <a:ext uri="{FF2B5EF4-FFF2-40B4-BE49-F238E27FC236}">
                <a16:creationId xmlns:a16="http://schemas.microsoft.com/office/drawing/2014/main" id="{F9B487D7-CA6A-031B-24CE-1A61218CACA7}"/>
              </a:ext>
            </a:extLst>
          </p:cNvPr>
          <p:cNvSpPr>
            <a:spLocks noGrp="1"/>
          </p:cNvSpPr>
          <p:nvPr>
            <p:ph idx="1"/>
          </p:nvPr>
        </p:nvSpPr>
        <p:spPr>
          <a:xfrm>
            <a:off x="695325" y="1332000"/>
            <a:ext cx="7147699" cy="4248000"/>
          </a:xfrm>
        </p:spPr>
        <p:txBody>
          <a:bodyPr/>
          <a:lstStyle/>
          <a:p>
            <a:r>
              <a:rPr lang="da-DK" sz="1800" dirty="0"/>
              <a:t>I forbindelse med </a:t>
            </a:r>
            <a:r>
              <a:rPr lang="da-DK" sz="1800"/>
              <a:t>feltundersøgelsen (</a:t>
            </a:r>
            <a:r>
              <a:rPr lang="da-DK" sz="1800" b="1"/>
              <a:t>arbejdsark </a:t>
            </a:r>
            <a:r>
              <a:rPr lang="da-DK" sz="1800" b="1" dirty="0"/>
              <a:t>15</a:t>
            </a:r>
            <a:r>
              <a:rPr lang="da-DK" sz="1800" dirty="0"/>
              <a:t>) skal I observere området og notere forhold i oplandet, som I vurderer kan have betydning for vandmiljøet.</a:t>
            </a:r>
          </a:p>
          <a:p>
            <a:r>
              <a:rPr lang="da-DK" sz="1800" dirty="0"/>
              <a:t>Brug efterfølgende jeres observationer til at </a:t>
            </a:r>
            <a:r>
              <a:rPr lang="da-DK" sz="1800" b="1" dirty="0"/>
              <a:t>udbygge gruppens </a:t>
            </a:r>
            <a:r>
              <a:rPr lang="da-DK" sz="1800" b="1" dirty="0" err="1"/>
              <a:t>videnskort</a:t>
            </a:r>
            <a:r>
              <a:rPr lang="da-DK" sz="1800" b="1" dirty="0"/>
              <a:t> og problemskitse</a:t>
            </a:r>
            <a:r>
              <a:rPr lang="da-DK" sz="1800" dirty="0"/>
              <a:t>. Observationerne kan hjælpe jer med at få en større forståelse for problemstillingen og de forskellige faktorer, der kan påvirke vandmiljøet.</a:t>
            </a:r>
          </a:p>
          <a:p>
            <a:endParaRPr lang="da-DK" sz="1800" dirty="0"/>
          </a:p>
        </p:txBody>
      </p:sp>
      <p:pic>
        <p:nvPicPr>
          <p:cNvPr id="5" name="Billede 4">
            <a:extLst>
              <a:ext uri="{FF2B5EF4-FFF2-40B4-BE49-F238E27FC236}">
                <a16:creationId xmlns:a16="http://schemas.microsoft.com/office/drawing/2014/main" id="{CBC0BA08-5062-78D9-19B7-C9731C346A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8285"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80062875"/>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E35BA9-8B70-3BDB-5E0E-0B1E6878BA62}"/>
              </a:ext>
            </a:extLst>
          </p:cNvPr>
          <p:cNvSpPr>
            <a:spLocks noGrp="1"/>
          </p:cNvSpPr>
          <p:nvPr>
            <p:ph type="title"/>
          </p:nvPr>
        </p:nvSpPr>
        <p:spPr>
          <a:xfrm>
            <a:off x="695325" y="294791"/>
            <a:ext cx="10782997" cy="923183"/>
          </a:xfrm>
        </p:spPr>
        <p:txBody>
          <a:bodyPr/>
          <a:lstStyle/>
          <a:p>
            <a:r>
              <a:rPr lang="da-DK" dirty="0"/>
              <a:t>Fosforanalyse kvalitativt/kvantitativt</a:t>
            </a:r>
          </a:p>
        </p:txBody>
      </p:sp>
      <p:sp>
        <p:nvSpPr>
          <p:cNvPr id="3" name="Pladsholder til indhold 2">
            <a:extLst>
              <a:ext uri="{FF2B5EF4-FFF2-40B4-BE49-F238E27FC236}">
                <a16:creationId xmlns:a16="http://schemas.microsoft.com/office/drawing/2014/main" id="{548BC5EB-130D-1B16-00AF-F9FE89B5DBEC}"/>
              </a:ext>
            </a:extLst>
          </p:cNvPr>
          <p:cNvSpPr>
            <a:spLocks noGrp="1"/>
          </p:cNvSpPr>
          <p:nvPr>
            <p:ph idx="1"/>
          </p:nvPr>
        </p:nvSpPr>
        <p:spPr>
          <a:xfrm>
            <a:off x="695325" y="1332000"/>
            <a:ext cx="7207173" cy="4248000"/>
          </a:xfrm>
        </p:spPr>
        <p:txBody>
          <a:bodyPr/>
          <a:lstStyle/>
          <a:p>
            <a:r>
              <a:rPr lang="da-DK" sz="1800" dirty="0"/>
              <a:t>I forbindelse med </a:t>
            </a:r>
            <a:r>
              <a:rPr lang="da-DK" sz="1800"/>
              <a:t>feltundersøgelsen (</a:t>
            </a:r>
            <a:r>
              <a:rPr lang="da-DK" sz="1800" b="1"/>
              <a:t>arbejdsark </a:t>
            </a:r>
            <a:r>
              <a:rPr lang="da-DK" sz="1800" b="1" dirty="0"/>
              <a:t>15</a:t>
            </a:r>
            <a:r>
              <a:rPr lang="da-DK" sz="1800" dirty="0"/>
              <a:t>) skal I indsamle og registrere data fra jeres fosforanalyser. Herefter skal I diskutere, om jeres resultater er </a:t>
            </a:r>
            <a:r>
              <a:rPr lang="da-DK" sz="1800" b="1" dirty="0"/>
              <a:t>kvalitative eller kvantitative</a:t>
            </a:r>
            <a:r>
              <a:rPr lang="da-DK" sz="1800" dirty="0"/>
              <a:t>, og hvad de kan fortælle jer om vandmiljøet.</a:t>
            </a:r>
          </a:p>
          <a:p>
            <a:r>
              <a:rPr lang="da-DK" sz="1800" dirty="0"/>
              <a:t>Brug resultaterne og jeres diskussion til at </a:t>
            </a:r>
            <a:r>
              <a:rPr lang="da-DK" sz="1800" b="1" dirty="0"/>
              <a:t>udbygge gruppens </a:t>
            </a:r>
            <a:r>
              <a:rPr lang="da-DK" sz="1800" b="1" dirty="0" err="1"/>
              <a:t>videnskort</a:t>
            </a:r>
            <a:r>
              <a:rPr lang="da-DK" sz="1800" b="1" dirty="0"/>
              <a:t> og problemskitse</a:t>
            </a:r>
            <a:r>
              <a:rPr lang="da-DK" sz="1800" dirty="0"/>
              <a:t>. Den nye viden kan hjælpe jer med at få en mere nuanceret forståelse af problemstillingen og de faktorer, der har betydning for den.</a:t>
            </a:r>
          </a:p>
          <a:p>
            <a:endParaRPr lang="da-DK" sz="1800" dirty="0"/>
          </a:p>
        </p:txBody>
      </p:sp>
      <p:pic>
        <p:nvPicPr>
          <p:cNvPr id="5" name="Billede 4">
            <a:extLst>
              <a:ext uri="{FF2B5EF4-FFF2-40B4-BE49-F238E27FC236}">
                <a16:creationId xmlns:a16="http://schemas.microsoft.com/office/drawing/2014/main" id="{965882B7-299B-E81E-47C4-3DD7864885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8285"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21129687"/>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1CF6D-8BDC-EEFD-AA9A-2D795968B727}"/>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AACE853B-E423-DB2B-AE6B-777B4911AC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17D064B1-1A34-464A-390C-D3577E8AED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96F3F563-9BE8-CEE3-1715-676D5E30A5E5}"/>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CBB1302E-8AE8-41EE-C314-D7233F846BCE}"/>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3142488"/>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4E80B-C01E-D435-6D3A-07824E7235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994C7A2-1FF1-D0BF-4F0F-88EE476F12A2}"/>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23</a:t>
            </a:r>
          </a:p>
          <a:p>
            <a:pPr algn="ctr"/>
            <a:r>
              <a:rPr lang="da-DK" sz="2400" dirty="0">
                <a:solidFill>
                  <a:schemeClr val="bg1"/>
                </a:solidFill>
                <a:latin typeface="BetonEF" pitchFamily="50" charset="0"/>
              </a:rPr>
              <a:t>Fosfatfjernelse ved udfældning</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F7C6F903-2420-FF66-9450-5F57FAEAEE43}"/>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030C86BD-09BA-A0FB-4D66-801B84624FBB}"/>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005FE51A-7769-3128-099D-6783871F5120}"/>
              </a:ext>
            </a:extLst>
          </p:cNvPr>
          <p:cNvSpPr txBox="1"/>
          <p:nvPr/>
        </p:nvSpPr>
        <p:spPr>
          <a:xfrm>
            <a:off x="4044175" y="2530067"/>
            <a:ext cx="4795023" cy="2323713"/>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Introduktion til udfældningsreaktioner</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Forsøg med fældningsmidler</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Observation af bundfald/uklarhed</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Kobling til prototype</a:t>
            </a: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pic>
        <p:nvPicPr>
          <p:cNvPr id="7" name="Billede 6">
            <a:extLst>
              <a:ext uri="{FF2B5EF4-FFF2-40B4-BE49-F238E27FC236}">
                <a16:creationId xmlns:a16="http://schemas.microsoft.com/office/drawing/2014/main" id="{F6CAE94B-FF60-C191-6957-6CF31FA89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Tree>
    <p:extLst>
      <p:ext uri="{BB962C8B-B14F-4D97-AF65-F5344CB8AC3E}">
        <p14:creationId xmlns:p14="http://schemas.microsoft.com/office/powerpoint/2010/main" val="3576865169"/>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A43D9-5ECC-7DCC-F26A-47ACC75FE2B9}"/>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DF2E53C7-8F07-5FF8-6FDB-1A5A19DA39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8544DCE-4D6E-1775-B575-4F777062A3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9DD6572-2FF1-A20E-DC11-F46BD8C8073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DB1A2884-9E54-76E6-AC7C-450A15F9682F}"/>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197824633"/>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461FC3-3064-3A57-1C5D-2AD6405CD901}"/>
              </a:ext>
            </a:extLst>
          </p:cNvPr>
          <p:cNvSpPr>
            <a:spLocks noGrp="1"/>
          </p:cNvSpPr>
          <p:nvPr>
            <p:ph type="title"/>
          </p:nvPr>
        </p:nvSpPr>
        <p:spPr>
          <a:xfrm>
            <a:off x="695325" y="294791"/>
            <a:ext cx="10619446" cy="923183"/>
          </a:xfrm>
        </p:spPr>
        <p:txBody>
          <a:bodyPr/>
          <a:lstStyle/>
          <a:p>
            <a:r>
              <a:rPr lang="da-DK" dirty="0"/>
              <a:t>Introduktion til udfældningsreaktioner</a:t>
            </a:r>
          </a:p>
        </p:txBody>
      </p:sp>
      <p:sp>
        <p:nvSpPr>
          <p:cNvPr id="3" name="Pladsholder til indhold 2">
            <a:extLst>
              <a:ext uri="{FF2B5EF4-FFF2-40B4-BE49-F238E27FC236}">
                <a16:creationId xmlns:a16="http://schemas.microsoft.com/office/drawing/2014/main" id="{0F8832C3-C7C5-CAE4-A356-D20E4852B9FB}"/>
              </a:ext>
            </a:extLst>
          </p:cNvPr>
          <p:cNvSpPr>
            <a:spLocks noGrp="1"/>
          </p:cNvSpPr>
          <p:nvPr>
            <p:ph idx="1"/>
          </p:nvPr>
        </p:nvSpPr>
        <p:spPr>
          <a:xfrm>
            <a:off x="695325" y="1332000"/>
            <a:ext cx="10448460" cy="4248000"/>
          </a:xfrm>
        </p:spPr>
        <p:txBody>
          <a:bodyPr/>
          <a:lstStyle/>
          <a:p>
            <a:r>
              <a:rPr lang="da-DK" sz="1800" i="1" dirty="0">
                <a:highlight>
                  <a:srgbClr val="FFFF00"/>
                </a:highlight>
              </a:rPr>
              <a:t>Læreren gennemgår udvalgte eksempler på fældningsreaktioner evt. med figurer fra lærebogen og relevante reaktionsskemaer.</a:t>
            </a:r>
          </a:p>
          <a:p>
            <a:endParaRPr lang="da-DK" sz="1800" dirty="0"/>
          </a:p>
        </p:txBody>
      </p:sp>
    </p:spTree>
    <p:extLst>
      <p:ext uri="{BB962C8B-B14F-4D97-AF65-F5344CB8AC3E}">
        <p14:creationId xmlns:p14="http://schemas.microsoft.com/office/powerpoint/2010/main" val="479507067"/>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1F4CF031-1988-B444-49DF-58895A70C7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811" y="64813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8E4741A8-C9DA-CE63-7C6B-53751E1D5A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4798" y="1055078"/>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5D1D51D3-729F-C9AC-4B8E-69DA65F2E8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8785" y="1476000"/>
            <a:ext cx="2801870" cy="3960000"/>
          </a:xfrm>
          <a:prstGeom prst="rect">
            <a:avLst/>
          </a:prstGeom>
          <a:ln w="3175">
            <a:solidFill>
              <a:schemeClr val="tx1"/>
            </a:solidFill>
          </a:ln>
          <a:effectLst>
            <a:outerShdw blurRad="50800" dist="38100" dir="2700000" algn="tl" rotWithShape="0">
              <a:prstClr val="black">
                <a:alpha val="40000"/>
              </a:prstClr>
            </a:outerShdw>
          </a:effectLst>
        </p:spPr>
      </p:pic>
      <p:sp>
        <p:nvSpPr>
          <p:cNvPr id="3" name="Pladsholder til indhold 2">
            <a:extLst>
              <a:ext uri="{FF2B5EF4-FFF2-40B4-BE49-F238E27FC236}">
                <a16:creationId xmlns:a16="http://schemas.microsoft.com/office/drawing/2014/main" id="{CEF5D146-C9AE-B8AD-9CE7-BB8D8F94DFAE}"/>
              </a:ext>
            </a:extLst>
          </p:cNvPr>
          <p:cNvSpPr>
            <a:spLocks noGrp="1"/>
          </p:cNvSpPr>
          <p:nvPr>
            <p:ph idx="1"/>
          </p:nvPr>
        </p:nvSpPr>
        <p:spPr>
          <a:xfrm>
            <a:off x="695325" y="1332000"/>
            <a:ext cx="6538099" cy="4248000"/>
          </a:xfrm>
        </p:spPr>
        <p:txBody>
          <a:bodyPr/>
          <a:lstStyle/>
          <a:p>
            <a:pPr marL="0" indent="0">
              <a:buNone/>
            </a:pPr>
            <a:r>
              <a:rPr lang="da-DK" sz="1800" dirty="0"/>
              <a:t>I denne lektion skal I arbejde med </a:t>
            </a:r>
            <a:r>
              <a:rPr lang="da-DK" sz="1800" b="1" dirty="0"/>
              <a:t>kemisk vandrensning</a:t>
            </a:r>
            <a:r>
              <a:rPr lang="da-DK" sz="1800" dirty="0"/>
              <a:t> og undersøge, hvordan fosfat kan fjernes fra spildevand.</a:t>
            </a:r>
          </a:p>
          <a:p>
            <a:pPr marL="0" indent="0">
              <a:buNone/>
            </a:pPr>
            <a:r>
              <a:rPr lang="da-DK" sz="1800" dirty="0"/>
              <a:t>På mange renseanlæg fjernes fosfat ved hjælp af </a:t>
            </a:r>
            <a:r>
              <a:rPr lang="da-DK" sz="1800" b="1" dirty="0"/>
              <a:t>kemisk udfældning</a:t>
            </a:r>
            <a:r>
              <a:rPr lang="da-DK" sz="1800" dirty="0"/>
              <a:t>. Her reagerer fosfat med </a:t>
            </a:r>
            <a:r>
              <a:rPr lang="da-DK" sz="1800" dirty="0" err="1"/>
              <a:t>metalioner</a:t>
            </a:r>
            <a:r>
              <a:rPr lang="da-DK" sz="1800" dirty="0"/>
              <a:t> og danner tungtopløselige salte, som udfældes og kan fjernes fra vandet.</a:t>
            </a:r>
          </a:p>
          <a:p>
            <a:pPr marL="0" indent="0">
              <a:buNone/>
            </a:pPr>
            <a:r>
              <a:rPr lang="da-DK" sz="1800" dirty="0"/>
              <a:t>I </a:t>
            </a:r>
            <a:r>
              <a:rPr lang="da-DK" sz="1800" b="1" dirty="0"/>
              <a:t>Arbejdsark 16</a:t>
            </a:r>
            <a:r>
              <a:rPr lang="da-DK" sz="1800" b="1"/>
              <a:t>: </a:t>
            </a:r>
            <a:r>
              <a:rPr lang="da-DK" sz="1800" b="1" i="1"/>
              <a:t>Forsøgsvejledning: </a:t>
            </a:r>
            <a:r>
              <a:rPr lang="da-DK" sz="1800" b="1" i="1" dirty="0"/>
              <a:t>Fjernelse af fosfat ved udfældning</a:t>
            </a:r>
            <a:r>
              <a:rPr lang="da-DK" sz="1800" dirty="0"/>
              <a:t> skal I undersøge, hvordan fosfat kan fjernes fra vand ved hjælp af en </a:t>
            </a:r>
            <a:r>
              <a:rPr lang="da-DK" sz="1800" b="1" dirty="0"/>
              <a:t>fældningsreaktion</a:t>
            </a:r>
            <a:r>
              <a:rPr lang="da-DK" sz="1800" dirty="0"/>
              <a:t>. I skal gennemføre forsøget, observere hvad der sker, og bruge jeres resultater til at forklare den kemiske proces.</a:t>
            </a:r>
          </a:p>
          <a:p>
            <a:endParaRPr lang="da-DK" sz="1800" dirty="0"/>
          </a:p>
        </p:txBody>
      </p:sp>
      <p:sp>
        <p:nvSpPr>
          <p:cNvPr id="2" name="Titel 1">
            <a:extLst>
              <a:ext uri="{FF2B5EF4-FFF2-40B4-BE49-F238E27FC236}">
                <a16:creationId xmlns:a16="http://schemas.microsoft.com/office/drawing/2014/main" id="{912FD154-D715-3261-DEF6-5C7FCE3AC2F7}"/>
              </a:ext>
            </a:extLst>
          </p:cNvPr>
          <p:cNvSpPr>
            <a:spLocks noGrp="1"/>
          </p:cNvSpPr>
          <p:nvPr>
            <p:ph type="title"/>
          </p:nvPr>
        </p:nvSpPr>
        <p:spPr/>
        <p:txBody>
          <a:bodyPr/>
          <a:lstStyle/>
          <a:p>
            <a:r>
              <a:rPr lang="da-DK" dirty="0"/>
              <a:t>Forsøg med fældningsmidler</a:t>
            </a:r>
          </a:p>
        </p:txBody>
      </p:sp>
      <p:pic>
        <p:nvPicPr>
          <p:cNvPr id="5" name="Billede 4">
            <a:extLst>
              <a:ext uri="{FF2B5EF4-FFF2-40B4-BE49-F238E27FC236}">
                <a16:creationId xmlns:a16="http://schemas.microsoft.com/office/drawing/2014/main" id="{A8D25226-C6B9-EAF4-B764-6B43A47F14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72772" y="1896922"/>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49512317"/>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D83C4C-7CBD-D928-BCD8-BFAA04EB1D8C}"/>
              </a:ext>
            </a:extLst>
          </p:cNvPr>
          <p:cNvSpPr>
            <a:spLocks noGrp="1"/>
          </p:cNvSpPr>
          <p:nvPr>
            <p:ph type="title"/>
          </p:nvPr>
        </p:nvSpPr>
        <p:spPr/>
        <p:txBody>
          <a:bodyPr/>
          <a:lstStyle/>
          <a:p>
            <a:r>
              <a:rPr lang="da-DK" dirty="0"/>
              <a:t>Kobling til prototype</a:t>
            </a:r>
          </a:p>
        </p:txBody>
      </p:sp>
      <p:sp>
        <p:nvSpPr>
          <p:cNvPr id="3" name="Pladsholder til indhold 2">
            <a:extLst>
              <a:ext uri="{FF2B5EF4-FFF2-40B4-BE49-F238E27FC236}">
                <a16:creationId xmlns:a16="http://schemas.microsoft.com/office/drawing/2014/main" id="{4189F1E3-1342-146E-B50A-155D2026DED2}"/>
              </a:ext>
            </a:extLst>
          </p:cNvPr>
          <p:cNvSpPr>
            <a:spLocks noGrp="1"/>
          </p:cNvSpPr>
          <p:nvPr>
            <p:ph idx="1"/>
          </p:nvPr>
        </p:nvSpPr>
        <p:spPr>
          <a:xfrm>
            <a:off x="695326" y="1332000"/>
            <a:ext cx="6590137" cy="4248000"/>
          </a:xfrm>
        </p:spPr>
        <p:txBody>
          <a:bodyPr/>
          <a:lstStyle/>
          <a:p>
            <a:r>
              <a:rPr lang="da-DK" sz="1800" dirty="0"/>
              <a:t>Når I har gennemført øvelsen </a:t>
            </a:r>
            <a:r>
              <a:rPr lang="da-DK" sz="1800"/>
              <a:t>i </a:t>
            </a:r>
            <a:r>
              <a:rPr lang="da-DK" sz="1800" b="1"/>
              <a:t>arbejdsark </a:t>
            </a:r>
            <a:r>
              <a:rPr lang="da-DK" sz="1800" b="1" dirty="0"/>
              <a:t>16</a:t>
            </a:r>
            <a:r>
              <a:rPr lang="da-DK" sz="1800" dirty="0"/>
              <a:t> og diskuteret jeres resultater, skal I overveje, hvordan jeres nye viden om </a:t>
            </a:r>
            <a:r>
              <a:rPr lang="da-DK" sz="1800" b="1" dirty="0"/>
              <a:t>fældningsreaktioner</a:t>
            </a:r>
            <a:r>
              <a:rPr lang="da-DK" sz="1800" dirty="0"/>
              <a:t> kan anvendes i udviklingen af de kommende prototyper af jeres vandfilter.</a:t>
            </a:r>
          </a:p>
          <a:p>
            <a:r>
              <a:rPr lang="da-DK" sz="1800"/>
              <a:t>Diskuter</a:t>
            </a:r>
            <a:r>
              <a:rPr lang="da-DK" sz="1800" dirty="0"/>
              <a:t>, om fældningsreaktioner kan bidrage til at forbedre jeres løsning, og i </a:t>
            </a:r>
            <a:r>
              <a:rPr lang="da-DK" sz="1800"/>
              <a:t>så fald </a:t>
            </a:r>
            <a:r>
              <a:rPr lang="da-DK" sz="1800" b="1" dirty="0"/>
              <a:t>hvordan de kan indgå i filterets design eller funktion</a:t>
            </a:r>
            <a:r>
              <a:rPr lang="da-DK" sz="1800" dirty="0"/>
              <a:t>.</a:t>
            </a:r>
          </a:p>
          <a:p>
            <a:r>
              <a:rPr lang="da-DK" sz="1800" dirty="0"/>
              <a:t>I kan med fordel bygge videre på jeres </a:t>
            </a:r>
            <a:r>
              <a:rPr lang="da-DK" sz="1800" b="1" dirty="0" err="1"/>
              <a:t>videnskort</a:t>
            </a:r>
            <a:r>
              <a:rPr lang="da-DK" sz="1800" b="1" dirty="0"/>
              <a:t> og problemskitse</a:t>
            </a:r>
            <a:r>
              <a:rPr lang="da-DK" sz="1800" dirty="0"/>
              <a:t>. En større forståelse af problemstillingen og de kemiske processer kan hjælpe jer med at udvikle en mere målrettet og fagligt begrundet løsning.</a:t>
            </a:r>
          </a:p>
          <a:p>
            <a:endParaRPr lang="da-DK" dirty="0"/>
          </a:p>
        </p:txBody>
      </p:sp>
      <p:pic>
        <p:nvPicPr>
          <p:cNvPr id="7" name="Billede 6">
            <a:extLst>
              <a:ext uri="{FF2B5EF4-FFF2-40B4-BE49-F238E27FC236}">
                <a16:creationId xmlns:a16="http://schemas.microsoft.com/office/drawing/2014/main" id="{FE61A5A6-AC42-0CA2-90A4-29CCB9C036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0811" y="64813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7DFC0E01-A848-DBFE-85BC-600F3DF0D3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4798" y="1055078"/>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9E0B9DCE-6D1E-09B4-8A19-2B7674B16D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8785" y="1476000"/>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3" name="Billede 12">
            <a:extLst>
              <a:ext uri="{FF2B5EF4-FFF2-40B4-BE49-F238E27FC236}">
                <a16:creationId xmlns:a16="http://schemas.microsoft.com/office/drawing/2014/main" id="{A78A9DE3-1CFE-4230-4762-D34D36C55C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72772" y="1896922"/>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79663514"/>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FFE1C-7E07-7971-94DD-4A2CAE2C420F}"/>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A6C96EFF-E5D9-28B3-BE1C-6D0E34C042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3BEE6951-D87E-A253-D09E-CE36A6962C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7F196D8E-83E2-8357-3BBD-F5DFC5AF27D2}"/>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93D3A03A-23A8-345B-C7B7-3D46BEE14E97}"/>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72111366"/>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18EB2-1173-920E-B760-D32D1C076E27}"/>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4175EAA4-F8D1-1805-BCEA-ABDF45E033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9A6BFE8B-743F-C0AC-DD3A-71A467EE8609}"/>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24</a:t>
            </a:r>
          </a:p>
          <a:p>
            <a:pPr algn="ctr"/>
            <a:r>
              <a:rPr lang="da-DK" sz="2400" dirty="0">
                <a:solidFill>
                  <a:schemeClr val="bg1"/>
                </a:solidFill>
                <a:latin typeface="BetonEF" pitchFamily="50" charset="0"/>
              </a:rPr>
              <a:t>Validering og iltsvind</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84A2C7B8-E0CB-D401-2356-8EABAB944A49}"/>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D3CEDADD-CB0D-C225-1EAB-6F00BCB7CB62}"/>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F7B9F250-7248-D317-F694-0A6A5D326E85}"/>
              </a:ext>
            </a:extLst>
          </p:cNvPr>
          <p:cNvSpPr txBox="1"/>
          <p:nvPr/>
        </p:nvSpPr>
        <p:spPr>
          <a:xfrm>
            <a:off x="4044176" y="2530067"/>
            <a:ext cx="4795023" cy="1938992"/>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Sammenfat data fra felt </a:t>
            </a:r>
            <a:r>
              <a:rPr lang="da-DK" sz="2000">
                <a:solidFill>
                  <a:srgbClr val="123044"/>
                </a:solidFill>
                <a:latin typeface="Segoe UI" panose="020B0502040204020203" pitchFamily="34" charset="0"/>
                <a:ea typeface="Arial" pitchFamily="34" charset="-122"/>
                <a:cs typeface="Segoe UI" panose="020B0502040204020203" pitchFamily="34" charset="0"/>
              </a:rPr>
              <a:t>og lab.</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Kobl til eutrofiering </a:t>
            </a:r>
            <a:r>
              <a:rPr lang="da-DK" sz="2000">
                <a:solidFill>
                  <a:srgbClr val="123044"/>
                </a:solidFill>
                <a:latin typeface="Segoe UI" panose="020B0502040204020203" pitchFamily="34" charset="0"/>
                <a:ea typeface="Arial" pitchFamily="34" charset="-122"/>
                <a:cs typeface="Segoe UI" panose="020B0502040204020203" pitchFamily="34" charset="0"/>
              </a:rPr>
              <a:t>og iltsvind.</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Vurder resultater </a:t>
            </a:r>
            <a:r>
              <a:rPr lang="da-DK" sz="2000">
                <a:solidFill>
                  <a:srgbClr val="123044"/>
                </a:solidFill>
                <a:latin typeface="Segoe UI" panose="020B0502040204020203" pitchFamily="34" charset="0"/>
                <a:ea typeface="Arial" pitchFamily="34" charset="-122"/>
                <a:cs typeface="Segoe UI" panose="020B0502040204020203" pitchFamily="34" charset="0"/>
              </a:rPr>
              <a:t>og begrænsninger.</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2911465888"/>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33592-352F-E4CF-E572-B86C700435A8}"/>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6DEA3420-B0B9-9690-B272-0329C3AB93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7CA4C625-719F-4E9F-C3A7-A21C9F94CD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01215C8D-BF1F-0A84-96B5-567287A8CCB6}"/>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3D1AD600-CE27-1C9F-B368-FBE4D116BF5B}"/>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56904971"/>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3F4B7-2BB9-9A01-2045-4A4018D6EB83}"/>
              </a:ext>
            </a:extLst>
          </p:cNvPr>
          <p:cNvSpPr>
            <a:spLocks noGrp="1"/>
          </p:cNvSpPr>
          <p:nvPr>
            <p:ph type="title"/>
          </p:nvPr>
        </p:nvSpPr>
        <p:spPr/>
        <p:txBody>
          <a:bodyPr/>
          <a:lstStyle/>
          <a:p>
            <a:r>
              <a:rPr lang="da-DK" dirty="0"/>
              <a:t>Sammenfat data fra felt og lab</a:t>
            </a:r>
          </a:p>
        </p:txBody>
      </p:sp>
      <p:sp>
        <p:nvSpPr>
          <p:cNvPr id="3" name="Pladsholder til indhold 2">
            <a:extLst>
              <a:ext uri="{FF2B5EF4-FFF2-40B4-BE49-F238E27FC236}">
                <a16:creationId xmlns:a16="http://schemas.microsoft.com/office/drawing/2014/main" id="{0BFA6532-7723-F30A-405B-1C72081A636D}"/>
              </a:ext>
            </a:extLst>
          </p:cNvPr>
          <p:cNvSpPr>
            <a:spLocks noGrp="1"/>
          </p:cNvSpPr>
          <p:nvPr>
            <p:ph idx="1"/>
          </p:nvPr>
        </p:nvSpPr>
        <p:spPr>
          <a:xfrm>
            <a:off x="695326" y="1332000"/>
            <a:ext cx="6426586" cy="4248000"/>
          </a:xfrm>
        </p:spPr>
        <p:txBody>
          <a:bodyPr/>
          <a:lstStyle/>
          <a:p>
            <a:r>
              <a:rPr lang="da-DK" sz="1800" dirty="0"/>
              <a:t>Brug </a:t>
            </a:r>
            <a:r>
              <a:rPr lang="da-DK" sz="1800" b="1" dirty="0"/>
              <a:t>metodekortet </a:t>
            </a:r>
            <a:r>
              <a:rPr lang="da-DK" sz="1800" b="1" i="1" dirty="0" err="1"/>
              <a:t>Videnskortlægning</a:t>
            </a:r>
            <a:r>
              <a:rPr lang="da-DK" sz="1800" b="1" dirty="0"/>
              <a:t> </a:t>
            </a:r>
            <a:r>
              <a:rPr lang="da-DK" sz="1800" dirty="0"/>
              <a:t>til at </a:t>
            </a:r>
            <a:r>
              <a:rPr lang="da-DK" sz="1800" b="1" dirty="0"/>
              <a:t>samle og skabe overblik over jeres data</a:t>
            </a:r>
            <a:r>
              <a:rPr lang="da-DK" sz="1800" dirty="0"/>
              <a:t>. Kobl jeres resultater til relevante </a:t>
            </a:r>
            <a:r>
              <a:rPr lang="da-DK" sz="1800" b="1" dirty="0"/>
              <a:t>biologiske og naturgeografiske forklaringsmodeller</a:t>
            </a:r>
            <a:r>
              <a:rPr lang="da-DK" sz="1800" dirty="0"/>
              <a:t>, og brug dem til at undersøge og forklare de sammenhænge, I ser i jeres data.</a:t>
            </a:r>
          </a:p>
          <a:p>
            <a:endParaRPr lang="da-DK" sz="1800" dirty="0"/>
          </a:p>
        </p:txBody>
      </p:sp>
      <p:pic>
        <p:nvPicPr>
          <p:cNvPr id="5" name="Billede 4">
            <a:extLst>
              <a:ext uri="{FF2B5EF4-FFF2-40B4-BE49-F238E27FC236}">
                <a16:creationId xmlns:a16="http://schemas.microsoft.com/office/drawing/2014/main" id="{DBB4CED3-98DB-6F28-D467-BC97DBC17C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7150" y="57919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876694A0-B60A-E03F-56A4-93FC3A8A28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3472" y="1413775"/>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04407846"/>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6A377B-1D1B-1B40-503D-1E7F94C26225}"/>
              </a:ext>
            </a:extLst>
          </p:cNvPr>
          <p:cNvSpPr>
            <a:spLocks noGrp="1"/>
          </p:cNvSpPr>
          <p:nvPr>
            <p:ph type="title"/>
          </p:nvPr>
        </p:nvSpPr>
        <p:spPr/>
        <p:txBody>
          <a:bodyPr/>
          <a:lstStyle/>
          <a:p>
            <a:r>
              <a:rPr lang="da-DK" dirty="0"/>
              <a:t>Kobl til eutrofiering og iltsvind</a:t>
            </a:r>
          </a:p>
        </p:txBody>
      </p:sp>
      <p:sp>
        <p:nvSpPr>
          <p:cNvPr id="3" name="Pladsholder til indhold 2">
            <a:extLst>
              <a:ext uri="{FF2B5EF4-FFF2-40B4-BE49-F238E27FC236}">
                <a16:creationId xmlns:a16="http://schemas.microsoft.com/office/drawing/2014/main" id="{2387B688-F6D8-DB8C-0712-B0EFA9782A25}"/>
              </a:ext>
            </a:extLst>
          </p:cNvPr>
          <p:cNvSpPr>
            <a:spLocks noGrp="1"/>
          </p:cNvSpPr>
          <p:nvPr>
            <p:ph idx="1"/>
          </p:nvPr>
        </p:nvSpPr>
        <p:spPr>
          <a:xfrm>
            <a:off x="695325" y="1332000"/>
            <a:ext cx="5653436" cy="4248000"/>
          </a:xfrm>
        </p:spPr>
        <p:txBody>
          <a:bodyPr/>
          <a:lstStyle/>
          <a:p>
            <a:r>
              <a:rPr lang="da-DK" sz="1800" dirty="0"/>
              <a:t>Brug </a:t>
            </a:r>
            <a:r>
              <a:rPr lang="da-DK" sz="1800" b="1" dirty="0"/>
              <a:t>metodekortet </a:t>
            </a:r>
            <a:r>
              <a:rPr lang="da-DK" sz="1800" b="1" i="1" dirty="0"/>
              <a:t>Problemskitse</a:t>
            </a:r>
            <a:r>
              <a:rPr lang="da-DK" sz="1800" b="1" dirty="0"/>
              <a:t> </a:t>
            </a:r>
            <a:r>
              <a:rPr lang="da-DK" sz="1800" dirty="0"/>
              <a:t>til at </a:t>
            </a:r>
            <a:r>
              <a:rPr lang="da-DK" sz="1800" b="1" dirty="0"/>
              <a:t>undersøge og synliggøre sammenhængen mellem fosforbelastning, algevækst, iltsvind og de økologiske konsekvenser</a:t>
            </a:r>
            <a:r>
              <a:rPr lang="da-DK" sz="1800" dirty="0"/>
              <a:t>.</a:t>
            </a:r>
          </a:p>
          <a:p>
            <a:r>
              <a:rPr lang="da-DK" sz="1800" dirty="0"/>
              <a:t>Inddrag jeres egne resultater i problemskitsen, og brug dem til at overveje, hvordan jeres undersøgelser hænger sammen med den samlede problemstilling.</a:t>
            </a:r>
          </a:p>
          <a:p>
            <a:endParaRPr lang="da-DK" sz="1800" dirty="0"/>
          </a:p>
        </p:txBody>
      </p:sp>
      <p:pic>
        <p:nvPicPr>
          <p:cNvPr id="5" name="Billede 4">
            <a:extLst>
              <a:ext uri="{FF2B5EF4-FFF2-40B4-BE49-F238E27FC236}">
                <a16:creationId xmlns:a16="http://schemas.microsoft.com/office/drawing/2014/main" id="{73B0B40C-BB8C-1393-EAC4-9C3C6A289E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6623" y="501703"/>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F1E03A2A-8ECD-1247-A68C-3EB4383831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0138" y="1331999"/>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08380159"/>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5F3F7C-4841-B61D-9A8A-8BF34E4EDB68}"/>
              </a:ext>
            </a:extLst>
          </p:cNvPr>
          <p:cNvSpPr>
            <a:spLocks noGrp="1"/>
          </p:cNvSpPr>
          <p:nvPr>
            <p:ph type="title"/>
          </p:nvPr>
        </p:nvSpPr>
        <p:spPr>
          <a:xfrm>
            <a:off x="695325" y="294791"/>
            <a:ext cx="10106490" cy="923183"/>
          </a:xfrm>
        </p:spPr>
        <p:txBody>
          <a:bodyPr/>
          <a:lstStyle/>
          <a:p>
            <a:r>
              <a:rPr lang="da-DK" dirty="0"/>
              <a:t>Vurder resultater og begrænsninger</a:t>
            </a:r>
          </a:p>
        </p:txBody>
      </p:sp>
      <p:sp>
        <p:nvSpPr>
          <p:cNvPr id="3" name="Pladsholder til indhold 2">
            <a:extLst>
              <a:ext uri="{FF2B5EF4-FFF2-40B4-BE49-F238E27FC236}">
                <a16:creationId xmlns:a16="http://schemas.microsoft.com/office/drawing/2014/main" id="{99C81484-DBFF-733B-F71F-A945BF69E01C}"/>
              </a:ext>
            </a:extLst>
          </p:cNvPr>
          <p:cNvSpPr>
            <a:spLocks noGrp="1"/>
          </p:cNvSpPr>
          <p:nvPr>
            <p:ph idx="1"/>
          </p:nvPr>
        </p:nvSpPr>
        <p:spPr>
          <a:xfrm>
            <a:off x="695325" y="1332000"/>
            <a:ext cx="5400675" cy="4248000"/>
          </a:xfrm>
        </p:spPr>
        <p:txBody>
          <a:bodyPr/>
          <a:lstStyle/>
          <a:p>
            <a:r>
              <a:rPr lang="da-DK" sz="1800" dirty="0"/>
              <a:t>Når I har opdateret jeres </a:t>
            </a:r>
            <a:r>
              <a:rPr lang="da-DK" sz="1800" b="1" dirty="0" err="1"/>
              <a:t>videnskort</a:t>
            </a:r>
            <a:r>
              <a:rPr lang="da-DK" sz="1800" b="1" dirty="0"/>
              <a:t> og problemskitse</a:t>
            </a:r>
            <a:r>
              <a:rPr lang="da-DK" sz="1800" dirty="0"/>
              <a:t>, skal I arbejde videre </a:t>
            </a:r>
            <a:r>
              <a:rPr lang="da-DK" sz="1800"/>
              <a:t>med </a:t>
            </a:r>
            <a:r>
              <a:rPr lang="da-DK" sz="1800" b="1"/>
              <a:t>arbejdsark </a:t>
            </a:r>
            <a:r>
              <a:rPr lang="da-DK" sz="1800" b="1" dirty="0"/>
              <a:t>17</a:t>
            </a:r>
            <a:r>
              <a:rPr lang="da-DK" sz="1800" dirty="0"/>
              <a:t>. Læs arbejdsarket grundigt, og besvar spørgsmålene i fællesskab i gruppen.</a:t>
            </a:r>
          </a:p>
          <a:p>
            <a:endParaRPr lang="da-DK" sz="1800" dirty="0"/>
          </a:p>
        </p:txBody>
      </p:sp>
      <p:pic>
        <p:nvPicPr>
          <p:cNvPr id="9" name="Billede 8">
            <a:extLst>
              <a:ext uri="{FF2B5EF4-FFF2-40B4-BE49-F238E27FC236}">
                <a16:creationId xmlns:a16="http://schemas.microsoft.com/office/drawing/2014/main" id="{4D77F933-A5DE-B7A1-A5D0-926CD3D0DA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4805" y="111073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A608E422-3E7C-AC3A-6FAF-2CC6E0DB69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2304" y="151276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FEC655EE-6426-4EA3-CE3C-9066CFC952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5543" y="1914791"/>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22970943"/>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60AE8-07E7-2EE6-0EE2-50DE1BD83698}"/>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C0564877-26FE-FE83-A803-0D6D05051D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A2096AB3-2219-DB05-A26B-1B316495B1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B2A7419-9334-4F78-0CD5-CFEB8D9CAF13}"/>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372BC2F5-8BC1-7EE3-8D1F-5984376424DA}"/>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00899190"/>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2D29C-7867-0FFF-19E2-842B85DEFA67}"/>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E2A379B2-A9B8-EF8E-E120-4612D4F014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pic>
        <p:nvPicPr>
          <p:cNvPr id="7" name="Billede 6">
            <a:extLst>
              <a:ext uri="{FF2B5EF4-FFF2-40B4-BE49-F238E27FC236}">
                <a16:creationId xmlns:a16="http://schemas.microsoft.com/office/drawing/2014/main" id="{FA371346-2715-72E3-D36E-6A61852F8A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2000" y="3960000"/>
            <a:ext cx="1620000" cy="1620000"/>
          </a:xfrm>
          <a:prstGeom prst="rect">
            <a:avLst/>
          </a:prstGeom>
        </p:spPr>
      </p:pic>
      <p:sp>
        <p:nvSpPr>
          <p:cNvPr id="2" name="Titel 1">
            <a:extLst>
              <a:ext uri="{FF2B5EF4-FFF2-40B4-BE49-F238E27FC236}">
                <a16:creationId xmlns:a16="http://schemas.microsoft.com/office/drawing/2014/main" id="{6CEDEE0B-BCC3-83BE-9715-2ABE6AA57D9B}"/>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25</a:t>
            </a:r>
          </a:p>
          <a:p>
            <a:pPr algn="ctr"/>
            <a:r>
              <a:rPr lang="da-DK" sz="2400" dirty="0">
                <a:solidFill>
                  <a:schemeClr val="bg1"/>
                </a:solidFill>
                <a:latin typeface="BetonEF" pitchFamily="50" charset="0"/>
              </a:rPr>
              <a:t>Kombineret metode</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A23E3E73-E533-7587-BD67-ABC778F93B2B}"/>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ED259E31-EC49-0786-552A-80B507FF42D2}"/>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5D9FE70D-843B-5E2F-F1BD-3163C03E5832}"/>
              </a:ext>
            </a:extLst>
          </p:cNvPr>
          <p:cNvSpPr txBox="1"/>
          <p:nvPr/>
        </p:nvSpPr>
        <p:spPr>
          <a:xfrm>
            <a:off x="4044176" y="2530067"/>
            <a:ext cx="4795023" cy="1938992"/>
          </a:xfrm>
          <a:prstGeom prst="rect">
            <a:avLst/>
          </a:prstGeom>
          <a:noFill/>
        </p:spPr>
        <p:txBody>
          <a:bodyPr wrap="square" rtlCol="0">
            <a:spAutoFit/>
          </a:bodyPr>
          <a:lstStyle/>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126900" indent="-216000">
              <a:spcAft>
                <a:spcPts val="600"/>
              </a:spcAft>
              <a:buFont typeface="Arial" panose="020B0604020202020204" pitchFamily="34" charset="0"/>
              <a:buChar char="•"/>
            </a:pPr>
            <a:r>
              <a:rPr lang="da-DK" sz="2000" dirty="0" err="1">
                <a:solidFill>
                  <a:srgbClr val="123044"/>
                </a:solidFill>
                <a:latin typeface="Segoe UI" panose="020B0502040204020203" pitchFamily="34" charset="0"/>
                <a:ea typeface="Arial" pitchFamily="34" charset="-122"/>
                <a:cs typeface="Segoe UI" panose="020B0502040204020203" pitchFamily="34" charset="0"/>
              </a:rPr>
              <a:t>Videnskortlægning</a:t>
            </a:r>
            <a:r>
              <a:rPr lang="da-DK" sz="2000" dirty="0">
                <a:solidFill>
                  <a:srgbClr val="123044"/>
                </a:solidFill>
                <a:latin typeface="Segoe UI" panose="020B0502040204020203" pitchFamily="34" charset="0"/>
                <a:ea typeface="Arial" pitchFamily="34" charset="-122"/>
                <a:cs typeface="Segoe UI" panose="020B0502040204020203" pitchFamily="34" charset="0"/>
              </a:rPr>
              <a:t> af metoder</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Brainstorm på kombinationer</a:t>
            </a:r>
          </a:p>
          <a:p>
            <a:pPr marL="1269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Planjustering</a:t>
            </a:r>
          </a:p>
          <a:p>
            <a:pPr marL="1269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3306016587"/>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8822A-A8FF-C753-C0BB-FF7B4C974870}"/>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411904FA-4BB5-9E14-86CF-81292B541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6B827EA-1030-8415-8887-8AC0A73E6B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965BD109-BA65-7C7E-23F8-B82A85F13255}"/>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07CAEE62-C9C6-318E-B584-B4AD36AFC870}"/>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71690151"/>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D867D8-33EF-D731-9548-D0A6D14C3FBD}"/>
              </a:ext>
            </a:extLst>
          </p:cNvPr>
          <p:cNvSpPr>
            <a:spLocks noGrp="1"/>
          </p:cNvSpPr>
          <p:nvPr>
            <p:ph type="title"/>
          </p:nvPr>
        </p:nvSpPr>
        <p:spPr/>
        <p:txBody>
          <a:bodyPr/>
          <a:lstStyle/>
          <a:p>
            <a:r>
              <a:rPr lang="da-DK" dirty="0" err="1"/>
              <a:t>Videnskortlægning</a:t>
            </a:r>
            <a:r>
              <a:rPr lang="da-DK" dirty="0"/>
              <a:t> af metoder</a:t>
            </a:r>
          </a:p>
        </p:txBody>
      </p:sp>
      <p:sp>
        <p:nvSpPr>
          <p:cNvPr id="3" name="Pladsholder til indhold 2">
            <a:extLst>
              <a:ext uri="{FF2B5EF4-FFF2-40B4-BE49-F238E27FC236}">
                <a16:creationId xmlns:a16="http://schemas.microsoft.com/office/drawing/2014/main" id="{6218CD44-0BC4-E344-A16C-06D9C3F1A653}"/>
              </a:ext>
            </a:extLst>
          </p:cNvPr>
          <p:cNvSpPr>
            <a:spLocks noGrp="1"/>
          </p:cNvSpPr>
          <p:nvPr>
            <p:ph idx="1"/>
          </p:nvPr>
        </p:nvSpPr>
        <p:spPr>
          <a:xfrm>
            <a:off x="695325" y="1332000"/>
            <a:ext cx="6188695" cy="4248000"/>
          </a:xfrm>
        </p:spPr>
        <p:txBody>
          <a:bodyPr/>
          <a:lstStyle/>
          <a:p>
            <a:r>
              <a:rPr lang="da-DK" sz="1800" b="1" dirty="0"/>
              <a:t>Metodekortet</a:t>
            </a:r>
            <a:r>
              <a:rPr lang="da-DK" sz="1800" b="1" i="1" dirty="0"/>
              <a:t> </a:t>
            </a:r>
            <a:r>
              <a:rPr lang="en-US" sz="1800" b="1" i="1" dirty="0" err="1">
                <a:solidFill>
                  <a:srgbClr val="123044"/>
                </a:solidFill>
                <a:ea typeface="Arial" pitchFamily="34" charset="-122"/>
              </a:rPr>
              <a:t>Videnskortlægning</a:t>
            </a:r>
            <a:r>
              <a:rPr lang="en-US" sz="1800" b="1" i="1" dirty="0">
                <a:solidFill>
                  <a:srgbClr val="123044"/>
                </a:solidFill>
                <a:ea typeface="Arial" pitchFamily="34" charset="-122"/>
              </a:rPr>
              <a:t> </a:t>
            </a:r>
            <a:r>
              <a:rPr lang="da-DK" sz="1800" dirty="0"/>
              <a:t>anvendes til at samle erfaringer fra prototyper, test, feltarbejde og analyser samt identificere styrker og begrænsninger ved de forskellige metoder.</a:t>
            </a:r>
          </a:p>
          <a:p>
            <a:endParaRPr lang="da-DK" sz="1800" dirty="0"/>
          </a:p>
        </p:txBody>
      </p:sp>
      <p:pic>
        <p:nvPicPr>
          <p:cNvPr id="5" name="Billede 4">
            <a:extLst>
              <a:ext uri="{FF2B5EF4-FFF2-40B4-BE49-F238E27FC236}">
                <a16:creationId xmlns:a16="http://schemas.microsoft.com/office/drawing/2014/main" id="{A3590F72-7BD1-E480-7190-DA9213A891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7150" y="57919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0F4C58DA-5BEA-9B89-B860-95CA707EDD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3472" y="1413775"/>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8440794"/>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7F75AE-000D-C058-3D46-706400735147}"/>
              </a:ext>
            </a:extLst>
          </p:cNvPr>
          <p:cNvSpPr>
            <a:spLocks noGrp="1"/>
          </p:cNvSpPr>
          <p:nvPr>
            <p:ph type="title"/>
          </p:nvPr>
        </p:nvSpPr>
        <p:spPr/>
        <p:txBody>
          <a:bodyPr/>
          <a:lstStyle/>
          <a:p>
            <a:r>
              <a:rPr lang="da-DK" dirty="0"/>
              <a:t>Brainstorm på kombinationer</a:t>
            </a:r>
          </a:p>
        </p:txBody>
      </p:sp>
      <p:sp>
        <p:nvSpPr>
          <p:cNvPr id="3" name="Pladsholder til indhold 2">
            <a:extLst>
              <a:ext uri="{FF2B5EF4-FFF2-40B4-BE49-F238E27FC236}">
                <a16:creationId xmlns:a16="http://schemas.microsoft.com/office/drawing/2014/main" id="{5C7387C3-8DF2-EF6F-7197-5899845AC2A2}"/>
              </a:ext>
            </a:extLst>
          </p:cNvPr>
          <p:cNvSpPr>
            <a:spLocks noGrp="1"/>
          </p:cNvSpPr>
          <p:nvPr>
            <p:ph idx="1"/>
          </p:nvPr>
        </p:nvSpPr>
        <p:spPr>
          <a:xfrm>
            <a:off x="695325" y="1332000"/>
            <a:ext cx="6798295" cy="4248000"/>
          </a:xfrm>
        </p:spPr>
        <p:txBody>
          <a:bodyPr/>
          <a:lstStyle/>
          <a:p>
            <a:r>
              <a:rPr lang="da-DK" sz="1800" b="1" dirty="0"/>
              <a:t>Metodekortet </a:t>
            </a:r>
            <a:r>
              <a:rPr lang="da-DK" sz="1800" b="1" i="1" dirty="0"/>
              <a:t>Almindelig brainstorm </a:t>
            </a:r>
            <a:r>
              <a:rPr lang="da-DK" sz="1800" dirty="0"/>
              <a:t>bruges til at </a:t>
            </a:r>
            <a:r>
              <a:rPr lang="da-DK" sz="1800"/>
              <a:t>udvikle ideer</a:t>
            </a:r>
            <a:r>
              <a:rPr lang="da-DK" sz="1800" dirty="0"/>
              <a:t>, hvor flere metoder kombineres i én løsning.</a:t>
            </a:r>
          </a:p>
          <a:p>
            <a:pPr marL="0" indent="0">
              <a:buNone/>
            </a:pPr>
            <a:endParaRPr lang="da-DK" sz="1800" dirty="0"/>
          </a:p>
        </p:txBody>
      </p:sp>
      <p:pic>
        <p:nvPicPr>
          <p:cNvPr id="5" name="Billede 4">
            <a:extLst>
              <a:ext uri="{FF2B5EF4-FFF2-40B4-BE49-F238E27FC236}">
                <a16:creationId xmlns:a16="http://schemas.microsoft.com/office/drawing/2014/main" id="{848AF42D-E331-270E-5CAF-F2BFA3D8C8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1708"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44853634"/>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4087E-EA24-17F3-5959-2F717EF10214}"/>
              </a:ext>
            </a:extLst>
          </p:cNvPr>
          <p:cNvSpPr>
            <a:spLocks noGrp="1"/>
          </p:cNvSpPr>
          <p:nvPr>
            <p:ph type="title"/>
          </p:nvPr>
        </p:nvSpPr>
        <p:spPr/>
        <p:txBody>
          <a:bodyPr/>
          <a:lstStyle/>
          <a:p>
            <a:r>
              <a:rPr lang="da-DK" dirty="0"/>
              <a:t>Planjustering</a:t>
            </a:r>
          </a:p>
        </p:txBody>
      </p:sp>
      <p:sp>
        <p:nvSpPr>
          <p:cNvPr id="3" name="Pladsholder til indhold 2">
            <a:extLst>
              <a:ext uri="{FF2B5EF4-FFF2-40B4-BE49-F238E27FC236}">
                <a16:creationId xmlns:a16="http://schemas.microsoft.com/office/drawing/2014/main" id="{4964E576-AA6E-15C8-F149-7E711BB8104F}"/>
              </a:ext>
            </a:extLst>
          </p:cNvPr>
          <p:cNvSpPr>
            <a:spLocks noGrp="1"/>
          </p:cNvSpPr>
          <p:nvPr>
            <p:ph idx="1"/>
          </p:nvPr>
        </p:nvSpPr>
        <p:spPr>
          <a:xfrm>
            <a:off x="695325" y="1332000"/>
            <a:ext cx="5586529" cy="4248000"/>
          </a:xfrm>
        </p:spPr>
        <p:txBody>
          <a:bodyPr/>
          <a:lstStyle/>
          <a:p>
            <a:r>
              <a:rPr lang="da-DK" sz="1800" b="1" dirty="0"/>
              <a:t>Metodekortet </a:t>
            </a:r>
            <a:r>
              <a:rPr lang="da-DK" sz="1800" b="1" i="1" dirty="0"/>
              <a:t>Læg en plan </a:t>
            </a:r>
            <a:r>
              <a:rPr lang="da-DK" sz="1800" dirty="0"/>
              <a:t>genbesøges, så I planlægger, hvilke kombinerede løsninger I vil afprøve, og hvordan arbejdet skal gennemføres. Planen betragtes fortsat som et dynamisk arbejdsredskab.</a:t>
            </a:r>
          </a:p>
          <a:p>
            <a:endParaRPr lang="da-DK" sz="1800" dirty="0"/>
          </a:p>
        </p:txBody>
      </p:sp>
      <p:pic>
        <p:nvPicPr>
          <p:cNvPr id="5" name="Billede 4">
            <a:extLst>
              <a:ext uri="{FF2B5EF4-FFF2-40B4-BE49-F238E27FC236}">
                <a16:creationId xmlns:a16="http://schemas.microsoft.com/office/drawing/2014/main" id="{91A88303-CCFA-D6B1-C2E9-993CD4ABCE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475" y="191716"/>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7930A840-6FF9-784F-69C4-6CCCCA50BE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4333" y="640358"/>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9CC6A3F4-90BB-7900-CF3F-64512C77DF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3191" y="108900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8F81CD6F-8CF5-44A5-65B5-C3E512DE1D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2049" y="1537642"/>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9928732"/>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53696-DD9B-2C97-AC31-4F1031B8B1A5}"/>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6A5B1A63-1526-948D-CC35-1F2973EA77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F3BFE38D-A06C-B494-2437-77EB5C7599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4F3F8FE6-CCDD-C593-B472-F70F93B16D8B}"/>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2BC7D1B7-5367-5FEE-B7EF-9771644F4CFA}"/>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96610066"/>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47072-E3CF-3EFF-94C9-B2E1DD21C2F7}"/>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A7A764F3-3043-658B-17AE-DFA31DB754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
        <p:nvSpPr>
          <p:cNvPr id="2" name="Titel 1">
            <a:extLst>
              <a:ext uri="{FF2B5EF4-FFF2-40B4-BE49-F238E27FC236}">
                <a16:creationId xmlns:a16="http://schemas.microsoft.com/office/drawing/2014/main" id="{54C635B0-BBAD-0478-CADC-E388F5A8EB49}"/>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26</a:t>
            </a:r>
          </a:p>
          <a:p>
            <a:pPr algn="ctr"/>
            <a:r>
              <a:rPr lang="da-DK" sz="2400" dirty="0">
                <a:solidFill>
                  <a:schemeClr val="bg1"/>
                </a:solidFill>
                <a:latin typeface="BetonEF" pitchFamily="50" charset="0"/>
              </a:rPr>
              <a:t>Prototype 3</a:t>
            </a:r>
            <a:endParaRPr lang="da-DK" sz="6000" dirty="0">
              <a:solidFill>
                <a:schemeClr val="bg1"/>
              </a:solidFill>
              <a:latin typeface="BetonEF" pitchFamily="50" charset="0"/>
            </a:endParaRPr>
          </a:p>
        </p:txBody>
      </p:sp>
      <p:sp>
        <p:nvSpPr>
          <p:cNvPr id="5" name="Titel 4">
            <a:extLst>
              <a:ext uri="{FF2B5EF4-FFF2-40B4-BE49-F238E27FC236}">
                <a16:creationId xmlns:a16="http://schemas.microsoft.com/office/drawing/2014/main" id="{B86E1A63-4CF1-BB48-D761-E52AE2D394B9}"/>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B19FF178-5F3E-4FCC-E163-A5E62AA7B37D}"/>
              </a:ext>
            </a:extLst>
          </p:cNvPr>
          <p:cNvSpPr txBox="1"/>
          <p:nvPr/>
        </p:nvSpPr>
        <p:spPr>
          <a:xfrm>
            <a:off x="4044177" y="2530067"/>
            <a:ext cx="5263374" cy="1938992"/>
          </a:xfrm>
          <a:prstGeom prst="rect">
            <a:avLst/>
          </a:prstGeom>
          <a:noFill/>
        </p:spPr>
        <p:txBody>
          <a:bodyPr wrap="square" rtlCol="0">
            <a:spAutoFit/>
          </a:bodyPr>
          <a:lstStyle/>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Plan og opgavefordeling</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Arbejdstegning af samlet løsning</a:t>
            </a: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Konstruer </a:t>
            </a:r>
            <a:r>
              <a:rPr lang="da-DK" sz="2000" dirty="0">
                <a:solidFill>
                  <a:srgbClr val="123044"/>
                </a:solidFill>
                <a:latin typeface="Segoe UI" panose="020B0502040204020203" pitchFamily="34" charset="0"/>
                <a:ea typeface="Arial" pitchFamily="34" charset="-122"/>
                <a:cs typeface="Segoe UI" panose="020B0502040204020203" pitchFamily="34" charset="0"/>
              </a:rPr>
              <a:t>og test integreret prototype</a:t>
            </a: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1515646979"/>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7E3ED-F60C-CD18-0CAC-162FC02F230B}"/>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06870FFD-275A-6DE7-C741-D7A849EA04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E194C0F-9A26-415B-9967-FFBA4B6A1C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86DCC0B-574C-D5CE-6858-61ADE3C52182}"/>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F9D1B9AA-489C-6F9F-99DA-BF9BBF4094F6}"/>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6622245"/>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7602B-B824-AE56-6641-E486412F43CD}"/>
              </a:ext>
            </a:extLst>
          </p:cNvPr>
          <p:cNvSpPr>
            <a:spLocks noGrp="1"/>
          </p:cNvSpPr>
          <p:nvPr>
            <p:ph type="title"/>
          </p:nvPr>
        </p:nvSpPr>
        <p:spPr/>
        <p:txBody>
          <a:bodyPr/>
          <a:lstStyle/>
          <a:p>
            <a:r>
              <a:rPr lang="da-DK" dirty="0"/>
              <a:t>Plan og opgavefordeling</a:t>
            </a:r>
          </a:p>
        </p:txBody>
      </p:sp>
      <p:sp>
        <p:nvSpPr>
          <p:cNvPr id="3" name="Pladsholder til indhold 2">
            <a:extLst>
              <a:ext uri="{FF2B5EF4-FFF2-40B4-BE49-F238E27FC236}">
                <a16:creationId xmlns:a16="http://schemas.microsoft.com/office/drawing/2014/main" id="{42BAB116-898A-D18A-A864-40059A7F7F81}"/>
              </a:ext>
            </a:extLst>
          </p:cNvPr>
          <p:cNvSpPr>
            <a:spLocks noGrp="1"/>
          </p:cNvSpPr>
          <p:nvPr>
            <p:ph idx="1"/>
          </p:nvPr>
        </p:nvSpPr>
        <p:spPr>
          <a:xfrm>
            <a:off x="695326" y="1332000"/>
            <a:ext cx="4530122" cy="4248000"/>
          </a:xfrm>
        </p:spPr>
        <p:txBody>
          <a:bodyPr/>
          <a:lstStyle/>
          <a:p>
            <a:r>
              <a:rPr lang="da-DK" sz="1800" dirty="0"/>
              <a:t>Brug </a:t>
            </a:r>
            <a:r>
              <a:rPr lang="da-DK" sz="1800" b="1" dirty="0"/>
              <a:t>metodekortene </a:t>
            </a:r>
            <a:r>
              <a:rPr lang="da-DK" sz="1800" b="1" i="1" dirty="0"/>
              <a:t>Læg en plan</a:t>
            </a:r>
            <a:r>
              <a:rPr lang="da-DK" sz="1800" b="1" dirty="0"/>
              <a:t> og </a:t>
            </a:r>
            <a:r>
              <a:rPr lang="da-DK" sz="1800" b="1" i="1" dirty="0"/>
              <a:t>Opgavefordeling</a:t>
            </a:r>
            <a:r>
              <a:rPr lang="da-DK" sz="1800" b="1" dirty="0"/>
              <a:t> </a:t>
            </a:r>
            <a:r>
              <a:rPr lang="da-DK" sz="1800" dirty="0"/>
              <a:t>til at planlægge arbejdet med </a:t>
            </a:r>
            <a:r>
              <a:rPr lang="da-DK" sz="1800" b="1" dirty="0"/>
              <a:t>prototype 3 </a:t>
            </a:r>
            <a:r>
              <a:rPr lang="da-DK" sz="1800" dirty="0"/>
              <a:t>og fordele opgaver og ansvar i gruppen.</a:t>
            </a:r>
          </a:p>
          <a:p>
            <a:r>
              <a:rPr lang="da-DK" sz="1800" dirty="0"/>
              <a:t>Jeres plan skal fungere som et dynamisk arbejdsredskab, som I løbende kan justere, hvis der opstår nye behov, udfordringer eller ændringer undervejs.</a:t>
            </a:r>
          </a:p>
          <a:p>
            <a:endParaRPr lang="da-DK" sz="1800" dirty="0"/>
          </a:p>
        </p:txBody>
      </p:sp>
      <p:pic>
        <p:nvPicPr>
          <p:cNvPr id="5" name="Billede 4">
            <a:extLst>
              <a:ext uri="{FF2B5EF4-FFF2-40B4-BE49-F238E27FC236}">
                <a16:creationId xmlns:a16="http://schemas.microsoft.com/office/drawing/2014/main" id="{D4EBD0F7-473F-2424-522E-D13E30D3E3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7197" y="1025600"/>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50AD0511-A61C-0DE7-1300-81D11422E1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9358" y="141992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13B2AFF-6575-7FB7-BF26-9864B4F3EA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1126" y="1798243"/>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5B96A2B3-D2BD-B9DF-F514-B4E0BF8F94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83680" y="217656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23" name="Billede 22">
            <a:extLst>
              <a:ext uri="{FF2B5EF4-FFF2-40B4-BE49-F238E27FC236}">
                <a16:creationId xmlns:a16="http://schemas.microsoft.com/office/drawing/2014/main" id="{FE1C1C5F-71AE-A085-E136-2BD34AF51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29182" y="621900"/>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21" name="Billede 20">
            <a:extLst>
              <a:ext uri="{FF2B5EF4-FFF2-40B4-BE49-F238E27FC236}">
                <a16:creationId xmlns:a16="http://schemas.microsoft.com/office/drawing/2014/main" id="{8CCB20CE-09A8-D8DF-5F1D-44F0BDD8F6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71343" y="1025600"/>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6042096"/>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2E3E8-86A2-A890-03A7-975C35DE44B9}"/>
              </a:ext>
            </a:extLst>
          </p:cNvPr>
          <p:cNvSpPr>
            <a:spLocks noGrp="1"/>
          </p:cNvSpPr>
          <p:nvPr>
            <p:ph type="title"/>
          </p:nvPr>
        </p:nvSpPr>
        <p:spPr/>
        <p:txBody>
          <a:bodyPr/>
          <a:lstStyle/>
          <a:p>
            <a:r>
              <a:rPr lang="da-DK" dirty="0"/>
              <a:t>Arbejdstegning af samlet løsning</a:t>
            </a:r>
          </a:p>
        </p:txBody>
      </p:sp>
      <p:sp>
        <p:nvSpPr>
          <p:cNvPr id="3" name="Pladsholder til indhold 2">
            <a:extLst>
              <a:ext uri="{FF2B5EF4-FFF2-40B4-BE49-F238E27FC236}">
                <a16:creationId xmlns:a16="http://schemas.microsoft.com/office/drawing/2014/main" id="{42A5393B-CA80-E1D0-BA4A-CF5856298F40}"/>
              </a:ext>
            </a:extLst>
          </p:cNvPr>
          <p:cNvSpPr>
            <a:spLocks noGrp="1"/>
          </p:cNvSpPr>
          <p:nvPr>
            <p:ph idx="1"/>
          </p:nvPr>
        </p:nvSpPr>
        <p:spPr>
          <a:xfrm>
            <a:off x="695326" y="1332000"/>
            <a:ext cx="5214820" cy="4248000"/>
          </a:xfrm>
        </p:spPr>
        <p:txBody>
          <a:bodyPr/>
          <a:lstStyle/>
          <a:p>
            <a:r>
              <a:rPr lang="da-DK" sz="1800" b="1" dirty="0"/>
              <a:t>Metodekortet </a:t>
            </a:r>
            <a:r>
              <a:rPr lang="da-DK" sz="1800" b="1" i="1" dirty="0"/>
              <a:t>Arbejdstegning</a:t>
            </a:r>
            <a:r>
              <a:rPr lang="da-DK" sz="1800" b="1" dirty="0"/>
              <a:t> </a:t>
            </a:r>
            <a:r>
              <a:rPr lang="da-DK" sz="1800" dirty="0"/>
              <a:t>bruges til at konkretisere den samlede løsning og skabe overblik over, hvordan filtrering, udfældning og måleopstilling skal fungere. </a:t>
            </a:r>
          </a:p>
          <a:p>
            <a:endParaRPr lang="da-DK" sz="1800" dirty="0"/>
          </a:p>
        </p:txBody>
      </p:sp>
      <p:pic>
        <p:nvPicPr>
          <p:cNvPr id="7" name="Billede 6">
            <a:extLst>
              <a:ext uri="{FF2B5EF4-FFF2-40B4-BE49-F238E27FC236}">
                <a16:creationId xmlns:a16="http://schemas.microsoft.com/office/drawing/2014/main" id="{8154F0EB-8C4E-21E3-2157-8950D5BA71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7459" y="1022093"/>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5CE286BD-3668-6437-65AE-6360ACC002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0404" y="1480712"/>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38971520"/>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8C303-A9EE-25A8-9023-566A6D1D6F40}"/>
              </a:ext>
            </a:extLst>
          </p:cNvPr>
          <p:cNvSpPr>
            <a:spLocks noGrp="1"/>
          </p:cNvSpPr>
          <p:nvPr>
            <p:ph type="title"/>
          </p:nvPr>
        </p:nvSpPr>
        <p:spPr>
          <a:xfrm>
            <a:off x="695325" y="294791"/>
            <a:ext cx="10032148" cy="923183"/>
          </a:xfrm>
        </p:spPr>
        <p:txBody>
          <a:bodyPr/>
          <a:lstStyle/>
          <a:p>
            <a:r>
              <a:rPr lang="da-DK"/>
              <a:t>Konstruer </a:t>
            </a:r>
            <a:r>
              <a:rPr lang="da-DK" dirty="0"/>
              <a:t>og test integreret prototype</a:t>
            </a:r>
          </a:p>
        </p:txBody>
      </p:sp>
      <p:sp>
        <p:nvSpPr>
          <p:cNvPr id="3" name="Pladsholder til indhold 2">
            <a:extLst>
              <a:ext uri="{FF2B5EF4-FFF2-40B4-BE49-F238E27FC236}">
                <a16:creationId xmlns:a16="http://schemas.microsoft.com/office/drawing/2014/main" id="{AD03ACD6-0BCB-EF54-1A91-EB81AAB4D81D}"/>
              </a:ext>
            </a:extLst>
          </p:cNvPr>
          <p:cNvSpPr>
            <a:spLocks noGrp="1"/>
          </p:cNvSpPr>
          <p:nvPr>
            <p:ph idx="1"/>
          </p:nvPr>
        </p:nvSpPr>
        <p:spPr>
          <a:xfrm>
            <a:off x="695325" y="1332000"/>
            <a:ext cx="5110743" cy="4248000"/>
          </a:xfrm>
        </p:spPr>
        <p:txBody>
          <a:bodyPr/>
          <a:lstStyle/>
          <a:p>
            <a:pPr marL="0" indent="0">
              <a:buNone/>
            </a:pPr>
            <a:r>
              <a:rPr lang="da-DK" sz="1800" dirty="0"/>
              <a:t>Konstruer </a:t>
            </a:r>
            <a:r>
              <a:rPr lang="da-DK" sz="1800" b="1" dirty="0"/>
              <a:t>prototype 3</a:t>
            </a:r>
            <a:r>
              <a:rPr lang="da-DK" sz="1800" dirty="0"/>
              <a:t>, hvor I kombinerer de metoder og løsninger, I tidligere har arbejdet med.</a:t>
            </a:r>
          </a:p>
          <a:p>
            <a:pPr marL="0" indent="0">
              <a:buNone/>
            </a:pPr>
            <a:r>
              <a:rPr lang="da-DK" sz="1800" b="1" dirty="0"/>
              <a:t>Metodekortet </a:t>
            </a:r>
            <a:r>
              <a:rPr lang="da-DK" sz="1800" b="1" i="1" dirty="0"/>
              <a:t>Generel prototypetest </a:t>
            </a:r>
            <a:r>
              <a:rPr lang="da-DK" sz="1800" dirty="0"/>
              <a:t>bruges herefter til at afprøve den integrerede løsning og vurdere effekten på vandets pH, uklarhed og målingernes stabilitet.</a:t>
            </a:r>
          </a:p>
          <a:p>
            <a:endParaRPr lang="da-DK" sz="1800" dirty="0"/>
          </a:p>
        </p:txBody>
      </p:sp>
      <p:pic>
        <p:nvPicPr>
          <p:cNvPr id="5" name="Billede 4">
            <a:extLst>
              <a:ext uri="{FF2B5EF4-FFF2-40B4-BE49-F238E27FC236}">
                <a16:creationId xmlns:a16="http://schemas.microsoft.com/office/drawing/2014/main" id="{A0BA6D11-5E1B-13A7-8ADD-930E7AEB28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6440" y="111600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A9C0B360-EEE0-29FA-DC9B-89B49907E9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8960" y="1569922"/>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0465095"/>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BE567-65A6-447A-7A5A-356F3F6AF6CB}"/>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F4E5CE9A-C80B-E7BC-69AE-6FE97BCC46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A45209E2-C154-1FDE-D16D-5C0F4EBE9F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1F4175E-3BDE-AEAF-3C25-1E4D95B66881}"/>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9800E2F4-B017-374E-BC60-D8D635E1486F}"/>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00481561"/>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29D58-093A-D06B-F097-7FEEDC9E6FD0}"/>
            </a:ext>
          </a:extLst>
        </p:cNvPr>
        <p:cNvGrpSpPr/>
        <p:nvPr/>
      </p:nvGrpSpPr>
      <p:grpSpPr>
        <a:xfrm>
          <a:off x="0" y="0"/>
          <a:ext cx="0" cy="0"/>
          <a:chOff x="0" y="0"/>
          <a:chExt cx="0" cy="0"/>
        </a:xfrm>
      </p:grpSpPr>
      <p:pic>
        <p:nvPicPr>
          <p:cNvPr id="11" name="Billede 10">
            <a:extLst>
              <a:ext uri="{FF2B5EF4-FFF2-40B4-BE49-F238E27FC236}">
                <a16:creationId xmlns:a16="http://schemas.microsoft.com/office/drawing/2014/main" id="{3E84CA00-3381-7590-2105-E58C3959D9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000" y="3960000"/>
            <a:ext cx="1620000" cy="1620000"/>
          </a:xfrm>
          <a:prstGeom prst="rect">
            <a:avLst/>
          </a:prstGeom>
        </p:spPr>
      </p:pic>
      <p:pic>
        <p:nvPicPr>
          <p:cNvPr id="6" name="Billede 5">
            <a:extLst>
              <a:ext uri="{FF2B5EF4-FFF2-40B4-BE49-F238E27FC236}">
                <a16:creationId xmlns:a16="http://schemas.microsoft.com/office/drawing/2014/main" id="{E03503EB-8105-6A53-E479-7F3A4B2A66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DD09178B-9E74-658F-CCA0-A82077A7A635}"/>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27</a:t>
            </a:r>
          </a:p>
          <a:p>
            <a:pPr algn="ctr"/>
            <a:r>
              <a:rPr lang="da-DK" sz="2400" dirty="0">
                <a:solidFill>
                  <a:schemeClr val="bg1"/>
                </a:solidFill>
                <a:latin typeface="BetonEF" pitchFamily="50" charset="0"/>
              </a:rPr>
              <a:t>Sparring med ekstern aktør</a:t>
            </a:r>
            <a:endParaRPr lang="da-DK" sz="6000" dirty="0">
              <a:solidFill>
                <a:schemeClr val="bg1"/>
              </a:solidFill>
              <a:latin typeface="BetonEF" pitchFamily="50" charset="0"/>
            </a:endParaRPr>
          </a:p>
        </p:txBody>
      </p:sp>
      <p:sp>
        <p:nvSpPr>
          <p:cNvPr id="5" name="Titel 4">
            <a:extLst>
              <a:ext uri="{FF2B5EF4-FFF2-40B4-BE49-F238E27FC236}">
                <a16:creationId xmlns:a16="http://schemas.microsoft.com/office/drawing/2014/main" id="{57F77C61-F616-9565-133E-3FB86C0BCCC2}"/>
              </a:ext>
            </a:extLst>
          </p:cNvPr>
          <p:cNvSpPr>
            <a:spLocks noGrp="1"/>
          </p:cNvSpPr>
          <p:nvPr>
            <p:ph type="title"/>
          </p:nvPr>
        </p:nvSpPr>
        <p:spPr/>
        <p:txBody>
          <a:bodyPr/>
          <a:lstStyle/>
          <a:p>
            <a:endParaRPr lang="da-DK" dirty="0"/>
          </a:p>
        </p:txBody>
      </p:sp>
      <p:sp>
        <p:nvSpPr>
          <p:cNvPr id="4" name="Tekstfelt 3">
            <a:extLst>
              <a:ext uri="{FF2B5EF4-FFF2-40B4-BE49-F238E27FC236}">
                <a16:creationId xmlns:a16="http://schemas.microsoft.com/office/drawing/2014/main" id="{7F377634-178F-2B31-B502-9A585273B29B}"/>
              </a:ext>
            </a:extLst>
          </p:cNvPr>
          <p:cNvSpPr txBox="1"/>
          <p:nvPr/>
        </p:nvSpPr>
        <p:spPr>
          <a:xfrm>
            <a:off x="4044177" y="2530067"/>
            <a:ext cx="5263374" cy="2323713"/>
          </a:xfrm>
          <a:prstGeom prst="rect">
            <a:avLst/>
          </a:prstGeom>
          <a:noFill/>
        </p:spPr>
        <p:txBody>
          <a:bodyPr wrap="square" rtlCol="0">
            <a:spAutoFit/>
          </a:bodyPr>
          <a:lstStyle/>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Forbered præsentation.</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Præsenter </a:t>
            </a:r>
            <a:r>
              <a:rPr lang="da-DK" sz="2000" dirty="0">
                <a:solidFill>
                  <a:srgbClr val="123044"/>
                </a:solidFill>
                <a:latin typeface="Segoe UI" panose="020B0502040204020203" pitchFamily="34" charset="0"/>
                <a:ea typeface="Arial" pitchFamily="34" charset="-122"/>
                <a:cs typeface="Segoe UI" panose="020B0502040204020203" pitchFamily="34" charset="0"/>
              </a:rPr>
              <a:t>prototype </a:t>
            </a:r>
            <a:r>
              <a:rPr lang="da-DK" sz="2000">
                <a:solidFill>
                  <a:srgbClr val="123044"/>
                </a:solidFill>
                <a:latin typeface="Segoe UI" panose="020B0502040204020203" pitchFamily="34" charset="0"/>
                <a:ea typeface="Arial" pitchFamily="34" charset="-122"/>
                <a:cs typeface="Segoe UI" panose="020B0502040204020203" pitchFamily="34" charset="0"/>
              </a:rPr>
              <a:t>og data.</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Modtag </a:t>
            </a:r>
            <a:r>
              <a:rPr lang="da-DK" sz="2000">
                <a:solidFill>
                  <a:srgbClr val="123044"/>
                </a:solidFill>
                <a:latin typeface="Segoe UI" panose="020B0502040204020203" pitchFamily="34" charset="0"/>
                <a:ea typeface="Arial" pitchFamily="34" charset="-122"/>
                <a:cs typeface="Segoe UI" panose="020B0502040204020203" pitchFamily="34" charset="0"/>
              </a:rPr>
              <a:t>faglig sparring.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Planlæg </a:t>
            </a:r>
            <a:r>
              <a:rPr lang="da-DK" sz="2000">
                <a:solidFill>
                  <a:srgbClr val="123044"/>
                </a:solidFill>
                <a:latin typeface="Segoe UI" panose="020B0502040204020203" pitchFamily="34" charset="0"/>
                <a:ea typeface="Arial" pitchFamily="34" charset="-122"/>
                <a:cs typeface="Segoe UI" panose="020B0502040204020203" pitchFamily="34" charset="0"/>
              </a:rPr>
              <a:t>sidste justeringer.</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4218672042"/>
      </p:ext>
    </p:extLst>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B976C-4AA7-B84A-70CA-02C5A16616A0}"/>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66FE9401-B025-9807-0013-AD6F3F33FB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9D19A4A-5D6E-36E7-F111-3F2D3B91AD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5531BE3E-1FA8-EBEA-B629-07A741D4241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BCECBB84-72B2-3EA2-5344-FB9B017E3C7B}"/>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03542391"/>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E01AB6-B430-08FB-A217-5248C79A38B4}"/>
              </a:ext>
            </a:extLst>
          </p:cNvPr>
          <p:cNvSpPr>
            <a:spLocks noGrp="1"/>
          </p:cNvSpPr>
          <p:nvPr>
            <p:ph type="title"/>
          </p:nvPr>
        </p:nvSpPr>
        <p:spPr/>
        <p:txBody>
          <a:bodyPr/>
          <a:lstStyle/>
          <a:p>
            <a:r>
              <a:rPr lang="da-DK" dirty="0"/>
              <a:t>Forbered præsentation</a:t>
            </a:r>
          </a:p>
        </p:txBody>
      </p:sp>
      <p:sp>
        <p:nvSpPr>
          <p:cNvPr id="3" name="Pladsholder til indhold 2">
            <a:extLst>
              <a:ext uri="{FF2B5EF4-FFF2-40B4-BE49-F238E27FC236}">
                <a16:creationId xmlns:a16="http://schemas.microsoft.com/office/drawing/2014/main" id="{BD3A759A-41C3-49A4-978D-A9A68A071A7E}"/>
              </a:ext>
            </a:extLst>
          </p:cNvPr>
          <p:cNvSpPr>
            <a:spLocks noGrp="1"/>
          </p:cNvSpPr>
          <p:nvPr>
            <p:ph idx="1"/>
          </p:nvPr>
        </p:nvSpPr>
        <p:spPr>
          <a:xfrm>
            <a:off x="695326" y="1332000"/>
            <a:ext cx="5170215" cy="4248000"/>
          </a:xfrm>
        </p:spPr>
        <p:txBody>
          <a:bodyPr/>
          <a:lstStyle/>
          <a:p>
            <a:r>
              <a:rPr lang="da-DK" sz="1800" dirty="0"/>
              <a:t>Brug </a:t>
            </a:r>
            <a:r>
              <a:rPr lang="da-DK" sz="1800" b="1" dirty="0"/>
              <a:t>metodekortet </a:t>
            </a:r>
            <a:r>
              <a:rPr lang="da-DK" sz="1800" b="1" i="1" dirty="0"/>
              <a:t>Forbered jeres præsentation</a:t>
            </a:r>
            <a:r>
              <a:rPr lang="da-DK" sz="1800" b="1" dirty="0"/>
              <a:t> </a:t>
            </a:r>
            <a:r>
              <a:rPr lang="da-DK" sz="1800" dirty="0"/>
              <a:t>til at planlægge en kort præsentation med fokus på </a:t>
            </a:r>
            <a:r>
              <a:rPr lang="da-DK" sz="1800" b="1" dirty="0"/>
              <a:t>jeres problemforståelse, prototype, testresultater og vigtigste designvalg</a:t>
            </a:r>
            <a:r>
              <a:rPr lang="da-DK" sz="1800" dirty="0"/>
              <a:t>.</a:t>
            </a:r>
          </a:p>
          <a:p>
            <a:r>
              <a:rPr lang="da-DK" sz="1800" dirty="0"/>
              <a:t>Præsentationen skal give et klart billede af jeres arbejde og danne afsæt for </a:t>
            </a:r>
            <a:r>
              <a:rPr lang="da-DK" sz="1800" b="1" dirty="0"/>
              <a:t>dialog, spørgsmål og feedback</a:t>
            </a:r>
            <a:r>
              <a:rPr lang="da-DK" sz="1800" dirty="0"/>
              <a:t>.</a:t>
            </a:r>
          </a:p>
          <a:p>
            <a:endParaRPr lang="da-DK" sz="1800" dirty="0"/>
          </a:p>
        </p:txBody>
      </p:sp>
      <p:pic>
        <p:nvPicPr>
          <p:cNvPr id="7" name="Billede 6">
            <a:extLst>
              <a:ext uri="{FF2B5EF4-FFF2-40B4-BE49-F238E27FC236}">
                <a16:creationId xmlns:a16="http://schemas.microsoft.com/office/drawing/2014/main" id="{14ED5508-5592-58E8-A690-648DCDF1E8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5374" y="756382"/>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7FCDC93C-3A10-373D-9001-09E260B136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7332875"/>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308E6B-9E10-457F-D22F-B427BDC60CB4}"/>
              </a:ext>
            </a:extLst>
          </p:cNvPr>
          <p:cNvSpPr>
            <a:spLocks noGrp="1"/>
          </p:cNvSpPr>
          <p:nvPr>
            <p:ph type="title"/>
          </p:nvPr>
        </p:nvSpPr>
        <p:spPr/>
        <p:txBody>
          <a:bodyPr/>
          <a:lstStyle/>
          <a:p>
            <a:r>
              <a:rPr lang="da-DK"/>
              <a:t>Præsenter </a:t>
            </a:r>
            <a:r>
              <a:rPr lang="da-DK" dirty="0"/>
              <a:t>prototype og data</a:t>
            </a:r>
          </a:p>
        </p:txBody>
      </p:sp>
      <p:sp>
        <p:nvSpPr>
          <p:cNvPr id="3" name="Pladsholder til indhold 2">
            <a:extLst>
              <a:ext uri="{FF2B5EF4-FFF2-40B4-BE49-F238E27FC236}">
                <a16:creationId xmlns:a16="http://schemas.microsoft.com/office/drawing/2014/main" id="{485836C8-CBB8-EA2B-D718-5052E6D9FE9F}"/>
              </a:ext>
            </a:extLst>
          </p:cNvPr>
          <p:cNvSpPr>
            <a:spLocks noGrp="1"/>
          </p:cNvSpPr>
          <p:nvPr>
            <p:ph idx="1"/>
          </p:nvPr>
        </p:nvSpPr>
        <p:spPr>
          <a:xfrm>
            <a:off x="695325" y="1332000"/>
            <a:ext cx="9333338" cy="4248000"/>
          </a:xfrm>
        </p:spPr>
        <p:txBody>
          <a:bodyPr/>
          <a:lstStyle/>
          <a:p>
            <a:pPr marL="0" indent="0">
              <a:buNone/>
            </a:pPr>
            <a:r>
              <a:rPr lang="da-DK" sz="1800" i="1" dirty="0">
                <a:highlight>
                  <a:srgbClr val="FFFF00"/>
                </a:highlight>
              </a:rPr>
              <a:t>Til læreren: Eleverne præsenterer deres projekt for en anden ekstern aktør, hvis muligt. Udfyld selv relevante oplysninger her om rammerne, kriterierne og modtager.</a:t>
            </a:r>
          </a:p>
          <a:p>
            <a:endParaRPr lang="da-DK" sz="1800" dirty="0"/>
          </a:p>
        </p:txBody>
      </p:sp>
    </p:spTree>
    <p:extLst>
      <p:ext uri="{BB962C8B-B14F-4D97-AF65-F5344CB8AC3E}">
        <p14:creationId xmlns:p14="http://schemas.microsoft.com/office/powerpoint/2010/main" val="3807619034"/>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70483F23-A6F8-AE67-71E9-DCC79CEEB8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2822" y="42117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572576A6-8399-E4FC-5182-B6215C83E3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20691" y="876586"/>
            <a:ext cx="2801870" cy="396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4C5A1D3D-A175-F448-DCF7-BB3694045F63}"/>
              </a:ext>
            </a:extLst>
          </p:cNvPr>
          <p:cNvSpPr>
            <a:spLocks noGrp="1"/>
          </p:cNvSpPr>
          <p:nvPr>
            <p:ph type="title"/>
          </p:nvPr>
        </p:nvSpPr>
        <p:spPr/>
        <p:txBody>
          <a:bodyPr/>
          <a:lstStyle/>
          <a:p>
            <a:r>
              <a:rPr lang="da-DK" dirty="0"/>
              <a:t>Modtag faglig sparring</a:t>
            </a:r>
          </a:p>
        </p:txBody>
      </p:sp>
      <p:sp>
        <p:nvSpPr>
          <p:cNvPr id="3" name="Pladsholder til indhold 2">
            <a:extLst>
              <a:ext uri="{FF2B5EF4-FFF2-40B4-BE49-F238E27FC236}">
                <a16:creationId xmlns:a16="http://schemas.microsoft.com/office/drawing/2014/main" id="{56B6EE9B-DFA0-1F09-0E7D-18798DBB9F71}"/>
              </a:ext>
            </a:extLst>
          </p:cNvPr>
          <p:cNvSpPr>
            <a:spLocks noGrp="1"/>
          </p:cNvSpPr>
          <p:nvPr>
            <p:ph idx="1"/>
          </p:nvPr>
        </p:nvSpPr>
        <p:spPr>
          <a:xfrm>
            <a:off x="695325" y="1331999"/>
            <a:ext cx="7233345" cy="4518673"/>
          </a:xfrm>
        </p:spPr>
        <p:txBody>
          <a:bodyPr/>
          <a:lstStyle/>
          <a:p>
            <a:pPr marL="0" indent="0">
              <a:buNone/>
            </a:pPr>
            <a:r>
              <a:rPr lang="da-DK" sz="1800" b="1" dirty="0"/>
              <a:t>Arbejdsark 9: </a:t>
            </a:r>
            <a:r>
              <a:rPr lang="da-DK" sz="1800" b="1" i="1" dirty="0"/>
              <a:t>Modtagelse og anvendelse af ekstern feedback</a:t>
            </a:r>
          </a:p>
          <a:p>
            <a:pPr marL="0" indent="0">
              <a:buNone/>
            </a:pPr>
            <a:r>
              <a:rPr lang="da-DK" sz="1800" dirty="0"/>
              <a:t>I skal modtage </a:t>
            </a:r>
            <a:r>
              <a:rPr lang="da-DK" sz="1800" b="1" dirty="0"/>
              <a:t>feedback</a:t>
            </a:r>
            <a:r>
              <a:rPr lang="da-DK" sz="1800" dirty="0"/>
              <a:t> fra en ekstern partner, læreren eller en anden gruppe fra klassen.</a:t>
            </a:r>
          </a:p>
          <a:p>
            <a:r>
              <a:rPr lang="da-DK" sz="1800" dirty="0"/>
              <a:t>Når I modtager feedback, er det vigtigt, at </a:t>
            </a:r>
            <a:r>
              <a:rPr lang="da-DK" sz="1800" b="1" dirty="0"/>
              <a:t>alle lytter og tager noter</a:t>
            </a:r>
            <a:r>
              <a:rPr lang="da-DK" sz="1800" dirty="0"/>
              <a:t>. I kan eventuelt optage feedbacken, så I har mulighed for at vende tilbage til den senere.</a:t>
            </a:r>
          </a:p>
          <a:p>
            <a:r>
              <a:rPr lang="da-DK" sz="1800" dirty="0"/>
              <a:t>I må gerne stille </a:t>
            </a:r>
            <a:r>
              <a:rPr lang="da-DK" sz="1800" b="1" dirty="0"/>
              <a:t>opklarende spørgsmål</a:t>
            </a:r>
            <a:r>
              <a:rPr lang="da-DK" sz="1800" dirty="0"/>
              <a:t>, men undgå at forsvare jeres valg eller diskutere feedbacken undervejs. Lyt i stedet åbent til de input, I får, og overvej dem efterfølgende i gruppen.</a:t>
            </a:r>
          </a:p>
          <a:p>
            <a:r>
              <a:rPr lang="da-DK" sz="1800" dirty="0"/>
              <a:t>Det er i sidste ende </a:t>
            </a:r>
            <a:r>
              <a:rPr lang="da-DK" sz="1800" b="1" dirty="0"/>
              <a:t>jer som gruppe, der vurderer, hvilken feedback I vil arbejde videre med, og hvordan I vil bruge den</a:t>
            </a:r>
            <a:r>
              <a:rPr lang="da-DK" sz="1800" dirty="0"/>
              <a:t>.</a:t>
            </a:r>
          </a:p>
          <a:p>
            <a:endParaRPr lang="da-DK" sz="1800" dirty="0"/>
          </a:p>
        </p:txBody>
      </p:sp>
      <p:pic>
        <p:nvPicPr>
          <p:cNvPr id="7" name="Billede 6">
            <a:extLst>
              <a:ext uri="{FF2B5EF4-FFF2-40B4-BE49-F238E27FC236}">
                <a16:creationId xmlns:a16="http://schemas.microsoft.com/office/drawing/2014/main" id="{7B98ED88-5E31-A464-6960-06BE8EC0A1D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2932" y="1344354"/>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D26CD6A7-DF41-3DD2-789C-4A30288D1F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70801" y="1812122"/>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02654849"/>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EA105B-0984-A691-8868-C74A80AA8556}"/>
              </a:ext>
            </a:extLst>
          </p:cNvPr>
          <p:cNvSpPr>
            <a:spLocks noGrp="1"/>
          </p:cNvSpPr>
          <p:nvPr>
            <p:ph type="title"/>
          </p:nvPr>
        </p:nvSpPr>
        <p:spPr/>
        <p:txBody>
          <a:bodyPr/>
          <a:lstStyle/>
          <a:p>
            <a:r>
              <a:rPr lang="da-DK" dirty="0"/>
              <a:t>Planlæg sidste justeringer</a:t>
            </a:r>
          </a:p>
        </p:txBody>
      </p:sp>
      <p:sp>
        <p:nvSpPr>
          <p:cNvPr id="3" name="Pladsholder til indhold 2">
            <a:extLst>
              <a:ext uri="{FF2B5EF4-FFF2-40B4-BE49-F238E27FC236}">
                <a16:creationId xmlns:a16="http://schemas.microsoft.com/office/drawing/2014/main" id="{DD0BEB21-19BB-E093-DBF2-58177935A963}"/>
              </a:ext>
            </a:extLst>
          </p:cNvPr>
          <p:cNvSpPr>
            <a:spLocks noGrp="1"/>
          </p:cNvSpPr>
          <p:nvPr>
            <p:ph idx="1"/>
          </p:nvPr>
        </p:nvSpPr>
        <p:spPr>
          <a:xfrm>
            <a:off x="695326" y="1332000"/>
            <a:ext cx="7199738" cy="4248000"/>
          </a:xfrm>
        </p:spPr>
        <p:txBody>
          <a:bodyPr/>
          <a:lstStyle/>
          <a:p>
            <a:r>
              <a:rPr lang="da-DK" sz="1800" dirty="0"/>
              <a:t>Brug </a:t>
            </a:r>
            <a:r>
              <a:rPr lang="da-DK" sz="1800" b="1" dirty="0"/>
              <a:t>metodekortet </a:t>
            </a:r>
            <a:r>
              <a:rPr lang="da-DK" sz="1800" b="1" i="1" dirty="0"/>
              <a:t>Læg en plan </a:t>
            </a:r>
            <a:r>
              <a:rPr lang="da-DK" sz="1800" dirty="0"/>
              <a:t>til at omsætte den feedback, I har modtaget, til konkrete handlinger</a:t>
            </a:r>
            <a:r>
              <a:rPr lang="da-DK" sz="1800"/>
              <a:t>. Juster </a:t>
            </a:r>
            <a:r>
              <a:rPr lang="da-DK" sz="1800" dirty="0"/>
              <a:t>jeres plan, og beslut i fællesskab, hvilke forslag I vil arbejde videre med, og hvilke I vælger ikke at gå videre med.</a:t>
            </a:r>
          </a:p>
          <a:p>
            <a:r>
              <a:rPr lang="da-DK" sz="1800" dirty="0"/>
              <a:t>I kan eventuelt genbruge sparringsarket fra lektion 16 som støtte til at strukturere jeres overvejelser og beslutninger.</a:t>
            </a:r>
          </a:p>
          <a:p>
            <a:endParaRPr lang="da-DK" sz="1800" dirty="0"/>
          </a:p>
        </p:txBody>
      </p:sp>
      <p:pic>
        <p:nvPicPr>
          <p:cNvPr id="5" name="Billede 4">
            <a:extLst>
              <a:ext uri="{FF2B5EF4-FFF2-40B4-BE49-F238E27FC236}">
                <a16:creationId xmlns:a16="http://schemas.microsoft.com/office/drawing/2014/main" id="{7435DAAA-B3C7-AB23-8995-3F3407A0D3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397" y="586986"/>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02C1B716-2966-8CB7-708E-ABA05DFCB7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2558" y="981307"/>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511FA7AB-987C-C6ED-97F8-404F4FE266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84326" y="135962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BBDB02E0-F101-7345-7BC7-8959F93718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26880" y="1737951"/>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16189084"/>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B7275-037F-220C-7CF2-4972A1C24AEC}"/>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B09BFA5E-A574-A8ED-5DF7-61008D1DB6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600A8E1-2B6F-AEF7-C488-2C525C9BFE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B0D1A42F-62BE-F7B2-FB74-AED09E931D9B}"/>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234C080F-CC37-E9F9-1A3F-FD2C30260DA4}"/>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596846476"/>
      </p:ext>
    </p:extLst>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0F192-619A-87E2-699D-8460906446CC}"/>
            </a:ext>
          </a:extLst>
        </p:cNvPr>
        <p:cNvGrpSpPr/>
        <p:nvPr/>
      </p:nvGrpSpPr>
      <p:grpSpPr>
        <a:xfrm>
          <a:off x="0" y="0"/>
          <a:ext cx="0" cy="0"/>
          <a:chOff x="0" y="0"/>
          <a:chExt cx="0" cy="0"/>
        </a:xfrm>
      </p:grpSpPr>
      <p:pic>
        <p:nvPicPr>
          <p:cNvPr id="6" name="Billede 5">
            <a:extLst>
              <a:ext uri="{FF2B5EF4-FFF2-40B4-BE49-F238E27FC236}">
                <a16:creationId xmlns:a16="http://schemas.microsoft.com/office/drawing/2014/main" id="{D62407D4-B79F-8018-7F5D-5862322FB7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32ED8FD0-9B5F-6CCA-9A3A-148D85F0BA8B}"/>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28</a:t>
            </a:r>
          </a:p>
          <a:p>
            <a:pPr algn="ctr"/>
            <a:r>
              <a:rPr lang="da-DK" sz="2400" dirty="0">
                <a:solidFill>
                  <a:schemeClr val="bg1"/>
                </a:solidFill>
                <a:latin typeface="BetonEF" pitchFamily="50" charset="0"/>
              </a:rPr>
              <a:t>Rapportering</a:t>
            </a:r>
            <a:endParaRPr lang="da-DK" sz="6000" dirty="0">
              <a:solidFill>
                <a:schemeClr val="bg1"/>
              </a:solidFill>
              <a:latin typeface="BetonEF" pitchFamily="50" charset="0"/>
            </a:endParaRPr>
          </a:p>
        </p:txBody>
      </p:sp>
      <p:sp>
        <p:nvSpPr>
          <p:cNvPr id="5" name="Titel 4">
            <a:extLst>
              <a:ext uri="{FF2B5EF4-FFF2-40B4-BE49-F238E27FC236}">
                <a16:creationId xmlns:a16="http://schemas.microsoft.com/office/drawing/2014/main" id="{1BB28D5F-4D9F-2A6F-B92E-960E5C1CA615}"/>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AF683FAC-30E2-C558-24F8-15D75BF01881}"/>
              </a:ext>
            </a:extLst>
          </p:cNvPr>
          <p:cNvSpPr txBox="1"/>
          <p:nvPr/>
        </p:nvSpPr>
        <p:spPr>
          <a:xfrm>
            <a:off x="4044177" y="2530067"/>
            <a:ext cx="5263374" cy="1938992"/>
          </a:xfrm>
          <a:prstGeom prst="rect">
            <a:avLst/>
          </a:prstGeom>
          <a:noFill/>
        </p:spPr>
        <p:txBody>
          <a:bodyPr wrap="square" rtlCol="0">
            <a:spAutoFit/>
          </a:bodyPr>
          <a:lstStyle/>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Dokumentation</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Engineering-poster</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Opsamling</a:t>
            </a: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1908408837"/>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FF326-6C8C-3010-59C4-5BCE17616828}"/>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0168ED02-FB6D-5368-2FC6-6EC5BAF518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7CDE462A-07A3-8F4A-56D6-D357AB6DED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53E6DB9F-F83C-15C9-CEF1-A094A86FF63B}"/>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8D5F71A5-E71A-E6E3-35BA-7425544B6E0E}"/>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02418713"/>
      </p:ext>
    </p:extLst>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300449-2868-E802-6201-E1507C22BD43}"/>
              </a:ext>
            </a:extLst>
          </p:cNvPr>
          <p:cNvSpPr>
            <a:spLocks noGrp="1"/>
          </p:cNvSpPr>
          <p:nvPr>
            <p:ph type="title"/>
          </p:nvPr>
        </p:nvSpPr>
        <p:spPr>
          <a:xfrm>
            <a:off x="695325" y="294791"/>
            <a:ext cx="10522802" cy="923183"/>
          </a:xfrm>
        </p:spPr>
        <p:txBody>
          <a:bodyPr/>
          <a:lstStyle/>
          <a:p>
            <a:r>
              <a:rPr lang="da-DK" dirty="0"/>
              <a:t>Dokumentation og Engineering-poster</a:t>
            </a:r>
          </a:p>
        </p:txBody>
      </p:sp>
      <p:sp>
        <p:nvSpPr>
          <p:cNvPr id="3" name="Pladsholder til indhold 2">
            <a:extLst>
              <a:ext uri="{FF2B5EF4-FFF2-40B4-BE49-F238E27FC236}">
                <a16:creationId xmlns:a16="http://schemas.microsoft.com/office/drawing/2014/main" id="{A30FE211-8D48-6462-0E8E-41BDAC07B03C}"/>
              </a:ext>
            </a:extLst>
          </p:cNvPr>
          <p:cNvSpPr>
            <a:spLocks noGrp="1"/>
          </p:cNvSpPr>
          <p:nvPr>
            <p:ph idx="1"/>
          </p:nvPr>
        </p:nvSpPr>
        <p:spPr>
          <a:xfrm>
            <a:off x="695325" y="1332000"/>
            <a:ext cx="5483991" cy="4248000"/>
          </a:xfrm>
        </p:spPr>
        <p:txBody>
          <a:bodyPr/>
          <a:lstStyle/>
          <a:p>
            <a:r>
              <a:rPr lang="da-DK" sz="1800" dirty="0"/>
              <a:t>Brug </a:t>
            </a:r>
            <a:r>
              <a:rPr lang="da-DK" sz="1800" b="1" dirty="0"/>
              <a:t>metodekortet </a:t>
            </a:r>
            <a:r>
              <a:rPr lang="da-DK" sz="1800" b="1" i="1" dirty="0"/>
              <a:t>Forbered jeres præsentation</a:t>
            </a:r>
            <a:r>
              <a:rPr lang="da-DK" sz="1800" b="1" dirty="0"/>
              <a:t> </a:t>
            </a:r>
            <a:r>
              <a:rPr lang="da-DK" sz="1800" dirty="0"/>
              <a:t>til at </a:t>
            </a:r>
            <a:r>
              <a:rPr lang="da-DK" sz="1800" b="1" dirty="0"/>
              <a:t>skabe overblik over projektets vigtigste pointer</a:t>
            </a:r>
            <a:r>
              <a:rPr lang="da-DK" sz="1800" dirty="0"/>
              <a:t> og planlægge, hvordan I vil formidle jeres arbejde på en klar og sammenhængende måde.</a:t>
            </a:r>
          </a:p>
          <a:p>
            <a:r>
              <a:rPr lang="da-DK" sz="1800" dirty="0"/>
              <a:t>Brug derefter </a:t>
            </a:r>
            <a:r>
              <a:rPr lang="da-DK" sz="1800" b="1" dirty="0"/>
              <a:t>metodekortet </a:t>
            </a:r>
            <a:r>
              <a:rPr lang="da-DK" sz="1800" b="1" i="1" dirty="0"/>
              <a:t>Engineering-poster</a:t>
            </a:r>
            <a:r>
              <a:rPr lang="da-DK" sz="1800" dirty="0"/>
              <a:t> som ramme for jeres dokumentation. Her skal I samle og præsentere </a:t>
            </a:r>
            <a:r>
              <a:rPr lang="da-DK" sz="1800" b="1" dirty="0"/>
              <a:t>problemstilling, metode, løsning og perspektivering</a:t>
            </a:r>
            <a:r>
              <a:rPr lang="da-DK" sz="1800" dirty="0"/>
              <a:t> i et overskueligt format, der tydeligt viser jeres arbejdsproces og vigtigste resultater.</a:t>
            </a:r>
          </a:p>
          <a:p>
            <a:endParaRPr lang="da-DK" sz="1800" dirty="0"/>
          </a:p>
        </p:txBody>
      </p:sp>
      <p:pic>
        <p:nvPicPr>
          <p:cNvPr id="15" name="Billede 14">
            <a:extLst>
              <a:ext uri="{FF2B5EF4-FFF2-40B4-BE49-F238E27FC236}">
                <a16:creationId xmlns:a16="http://schemas.microsoft.com/office/drawing/2014/main" id="{89F18B53-C3AC-DE19-7554-C2C6231436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2954" y="99075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3" name="Billede 12">
            <a:extLst>
              <a:ext uri="{FF2B5EF4-FFF2-40B4-BE49-F238E27FC236}">
                <a16:creationId xmlns:a16="http://schemas.microsoft.com/office/drawing/2014/main" id="{BC9C68F5-398C-A2BF-F0D2-B30F32F3AC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6338" y="139501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265EF214-9031-892A-DDD6-F790A1B981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8733" y="1799271"/>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10B043DF-41F8-4F1A-8E7E-5970E23916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52117" y="2203527"/>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09824001"/>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0F1300-C60C-42B3-E616-C49FC1BE45EA}"/>
              </a:ext>
            </a:extLst>
          </p:cNvPr>
          <p:cNvSpPr>
            <a:spLocks noGrp="1"/>
          </p:cNvSpPr>
          <p:nvPr>
            <p:ph type="title"/>
          </p:nvPr>
        </p:nvSpPr>
        <p:spPr/>
        <p:txBody>
          <a:bodyPr/>
          <a:lstStyle/>
          <a:p>
            <a:r>
              <a:rPr lang="da-DK" dirty="0"/>
              <a:t>Opsamling</a:t>
            </a:r>
          </a:p>
        </p:txBody>
      </p:sp>
      <p:sp>
        <p:nvSpPr>
          <p:cNvPr id="3" name="Pladsholder til indhold 2">
            <a:extLst>
              <a:ext uri="{FF2B5EF4-FFF2-40B4-BE49-F238E27FC236}">
                <a16:creationId xmlns:a16="http://schemas.microsoft.com/office/drawing/2014/main" id="{FAB2E076-5459-B6DC-E7BA-C6564F13C1AD}"/>
              </a:ext>
            </a:extLst>
          </p:cNvPr>
          <p:cNvSpPr>
            <a:spLocks noGrp="1"/>
          </p:cNvSpPr>
          <p:nvPr>
            <p:ph idx="1"/>
          </p:nvPr>
        </p:nvSpPr>
        <p:spPr>
          <a:xfrm>
            <a:off x="695325" y="1332000"/>
            <a:ext cx="9303602" cy="4248000"/>
          </a:xfrm>
        </p:spPr>
        <p:txBody>
          <a:bodyPr/>
          <a:lstStyle/>
          <a:p>
            <a:r>
              <a:rPr lang="da-DK" sz="1800" dirty="0"/>
              <a:t>I skal præsentere jeres </a:t>
            </a:r>
            <a:r>
              <a:rPr lang="da-DK" sz="1800" b="1" dirty="0"/>
              <a:t>Engineering-posters</a:t>
            </a:r>
            <a:r>
              <a:rPr lang="da-DK" sz="1800" dirty="0"/>
              <a:t> for hinanden ved tavlen. Brug præsentationerne til at </a:t>
            </a:r>
            <a:r>
              <a:rPr lang="da-DK" sz="1800" b="1" dirty="0"/>
              <a:t>dele jeres erfaringer, få inspiration og lære af de andre gruppers løsninger og overvejelser</a:t>
            </a:r>
            <a:r>
              <a:rPr lang="da-DK" sz="1800" dirty="0"/>
              <a:t>.</a:t>
            </a:r>
          </a:p>
          <a:p>
            <a:r>
              <a:rPr lang="da-DK" sz="1800" dirty="0"/>
              <a:t>Efter præsentationerne samles fælles op på centrale pointer og en fælles diskussion i klassen.</a:t>
            </a:r>
          </a:p>
          <a:p>
            <a:endParaRPr lang="da-DK" sz="1800" dirty="0"/>
          </a:p>
        </p:txBody>
      </p:sp>
    </p:spTree>
    <p:extLst>
      <p:ext uri="{BB962C8B-B14F-4D97-AF65-F5344CB8AC3E}">
        <p14:creationId xmlns:p14="http://schemas.microsoft.com/office/powerpoint/2010/main" val="3897895892"/>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8B174-BCDA-1131-8217-94D7A3B33B18}"/>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C481FC48-6F7A-6C92-B034-7A31DF17C1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99E3160-6749-3433-904F-D865158485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4A834E23-1304-92D4-F894-FD08189E8F7B}"/>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600D8F0A-5864-096E-705E-3FD14EAE3FD2}"/>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77414990"/>
      </p:ext>
    </p:extLst>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E8A77-0FBF-F88A-229A-1D3034C36E3B}"/>
            </a:ext>
          </a:extLst>
        </p:cNvPr>
        <p:cNvGrpSpPr/>
        <p:nvPr/>
      </p:nvGrpSpPr>
      <p:grpSpPr>
        <a:xfrm>
          <a:off x="0" y="0"/>
          <a:ext cx="0" cy="0"/>
          <a:chOff x="0" y="0"/>
          <a:chExt cx="0" cy="0"/>
        </a:xfrm>
      </p:grpSpPr>
      <p:pic>
        <p:nvPicPr>
          <p:cNvPr id="6" name="Billede 5">
            <a:extLst>
              <a:ext uri="{FF2B5EF4-FFF2-40B4-BE49-F238E27FC236}">
                <a16:creationId xmlns:a16="http://schemas.microsoft.com/office/drawing/2014/main" id="{E3188438-B3FD-11DF-6B19-8417FCAB58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609E729C-4A00-FDF8-9BC8-4A20032ECF3C}"/>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29</a:t>
            </a:r>
          </a:p>
          <a:p>
            <a:pPr algn="ctr"/>
            <a:r>
              <a:rPr lang="da-DK" sz="2400" dirty="0">
                <a:solidFill>
                  <a:schemeClr val="bg1"/>
                </a:solidFill>
                <a:latin typeface="BetonEF" pitchFamily="50" charset="0"/>
              </a:rPr>
              <a:t>Fremlæggelser</a:t>
            </a:r>
            <a:endParaRPr lang="da-DK" sz="6000" dirty="0">
              <a:solidFill>
                <a:schemeClr val="bg1"/>
              </a:solidFill>
              <a:latin typeface="BetonEF" pitchFamily="50" charset="0"/>
            </a:endParaRPr>
          </a:p>
        </p:txBody>
      </p:sp>
      <p:sp>
        <p:nvSpPr>
          <p:cNvPr id="5" name="Titel 4">
            <a:extLst>
              <a:ext uri="{FF2B5EF4-FFF2-40B4-BE49-F238E27FC236}">
                <a16:creationId xmlns:a16="http://schemas.microsoft.com/office/drawing/2014/main" id="{758D9BD3-3F89-29E1-8694-FC0AF3F7E904}"/>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391E9EBA-974E-771F-768D-9BA2EAF3D621}"/>
              </a:ext>
            </a:extLst>
          </p:cNvPr>
          <p:cNvSpPr txBox="1"/>
          <p:nvPr/>
        </p:nvSpPr>
        <p:spPr>
          <a:xfrm>
            <a:off x="4044177" y="2530067"/>
            <a:ext cx="5263374" cy="1938992"/>
          </a:xfrm>
          <a:prstGeom prst="rect">
            <a:avLst/>
          </a:prstGeom>
          <a:noFill/>
        </p:spPr>
        <p:txBody>
          <a:bodyPr wrap="square" rtlCol="0">
            <a:spAutoFit/>
          </a:bodyPr>
          <a:lstStyle/>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Mundtlig fremlæggelse med poster</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Faglig dialog og feedback</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Afrunding</a:t>
            </a: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Logbog.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2510825746"/>
      </p:ext>
    </p:extLst>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594C9-1B3F-23C6-69E4-5AC6C853F0F2}"/>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F0D7CFED-BDF8-B706-659A-758C8C92AB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165F1BB-B40D-C8AB-C5B4-1F4B96D61E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B6E720C-D737-3FF0-27A4-8E4D23E732CC}"/>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FFEA53E5-1467-87A3-869D-008E6BADF8E7}"/>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66526582"/>
      </p:ext>
    </p:extLst>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47C072-DDDB-6025-5177-19FB4D7210D2}"/>
              </a:ext>
            </a:extLst>
          </p:cNvPr>
          <p:cNvSpPr>
            <a:spLocks noGrp="1"/>
          </p:cNvSpPr>
          <p:nvPr>
            <p:ph type="title"/>
          </p:nvPr>
        </p:nvSpPr>
        <p:spPr>
          <a:xfrm>
            <a:off x="695325" y="294791"/>
            <a:ext cx="9905768" cy="923183"/>
          </a:xfrm>
        </p:spPr>
        <p:txBody>
          <a:bodyPr/>
          <a:lstStyle/>
          <a:p>
            <a:r>
              <a:rPr lang="da-DK" dirty="0"/>
              <a:t>Mundtlig fremlæggelse med poster</a:t>
            </a:r>
          </a:p>
        </p:txBody>
      </p:sp>
      <p:sp>
        <p:nvSpPr>
          <p:cNvPr id="3" name="Pladsholder til indhold 2">
            <a:extLst>
              <a:ext uri="{FF2B5EF4-FFF2-40B4-BE49-F238E27FC236}">
                <a16:creationId xmlns:a16="http://schemas.microsoft.com/office/drawing/2014/main" id="{4ADA9E98-1D1C-C683-879F-0E9C43920242}"/>
              </a:ext>
            </a:extLst>
          </p:cNvPr>
          <p:cNvSpPr>
            <a:spLocks noGrp="1"/>
          </p:cNvSpPr>
          <p:nvPr>
            <p:ph idx="1"/>
          </p:nvPr>
        </p:nvSpPr>
        <p:spPr>
          <a:xfrm>
            <a:off x="695325" y="1332000"/>
            <a:ext cx="5081007" cy="4248000"/>
          </a:xfrm>
        </p:spPr>
        <p:txBody>
          <a:bodyPr/>
          <a:lstStyle/>
          <a:p>
            <a:r>
              <a:rPr lang="da-DK" sz="1800" dirty="0"/>
              <a:t>Brug </a:t>
            </a:r>
            <a:r>
              <a:rPr lang="da-DK" sz="1800" b="1" dirty="0"/>
              <a:t>metodekortet </a:t>
            </a:r>
            <a:r>
              <a:rPr lang="da-DK" sz="1800" b="1" i="1" dirty="0"/>
              <a:t>Forbered jeres præsentation</a:t>
            </a:r>
            <a:r>
              <a:rPr lang="da-DK" sz="1800" b="1" dirty="0"/>
              <a:t> </a:t>
            </a:r>
            <a:r>
              <a:rPr lang="da-DK" sz="1800" dirty="0"/>
              <a:t>til at </a:t>
            </a:r>
            <a:r>
              <a:rPr lang="da-DK" sz="1800" b="1" dirty="0"/>
              <a:t>strukturere jeres oplæg</a:t>
            </a:r>
            <a:r>
              <a:rPr lang="da-DK" sz="1800" dirty="0"/>
              <a:t> og udvælge de vigtigste pointer, som I ønsker at formidle.</a:t>
            </a:r>
          </a:p>
          <a:p>
            <a:r>
              <a:rPr lang="da-DK" sz="1800" dirty="0"/>
              <a:t>Brug jeres </a:t>
            </a:r>
            <a:r>
              <a:rPr lang="da-DK" sz="1800" b="1" i="1" dirty="0"/>
              <a:t>Engineering-poster</a:t>
            </a:r>
            <a:r>
              <a:rPr lang="da-DK" sz="1800" dirty="0"/>
              <a:t> som </a:t>
            </a:r>
            <a:r>
              <a:rPr lang="da-DK" sz="1800" b="1" dirty="0"/>
              <a:t>visuel støtte under præsentationen</a:t>
            </a:r>
            <a:r>
              <a:rPr lang="da-DK" sz="1800" dirty="0"/>
              <a:t>. Posteren skal hjælpe jer med at skabe overblik og tydeliggøre projektets centrale elementer for dem, I præsenterer for.</a:t>
            </a:r>
          </a:p>
          <a:p>
            <a:endParaRPr lang="da-DK" sz="1800" dirty="0"/>
          </a:p>
        </p:txBody>
      </p:sp>
      <p:pic>
        <p:nvPicPr>
          <p:cNvPr id="5" name="Billede 4">
            <a:extLst>
              <a:ext uri="{FF2B5EF4-FFF2-40B4-BE49-F238E27FC236}">
                <a16:creationId xmlns:a16="http://schemas.microsoft.com/office/drawing/2014/main" id="{4BCB0BAF-5888-62E3-65C7-FD11BD0F29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2954" y="990759"/>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C485ED50-1510-875D-2BAA-9F851CE449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6338" y="1395015"/>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54EC4B8-5018-7D44-2AF9-F62F06F2C0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2616" y="1736256"/>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29118824-4478-B5EC-D4FB-18984503CB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2140512"/>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83610205"/>
      </p:ext>
    </p:extLst>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5E79A2-A830-8F80-035B-A84219D91B09}"/>
              </a:ext>
            </a:extLst>
          </p:cNvPr>
          <p:cNvSpPr>
            <a:spLocks noGrp="1"/>
          </p:cNvSpPr>
          <p:nvPr>
            <p:ph type="title"/>
          </p:nvPr>
        </p:nvSpPr>
        <p:spPr/>
        <p:txBody>
          <a:bodyPr/>
          <a:lstStyle/>
          <a:p>
            <a:r>
              <a:rPr lang="da-DK" dirty="0"/>
              <a:t>Faglig dialog og feedback</a:t>
            </a:r>
          </a:p>
        </p:txBody>
      </p:sp>
      <p:sp>
        <p:nvSpPr>
          <p:cNvPr id="3" name="Pladsholder til indhold 2">
            <a:extLst>
              <a:ext uri="{FF2B5EF4-FFF2-40B4-BE49-F238E27FC236}">
                <a16:creationId xmlns:a16="http://schemas.microsoft.com/office/drawing/2014/main" id="{01D77CF2-02D1-4C8F-DB6A-BEBAA51C05F8}"/>
              </a:ext>
            </a:extLst>
          </p:cNvPr>
          <p:cNvSpPr>
            <a:spLocks noGrp="1"/>
          </p:cNvSpPr>
          <p:nvPr>
            <p:ph idx="1"/>
          </p:nvPr>
        </p:nvSpPr>
        <p:spPr>
          <a:xfrm>
            <a:off x="695325" y="1332000"/>
            <a:ext cx="8954197" cy="4248000"/>
          </a:xfrm>
        </p:spPr>
        <p:txBody>
          <a:bodyPr/>
          <a:lstStyle/>
          <a:p>
            <a:r>
              <a:rPr lang="da-DK" sz="1800" dirty="0"/>
              <a:t>I skal holde jeres </a:t>
            </a:r>
            <a:r>
              <a:rPr lang="da-DK" sz="1800" b="1" dirty="0"/>
              <a:t>faglige præsentation for læreren</a:t>
            </a:r>
            <a:r>
              <a:rPr lang="da-DK" sz="1800" dirty="0"/>
              <a:t>. Efter præsentationen får I konstruktiv feedback med fokus på de faglige og formidlingsmæssige pointer, som I kan tage med jer videre og bruge i jeres </a:t>
            </a:r>
            <a:r>
              <a:rPr lang="da-DK" sz="1800" b="1" dirty="0"/>
              <a:t>forberedelse til NV-eksamen</a:t>
            </a:r>
            <a:r>
              <a:rPr lang="da-DK" sz="1800" dirty="0"/>
              <a:t>.</a:t>
            </a:r>
          </a:p>
          <a:p>
            <a:endParaRPr lang="da-DK" sz="1800" dirty="0"/>
          </a:p>
        </p:txBody>
      </p:sp>
    </p:spTree>
    <p:extLst>
      <p:ext uri="{BB962C8B-B14F-4D97-AF65-F5344CB8AC3E}">
        <p14:creationId xmlns:p14="http://schemas.microsoft.com/office/powerpoint/2010/main" val="1143607291"/>
      </p:ext>
    </p:extLst>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749A7D-09A1-E7E0-4987-A66A903C9097}"/>
              </a:ext>
            </a:extLst>
          </p:cNvPr>
          <p:cNvSpPr>
            <a:spLocks noGrp="1"/>
          </p:cNvSpPr>
          <p:nvPr>
            <p:ph type="title"/>
          </p:nvPr>
        </p:nvSpPr>
        <p:spPr/>
        <p:txBody>
          <a:bodyPr/>
          <a:lstStyle/>
          <a:p>
            <a:r>
              <a:rPr lang="da-DK" dirty="0"/>
              <a:t>Opsamling</a:t>
            </a:r>
          </a:p>
        </p:txBody>
      </p:sp>
      <p:sp>
        <p:nvSpPr>
          <p:cNvPr id="3" name="Pladsholder til indhold 2">
            <a:extLst>
              <a:ext uri="{FF2B5EF4-FFF2-40B4-BE49-F238E27FC236}">
                <a16:creationId xmlns:a16="http://schemas.microsoft.com/office/drawing/2014/main" id="{026B9894-447D-9EFD-B57E-153B8E5E4D39}"/>
              </a:ext>
            </a:extLst>
          </p:cNvPr>
          <p:cNvSpPr>
            <a:spLocks noGrp="1"/>
          </p:cNvSpPr>
          <p:nvPr>
            <p:ph idx="1"/>
          </p:nvPr>
        </p:nvSpPr>
        <p:spPr>
          <a:xfrm>
            <a:off x="695325" y="1332000"/>
            <a:ext cx="8694002" cy="4248000"/>
          </a:xfrm>
        </p:spPr>
        <p:txBody>
          <a:bodyPr/>
          <a:lstStyle/>
          <a:p>
            <a:pPr marL="0" indent="0">
              <a:buNone/>
            </a:pPr>
            <a:r>
              <a:rPr lang="da-DK" sz="1800" dirty="0"/>
              <a:t>Når alle grupper har præsenteret, laver læreren en </a:t>
            </a:r>
            <a:r>
              <a:rPr lang="da-DK" sz="1800" b="1" dirty="0"/>
              <a:t>fælles opsamling i klassen</a:t>
            </a:r>
            <a:r>
              <a:rPr lang="da-DK" sz="1800" dirty="0"/>
              <a:t>. Her fremhæves de vigtigste faglige og formidlingsmæssige pointer fra gruppernes feedback, så </a:t>
            </a:r>
            <a:r>
              <a:rPr lang="da-DK" sz="1800" b="1" dirty="0"/>
              <a:t>alle kan få gavn af de erfaringer og input</a:t>
            </a:r>
            <a:r>
              <a:rPr lang="da-DK" sz="1800" dirty="0"/>
              <a:t>, der er kommet frem under præsentationerne.</a:t>
            </a:r>
          </a:p>
          <a:p>
            <a:endParaRPr lang="da-DK" sz="1800" dirty="0"/>
          </a:p>
        </p:txBody>
      </p:sp>
    </p:spTree>
    <p:extLst>
      <p:ext uri="{BB962C8B-B14F-4D97-AF65-F5344CB8AC3E}">
        <p14:creationId xmlns:p14="http://schemas.microsoft.com/office/powerpoint/2010/main" val="525766608"/>
      </p:ext>
    </p:extLst>
  </p:cSld>
  <p:clrMapOvr>
    <a:masterClrMapping/>
  </p:clrMapOvr>
  <p:transition>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D06C9-C805-AFD6-2E81-662B7A5109A6}"/>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CF6ABA95-3178-B5C4-9D76-4576717498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4F2DFA90-8AF4-4A7B-76BF-601DB07DCB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735B9B60-5E11-4A97-01B3-898E4036A142}"/>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586B6157-503B-8491-0600-C25C6D1E2377}"/>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3803629"/>
      </p:ext>
    </p:extLst>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3B581-C7AB-D913-8560-105BAF78F3E3}"/>
            </a:ext>
          </a:extLst>
        </p:cNvPr>
        <p:cNvGrpSpPr/>
        <p:nvPr/>
      </p:nvGrpSpPr>
      <p:grpSpPr>
        <a:xfrm>
          <a:off x="0" y="0"/>
          <a:ext cx="0" cy="0"/>
          <a:chOff x="0" y="0"/>
          <a:chExt cx="0" cy="0"/>
        </a:xfrm>
      </p:grpSpPr>
      <p:pic>
        <p:nvPicPr>
          <p:cNvPr id="6" name="Billede 5">
            <a:extLst>
              <a:ext uri="{FF2B5EF4-FFF2-40B4-BE49-F238E27FC236}">
                <a16:creationId xmlns:a16="http://schemas.microsoft.com/office/drawing/2014/main" id="{6F14E32A-C5DB-A1B4-610F-BD3E16E454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
        <p:nvSpPr>
          <p:cNvPr id="2" name="Titel 1">
            <a:extLst>
              <a:ext uri="{FF2B5EF4-FFF2-40B4-BE49-F238E27FC236}">
                <a16:creationId xmlns:a16="http://schemas.microsoft.com/office/drawing/2014/main" id="{6496118F-895E-AB8A-23D4-72BB4556F20C}"/>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pitchFamily="50" charset="0"/>
              </a:rPr>
              <a:t>Lektion 30</a:t>
            </a:r>
          </a:p>
          <a:p>
            <a:pPr algn="ctr"/>
            <a:r>
              <a:rPr lang="da-DK" sz="2400" dirty="0">
                <a:solidFill>
                  <a:schemeClr val="bg1"/>
                </a:solidFill>
                <a:latin typeface="BetonEF" pitchFamily="50" charset="0"/>
              </a:rPr>
              <a:t>NV-eksamenstræning</a:t>
            </a:r>
            <a:endParaRPr lang="da-DK" sz="6000" dirty="0">
              <a:solidFill>
                <a:schemeClr val="bg1"/>
              </a:solidFill>
              <a:latin typeface="BetonEF" pitchFamily="50" charset="0"/>
            </a:endParaRPr>
          </a:p>
        </p:txBody>
      </p:sp>
      <p:sp>
        <p:nvSpPr>
          <p:cNvPr id="5" name="Titel 4">
            <a:extLst>
              <a:ext uri="{FF2B5EF4-FFF2-40B4-BE49-F238E27FC236}">
                <a16:creationId xmlns:a16="http://schemas.microsoft.com/office/drawing/2014/main" id="{DD8FABED-84F6-403E-980D-344A91B742A1}"/>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C2F5875A-95C7-2CC7-885C-3EA524168248}"/>
              </a:ext>
            </a:extLst>
          </p:cNvPr>
          <p:cNvSpPr txBox="1"/>
          <p:nvPr/>
        </p:nvSpPr>
        <p:spPr>
          <a:xfrm>
            <a:off x="4044177" y="2530067"/>
            <a:ext cx="5263374" cy="1554272"/>
          </a:xfrm>
          <a:prstGeom prst="rect">
            <a:avLst/>
          </a:prstGeom>
          <a:noFill/>
        </p:spPr>
        <p:txBody>
          <a:bodyPr wrap="square" rtlCol="0">
            <a:spAutoFit/>
          </a:bodyPr>
          <a:lstStyle/>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Logbog</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NV-refleksion</a:t>
            </a:r>
          </a:p>
          <a:p>
            <a:pPr marL="216000" indent="-216000">
              <a:spcAft>
                <a:spcPts val="600"/>
              </a:spcAft>
              <a:buFont typeface="Arial" panose="020B0604020202020204" pitchFamily="34" charset="0"/>
              <a:buChar char="•"/>
            </a:pPr>
            <a:r>
              <a:rPr lang="da-DK" sz="2000" dirty="0">
                <a:solidFill>
                  <a:srgbClr val="123044"/>
                </a:solidFill>
                <a:latin typeface="Segoe UI" panose="020B0502040204020203" pitchFamily="34" charset="0"/>
                <a:ea typeface="Arial" pitchFamily="34" charset="-122"/>
                <a:cs typeface="Segoe UI" panose="020B0502040204020203" pitchFamily="34" charset="0"/>
              </a:rPr>
              <a:t>Sæt processen i rækkefølge</a:t>
            </a:r>
          </a:p>
          <a:p>
            <a:pPr marL="216000" indent="-216000">
              <a:spcAft>
                <a:spcPts val="600"/>
              </a:spcAft>
              <a:buFont typeface="Arial" panose="020B0604020202020204" pitchFamily="34" charset="0"/>
              <a:buChar char="•"/>
            </a:pPr>
            <a:r>
              <a:rPr lang="da-DK" sz="2000">
                <a:solidFill>
                  <a:srgbClr val="123044"/>
                </a:solidFill>
                <a:latin typeface="Segoe UI" panose="020B0502040204020203" pitchFamily="34" charset="0"/>
                <a:ea typeface="Arial" pitchFamily="34" charset="-122"/>
                <a:cs typeface="Segoe UI" panose="020B0502040204020203" pitchFamily="34" charset="0"/>
              </a:rPr>
              <a:t>Eksamenstræning.</a:t>
            </a:r>
            <a:endParaRPr lang="da-DK" sz="2000" dirty="0">
              <a:solidFill>
                <a:srgbClr val="123044"/>
              </a:solidFill>
              <a:latin typeface="Segoe UI" panose="020B0502040204020203" pitchFamily="34" charset="0"/>
              <a:ea typeface="Arial" pitchFamily="34" charset="-122"/>
              <a:cs typeface="Segoe UI" panose="020B0502040204020203" pitchFamily="34" charset="0"/>
            </a:endParaRPr>
          </a:p>
        </p:txBody>
      </p:sp>
    </p:spTree>
    <p:extLst>
      <p:ext uri="{BB962C8B-B14F-4D97-AF65-F5344CB8AC3E}">
        <p14:creationId xmlns:p14="http://schemas.microsoft.com/office/powerpoint/2010/main" val="3351709034"/>
      </p:ext>
    </p:extLst>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2D58-1B72-39BE-B7DA-D4BF15D939B2}"/>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0244EC6F-37E4-52CD-107A-B296DAA043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3C487F8-6184-C0D3-5C3B-46A65F2A9C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18AACE28-DDCB-9757-3223-4FC78959598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689BC6D1-8575-E33A-F6A4-E1F2D9626F87}"/>
              </a:ext>
            </a:extLst>
          </p:cNvPr>
          <p:cNvSpPr>
            <a:spLocks noGrp="1"/>
          </p:cNvSpPr>
          <p:nvPr>
            <p:ph idx="1"/>
          </p:nvPr>
        </p:nvSpPr>
        <p:spPr>
          <a:xfrm>
            <a:off x="695325" y="1910576"/>
            <a:ext cx="4352460"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a:buFontTx/>
              <a:buChar char="-"/>
            </a:pPr>
            <a:r>
              <a:rPr lang="da-DK" sz="1800" i="1" dirty="0">
                <a:latin typeface="Segoe UI" panose="020B0502040204020203" pitchFamily="34" charset="0"/>
                <a:cs typeface="Segoe UI" panose="020B0502040204020203" pitchFamily="34" charset="0"/>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25321671"/>
      </p:ext>
    </p:extLst>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C080CD-7EAF-A7F0-51A3-0161D351B9A8}"/>
              </a:ext>
            </a:extLst>
          </p:cNvPr>
          <p:cNvSpPr>
            <a:spLocks noGrp="1"/>
          </p:cNvSpPr>
          <p:nvPr>
            <p:ph type="title"/>
          </p:nvPr>
        </p:nvSpPr>
        <p:spPr/>
        <p:txBody>
          <a:bodyPr/>
          <a:lstStyle/>
          <a:p>
            <a:r>
              <a:rPr lang="da-DK" dirty="0"/>
              <a:t>NV-refleksion</a:t>
            </a:r>
          </a:p>
        </p:txBody>
      </p:sp>
      <p:sp>
        <p:nvSpPr>
          <p:cNvPr id="3" name="Pladsholder til indhold 2">
            <a:extLst>
              <a:ext uri="{FF2B5EF4-FFF2-40B4-BE49-F238E27FC236}">
                <a16:creationId xmlns:a16="http://schemas.microsoft.com/office/drawing/2014/main" id="{296B933F-D8E0-7DF7-10D1-226EC7460CCE}"/>
              </a:ext>
            </a:extLst>
          </p:cNvPr>
          <p:cNvSpPr>
            <a:spLocks noGrp="1"/>
          </p:cNvSpPr>
          <p:nvPr>
            <p:ph idx="1"/>
          </p:nvPr>
        </p:nvSpPr>
        <p:spPr>
          <a:xfrm>
            <a:off x="695325" y="1332000"/>
            <a:ext cx="5987973" cy="4248000"/>
          </a:xfrm>
        </p:spPr>
        <p:txBody>
          <a:bodyPr/>
          <a:lstStyle/>
          <a:p>
            <a:r>
              <a:rPr lang="da-DK" sz="1800" dirty="0"/>
              <a:t>I </a:t>
            </a:r>
            <a:r>
              <a:rPr lang="da-DK" sz="1800" b="1" dirty="0"/>
              <a:t>lektion 30</a:t>
            </a:r>
            <a:r>
              <a:rPr lang="da-DK" sz="1800" dirty="0"/>
              <a:t> skal I samle op på hele NV-forløbet og sætte ord på, hvad I har lært undervejs. I skal reflektere over jeres </a:t>
            </a:r>
            <a:r>
              <a:rPr lang="da-DK" sz="1800" b="1" dirty="0"/>
              <a:t>faglige læring, brug af metoder og engineering-proces</a:t>
            </a:r>
            <a:r>
              <a:rPr lang="da-DK" sz="1800" dirty="0"/>
              <a:t> som forberedelse til NV-evalueringen og eksamen.</a:t>
            </a:r>
          </a:p>
          <a:p>
            <a:r>
              <a:rPr lang="da-DK" sz="1800" dirty="0"/>
              <a:t>Start med </a:t>
            </a:r>
            <a:r>
              <a:rPr lang="da-DK" sz="1800" b="1" dirty="0"/>
              <a:t>metodekortet </a:t>
            </a:r>
            <a:r>
              <a:rPr lang="da-DK" sz="1800" b="1" i="1" dirty="0"/>
              <a:t>Tjek på engineering-processen</a:t>
            </a:r>
            <a:r>
              <a:rPr lang="da-DK" sz="1800" dirty="0"/>
              <a:t>. Brug det til at se tilbage på projektets forskellige faser og reflektere over </a:t>
            </a:r>
            <a:r>
              <a:rPr lang="da-DK" sz="1800" b="1" dirty="0"/>
              <a:t>jeres valg</a:t>
            </a:r>
            <a:r>
              <a:rPr lang="da-DK" sz="1800" b="1"/>
              <a:t>, arbejdsproces, </a:t>
            </a:r>
            <a:r>
              <a:rPr lang="da-DK" sz="1800" b="1" dirty="0"/>
              <a:t>og hvordan jeres løsning har udviklet sig undervejs</a:t>
            </a:r>
            <a:r>
              <a:rPr lang="da-DK" sz="1800" dirty="0"/>
              <a:t>.</a:t>
            </a:r>
          </a:p>
          <a:p>
            <a:endParaRPr lang="da-DK" sz="1800" dirty="0"/>
          </a:p>
        </p:txBody>
      </p:sp>
      <p:pic>
        <p:nvPicPr>
          <p:cNvPr id="7" name="Billede 6">
            <a:extLst>
              <a:ext uri="{FF2B5EF4-FFF2-40B4-BE49-F238E27FC236}">
                <a16:creationId xmlns:a16="http://schemas.microsoft.com/office/drawing/2014/main" id="{15D08D92-39A6-0C7E-26C1-B927C1522C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2561" y="539957"/>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C259907E-6863-10EA-4318-70FF5EA36F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7384"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08085268"/>
      </p:ext>
    </p:extLst>
  </p:cSld>
  <p:clrMapOvr>
    <a:masterClrMapping/>
  </p:clrMapOvr>
  <p:transition>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C2AB2CF5-6C58-9C01-BA42-D40730923F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50922" y="620256"/>
            <a:ext cx="2801870" cy="396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02F8B8BB-DA0A-6F24-B835-E67A83561E9C}"/>
              </a:ext>
            </a:extLst>
          </p:cNvPr>
          <p:cNvSpPr>
            <a:spLocks noGrp="1"/>
          </p:cNvSpPr>
          <p:nvPr>
            <p:ph type="title"/>
          </p:nvPr>
        </p:nvSpPr>
        <p:spPr/>
        <p:txBody>
          <a:bodyPr/>
          <a:lstStyle/>
          <a:p>
            <a:r>
              <a:rPr lang="da-DK" dirty="0"/>
              <a:t>Sæt processen i rækkefølge</a:t>
            </a:r>
          </a:p>
        </p:txBody>
      </p:sp>
      <p:sp>
        <p:nvSpPr>
          <p:cNvPr id="3" name="Pladsholder til indhold 2">
            <a:extLst>
              <a:ext uri="{FF2B5EF4-FFF2-40B4-BE49-F238E27FC236}">
                <a16:creationId xmlns:a16="http://schemas.microsoft.com/office/drawing/2014/main" id="{B57D655F-E74E-C841-20EB-450B83B6BC7E}"/>
              </a:ext>
            </a:extLst>
          </p:cNvPr>
          <p:cNvSpPr>
            <a:spLocks noGrp="1"/>
          </p:cNvSpPr>
          <p:nvPr>
            <p:ph idx="1"/>
          </p:nvPr>
        </p:nvSpPr>
        <p:spPr>
          <a:xfrm>
            <a:off x="695325" y="1332000"/>
            <a:ext cx="6441455" cy="4248000"/>
          </a:xfrm>
        </p:spPr>
        <p:txBody>
          <a:bodyPr/>
          <a:lstStyle/>
          <a:p>
            <a:r>
              <a:rPr lang="da-DK" sz="1800" dirty="0"/>
              <a:t>Herefter skal I arbejde med </a:t>
            </a:r>
            <a:r>
              <a:rPr lang="da-DK" sz="1800" b="1" dirty="0"/>
              <a:t>Arbejdsark 18: </a:t>
            </a:r>
            <a:r>
              <a:rPr lang="da-DK" sz="1800" b="1" i="1"/>
              <a:t>30-minutters øvelse: ”Sæt </a:t>
            </a:r>
            <a:r>
              <a:rPr lang="da-DK" sz="1800" b="1" i="1" dirty="0"/>
              <a:t>processen </a:t>
            </a:r>
            <a:r>
              <a:rPr lang="da-DK" sz="1800" b="1" i="1"/>
              <a:t>i rækkefølge”</a:t>
            </a:r>
            <a:r>
              <a:rPr lang="da-DK" sz="1800"/>
              <a:t>. </a:t>
            </a:r>
            <a:r>
              <a:rPr lang="da-DK" sz="1800" dirty="0"/>
              <a:t>Formålet med øvelsen er at skabe overblik over hele forløbet og tydeliggøre sammenhængen mellem </a:t>
            </a:r>
            <a:r>
              <a:rPr lang="da-DK" sz="1800" b="1" dirty="0"/>
              <a:t>den naturvidenskabelige metode, engineering-processen og forsøgsplanlægning</a:t>
            </a:r>
            <a:r>
              <a:rPr lang="da-DK" sz="1800" dirty="0"/>
              <a:t>.</a:t>
            </a:r>
          </a:p>
          <a:p>
            <a:r>
              <a:rPr lang="da-DK" sz="1800" dirty="0"/>
              <a:t>I kan derefter genbruge </a:t>
            </a:r>
            <a:r>
              <a:rPr lang="da-DK" sz="1800" b="1" dirty="0"/>
              <a:t>metodekortet </a:t>
            </a:r>
            <a:r>
              <a:rPr lang="da-DK" sz="1800" b="1" i="1" dirty="0"/>
              <a:t>Forbered jeres præsentation</a:t>
            </a:r>
            <a:r>
              <a:rPr lang="da-DK" sz="1800" dirty="0"/>
              <a:t> til </a:t>
            </a:r>
            <a:r>
              <a:rPr lang="da-DK" sz="1800" b="1" dirty="0"/>
              <a:t>eksamenstræning</a:t>
            </a:r>
            <a:r>
              <a:rPr lang="da-DK" sz="1800" dirty="0"/>
              <a:t>. Her skal I øve jer i at forklare jeres </a:t>
            </a:r>
            <a:r>
              <a:rPr lang="da-DK" sz="1800" b="1" dirty="0"/>
              <a:t>problemformulering, metode, data, modeller og konklusioner</a:t>
            </a:r>
            <a:r>
              <a:rPr lang="da-DK" sz="1800" dirty="0"/>
              <a:t> samt beskrive, hvordan I har arbejdet med </a:t>
            </a:r>
            <a:r>
              <a:rPr lang="da-DK" sz="1800" b="1" dirty="0"/>
              <a:t>iteration og videreudvikling af jeres løsning</a:t>
            </a:r>
            <a:r>
              <a:rPr lang="da-DK" sz="1800" dirty="0"/>
              <a:t>.</a:t>
            </a:r>
          </a:p>
          <a:p>
            <a:r>
              <a:rPr lang="da-DK" sz="1800" dirty="0"/>
              <a:t>Undervejs vil læreren stille spørgsmål, der hjælper jer med at reflektere over </a:t>
            </a:r>
            <a:r>
              <a:rPr lang="da-DK" sz="1800" b="1" dirty="0"/>
              <a:t>jeres brug af naturvidenskabelige metoder, engineering-processen, iteration og det, I har lært gennem forløbet</a:t>
            </a:r>
            <a:r>
              <a:rPr lang="da-DK" sz="1800" dirty="0"/>
              <a:t>.</a:t>
            </a:r>
          </a:p>
          <a:p>
            <a:pPr marL="0" indent="0">
              <a:buNone/>
            </a:pPr>
            <a:r>
              <a:rPr lang="da-DK" sz="1800" dirty="0"/>
              <a:t> </a:t>
            </a:r>
          </a:p>
          <a:p>
            <a:endParaRPr lang="da-DK" sz="1800" dirty="0"/>
          </a:p>
        </p:txBody>
      </p:sp>
      <p:pic>
        <p:nvPicPr>
          <p:cNvPr id="9" name="Billede 8">
            <a:extLst>
              <a:ext uri="{FF2B5EF4-FFF2-40B4-BE49-F238E27FC236}">
                <a16:creationId xmlns:a16="http://schemas.microsoft.com/office/drawing/2014/main" id="{F086744A-60BE-51BD-1AAB-40706635ED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3685" y="1003290"/>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DB0147F0-A3D0-1D14-895F-BEB6930011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6448" y="1386324"/>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08549D82-6AE7-FE9F-07D8-59500D49A3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9211" y="1794440"/>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4266249"/>
      </p:ext>
    </p:extLst>
  </p:cSld>
  <p:clrMapOvr>
    <a:masterClrMapping/>
  </p:clrMapOvr>
  <p:transition>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B22743-8882-3F59-8765-302DAA07EC73}"/>
              </a:ext>
            </a:extLst>
          </p:cNvPr>
          <p:cNvSpPr>
            <a:spLocks noGrp="1"/>
          </p:cNvSpPr>
          <p:nvPr>
            <p:ph type="title"/>
          </p:nvPr>
        </p:nvSpPr>
        <p:spPr/>
        <p:txBody>
          <a:bodyPr/>
          <a:lstStyle/>
          <a:p>
            <a:r>
              <a:rPr lang="da-DK" dirty="0"/>
              <a:t>Eksamenstræning</a:t>
            </a:r>
          </a:p>
        </p:txBody>
      </p:sp>
      <p:sp>
        <p:nvSpPr>
          <p:cNvPr id="3" name="Pladsholder til indhold 2">
            <a:extLst>
              <a:ext uri="{FF2B5EF4-FFF2-40B4-BE49-F238E27FC236}">
                <a16:creationId xmlns:a16="http://schemas.microsoft.com/office/drawing/2014/main" id="{084383C9-666E-BE34-DC2B-08E39C5D7810}"/>
              </a:ext>
            </a:extLst>
          </p:cNvPr>
          <p:cNvSpPr>
            <a:spLocks noGrp="1"/>
          </p:cNvSpPr>
          <p:nvPr>
            <p:ph idx="1"/>
          </p:nvPr>
        </p:nvSpPr>
        <p:spPr>
          <a:xfrm>
            <a:off x="695326" y="1332000"/>
            <a:ext cx="6218430" cy="4248000"/>
          </a:xfrm>
        </p:spPr>
        <p:txBody>
          <a:bodyPr/>
          <a:lstStyle/>
          <a:p>
            <a:r>
              <a:rPr lang="da-DK" sz="1800" dirty="0"/>
              <a:t>Brug </a:t>
            </a:r>
            <a:r>
              <a:rPr lang="da-DK" sz="1800" b="1" dirty="0"/>
              <a:t>metodekortet </a:t>
            </a:r>
            <a:r>
              <a:rPr lang="da-DK" sz="1800" b="1" i="1" dirty="0"/>
              <a:t>Forbered jeres præsentation</a:t>
            </a:r>
            <a:r>
              <a:rPr lang="da-DK" sz="1800" b="1" dirty="0"/>
              <a:t> </a:t>
            </a:r>
            <a:r>
              <a:rPr lang="da-DK" sz="1800" dirty="0"/>
              <a:t>som en del af jeres </a:t>
            </a:r>
            <a:r>
              <a:rPr lang="da-DK" sz="1800" b="1" dirty="0"/>
              <a:t>eksamenstræning</a:t>
            </a:r>
            <a:r>
              <a:rPr lang="da-DK" sz="1800" dirty="0"/>
              <a:t>. Her skal I øve jer i at forklare jeres </a:t>
            </a:r>
            <a:r>
              <a:rPr lang="da-DK" sz="1800" b="1" dirty="0"/>
              <a:t>problemformulering, valg af metoder, data, modeller og konklusioner</a:t>
            </a:r>
            <a:r>
              <a:rPr lang="da-DK" sz="1800" dirty="0"/>
              <a:t> samt beskrive, hvordan I har arbejdet med </a:t>
            </a:r>
            <a:r>
              <a:rPr lang="da-DK" sz="1800" b="1" dirty="0"/>
              <a:t>iteration og videreudvikling af jeres løsning</a:t>
            </a:r>
            <a:r>
              <a:rPr lang="da-DK" sz="1800" dirty="0"/>
              <a:t>.</a:t>
            </a:r>
          </a:p>
          <a:p>
            <a:endParaRPr lang="da-DK" sz="1800" dirty="0"/>
          </a:p>
        </p:txBody>
      </p:sp>
      <p:pic>
        <p:nvPicPr>
          <p:cNvPr id="5" name="Billede 4">
            <a:extLst>
              <a:ext uri="{FF2B5EF4-FFF2-40B4-BE49-F238E27FC236}">
                <a16:creationId xmlns:a16="http://schemas.microsoft.com/office/drawing/2014/main" id="{22044198-EDCE-F23A-1A4E-CDB8591F46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4805" y="760300"/>
            <a:ext cx="2801870" cy="396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C46D5A90-6A96-0046-C3B4-6BF21982C2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0185" y="1424751"/>
            <a:ext cx="2801870" cy="396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48714522"/>
      </p:ext>
    </p:extLst>
  </p:cSld>
  <p:clrMapOvr>
    <a:masterClrMapping/>
  </p:clrMapOvr>
  <p:transition>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B5E5B3-A5D3-63C9-1064-520C8853B251}"/>
              </a:ext>
            </a:extLst>
          </p:cNvPr>
          <p:cNvSpPr>
            <a:spLocks noGrp="1"/>
          </p:cNvSpPr>
          <p:nvPr>
            <p:ph type="title"/>
          </p:nvPr>
        </p:nvSpPr>
        <p:spPr/>
        <p:txBody>
          <a:bodyPr/>
          <a:lstStyle/>
          <a:p>
            <a:r>
              <a:rPr lang="da-DK" dirty="0"/>
              <a:t>Logbog - afrunding</a:t>
            </a:r>
          </a:p>
        </p:txBody>
      </p:sp>
      <p:sp>
        <p:nvSpPr>
          <p:cNvPr id="3" name="Pladsholder til indhold 2">
            <a:extLst>
              <a:ext uri="{FF2B5EF4-FFF2-40B4-BE49-F238E27FC236}">
                <a16:creationId xmlns:a16="http://schemas.microsoft.com/office/drawing/2014/main" id="{4356F7E0-6FF0-9536-A601-82F555CD5A8B}"/>
              </a:ext>
            </a:extLst>
          </p:cNvPr>
          <p:cNvSpPr>
            <a:spLocks noGrp="1"/>
          </p:cNvSpPr>
          <p:nvPr>
            <p:ph idx="1"/>
          </p:nvPr>
        </p:nvSpPr>
        <p:spPr>
          <a:xfrm>
            <a:off x="695325" y="1331999"/>
            <a:ext cx="9169787" cy="4711961"/>
          </a:xfrm>
        </p:spPr>
        <p:txBody>
          <a:bodyPr/>
          <a:lstStyle/>
          <a:p>
            <a:r>
              <a:rPr lang="da-DK" sz="1800" dirty="0"/>
              <a:t>Gem jeres </a:t>
            </a:r>
            <a:r>
              <a:rPr lang="da-DK" sz="1800" b="1" dirty="0"/>
              <a:t>logbog fra forløbet</a:t>
            </a:r>
            <a:r>
              <a:rPr lang="da-DK" sz="1800" dirty="0"/>
              <a:t>, og brug den som støtte i jeres videre forberedelse til NV-evalueringen og eksamen. Logbogen giver jer mulighed for at genbesøge </a:t>
            </a:r>
            <a:r>
              <a:rPr lang="da-DK" sz="1800" b="1" dirty="0"/>
              <a:t>jeres faglige udvikling, refleksioner, valg og erfaringer med naturvidenskabelige metoder og engineering-processen</a:t>
            </a:r>
            <a:r>
              <a:rPr lang="da-DK" sz="1800" dirty="0"/>
              <a:t>.</a:t>
            </a:r>
          </a:p>
          <a:p>
            <a:endParaRPr lang="da-DK" sz="1800" dirty="0"/>
          </a:p>
        </p:txBody>
      </p:sp>
    </p:spTree>
    <p:extLst>
      <p:ext uri="{BB962C8B-B14F-4D97-AF65-F5344CB8AC3E}">
        <p14:creationId xmlns:p14="http://schemas.microsoft.com/office/powerpoint/2010/main" val="982888478"/>
      </p:ext>
    </p:extLst>
  </p:cSld>
  <p:clrMapOvr>
    <a:masterClrMapping/>
  </p:clrMapOvr>
  <p:transition>
    <p:fade/>
  </p:transition>
</p:sld>
</file>

<file path=ppt/theme/theme1.xml><?xml version="1.0" encoding="utf-8"?>
<a:theme xmlns:a="http://schemas.openxmlformats.org/drawingml/2006/main" name="EIS template">
  <a:themeElements>
    <a:clrScheme name="EIS">
      <a:dk1>
        <a:sysClr val="windowText" lastClr="000000"/>
      </a:dk1>
      <a:lt1>
        <a:sysClr val="window" lastClr="FFFFFF"/>
      </a:lt1>
      <a:dk2>
        <a:srgbClr val="000000"/>
      </a:dk2>
      <a:lt2>
        <a:srgbClr val="FFFFFF"/>
      </a:lt2>
      <a:accent1>
        <a:srgbClr val="587F8A"/>
      </a:accent1>
      <a:accent2>
        <a:srgbClr val="BCCF00"/>
      </a:accent2>
      <a:accent3>
        <a:srgbClr val="AEBAC0"/>
      </a:accent3>
      <a:accent4>
        <a:srgbClr val="40ACB6"/>
      </a:accent4>
      <a:accent5>
        <a:srgbClr val="234B5A"/>
      </a:accent5>
      <a:accent6>
        <a:srgbClr val="DDDDDD"/>
      </a:accent6>
      <a:hlink>
        <a:srgbClr val="BCCF00"/>
      </a:hlink>
      <a:folHlink>
        <a:srgbClr val="7F7F7F"/>
      </a:folHlink>
    </a:clrScheme>
    <a:fontScheme name="EIS">
      <a:majorFont>
        <a:latin typeface="Calibri"/>
        <a:ea typeface=""/>
        <a:cs typeface=""/>
      </a:majorFont>
      <a:minorFont>
        <a:latin typeface="Calibri"/>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ugerdefineret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824A62435C14A4286DB020D2DE62476" ma:contentTypeVersion="19" ma:contentTypeDescription="Opret et nyt dokument." ma:contentTypeScope="" ma:versionID="42bc958b512239f73a37b14ce16579df">
  <xsd:schema xmlns:xsd="http://www.w3.org/2001/XMLSchema" xmlns:xs="http://www.w3.org/2001/XMLSchema" xmlns:p="http://schemas.microsoft.com/office/2006/metadata/properties" xmlns:ns2="c9556b18-80b3-495f-bf06-e7a3be1966d2" xmlns:ns3="a182a518-1075-4414-b33f-9ae5c587f5b3" targetNamespace="http://schemas.microsoft.com/office/2006/metadata/properties" ma:root="true" ma:fieldsID="bde526417ac8e47284271ce738bc3858" ns2:_="" ns3:_="">
    <xsd:import namespace="c9556b18-80b3-495f-bf06-e7a3be1966d2"/>
    <xsd:import namespace="a182a518-1075-4414-b33f-9ae5c587f5b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556b18-80b3-495f-bf06-e7a3be1966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58568548-9f5a-4e35-9c17-968ba1d5fea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82a518-1075-4414-b33f-9ae5c587f5b3"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b5b5a254-60cb-4216-8964-bd87b223acca}" ma:internalName="TaxCatchAll" ma:showField="CatchAllData" ma:web="a182a518-1075-4414-b33f-9ae5c587f5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a182a518-1075-4414-b33f-9ae5c587f5b3">
      <UserInfo>
        <DisplayName>Ghita Wolf Andreasen</DisplayName>
        <AccountId>12</AccountId>
        <AccountType/>
      </UserInfo>
    </SharedWithUsers>
    <lcf76f155ced4ddcb4097134ff3c332f xmlns="c9556b18-80b3-495f-bf06-e7a3be1966d2">
      <Terms xmlns="http://schemas.microsoft.com/office/infopath/2007/PartnerControls"/>
    </lcf76f155ced4ddcb4097134ff3c332f>
    <TaxCatchAll xmlns="a182a518-1075-4414-b33f-9ae5c587f5b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F8FC44-1FE1-447D-AB23-59DE8BD471CF}"/>
</file>

<file path=customXml/itemProps2.xml><?xml version="1.0" encoding="utf-8"?>
<ds:datastoreItem xmlns:ds="http://schemas.openxmlformats.org/officeDocument/2006/customXml" ds:itemID="{24C3EF39-3305-44D2-9B77-D5B5CFFA3B7F}">
  <ds:schemaRefs>
    <ds:schemaRef ds:uri="a182a518-1075-4414-b33f-9ae5c587f5b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c9556b18-80b3-495f-bf06-e7a3be1966d2"/>
    <ds:schemaRef ds:uri="http://www.w3.org/XML/1998/namespace"/>
    <ds:schemaRef ds:uri="http://purl.org/dc/dcmitype/"/>
  </ds:schemaRefs>
</ds:datastoreItem>
</file>

<file path=customXml/itemProps3.xml><?xml version="1.0" encoding="utf-8"?>
<ds:datastoreItem xmlns:ds="http://schemas.openxmlformats.org/officeDocument/2006/customXml" ds:itemID="{F62CE1CC-95F7-4584-9450-33F63802ABB0}">
  <ds:schemaRefs>
    <ds:schemaRef ds:uri="http://schemas.microsoft.com/sharepoint/v3/contenttype/forms"/>
  </ds:schemaRefs>
</ds:datastoreItem>
</file>

<file path=docMetadata/LabelInfo.xml><?xml version="1.0" encoding="utf-8"?>
<clbl:labelList xmlns:clbl="http://schemas.microsoft.com/office/2020/mipLabelMetadata">
  <clbl:label id="{9a3f3f0f-95b6-4766-93f1-6bd07de19cea}" enabled="0" method="" siteId="{9a3f3f0f-95b6-4766-93f1-6bd07de19cea}" removed="1"/>
</clbl:labelList>
</file>

<file path=docProps/app.xml><?xml version="1.0" encoding="utf-8"?>
<Properties xmlns="http://schemas.openxmlformats.org/officeDocument/2006/extended-properties" xmlns:vt="http://schemas.openxmlformats.org/officeDocument/2006/docPropsVTypes">
  <Template/>
  <TotalTime>4562</TotalTime>
  <Words>6888</Words>
  <Application>Microsoft Office PowerPoint</Application>
  <PresentationFormat>Widescreen</PresentationFormat>
  <Paragraphs>1108</Paragraphs>
  <Slides>133</Slides>
  <Notes>110</Notes>
  <HiddenSlides>2</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133</vt:i4>
      </vt:variant>
    </vt:vector>
  </HeadingPairs>
  <TitlesOfParts>
    <vt:vector size="141" baseType="lpstr">
      <vt:lpstr>BetonEF-Bold</vt:lpstr>
      <vt:lpstr>Arial</vt:lpstr>
      <vt:lpstr>Segoe UI</vt:lpstr>
      <vt:lpstr>Calibri</vt:lpstr>
      <vt:lpstr>BetonEF</vt:lpstr>
      <vt:lpstr>Work Sans</vt:lpstr>
      <vt:lpstr>EIS template</vt:lpstr>
      <vt:lpstr>Brugerdefineret design</vt:lpstr>
      <vt:lpstr>PowerPoint Presentation</vt:lpstr>
      <vt:lpstr>Sådan kan præsentationerne bruges (til læreren) </vt:lpstr>
      <vt:lpstr>Ressourcer og portfolio </vt:lpstr>
      <vt:lpstr>Forløbsoverblik</vt:lpstr>
      <vt:lpstr>FORLØB 2 · LEKTION 11-30   Fra filterdesign til formidling   </vt:lpstr>
      <vt:lpstr>PowerPoint Presentation</vt:lpstr>
      <vt:lpstr>Logbog</vt:lpstr>
      <vt:lpstr>PowerPoint Presentation</vt:lpstr>
      <vt:lpstr>Problemet</vt:lpstr>
      <vt:lpstr>Narrativ</vt:lpstr>
      <vt:lpstr>Udfordringen</vt:lpstr>
      <vt:lpstr>Rammer for jeres arbejde</vt:lpstr>
      <vt:lpstr>Engineering-metoden</vt:lpstr>
      <vt:lpstr>Hvordan går det med gruppearbejdet?</vt:lpstr>
      <vt:lpstr>Logbog</vt:lpstr>
      <vt:lpstr>PowerPoint Presentation</vt:lpstr>
      <vt:lpstr>Logbog</vt:lpstr>
      <vt:lpstr>Opsamling på materialer</vt:lpstr>
      <vt:lpstr>Brainstorm over filterløsninger </vt:lpstr>
      <vt:lpstr>Begrundet idevalg</vt:lpstr>
      <vt:lpstr>Plan for resten af forløbet</vt:lpstr>
      <vt:lpstr>Logbog</vt:lpstr>
      <vt:lpstr>PowerPoint Presentation</vt:lpstr>
      <vt:lpstr>Logbog</vt:lpstr>
      <vt:lpstr>Arbejdstegning</vt:lpstr>
      <vt:lpstr>Konstruer og test jeres første prototype </vt:lpstr>
      <vt:lpstr>Planjustering</vt:lpstr>
      <vt:lpstr>Logbog</vt:lpstr>
      <vt:lpstr>PowerPoint Presentation</vt:lpstr>
      <vt:lpstr>Logbog</vt:lpstr>
      <vt:lpstr>Arbejdstegning</vt:lpstr>
      <vt:lpstr>Analyse af testresultater</vt:lpstr>
      <vt:lpstr>Identifikation af udfordringer</vt:lpstr>
      <vt:lpstr>Justering af plan og opgaver</vt:lpstr>
      <vt:lpstr>Logbog</vt:lpstr>
      <vt:lpstr>PowerPoint Presentation</vt:lpstr>
      <vt:lpstr>Logbog</vt:lpstr>
      <vt:lpstr>Konstruer forbedret prototype</vt:lpstr>
      <vt:lpstr>Test under ensartede betingelser</vt:lpstr>
      <vt:lpstr>Test under ensartede betingelser og sammenlign resultater</vt:lpstr>
      <vt:lpstr>Justering af plan og opgaver</vt:lpstr>
      <vt:lpstr>Logbog</vt:lpstr>
      <vt:lpstr>PowerPoint Presentation</vt:lpstr>
      <vt:lpstr>Logbog</vt:lpstr>
      <vt:lpstr>Forbered kort præsentation</vt:lpstr>
      <vt:lpstr>Ekstern feedback</vt:lpstr>
      <vt:lpstr>Bearbejd og vurder feedback</vt:lpstr>
      <vt:lpstr>Justering af plan og opgaver</vt:lpstr>
      <vt:lpstr>Logbog</vt:lpstr>
      <vt:lpstr>PowerPoint Presentation</vt:lpstr>
      <vt:lpstr>Logbog</vt:lpstr>
      <vt:lpstr>Videnskortlægning</vt:lpstr>
      <vt:lpstr>Matrixarbejde med fagtekster</vt:lpstr>
      <vt:lpstr>Fælles biologisk forklaring</vt:lpstr>
      <vt:lpstr>Perspektivering til projektet</vt:lpstr>
      <vt:lpstr>Logbog</vt:lpstr>
      <vt:lpstr>PowerPoint Presentation</vt:lpstr>
      <vt:lpstr>Logbog</vt:lpstr>
      <vt:lpstr>Kvalitative og kvantitative data</vt:lpstr>
      <vt:lpstr>Fælles opsamling</vt:lpstr>
      <vt:lpstr>Logbog</vt:lpstr>
      <vt:lpstr>PowerPoint Presentation</vt:lpstr>
      <vt:lpstr>Logbog</vt:lpstr>
      <vt:lpstr>Videnskortlægning om koncentration og usikkerhed</vt:lpstr>
      <vt:lpstr>Planlæg fortyndinger og målinger</vt:lpstr>
      <vt:lpstr>Dokumentér arbejdsgang</vt:lpstr>
      <vt:lpstr>PowerPoint Presentation</vt:lpstr>
      <vt:lpstr>Logbog</vt:lpstr>
      <vt:lpstr>Regression og modeltolkning</vt:lpstr>
      <vt:lpstr>Vurdering af modellens kvalitet</vt:lpstr>
      <vt:lpstr>Afrunding</vt:lpstr>
      <vt:lpstr>Logbog</vt:lpstr>
      <vt:lpstr>PowerPoint Presentation</vt:lpstr>
      <vt:lpstr>Logbog</vt:lpstr>
      <vt:lpstr>Planlæg analyse</vt:lpstr>
      <vt:lpstr>Mål ukendt prøve</vt:lpstr>
      <vt:lpstr>Brug regressionsmodel</vt:lpstr>
      <vt:lpstr>Vurder resultatets pålidelighed</vt:lpstr>
      <vt:lpstr>Logbog</vt:lpstr>
      <vt:lpstr>PowerPoint Presentation</vt:lpstr>
      <vt:lpstr>Logbog</vt:lpstr>
      <vt:lpstr>Feltarbejde og prøveindsamling</vt:lpstr>
      <vt:lpstr>Observationer af opland og påvirkning</vt:lpstr>
      <vt:lpstr>Fosforanalyse kvalitativt/kvantitativt</vt:lpstr>
      <vt:lpstr>Logbog</vt:lpstr>
      <vt:lpstr>PowerPoint Presentation</vt:lpstr>
      <vt:lpstr>Logbog</vt:lpstr>
      <vt:lpstr>Introduktion til udfældningsreaktioner</vt:lpstr>
      <vt:lpstr>Forsøg med fældningsmidler</vt:lpstr>
      <vt:lpstr>Kobling til prototype</vt:lpstr>
      <vt:lpstr>Logbog</vt:lpstr>
      <vt:lpstr>PowerPoint Presentation</vt:lpstr>
      <vt:lpstr>Logbog</vt:lpstr>
      <vt:lpstr>Sammenfat data fra felt og lab</vt:lpstr>
      <vt:lpstr>Kobl til eutrofiering og iltsvind</vt:lpstr>
      <vt:lpstr>Vurder resultater og begrænsninger</vt:lpstr>
      <vt:lpstr>Logbog</vt:lpstr>
      <vt:lpstr>PowerPoint Presentation</vt:lpstr>
      <vt:lpstr>Logbog</vt:lpstr>
      <vt:lpstr>Videnskortlægning af metoder</vt:lpstr>
      <vt:lpstr>Brainstorm på kombinationer</vt:lpstr>
      <vt:lpstr>Planjustering</vt:lpstr>
      <vt:lpstr>Logbog</vt:lpstr>
      <vt:lpstr>PowerPoint Presentation</vt:lpstr>
      <vt:lpstr>Logbog</vt:lpstr>
      <vt:lpstr>Plan og opgavefordeling</vt:lpstr>
      <vt:lpstr>Arbejdstegning af samlet løsning</vt:lpstr>
      <vt:lpstr>Konstruer og test integreret prototype</vt:lpstr>
      <vt:lpstr>Logbog</vt:lpstr>
      <vt:lpstr>PowerPoint Presentation</vt:lpstr>
      <vt:lpstr>Logbog</vt:lpstr>
      <vt:lpstr>Forbered præsentation</vt:lpstr>
      <vt:lpstr>Præsenter prototype og data</vt:lpstr>
      <vt:lpstr>Modtag faglig sparring</vt:lpstr>
      <vt:lpstr>Planlæg sidste justeringer</vt:lpstr>
      <vt:lpstr>Logbog</vt:lpstr>
      <vt:lpstr>PowerPoint Presentation</vt:lpstr>
      <vt:lpstr>Logbog</vt:lpstr>
      <vt:lpstr>Dokumentation og Engineering-poster</vt:lpstr>
      <vt:lpstr>Opsamling</vt:lpstr>
      <vt:lpstr>Logbog</vt:lpstr>
      <vt:lpstr>PowerPoint Presentation</vt:lpstr>
      <vt:lpstr>Logbog</vt:lpstr>
      <vt:lpstr>Mundtlig fremlæggelse med poster</vt:lpstr>
      <vt:lpstr>Faglig dialog og feedback</vt:lpstr>
      <vt:lpstr>Opsamling</vt:lpstr>
      <vt:lpstr>Logbog</vt:lpstr>
      <vt:lpstr>PowerPoint Presentation</vt:lpstr>
      <vt:lpstr>Logbog</vt:lpstr>
      <vt:lpstr>NV-refleksion</vt:lpstr>
      <vt:lpstr>Sæt processen i rækkefølge</vt:lpstr>
      <vt:lpstr>Eksamenstræning</vt:lpstr>
      <vt:lpstr>Logbog - afrunding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Helle Janniche</dc:creator>
  <cp:lastModifiedBy>Julie Lindholm</cp:lastModifiedBy>
  <cp:revision>183</cp:revision>
  <cp:lastPrinted>2026-09-15T07:57:23Z</cp:lastPrinted>
  <dcterms:created xsi:type="dcterms:W3CDTF">2017-11-20T16:02:28Z</dcterms:created>
  <dcterms:modified xsi:type="dcterms:W3CDTF">2026-09-22T09:57:49Z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0x010100B824A62435C14A4286DB020D2DE62476</vt:lpwstr>
  </property>
  <property fmtid="{D5CDD505-2E9C-101B-9397-08002B2CF9AE}" pid="3" name="MediaServiceImageTags">
    <vt:lpwstr/>
  </property>
</Properties>
</file>