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05613" cy="9944100"/>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7F8A"/>
    <a:srgbClr val="9DC3E6"/>
    <a:srgbClr val="99CC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0" autoAdjust="0"/>
  </p:normalViewPr>
  <p:slideViewPr>
    <p:cSldViewPr snapToGrid="0">
      <p:cViewPr varScale="1">
        <p:scale>
          <a:sx n="104" d="100"/>
          <a:sy n="104" d="100"/>
        </p:scale>
        <p:origin x="83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ansen" userId="79c0fedb-d4af-4a03-8b2f-01ca42853b1f" providerId="ADAL" clId="{A3069F0B-B545-4BC2-9F26-44F027967913}"/>
    <pc:docChg chg="undo redo custSel modSld">
      <pc:chgData name="Anne Hansen" userId="79c0fedb-d4af-4a03-8b2f-01ca42853b1f" providerId="ADAL" clId="{A3069F0B-B545-4BC2-9F26-44F027967913}" dt="2022-08-19T13:11:28.977" v="46" actId="14100"/>
      <pc:docMkLst>
        <pc:docMk/>
      </pc:docMkLst>
      <pc:sldChg chg="modSp mod">
        <pc:chgData name="Anne Hansen" userId="79c0fedb-d4af-4a03-8b2f-01ca42853b1f" providerId="ADAL" clId="{A3069F0B-B545-4BC2-9F26-44F027967913}" dt="2022-08-19T13:08:14.546" v="8" actId="1076"/>
        <pc:sldMkLst>
          <pc:docMk/>
          <pc:sldMk cId="1601239237" sldId="257"/>
        </pc:sldMkLst>
        <pc:spChg chg="mod">
          <ac:chgData name="Anne Hansen" userId="79c0fedb-d4af-4a03-8b2f-01ca42853b1f" providerId="ADAL" clId="{A3069F0B-B545-4BC2-9F26-44F027967913}" dt="2022-08-19T13:08:04.469" v="7" actId="20577"/>
          <ac:spMkLst>
            <pc:docMk/>
            <pc:sldMk cId="1601239237" sldId="257"/>
            <ac:spMk id="3" creationId="{FAE232A7-E539-3824-0D4F-BA01521ECCE3}"/>
          </ac:spMkLst>
        </pc:spChg>
        <pc:picChg chg="mod">
          <ac:chgData name="Anne Hansen" userId="79c0fedb-d4af-4a03-8b2f-01ca42853b1f" providerId="ADAL" clId="{A3069F0B-B545-4BC2-9F26-44F027967913}" dt="2022-08-19T13:07:52.663" v="2" actId="1076"/>
          <ac:picMkLst>
            <pc:docMk/>
            <pc:sldMk cId="1601239237" sldId="257"/>
            <ac:picMk id="4" creationId="{CB70FCC1-442E-F805-F3F6-FE1A2A0AC496}"/>
          </ac:picMkLst>
        </pc:picChg>
        <pc:picChg chg="mod">
          <ac:chgData name="Anne Hansen" userId="79c0fedb-d4af-4a03-8b2f-01ca42853b1f" providerId="ADAL" clId="{A3069F0B-B545-4BC2-9F26-44F027967913}" dt="2022-08-19T13:08:14.546" v="8" actId="1076"/>
          <ac:picMkLst>
            <pc:docMk/>
            <pc:sldMk cId="1601239237" sldId="257"/>
            <ac:picMk id="21" creationId="{CBC77047-D784-1EA1-6471-021B41C22D0C}"/>
          </ac:picMkLst>
        </pc:picChg>
      </pc:sldChg>
      <pc:sldChg chg="modSp mod">
        <pc:chgData name="Anne Hansen" userId="79c0fedb-d4af-4a03-8b2f-01ca42853b1f" providerId="ADAL" clId="{A3069F0B-B545-4BC2-9F26-44F027967913}" dt="2022-08-19T13:10:13.677" v="29" actId="1035"/>
        <pc:sldMkLst>
          <pc:docMk/>
          <pc:sldMk cId="3096066718" sldId="263"/>
        </pc:sldMkLst>
        <pc:spChg chg="mod">
          <ac:chgData name="Anne Hansen" userId="79c0fedb-d4af-4a03-8b2f-01ca42853b1f" providerId="ADAL" clId="{A3069F0B-B545-4BC2-9F26-44F027967913}" dt="2022-08-19T13:09:16.389" v="9" actId="6549"/>
          <ac:spMkLst>
            <pc:docMk/>
            <pc:sldMk cId="3096066718" sldId="263"/>
            <ac:spMk id="3" creationId="{73D9A6BD-EE64-9E25-07A9-D1FEBC58A827}"/>
          </ac:spMkLst>
        </pc:spChg>
        <pc:picChg chg="mod">
          <ac:chgData name="Anne Hansen" userId="79c0fedb-d4af-4a03-8b2f-01ca42853b1f" providerId="ADAL" clId="{A3069F0B-B545-4BC2-9F26-44F027967913}" dt="2022-08-19T13:10:06.681" v="17" actId="14100"/>
          <ac:picMkLst>
            <pc:docMk/>
            <pc:sldMk cId="3096066718" sldId="263"/>
            <ac:picMk id="4" creationId="{84989D9E-B223-DC52-2587-C3CD05A10017}"/>
          </ac:picMkLst>
        </pc:picChg>
        <pc:picChg chg="mod modCrop">
          <ac:chgData name="Anne Hansen" userId="79c0fedb-d4af-4a03-8b2f-01ca42853b1f" providerId="ADAL" clId="{A3069F0B-B545-4BC2-9F26-44F027967913}" dt="2022-08-19T13:10:13.677" v="29" actId="1035"/>
          <ac:picMkLst>
            <pc:docMk/>
            <pc:sldMk cId="3096066718" sldId="263"/>
            <ac:picMk id="5" creationId="{E3680A86-5DA7-1EF9-FDF2-0987BC1E1F1A}"/>
          </ac:picMkLst>
        </pc:picChg>
        <pc:picChg chg="mod">
          <ac:chgData name="Anne Hansen" userId="79c0fedb-d4af-4a03-8b2f-01ca42853b1f" providerId="ADAL" clId="{A3069F0B-B545-4BC2-9F26-44F027967913}" dt="2022-08-19T13:09:52.677" v="14" actId="1076"/>
          <ac:picMkLst>
            <pc:docMk/>
            <pc:sldMk cId="3096066718" sldId="263"/>
            <ac:picMk id="6" creationId="{CC68BC09-1A18-E2F5-DCEA-C4D458D016D5}"/>
          </ac:picMkLst>
        </pc:picChg>
      </pc:sldChg>
      <pc:sldChg chg="modSp mod">
        <pc:chgData name="Anne Hansen" userId="79c0fedb-d4af-4a03-8b2f-01ca42853b1f" providerId="ADAL" clId="{A3069F0B-B545-4BC2-9F26-44F027967913}" dt="2022-08-19T13:11:18.942" v="44" actId="166"/>
        <pc:sldMkLst>
          <pc:docMk/>
          <pc:sldMk cId="1426317373" sldId="264"/>
        </pc:sldMkLst>
        <pc:spChg chg="ord">
          <ac:chgData name="Anne Hansen" userId="79c0fedb-d4af-4a03-8b2f-01ca42853b1f" providerId="ADAL" clId="{A3069F0B-B545-4BC2-9F26-44F027967913}" dt="2022-08-19T13:11:18.942" v="44" actId="166"/>
          <ac:spMkLst>
            <pc:docMk/>
            <pc:sldMk cId="1426317373" sldId="264"/>
            <ac:spMk id="2" creationId="{71A0E6CF-9DF4-01EF-07F5-A98407F7268B}"/>
          </ac:spMkLst>
        </pc:spChg>
        <pc:picChg chg="mod ord">
          <ac:chgData name="Anne Hansen" userId="79c0fedb-d4af-4a03-8b2f-01ca42853b1f" providerId="ADAL" clId="{A3069F0B-B545-4BC2-9F26-44F027967913}" dt="2022-08-19T13:10:38.854" v="38" actId="167"/>
          <ac:picMkLst>
            <pc:docMk/>
            <pc:sldMk cId="1426317373" sldId="264"/>
            <ac:picMk id="19" creationId="{7B8F3CE1-519E-3F02-17E3-A25D04F59AC5}"/>
          </ac:picMkLst>
        </pc:picChg>
      </pc:sldChg>
      <pc:sldChg chg="modSp mod">
        <pc:chgData name="Anne Hansen" userId="79c0fedb-d4af-4a03-8b2f-01ca42853b1f" providerId="ADAL" clId="{A3069F0B-B545-4BC2-9F26-44F027967913}" dt="2022-08-19T13:11:28.977" v="46" actId="14100"/>
        <pc:sldMkLst>
          <pc:docMk/>
          <pc:sldMk cId="114155201" sldId="265"/>
        </pc:sldMkLst>
        <pc:grpChg chg="mod">
          <ac:chgData name="Anne Hansen" userId="79c0fedb-d4af-4a03-8b2f-01ca42853b1f" providerId="ADAL" clId="{A3069F0B-B545-4BC2-9F26-44F027967913}" dt="2022-08-19T13:11:19.665" v="45" actId="14100"/>
          <ac:grpSpMkLst>
            <pc:docMk/>
            <pc:sldMk cId="114155201" sldId="265"/>
            <ac:grpSpMk id="25" creationId="{63C13EB7-B42F-89AB-616D-D93FEB72786C}"/>
          </ac:grpSpMkLst>
        </pc:grpChg>
        <pc:picChg chg="mod">
          <ac:chgData name="Anne Hansen" userId="79c0fedb-d4af-4a03-8b2f-01ca42853b1f" providerId="ADAL" clId="{A3069F0B-B545-4BC2-9F26-44F027967913}" dt="2022-08-19T13:11:28.977" v="46" actId="14100"/>
          <ac:picMkLst>
            <pc:docMk/>
            <pc:sldMk cId="114155201" sldId="265"/>
            <ac:picMk id="17" creationId="{1B2F4F92-E68F-D376-2EFC-729D533C7E9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6D02588A-AC79-4251-B685-C1A0CC72ED50}" type="datetimeFigureOut">
              <a:rPr lang="da-DK" smtClean="0"/>
              <a:t>19-08-2022</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A176239-8A12-476A-9EC6-735ABE0B8511}" type="datetimeFigureOut">
              <a:rPr lang="da-DK" smtClean="0"/>
              <a:t>19-08-2022</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slide">
    <p:bg>
      <p:bgPr>
        <a:solidFill>
          <a:schemeClr val="accent1"/>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4C2578A-CE43-47AC-9C06-34E1D995EE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8600" y="6327390"/>
            <a:ext cx="2981484" cy="346478"/>
          </a:xfrm>
          <a:prstGeom prst="rect">
            <a:avLst/>
          </a:prstGeom>
        </p:spPr>
      </p:pic>
      <p:pic>
        <p:nvPicPr>
          <p:cNvPr id="9" name="Billede 8">
            <a:extLst>
              <a:ext uri="{FF2B5EF4-FFF2-40B4-BE49-F238E27FC236}">
                <a16:creationId xmlns:a16="http://schemas.microsoft.com/office/drawing/2014/main" id="{002D7198-3903-406D-B085-426A2F8ED2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0232" y="2073318"/>
            <a:ext cx="5751536" cy="2711365"/>
          </a:xfrm>
          <a:prstGeom prst="rect">
            <a:avLst/>
          </a:prstGeom>
        </p:spPr>
      </p:pic>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95325" y="294791"/>
            <a:ext cx="8265795" cy="923183"/>
          </a:xfrm>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4572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pic>
        <p:nvPicPr>
          <p:cNvPr id="12" name="Billede 11">
            <a:extLst>
              <a:ext uri="{FF2B5EF4-FFF2-40B4-BE49-F238E27FC236}">
                <a16:creationId xmlns:a16="http://schemas.microsoft.com/office/drawing/2014/main" id="{DBFA436F-63BD-94B2-F62D-B8022CADC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1798" y="5845801"/>
            <a:ext cx="1756407" cy="828000"/>
          </a:xfrm>
          <a:prstGeom prst="rect">
            <a:avLst/>
          </a:prstGeom>
        </p:spPr>
      </p:pic>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7242" userDrawn="1">
          <p15:clr>
            <a:srgbClr val="F26B43"/>
          </p15:clr>
        </p15:guide>
        <p15:guide id="6" pos="438" userDrawn="1">
          <p15:clr>
            <a:srgbClr val="F26B43"/>
          </p15:clr>
        </p15:guide>
        <p15:guide id="7" orient="horz" pos="835" userDrawn="1">
          <p15:clr>
            <a:srgbClr val="F26B43"/>
          </p15:clr>
        </p15:guide>
        <p15:guide id="8" orient="horz" pos="3521" userDrawn="1">
          <p15:clr>
            <a:srgbClr val="F26B43"/>
          </p15:clr>
        </p15:guide>
        <p15:guide id="10" pos="5541" userDrawn="1">
          <p15:clr>
            <a:srgbClr val="F26B43"/>
          </p15:clr>
        </p15:guide>
        <p15:guide id="11"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ocs.google.com/document/d/1ayVocf-DD3yau9RMdgjSr8KcDcY01DovhEjXy65dmaU/ed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wire.in/agriculture/kitchen-gardens-that-bring-nutrition-livelihood-support-and-protect-seed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nitationfirst.org/#why-toile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umpu.com/en/document/read/28537491/assessment-of-urine-diverting-ecosan-toilets-in-nepal-watera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0.png"/><Relationship Id="rId7"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04F2311-CA73-CD4F-9358-ADF14015F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602" y="6058852"/>
            <a:ext cx="1871196" cy="568826"/>
          </a:xfrm>
          <a:prstGeom prst="rect">
            <a:avLst/>
          </a:prstGeom>
        </p:spPr>
      </p:pic>
      <p:pic>
        <p:nvPicPr>
          <p:cNvPr id="3" name="Billede 2">
            <a:extLst>
              <a:ext uri="{FF2B5EF4-FFF2-40B4-BE49-F238E27FC236}">
                <a16:creationId xmlns:a16="http://schemas.microsoft.com/office/drawing/2014/main" id="{257DF0AD-B5BF-981D-C5BB-538DA4D3C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168" y="6175594"/>
            <a:ext cx="2199093" cy="452084"/>
          </a:xfrm>
          <a:prstGeom prst="rect">
            <a:avLst/>
          </a:prstGeom>
        </p:spPr>
      </p:pic>
      <p:sp>
        <p:nvSpPr>
          <p:cNvPr id="4" name="Tekstfelt 3">
            <a:extLst>
              <a:ext uri="{FF2B5EF4-FFF2-40B4-BE49-F238E27FC236}">
                <a16:creationId xmlns:a16="http://schemas.microsoft.com/office/drawing/2014/main" id="{BBC63F50-0587-7CA2-A712-F5C2CC690164}"/>
              </a:ext>
            </a:extLst>
          </p:cNvPr>
          <p:cNvSpPr txBox="1"/>
          <p:nvPr/>
        </p:nvSpPr>
        <p:spPr>
          <a:xfrm>
            <a:off x="0" y="343851"/>
            <a:ext cx="12192000" cy="21544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Forløb udviklet af lærere fra </a:t>
            </a:r>
            <a:r>
              <a:rPr kumimoji="0" lang="da-DK" altLang="da-DK" sz="8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Aurehøj</a:t>
            </a:r>
            <a:r>
              <a:rPr kumimoji="0" lang="da-DK" altLang="da-DK" sz="8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Gymnasium, som en del af K</a:t>
            </a:r>
            <a:r>
              <a:rPr kumimoji="0" lang="da-DK" altLang="da-DK" sz="8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ompetenceudviklingsforløbet</a:t>
            </a:r>
            <a:r>
              <a:rPr kumimoji="0" lang="da-DK" altLang="da-DK" sz="8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Engineering i gymnasiet</a:t>
            </a:r>
            <a:r>
              <a:rPr kumimoji="0" lang="da-DK" altLang="da-DK" sz="800" b="0" i="0" u="none" strike="noStrike" cap="none" normalizeH="0" baseline="0" dirty="0">
                <a:ln>
                  <a:noFill/>
                </a:ln>
                <a:solidFill>
                  <a:schemeClr val="bg1"/>
                </a:solidFill>
                <a:effectLst/>
              </a:rPr>
              <a:t> </a:t>
            </a:r>
            <a:endParaRPr kumimoji="0" lang="da-DK" altLang="da-DK" sz="800" b="0" i="0" u="none" strike="noStrike" cap="none" normalizeH="0" baseline="0" dirty="0">
              <a:ln>
                <a:noFill/>
              </a:ln>
              <a:solidFill>
                <a:schemeClr val="bg1"/>
              </a:solidFill>
              <a:effectLst/>
              <a:latin typeface="Arial" panose="020B0604020202020204" pitchFamily="34" charset="0"/>
            </a:endParaRPr>
          </a:p>
        </p:txBody>
      </p:sp>
      <p:cxnSp>
        <p:nvCxnSpPr>
          <p:cNvPr id="5" name="Lige forbindelse 4">
            <a:extLst>
              <a:ext uri="{FF2B5EF4-FFF2-40B4-BE49-F238E27FC236}">
                <a16:creationId xmlns:a16="http://schemas.microsoft.com/office/drawing/2014/main" id="{977E39C8-9560-89F4-88B4-44910CAEC5DA}"/>
              </a:ext>
            </a:extLst>
          </p:cNvPr>
          <p:cNvCxnSpPr>
            <a:cxnSpLocks/>
          </p:cNvCxnSpPr>
          <p:nvPr/>
        </p:nvCxnSpPr>
        <p:spPr>
          <a:xfrm>
            <a:off x="2385151" y="690283"/>
            <a:ext cx="7421698"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43743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B642A-FE36-2BCB-D6F3-A16EADBF839B}"/>
              </a:ext>
            </a:extLst>
          </p:cNvPr>
          <p:cNvSpPr>
            <a:spLocks noGrp="1"/>
          </p:cNvSpPr>
          <p:nvPr>
            <p:ph type="title"/>
          </p:nvPr>
        </p:nvSpPr>
        <p:spPr/>
        <p:txBody>
          <a:bodyPr/>
          <a:lstStyle/>
          <a:p>
            <a:r>
              <a:rPr lang="da-DK" sz="4400" dirty="0">
                <a:ea typeface="Avenir"/>
                <a:cs typeface="Avenir"/>
                <a:sym typeface="Avenir"/>
              </a:rPr>
              <a:t>Jeres opgave og produkt</a:t>
            </a:r>
            <a:endParaRPr lang="da-DK" dirty="0"/>
          </a:p>
        </p:txBody>
      </p:sp>
      <p:sp>
        <p:nvSpPr>
          <p:cNvPr id="3" name="Pladsholder til indhold 2">
            <a:extLst>
              <a:ext uri="{FF2B5EF4-FFF2-40B4-BE49-F238E27FC236}">
                <a16:creationId xmlns:a16="http://schemas.microsoft.com/office/drawing/2014/main" id="{16EB25F8-7FEB-214D-B1EF-84717FB0BD13}"/>
              </a:ext>
            </a:extLst>
          </p:cNvPr>
          <p:cNvSpPr>
            <a:spLocks noGrp="1"/>
          </p:cNvSpPr>
          <p:nvPr>
            <p:ph idx="1"/>
          </p:nvPr>
        </p:nvSpPr>
        <p:spPr>
          <a:xfrm>
            <a:off x="695326" y="1332000"/>
            <a:ext cx="4561069" cy="4248000"/>
          </a:xfrm>
        </p:spPr>
        <p:txBody>
          <a:bodyPr/>
          <a:lstStyle/>
          <a:p>
            <a:pPr marL="0" marR="0" lvl="0" indent="0" algn="l" rtl="0">
              <a:lnSpc>
                <a:spcPts val="2400"/>
              </a:lnSpc>
              <a:spcBef>
                <a:spcPts val="0"/>
              </a:spcBef>
              <a:buNone/>
            </a:pPr>
            <a:r>
              <a:rPr lang="da-DK" sz="1800" dirty="0">
                <a:solidFill>
                  <a:schemeClr val="dk1"/>
                </a:solidFill>
                <a:ea typeface="Avenir"/>
                <a:cs typeface="Avenir"/>
                <a:sym typeface="Avenir"/>
              </a:rPr>
              <a:t>Foreslå et design + målrettet brugsvejledning til et lille anlæg, der så effektivt som muligt kan producere </a:t>
            </a:r>
            <a:r>
              <a:rPr lang="da-DK" sz="1800" dirty="0" err="1">
                <a:solidFill>
                  <a:schemeClr val="dk1"/>
                </a:solidFill>
                <a:ea typeface="Avenir"/>
                <a:cs typeface="Avenir"/>
                <a:sym typeface="Avenir"/>
              </a:rPr>
              <a:t>struvit</a:t>
            </a:r>
            <a:r>
              <a:rPr lang="da-DK" sz="1800" dirty="0">
                <a:solidFill>
                  <a:schemeClr val="dk1"/>
                </a:solidFill>
                <a:ea typeface="Avenir"/>
                <a:cs typeface="Avenir"/>
                <a:sym typeface="Avenir"/>
              </a:rPr>
              <a:t> fra opsamlet urin i Indien.</a:t>
            </a:r>
          </a:p>
          <a:p>
            <a:pPr marL="0" marR="0" lvl="0" indent="0" algn="l" rtl="0">
              <a:lnSpc>
                <a:spcPts val="2400"/>
              </a:lnSpc>
              <a:spcBef>
                <a:spcPts val="0"/>
              </a:spcBef>
              <a:buNone/>
            </a:pPr>
            <a:r>
              <a:rPr lang="da-DK" sz="1800" dirty="0">
                <a:solidFill>
                  <a:schemeClr val="dk1"/>
                </a:solidFill>
                <a:ea typeface="Avenir"/>
                <a:cs typeface="Avenir"/>
                <a:sym typeface="Avenir"/>
              </a:rPr>
              <a:t>Jeres idéer til design og/eller brugervejledning skal forbedres gennem eksperimenter, som I selv planlægger.</a:t>
            </a:r>
          </a:p>
          <a:p>
            <a:pPr marL="0" marR="0" lvl="0" indent="0" algn="l" rtl="0">
              <a:lnSpc>
                <a:spcPts val="2400"/>
              </a:lnSpc>
              <a:spcBef>
                <a:spcPts val="0"/>
              </a:spcBef>
              <a:spcAft>
                <a:spcPts val="0"/>
              </a:spcAft>
              <a:buNone/>
            </a:pPr>
            <a:r>
              <a:rPr lang="da-DK" sz="1800" dirty="0">
                <a:solidFill>
                  <a:schemeClr val="dk1"/>
                </a:solidFill>
                <a:ea typeface="Avenir"/>
                <a:cs typeface="Avenir"/>
                <a:sym typeface="Avenir"/>
              </a:rPr>
              <a:t>Jeres endelige design skal præsenteres som en </a:t>
            </a:r>
            <a:r>
              <a:rPr lang="da-DK" sz="1800" b="1" dirty="0">
                <a:solidFill>
                  <a:schemeClr val="dk1"/>
                </a:solidFill>
                <a:ea typeface="Avenir"/>
                <a:cs typeface="Avenir"/>
                <a:sym typeface="Avenir"/>
              </a:rPr>
              <a:t>poster</a:t>
            </a:r>
            <a:r>
              <a:rPr lang="da-DK" sz="1800" dirty="0">
                <a:solidFill>
                  <a:schemeClr val="dk1"/>
                </a:solidFill>
                <a:ea typeface="Avenir"/>
                <a:cs typeface="Avenir"/>
                <a:sym typeface="Avenir"/>
              </a:rPr>
              <a:t>, evt. med en separat brugsvejledning</a:t>
            </a:r>
          </a:p>
          <a:p>
            <a:endParaRPr lang="da-DK" dirty="0"/>
          </a:p>
        </p:txBody>
      </p:sp>
      <p:grpSp>
        <p:nvGrpSpPr>
          <p:cNvPr id="25" name="Gruppe 24">
            <a:extLst>
              <a:ext uri="{FF2B5EF4-FFF2-40B4-BE49-F238E27FC236}">
                <a16:creationId xmlns:a16="http://schemas.microsoft.com/office/drawing/2014/main" id="{63C13EB7-B42F-89AB-616D-D93FEB72786C}"/>
              </a:ext>
            </a:extLst>
          </p:cNvPr>
          <p:cNvGrpSpPr/>
          <p:nvPr/>
        </p:nvGrpSpPr>
        <p:grpSpPr>
          <a:xfrm>
            <a:off x="5279702" y="803564"/>
            <a:ext cx="6862103" cy="3774858"/>
            <a:chOff x="591829" y="1849898"/>
            <a:chExt cx="6871471" cy="3581398"/>
          </a:xfrm>
        </p:grpSpPr>
        <p:pic>
          <p:nvPicPr>
            <p:cNvPr id="15" name="Billede 14" descr="Et billede, der indeholder græs, udendørs, himmel, felt&#10;&#10;Automatisk genereret beskrivelse">
              <a:extLst>
                <a:ext uri="{FF2B5EF4-FFF2-40B4-BE49-F238E27FC236}">
                  <a16:creationId xmlns:a16="http://schemas.microsoft.com/office/drawing/2014/main" id="{FBB32B1E-FDE8-16D9-2802-45DBAC90CA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564" y="4123806"/>
              <a:ext cx="1961234" cy="1307490"/>
            </a:xfrm>
            <a:prstGeom prst="rect">
              <a:avLst/>
            </a:prstGeom>
          </p:spPr>
        </p:pic>
        <p:pic>
          <p:nvPicPr>
            <p:cNvPr id="16" name="Billede 15">
              <a:extLst>
                <a:ext uri="{FF2B5EF4-FFF2-40B4-BE49-F238E27FC236}">
                  <a16:creationId xmlns:a16="http://schemas.microsoft.com/office/drawing/2014/main" id="{8BBA370B-76B1-50BA-2750-6F6FAA62CF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09" r="7091"/>
            <a:stretch/>
          </p:blipFill>
          <p:spPr>
            <a:xfrm>
              <a:off x="4820464" y="4123806"/>
              <a:ext cx="1908097" cy="1307490"/>
            </a:xfrm>
            <a:prstGeom prst="rect">
              <a:avLst/>
            </a:prstGeom>
          </p:spPr>
        </p:pic>
        <p:pic>
          <p:nvPicPr>
            <p:cNvPr id="17" name="Billede 16">
              <a:extLst>
                <a:ext uri="{FF2B5EF4-FFF2-40B4-BE49-F238E27FC236}">
                  <a16:creationId xmlns:a16="http://schemas.microsoft.com/office/drawing/2014/main" id="{1B2F4F92-E68F-D376-2EFC-729D533C7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596" y="1849898"/>
              <a:ext cx="3873704" cy="2372233"/>
            </a:xfrm>
            <a:prstGeom prst="rect">
              <a:avLst/>
            </a:prstGeom>
          </p:spPr>
        </p:pic>
        <p:pic>
          <p:nvPicPr>
            <p:cNvPr id="18" name="Billede 17" descr="Et billede, der indeholder jord, udendørs, sten&#10;&#10;Automatisk genereret beskrivelse">
              <a:extLst>
                <a:ext uri="{FF2B5EF4-FFF2-40B4-BE49-F238E27FC236}">
                  <a16:creationId xmlns:a16="http://schemas.microsoft.com/office/drawing/2014/main" id="{B961C3F0-A9E8-4EEA-7870-F3FB08DDEF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058" y="2569745"/>
              <a:ext cx="2033874" cy="1307490"/>
            </a:xfrm>
            <a:prstGeom prst="rect">
              <a:avLst/>
            </a:prstGeom>
          </p:spPr>
        </p:pic>
        <p:pic>
          <p:nvPicPr>
            <p:cNvPr id="19" name="Billede 18" descr="Et billede, der indeholder jord, snavs, blad, plante&#10;&#10;Automatisk genereret beskrivelse">
              <a:extLst>
                <a:ext uri="{FF2B5EF4-FFF2-40B4-BE49-F238E27FC236}">
                  <a16:creationId xmlns:a16="http://schemas.microsoft.com/office/drawing/2014/main" id="{6AF4B431-17DC-DC70-0646-7AAE9343CB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829" y="4123806"/>
              <a:ext cx="1844656" cy="1307490"/>
            </a:xfrm>
            <a:prstGeom prst="rect">
              <a:avLst/>
            </a:prstGeom>
          </p:spPr>
        </p:pic>
        <p:sp>
          <p:nvSpPr>
            <p:cNvPr id="20" name="Pil: højre 19">
              <a:extLst>
                <a:ext uri="{FF2B5EF4-FFF2-40B4-BE49-F238E27FC236}">
                  <a16:creationId xmlns:a16="http://schemas.microsoft.com/office/drawing/2014/main" id="{0C969306-8A4E-BB50-6827-BB141EF89AB0}"/>
                </a:ext>
              </a:extLst>
            </p:cNvPr>
            <p:cNvSpPr/>
            <p:nvPr/>
          </p:nvSpPr>
          <p:spPr>
            <a:xfrm rot="5400000">
              <a:off x="5247876" y="3728517"/>
              <a:ext cx="605907" cy="381323"/>
            </a:xfrm>
            <a:prstGeom prst="rightArrow">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Pil: højre 20">
              <a:extLst>
                <a:ext uri="{FF2B5EF4-FFF2-40B4-BE49-F238E27FC236}">
                  <a16:creationId xmlns:a16="http://schemas.microsoft.com/office/drawing/2014/main" id="{0AAD7BFD-7650-A3FE-E0F1-CB50DF7DB293}"/>
                </a:ext>
              </a:extLst>
            </p:cNvPr>
            <p:cNvSpPr/>
            <p:nvPr/>
          </p:nvSpPr>
          <p:spPr>
            <a:xfrm rot="10800000">
              <a:off x="4357657" y="4929923"/>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Pil: højre 21">
              <a:extLst>
                <a:ext uri="{FF2B5EF4-FFF2-40B4-BE49-F238E27FC236}">
                  <a16:creationId xmlns:a16="http://schemas.microsoft.com/office/drawing/2014/main" id="{B5B032F0-2803-3A05-E76D-1F38FEA7479F}"/>
                </a:ext>
              </a:extLst>
            </p:cNvPr>
            <p:cNvSpPr/>
            <p:nvPr/>
          </p:nvSpPr>
          <p:spPr>
            <a:xfrm rot="10800000">
              <a:off x="2157922" y="4943020"/>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Pil: højre 22">
              <a:extLst>
                <a:ext uri="{FF2B5EF4-FFF2-40B4-BE49-F238E27FC236}">
                  <a16:creationId xmlns:a16="http://schemas.microsoft.com/office/drawing/2014/main" id="{FB1BF821-3D22-2192-F6BE-C743F8EC7786}"/>
                </a:ext>
              </a:extLst>
            </p:cNvPr>
            <p:cNvSpPr/>
            <p:nvPr/>
          </p:nvSpPr>
          <p:spPr>
            <a:xfrm rot="16200000">
              <a:off x="1455233" y="3728516"/>
              <a:ext cx="605907" cy="381324"/>
            </a:xfrm>
            <a:prstGeom prst="rightArrow">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Pil: højre 23">
              <a:extLst>
                <a:ext uri="{FF2B5EF4-FFF2-40B4-BE49-F238E27FC236}">
                  <a16:creationId xmlns:a16="http://schemas.microsoft.com/office/drawing/2014/main" id="{B6A987CE-AEA5-C087-F04F-33C6F86A7626}"/>
                </a:ext>
              </a:extLst>
            </p:cNvPr>
            <p:cNvSpPr/>
            <p:nvPr/>
          </p:nvSpPr>
          <p:spPr>
            <a:xfrm>
              <a:off x="3005220" y="2876155"/>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141552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2C578-9108-5684-4F90-63433E944188}"/>
              </a:ext>
            </a:extLst>
          </p:cNvPr>
          <p:cNvSpPr>
            <a:spLocks noGrp="1"/>
          </p:cNvSpPr>
          <p:nvPr>
            <p:ph type="title"/>
          </p:nvPr>
        </p:nvSpPr>
        <p:spPr/>
        <p:txBody>
          <a:bodyPr/>
          <a:lstStyle/>
          <a:p>
            <a:r>
              <a:rPr lang="da-DK" sz="4400" dirty="0">
                <a:ea typeface="Avenir"/>
                <a:cs typeface="Avenir"/>
                <a:sym typeface="Avenir"/>
              </a:rPr>
              <a:t>Engineering-processen</a:t>
            </a:r>
            <a:endParaRPr lang="da-DK" dirty="0"/>
          </a:p>
        </p:txBody>
      </p:sp>
      <p:pic>
        <p:nvPicPr>
          <p:cNvPr id="4" name="Google Shape;176;p11">
            <a:hlinkClick r:id="rId2"/>
            <a:extLst>
              <a:ext uri="{FF2B5EF4-FFF2-40B4-BE49-F238E27FC236}">
                <a16:creationId xmlns:a16="http://schemas.microsoft.com/office/drawing/2014/main" id="{02313CE6-9BEC-FBE3-5C2C-E9F27525D86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9145" y="1408200"/>
            <a:ext cx="7558358" cy="4648566"/>
          </a:xfrm>
          <a:prstGeom prst="rect">
            <a:avLst/>
          </a:prstGeom>
          <a:noFill/>
          <a:ln>
            <a:noFill/>
          </a:ln>
        </p:spPr>
      </p:pic>
    </p:spTree>
    <p:extLst>
      <p:ext uri="{BB962C8B-B14F-4D97-AF65-F5344CB8AC3E}">
        <p14:creationId xmlns:p14="http://schemas.microsoft.com/office/powerpoint/2010/main" val="31182444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C07C0-6173-BC0E-8CD7-527C1989B51B}"/>
              </a:ext>
            </a:extLst>
          </p:cNvPr>
          <p:cNvSpPr>
            <a:spLocks noGrp="1"/>
          </p:cNvSpPr>
          <p:nvPr>
            <p:ph type="title"/>
          </p:nvPr>
        </p:nvSpPr>
        <p:spPr/>
        <p:txBody>
          <a:bodyPr/>
          <a:lstStyle/>
          <a:p>
            <a:r>
              <a:rPr lang="da-DK" sz="4400" dirty="0">
                <a:ea typeface="Avenir"/>
                <a:cs typeface="Avenir"/>
                <a:sym typeface="Avenir"/>
              </a:rPr>
              <a:t>Logbog</a:t>
            </a:r>
            <a:endParaRPr lang="da-DK" dirty="0"/>
          </a:p>
        </p:txBody>
      </p:sp>
      <p:sp>
        <p:nvSpPr>
          <p:cNvPr id="3" name="Pladsholder til indhold 2">
            <a:extLst>
              <a:ext uri="{FF2B5EF4-FFF2-40B4-BE49-F238E27FC236}">
                <a16:creationId xmlns:a16="http://schemas.microsoft.com/office/drawing/2014/main" id="{6BBC2C85-0B06-BAC6-F538-76C344121DFD}"/>
              </a:ext>
            </a:extLst>
          </p:cNvPr>
          <p:cNvSpPr>
            <a:spLocks noGrp="1"/>
          </p:cNvSpPr>
          <p:nvPr>
            <p:ph idx="1"/>
          </p:nvPr>
        </p:nvSpPr>
        <p:spPr>
          <a:xfrm>
            <a:off x="695325" y="1332000"/>
            <a:ext cx="9726146" cy="4248000"/>
          </a:xfrm>
        </p:spPr>
        <p:txBody>
          <a:bodyPr/>
          <a:lstStyle/>
          <a:p>
            <a:pPr marL="0" marR="0" lvl="0" indent="0" algn="l" rtl="0">
              <a:lnSpc>
                <a:spcPts val="2400"/>
              </a:lnSpc>
              <a:buClr>
                <a:schemeClr val="dk1"/>
              </a:buClr>
              <a:buSzPts val="1800"/>
              <a:buNone/>
            </a:pPr>
            <a:r>
              <a:rPr lang="da-DK" sz="1800" dirty="0">
                <a:solidFill>
                  <a:schemeClr val="dk1"/>
                </a:solidFill>
                <a:ea typeface="Avenir"/>
                <a:cs typeface="Avenir"/>
                <a:sym typeface="Avenir"/>
              </a:rPr>
              <a:t>Formål: At I kan holde styr på og får dokumenteret jeres proces, overvejelser, idéer, resultater, konklusioner, osv. </a:t>
            </a:r>
          </a:p>
          <a:p>
            <a:pPr marL="0" marR="0" lvl="0" indent="0" algn="l" rtl="0">
              <a:lnSpc>
                <a:spcPts val="2400"/>
              </a:lnSpc>
              <a:buClr>
                <a:schemeClr val="dk1"/>
              </a:buClr>
              <a:buSzPts val="1800"/>
              <a:buNone/>
            </a:pPr>
            <a:r>
              <a:rPr lang="da-DK" sz="1800" dirty="0">
                <a:solidFill>
                  <a:schemeClr val="dk1"/>
                </a:solidFill>
                <a:ea typeface="Avenir"/>
                <a:cs typeface="Avenir"/>
                <a:sym typeface="Avenir"/>
              </a:rPr>
              <a:t>Udfyldes løbende (dvs. mindst én gang i hvert modul). Der er ikke noget fast format – I skal bare få skrevet noget ned ☺</a:t>
            </a:r>
          </a:p>
          <a:p>
            <a:pPr marL="0" marR="0" lvl="0" indent="0" algn="l" rtl="0">
              <a:lnSpc>
                <a:spcPts val="2400"/>
              </a:lnSpc>
              <a:spcBef>
                <a:spcPts val="0"/>
              </a:spcBef>
              <a:spcAft>
                <a:spcPts val="0"/>
              </a:spcAft>
              <a:buClr>
                <a:schemeClr val="dk1"/>
              </a:buClr>
              <a:buSzPts val="1800"/>
              <a:buNone/>
            </a:pPr>
            <a:r>
              <a:rPr lang="da-DK" sz="1800" dirty="0">
                <a:solidFill>
                  <a:schemeClr val="dk1"/>
                </a:solidFill>
                <a:ea typeface="Avenir"/>
                <a:cs typeface="Avenir"/>
                <a:sym typeface="Avenir"/>
              </a:rPr>
              <a:t>Logbogen tæller med i vurderingen af jeres produkt </a:t>
            </a:r>
            <a:endParaRPr lang="da-DK" dirty="0"/>
          </a:p>
          <a:p>
            <a:pPr marL="0" indent="0">
              <a:buNone/>
            </a:pPr>
            <a:endParaRPr lang="da-DK" dirty="0"/>
          </a:p>
        </p:txBody>
      </p:sp>
    </p:spTree>
    <p:extLst>
      <p:ext uri="{BB962C8B-B14F-4D97-AF65-F5344CB8AC3E}">
        <p14:creationId xmlns:p14="http://schemas.microsoft.com/office/powerpoint/2010/main" val="26296394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CB70FCC1-442E-F805-F3F6-FE1A2A0AC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729" y="1916635"/>
            <a:ext cx="4883618" cy="3059178"/>
          </a:xfrm>
          <a:prstGeom prst="rect">
            <a:avLst/>
          </a:prstGeom>
        </p:spPr>
      </p:pic>
      <p:pic>
        <p:nvPicPr>
          <p:cNvPr id="7" name="Billede 6" descr="Et billede, der indeholder græs, udendørs, himmel, felt&#10;&#10;Automatisk genereret beskrivelse">
            <a:extLst>
              <a:ext uri="{FF2B5EF4-FFF2-40B4-BE49-F238E27FC236}">
                <a16:creationId xmlns:a16="http://schemas.microsoft.com/office/drawing/2014/main" id="{BFEDA747-3547-4F5B-57AC-8E90CC27D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564" y="4123806"/>
            <a:ext cx="1961234" cy="1307490"/>
          </a:xfrm>
          <a:prstGeom prst="rect">
            <a:avLst/>
          </a:prstGeom>
        </p:spPr>
      </p:pic>
      <p:pic>
        <p:nvPicPr>
          <p:cNvPr id="8" name="Billede 7">
            <a:extLst>
              <a:ext uri="{FF2B5EF4-FFF2-40B4-BE49-F238E27FC236}">
                <a16:creationId xmlns:a16="http://schemas.microsoft.com/office/drawing/2014/main" id="{F125C92D-A5E8-69D5-9378-0F10714956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09" r="7091"/>
          <a:stretch/>
        </p:blipFill>
        <p:spPr>
          <a:xfrm>
            <a:off x="4820464" y="4123806"/>
            <a:ext cx="1908097" cy="1307490"/>
          </a:xfrm>
          <a:prstGeom prst="rect">
            <a:avLst/>
          </a:prstGeom>
        </p:spPr>
      </p:pic>
      <p:pic>
        <p:nvPicPr>
          <p:cNvPr id="21" name="Billede 20">
            <a:extLst>
              <a:ext uri="{FF2B5EF4-FFF2-40B4-BE49-F238E27FC236}">
                <a16:creationId xmlns:a16="http://schemas.microsoft.com/office/drawing/2014/main" id="{CBC77047-D784-1EA1-6471-021B41C22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1398" y="699232"/>
            <a:ext cx="5310239" cy="3251959"/>
          </a:xfrm>
          <a:prstGeom prst="rect">
            <a:avLst/>
          </a:prstGeom>
        </p:spPr>
      </p:pic>
      <p:sp>
        <p:nvSpPr>
          <p:cNvPr id="2" name="Titel 1">
            <a:extLst>
              <a:ext uri="{FF2B5EF4-FFF2-40B4-BE49-F238E27FC236}">
                <a16:creationId xmlns:a16="http://schemas.microsoft.com/office/drawing/2014/main" id="{0BE6EE6A-E6AC-234F-2EB3-0A62545BB1D0}"/>
              </a:ext>
            </a:extLst>
          </p:cNvPr>
          <p:cNvSpPr>
            <a:spLocks noGrp="1"/>
          </p:cNvSpPr>
          <p:nvPr>
            <p:ph type="title"/>
          </p:nvPr>
        </p:nvSpPr>
        <p:spPr/>
        <p:txBody>
          <a:bodyPr/>
          <a:lstStyle/>
          <a:p>
            <a:r>
              <a:rPr lang="da-DK" dirty="0"/>
              <a:t>Fra urin til gødning </a:t>
            </a:r>
          </a:p>
        </p:txBody>
      </p:sp>
      <p:sp>
        <p:nvSpPr>
          <p:cNvPr id="3" name="Pladsholder til indhold 2">
            <a:extLst>
              <a:ext uri="{FF2B5EF4-FFF2-40B4-BE49-F238E27FC236}">
                <a16:creationId xmlns:a16="http://schemas.microsoft.com/office/drawing/2014/main" id="{FAE232A7-E539-3824-0D4F-BA01521ECCE3}"/>
              </a:ext>
            </a:extLst>
          </p:cNvPr>
          <p:cNvSpPr>
            <a:spLocks noGrp="1"/>
          </p:cNvSpPr>
          <p:nvPr>
            <p:ph idx="1"/>
          </p:nvPr>
        </p:nvSpPr>
        <p:spPr>
          <a:xfrm>
            <a:off x="695325" y="1332000"/>
            <a:ext cx="2406093" cy="4248000"/>
          </a:xfrm>
        </p:spPr>
        <p:txBody>
          <a:bodyPr/>
          <a:lstStyle/>
          <a:p>
            <a:pPr marL="0" indent="0">
              <a:buNone/>
            </a:pPr>
            <a:r>
              <a:rPr lang="da-DK" dirty="0" err="1">
                <a:solidFill>
                  <a:schemeClr val="dk1"/>
                </a:solidFill>
                <a:latin typeface="Avenir"/>
                <a:ea typeface="Avenir"/>
                <a:cs typeface="Avenir"/>
                <a:sym typeface="Avenir"/>
              </a:rPr>
              <a:t>S</a:t>
            </a:r>
            <a:r>
              <a:rPr lang="da-DK" sz="1800" b="0" i="0" u="none" strike="noStrike" cap="none" dirty="0" err="1">
                <a:solidFill>
                  <a:schemeClr val="dk1"/>
                </a:solidFill>
                <a:latin typeface="Avenir"/>
                <a:ea typeface="Avenir"/>
                <a:cs typeface="Avenir"/>
                <a:sym typeface="Avenir"/>
              </a:rPr>
              <a:t>truvitproduktion</a:t>
            </a:r>
            <a:r>
              <a:rPr lang="da-DK" sz="1800" b="0" i="0" u="none" strike="noStrike" cap="none" dirty="0">
                <a:solidFill>
                  <a:schemeClr val="dk1"/>
                </a:solidFill>
                <a:latin typeface="Avenir"/>
                <a:ea typeface="Avenir"/>
                <a:cs typeface="Avenir"/>
                <a:sym typeface="Avenir"/>
              </a:rPr>
              <a:t> i Indien i lille skala?</a:t>
            </a:r>
            <a:endParaRPr lang="da-DK" sz="1800" b="1" i="0" u="none" strike="noStrike" cap="none" dirty="0">
              <a:solidFill>
                <a:schemeClr val="dk1"/>
              </a:solidFill>
              <a:latin typeface="Avenir"/>
              <a:ea typeface="Avenir"/>
              <a:cs typeface="Avenir"/>
              <a:sym typeface="Avenir"/>
            </a:endParaRPr>
          </a:p>
          <a:p>
            <a:pPr marL="0" indent="0">
              <a:buNone/>
            </a:pPr>
            <a:endParaRPr lang="da-DK" dirty="0"/>
          </a:p>
        </p:txBody>
      </p:sp>
      <p:pic>
        <p:nvPicPr>
          <p:cNvPr id="5" name="Billede 4" descr="Et billede, der indeholder jord, udendørs, sten&#10;&#10;Automatisk genereret beskrivelse">
            <a:extLst>
              <a:ext uri="{FF2B5EF4-FFF2-40B4-BE49-F238E27FC236}">
                <a16:creationId xmlns:a16="http://schemas.microsoft.com/office/drawing/2014/main" id="{46E7862D-F31E-2D25-2C98-159FF7EB2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058" y="2569745"/>
            <a:ext cx="2033874" cy="1307490"/>
          </a:xfrm>
          <a:prstGeom prst="rect">
            <a:avLst/>
          </a:prstGeom>
        </p:spPr>
      </p:pic>
      <p:pic>
        <p:nvPicPr>
          <p:cNvPr id="6" name="Billede 5" descr="Et billede, der indeholder jord, snavs, blad, plante&#10;&#10;Automatisk genereret beskrivelse">
            <a:extLst>
              <a:ext uri="{FF2B5EF4-FFF2-40B4-BE49-F238E27FC236}">
                <a16:creationId xmlns:a16="http://schemas.microsoft.com/office/drawing/2014/main" id="{B32D0C0A-DEC4-356E-8BC4-B3D7D129DC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29" y="4123806"/>
            <a:ext cx="1844656" cy="1307490"/>
          </a:xfrm>
          <a:prstGeom prst="rect">
            <a:avLst/>
          </a:prstGeom>
        </p:spPr>
      </p:pic>
      <p:sp>
        <p:nvSpPr>
          <p:cNvPr id="9" name="Pil: højre 8">
            <a:extLst>
              <a:ext uri="{FF2B5EF4-FFF2-40B4-BE49-F238E27FC236}">
                <a16:creationId xmlns:a16="http://schemas.microsoft.com/office/drawing/2014/main" id="{8EDA08F3-8E38-D382-9988-7040F8D57954}"/>
              </a:ext>
            </a:extLst>
          </p:cNvPr>
          <p:cNvSpPr/>
          <p:nvPr/>
        </p:nvSpPr>
        <p:spPr>
          <a:xfrm rot="5400000">
            <a:off x="5247876" y="3728517"/>
            <a:ext cx="605907" cy="381323"/>
          </a:xfrm>
          <a:prstGeom prst="rightArrow">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il: højre 9">
            <a:extLst>
              <a:ext uri="{FF2B5EF4-FFF2-40B4-BE49-F238E27FC236}">
                <a16:creationId xmlns:a16="http://schemas.microsoft.com/office/drawing/2014/main" id="{5A679523-0B98-E446-32AA-95275B3CDFEA}"/>
              </a:ext>
            </a:extLst>
          </p:cNvPr>
          <p:cNvSpPr/>
          <p:nvPr/>
        </p:nvSpPr>
        <p:spPr>
          <a:xfrm rot="10800000">
            <a:off x="4357657" y="4929923"/>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il: højre 10">
            <a:extLst>
              <a:ext uri="{FF2B5EF4-FFF2-40B4-BE49-F238E27FC236}">
                <a16:creationId xmlns:a16="http://schemas.microsoft.com/office/drawing/2014/main" id="{5684DCF2-F292-CBAA-40BC-692B7F3C398D}"/>
              </a:ext>
            </a:extLst>
          </p:cNvPr>
          <p:cNvSpPr/>
          <p:nvPr/>
        </p:nvSpPr>
        <p:spPr>
          <a:xfrm rot="10800000">
            <a:off x="2157922" y="4943020"/>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Pil: højre 11">
            <a:extLst>
              <a:ext uri="{FF2B5EF4-FFF2-40B4-BE49-F238E27FC236}">
                <a16:creationId xmlns:a16="http://schemas.microsoft.com/office/drawing/2014/main" id="{ACAA9A42-DDDD-AE3C-8333-F88310EA89D4}"/>
              </a:ext>
            </a:extLst>
          </p:cNvPr>
          <p:cNvSpPr/>
          <p:nvPr/>
        </p:nvSpPr>
        <p:spPr>
          <a:xfrm rot="16200000">
            <a:off x="1455233" y="3728516"/>
            <a:ext cx="605907" cy="381324"/>
          </a:xfrm>
          <a:prstGeom prst="rightArrow">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il: højre 15">
            <a:extLst>
              <a:ext uri="{FF2B5EF4-FFF2-40B4-BE49-F238E27FC236}">
                <a16:creationId xmlns:a16="http://schemas.microsoft.com/office/drawing/2014/main" id="{871DC72E-970F-EEF9-8193-62BA58E0046D}"/>
              </a:ext>
            </a:extLst>
          </p:cNvPr>
          <p:cNvSpPr/>
          <p:nvPr/>
        </p:nvSpPr>
        <p:spPr>
          <a:xfrm>
            <a:off x="3005220" y="2876155"/>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012392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DCE06-978E-91A4-0914-F00C19C66DFA}"/>
              </a:ext>
            </a:extLst>
          </p:cNvPr>
          <p:cNvSpPr>
            <a:spLocks noGrp="1"/>
          </p:cNvSpPr>
          <p:nvPr>
            <p:ph type="title"/>
          </p:nvPr>
        </p:nvSpPr>
        <p:spPr/>
        <p:txBody>
          <a:bodyPr/>
          <a:lstStyle/>
          <a:p>
            <a:r>
              <a:rPr lang="da-DK" dirty="0"/>
              <a:t>Den globale </a:t>
            </a:r>
            <a:r>
              <a:rPr lang="da-DK" dirty="0" err="1"/>
              <a:t>phosphorudfordring</a:t>
            </a:r>
            <a:endParaRPr lang="da-DK" dirty="0"/>
          </a:p>
        </p:txBody>
      </p:sp>
      <p:sp>
        <p:nvSpPr>
          <p:cNvPr id="3" name="Pladsholder til indhold 2">
            <a:extLst>
              <a:ext uri="{FF2B5EF4-FFF2-40B4-BE49-F238E27FC236}">
                <a16:creationId xmlns:a16="http://schemas.microsoft.com/office/drawing/2014/main" id="{04B12F2B-6084-54C7-4A4D-B6617B39AE60}"/>
              </a:ext>
            </a:extLst>
          </p:cNvPr>
          <p:cNvSpPr>
            <a:spLocks noGrp="1"/>
          </p:cNvSpPr>
          <p:nvPr>
            <p:ph idx="1"/>
          </p:nvPr>
        </p:nvSpPr>
        <p:spPr>
          <a:xfrm>
            <a:off x="695325" y="1332000"/>
            <a:ext cx="5530663" cy="4248000"/>
          </a:xfrm>
        </p:spPr>
        <p:txBody>
          <a:bodyPr/>
          <a:lstStyle/>
          <a:p>
            <a:r>
              <a:rPr lang="da-DK" dirty="0" err="1"/>
              <a:t>Phosphor</a:t>
            </a:r>
            <a:r>
              <a:rPr lang="da-DK" dirty="0"/>
              <a:t>, typisk i form af </a:t>
            </a:r>
            <a:r>
              <a:rPr lang="da-DK" dirty="0" err="1"/>
              <a:t>phosphat</a:t>
            </a:r>
            <a:r>
              <a:rPr lang="da-DK" dirty="0"/>
              <a:t> (PO43-), bruges i kunstgødning</a:t>
            </a:r>
          </a:p>
          <a:p>
            <a:r>
              <a:rPr lang="da-DK" dirty="0" err="1"/>
              <a:t>Phosphat</a:t>
            </a:r>
            <a:r>
              <a:rPr lang="da-DK" dirty="0"/>
              <a:t> i vandmiljøer skaber eutrofiering, iltsvind og tab af biodiversitet</a:t>
            </a:r>
          </a:p>
          <a:p>
            <a:r>
              <a:rPr lang="da-DK" dirty="0"/>
              <a:t>Lineært P-kredsløb: </a:t>
            </a:r>
            <a:r>
              <a:rPr lang="da-DK" dirty="0" err="1"/>
              <a:t>Phosphat</a:t>
            </a:r>
            <a:r>
              <a:rPr lang="da-DK" dirty="0"/>
              <a:t> udvindes fra bjergarter og udvaskes til vandmiljøer</a:t>
            </a:r>
          </a:p>
          <a:p>
            <a:r>
              <a:rPr lang="da-DK" dirty="0"/>
              <a:t>Cirkulært P-kredsløb: </a:t>
            </a:r>
            <a:r>
              <a:rPr lang="da-DK" dirty="0" err="1"/>
              <a:t>Phosphat</a:t>
            </a:r>
            <a:r>
              <a:rPr lang="da-DK" dirty="0"/>
              <a:t> genindvindes fra opsamlet spildevand, husdyrs urin/afføring og menneskers urin/afføring</a:t>
            </a:r>
          </a:p>
          <a:p>
            <a:endParaRPr lang="da-DK" dirty="0"/>
          </a:p>
        </p:txBody>
      </p:sp>
      <p:pic>
        <p:nvPicPr>
          <p:cNvPr id="4" name="Google Shape;104;p2">
            <a:extLst>
              <a:ext uri="{FF2B5EF4-FFF2-40B4-BE49-F238E27FC236}">
                <a16:creationId xmlns:a16="http://schemas.microsoft.com/office/drawing/2014/main" id="{BC564CA7-F570-EA10-C657-9E6CD1723106}"/>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503855" y="1417283"/>
            <a:ext cx="4604774" cy="3830031"/>
          </a:xfrm>
          <a:prstGeom prst="rect">
            <a:avLst/>
          </a:prstGeom>
          <a:noFill/>
          <a:ln w="3175">
            <a:solidFill>
              <a:schemeClr val="tx1"/>
            </a:solidFill>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39166325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7F100-0259-1AA8-8769-5F0DFDB0D623}"/>
              </a:ext>
            </a:extLst>
          </p:cNvPr>
          <p:cNvSpPr>
            <a:spLocks noGrp="1"/>
          </p:cNvSpPr>
          <p:nvPr>
            <p:ph type="title"/>
          </p:nvPr>
        </p:nvSpPr>
        <p:spPr/>
        <p:txBody>
          <a:bodyPr/>
          <a:lstStyle/>
          <a:p>
            <a:r>
              <a:rPr lang="da-DK" dirty="0">
                <a:ea typeface="Avenir"/>
                <a:cs typeface="Avenir"/>
                <a:sym typeface="Avenir"/>
              </a:rPr>
              <a:t>Case: Indien</a:t>
            </a:r>
            <a:endParaRPr lang="da-DK" dirty="0"/>
          </a:p>
        </p:txBody>
      </p:sp>
      <p:sp>
        <p:nvSpPr>
          <p:cNvPr id="3" name="Pladsholder til indhold 2">
            <a:extLst>
              <a:ext uri="{FF2B5EF4-FFF2-40B4-BE49-F238E27FC236}">
                <a16:creationId xmlns:a16="http://schemas.microsoft.com/office/drawing/2014/main" id="{D528F361-DA1A-5183-1ABB-3AAB30574AF8}"/>
              </a:ext>
            </a:extLst>
          </p:cNvPr>
          <p:cNvSpPr>
            <a:spLocks noGrp="1"/>
          </p:cNvSpPr>
          <p:nvPr>
            <p:ph idx="1"/>
          </p:nvPr>
        </p:nvSpPr>
        <p:spPr/>
        <p:txBody>
          <a:bodyPr/>
          <a:lstStyle/>
          <a:p>
            <a:pPr marL="0" indent="0">
              <a:buNone/>
            </a:pPr>
            <a:r>
              <a:rPr lang="da-DK" sz="1800" dirty="0">
                <a:solidFill>
                  <a:schemeClr val="dk1"/>
                </a:solidFill>
                <a:ea typeface="Avenir"/>
                <a:cs typeface="Avenir"/>
                <a:sym typeface="Avenir"/>
              </a:rPr>
              <a:t>Køkkenhaver i både byer og på landet har stort potentiale for at forbedre både ernæring og selvforsyning – men køkkenhaverne har også brug for gødning</a:t>
            </a:r>
          </a:p>
          <a:p>
            <a:pPr marL="0" indent="0">
              <a:buNone/>
            </a:pPr>
            <a:endParaRPr lang="da-DK" dirty="0"/>
          </a:p>
        </p:txBody>
      </p:sp>
      <p:pic>
        <p:nvPicPr>
          <p:cNvPr id="4" name="Google Shape;122;p4">
            <a:hlinkClick r:id="rId2"/>
            <a:extLst>
              <a:ext uri="{FF2B5EF4-FFF2-40B4-BE49-F238E27FC236}">
                <a16:creationId xmlns:a16="http://schemas.microsoft.com/office/drawing/2014/main" id="{BDC8A5B3-58E8-220E-65BC-5BB96B85842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5325" y="2121078"/>
            <a:ext cx="7381877" cy="1096148"/>
          </a:xfrm>
          <a:prstGeom prst="rect">
            <a:avLst/>
          </a:prstGeom>
          <a:noFill/>
          <a:ln w="3175">
            <a:solidFill>
              <a:schemeClr val="tx1"/>
            </a:solidFill>
          </a:ln>
        </p:spPr>
      </p:pic>
      <p:sp>
        <p:nvSpPr>
          <p:cNvPr id="5" name="Tekstfelt 4">
            <a:extLst>
              <a:ext uri="{FF2B5EF4-FFF2-40B4-BE49-F238E27FC236}">
                <a16:creationId xmlns:a16="http://schemas.microsoft.com/office/drawing/2014/main" id="{23FD1F7E-0A68-7E70-1DE9-0B326E122BDC}"/>
              </a:ext>
            </a:extLst>
          </p:cNvPr>
          <p:cNvSpPr txBox="1"/>
          <p:nvPr/>
        </p:nvSpPr>
        <p:spPr>
          <a:xfrm>
            <a:off x="641540" y="3767814"/>
            <a:ext cx="4765691" cy="2092881"/>
          </a:xfrm>
          <a:prstGeom prst="rect">
            <a:avLst/>
          </a:prstGeom>
          <a:noFill/>
        </p:spPr>
        <p:txBody>
          <a:bodyPr wrap="square" rtlCol="0">
            <a:spAutoFit/>
          </a:bodyPr>
          <a:lstStyle/>
          <a:p>
            <a:r>
              <a:rPr lang="en-US" sz="1600" b="0" i="1" dirty="0">
                <a:solidFill>
                  <a:srgbClr val="282828"/>
                </a:solidFill>
                <a:effectLst/>
              </a:rPr>
              <a:t>… Within a small place. she and her family members had managed to grow papaya, mango, lemon, guava and diverse seasonal vegetables including chilly, kundru and beans. The kitchen garden provides her family with a steady stream of different vegetables and </a:t>
            </a:r>
            <a:r>
              <a:rPr lang="en-US" sz="1600" b="0" i="1" dirty="0" err="1">
                <a:solidFill>
                  <a:srgbClr val="282828"/>
                </a:solidFill>
                <a:effectLst/>
              </a:rPr>
              <a:t>fruits,and</a:t>
            </a:r>
            <a:r>
              <a:rPr lang="en-US" sz="1600" b="0" i="1" dirty="0">
                <a:solidFill>
                  <a:srgbClr val="282828"/>
                </a:solidFill>
                <a:effectLst/>
              </a:rPr>
              <a:t> adds greatly to their nutrition while also providing a little extra for sale to add to the family income.</a:t>
            </a:r>
            <a:endParaRPr lang="da-DK" sz="1600" i="1" dirty="0"/>
          </a:p>
          <a:p>
            <a:endParaRPr lang="da-DK" dirty="0"/>
          </a:p>
        </p:txBody>
      </p:sp>
      <p:pic>
        <p:nvPicPr>
          <p:cNvPr id="6" name="Billede 5" descr="Et billede, der indeholder udendørs, person, plante&#10;&#10;Automatisk genereret beskrivelse">
            <a:extLst>
              <a:ext uri="{FF2B5EF4-FFF2-40B4-BE49-F238E27FC236}">
                <a16:creationId xmlns:a16="http://schemas.microsoft.com/office/drawing/2014/main" id="{DFFDC7B9-732D-E63D-2BE7-2528352F2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69" b="16990"/>
          <a:stretch/>
        </p:blipFill>
        <p:spPr>
          <a:xfrm>
            <a:off x="5461017" y="3412038"/>
            <a:ext cx="4551246" cy="2384583"/>
          </a:xfrm>
          <a:prstGeom prst="rect">
            <a:avLst/>
          </a:prstGeom>
        </p:spPr>
      </p:pic>
    </p:spTree>
    <p:extLst>
      <p:ext uri="{BB962C8B-B14F-4D97-AF65-F5344CB8AC3E}">
        <p14:creationId xmlns:p14="http://schemas.microsoft.com/office/powerpoint/2010/main" val="9933363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22121-C43E-9A43-B727-0879FA6CD1D1}"/>
              </a:ext>
            </a:extLst>
          </p:cNvPr>
          <p:cNvSpPr>
            <a:spLocks noGrp="1"/>
          </p:cNvSpPr>
          <p:nvPr>
            <p:ph type="title"/>
          </p:nvPr>
        </p:nvSpPr>
        <p:spPr/>
        <p:txBody>
          <a:bodyPr/>
          <a:lstStyle/>
          <a:p>
            <a:r>
              <a:rPr lang="da-DK" dirty="0">
                <a:ea typeface="Avenir"/>
                <a:cs typeface="Avenir"/>
                <a:sym typeface="Avenir"/>
              </a:rPr>
              <a:t>Case: Indien</a:t>
            </a:r>
            <a:endParaRPr lang="da-DK" dirty="0"/>
          </a:p>
        </p:txBody>
      </p:sp>
      <p:sp>
        <p:nvSpPr>
          <p:cNvPr id="3" name="Pladsholder til indhold 2">
            <a:extLst>
              <a:ext uri="{FF2B5EF4-FFF2-40B4-BE49-F238E27FC236}">
                <a16:creationId xmlns:a16="http://schemas.microsoft.com/office/drawing/2014/main" id="{4EC321D5-9292-EB91-D013-5CAF65984711}"/>
              </a:ext>
            </a:extLst>
          </p:cNvPr>
          <p:cNvSpPr>
            <a:spLocks noGrp="1"/>
          </p:cNvSpPr>
          <p:nvPr>
            <p:ph idx="1"/>
          </p:nvPr>
        </p:nvSpPr>
        <p:spPr>
          <a:xfrm>
            <a:off x="695326" y="1332000"/>
            <a:ext cx="3096746" cy="4248000"/>
          </a:xfrm>
        </p:spPr>
        <p:txBody>
          <a:bodyPr/>
          <a:lstStyle/>
          <a:p>
            <a:pPr marL="0" indent="0">
              <a:buNone/>
            </a:pPr>
            <a:r>
              <a:rPr lang="da-DK" dirty="0">
                <a:solidFill>
                  <a:schemeClr val="dk1"/>
                </a:solidFill>
                <a:ea typeface="Avenir"/>
                <a:cs typeface="Avenir"/>
                <a:sym typeface="Avenir"/>
              </a:rPr>
              <a:t>Kun 30-40 % af Indiens befolkning har adgang til ‘</a:t>
            </a:r>
            <a:r>
              <a:rPr lang="da-DK" i="1" dirty="0" err="1">
                <a:solidFill>
                  <a:schemeClr val="dk1"/>
                </a:solidFill>
                <a:ea typeface="Avenir"/>
                <a:cs typeface="Avenir"/>
                <a:sym typeface="Avenir"/>
              </a:rPr>
              <a:t>improved</a:t>
            </a:r>
            <a:r>
              <a:rPr lang="da-DK" i="1" dirty="0">
                <a:solidFill>
                  <a:schemeClr val="dk1"/>
                </a:solidFill>
                <a:ea typeface="Avenir"/>
                <a:cs typeface="Avenir"/>
                <a:sym typeface="Avenir"/>
              </a:rPr>
              <a:t> </a:t>
            </a:r>
            <a:r>
              <a:rPr lang="da-DK" i="1" dirty="0" err="1">
                <a:solidFill>
                  <a:schemeClr val="dk1"/>
                </a:solidFill>
                <a:ea typeface="Avenir"/>
                <a:cs typeface="Avenir"/>
                <a:sym typeface="Avenir"/>
              </a:rPr>
              <a:t>sanitation</a:t>
            </a:r>
            <a:r>
              <a:rPr lang="da-DK" i="1" dirty="0">
                <a:solidFill>
                  <a:schemeClr val="dk1"/>
                </a:solidFill>
                <a:ea typeface="Avenir"/>
                <a:cs typeface="Avenir"/>
                <a:sym typeface="Avenir"/>
              </a:rPr>
              <a:t> </a:t>
            </a:r>
            <a:r>
              <a:rPr lang="da-DK" i="1" dirty="0" err="1">
                <a:solidFill>
                  <a:schemeClr val="dk1"/>
                </a:solidFill>
                <a:ea typeface="Avenir"/>
                <a:cs typeface="Avenir"/>
                <a:sym typeface="Avenir"/>
              </a:rPr>
              <a:t>facilities</a:t>
            </a:r>
            <a:r>
              <a:rPr lang="da-DK" dirty="0">
                <a:solidFill>
                  <a:schemeClr val="dk1"/>
                </a:solidFill>
                <a:ea typeface="Avenir"/>
                <a:cs typeface="Avenir"/>
                <a:sym typeface="Avenir"/>
              </a:rPr>
              <a:t>’, dvs. toiletter der sikrer en hygiejnisk adskillelse mellem dem selv og deres afføring/urin. </a:t>
            </a:r>
            <a:endParaRPr lang="da-DK" sz="1100" dirty="0"/>
          </a:p>
          <a:p>
            <a:endParaRPr lang="da-DK" dirty="0"/>
          </a:p>
        </p:txBody>
      </p:sp>
      <p:pic>
        <p:nvPicPr>
          <p:cNvPr id="5" name="Google Shape;130;p5">
            <a:extLst>
              <a:ext uri="{FF2B5EF4-FFF2-40B4-BE49-F238E27FC236}">
                <a16:creationId xmlns:a16="http://schemas.microsoft.com/office/drawing/2014/main" id="{047C7036-0BB5-9D9B-096D-7919566E574D}"/>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54350" y="1332000"/>
            <a:ext cx="6393044" cy="4391965"/>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8294701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DD802-0227-BFD9-C62F-BEF83A978C6D}"/>
              </a:ext>
            </a:extLst>
          </p:cNvPr>
          <p:cNvSpPr>
            <a:spLocks noGrp="1"/>
          </p:cNvSpPr>
          <p:nvPr>
            <p:ph type="title"/>
          </p:nvPr>
        </p:nvSpPr>
        <p:spPr/>
        <p:txBody>
          <a:bodyPr/>
          <a:lstStyle/>
          <a:p>
            <a:r>
              <a:rPr lang="da-DK" dirty="0">
                <a:ea typeface="Avenir"/>
                <a:cs typeface="Avenir"/>
                <a:sym typeface="Avenir"/>
              </a:rPr>
              <a:t>Case: Indien</a:t>
            </a:r>
            <a:endParaRPr lang="da-DK" dirty="0"/>
          </a:p>
        </p:txBody>
      </p:sp>
      <p:sp>
        <p:nvSpPr>
          <p:cNvPr id="3" name="Pladsholder til indhold 2">
            <a:extLst>
              <a:ext uri="{FF2B5EF4-FFF2-40B4-BE49-F238E27FC236}">
                <a16:creationId xmlns:a16="http://schemas.microsoft.com/office/drawing/2014/main" id="{29B4739C-53BA-5AD7-D30C-BDA2EBA814E4}"/>
              </a:ext>
            </a:extLst>
          </p:cNvPr>
          <p:cNvSpPr>
            <a:spLocks noGrp="1"/>
          </p:cNvSpPr>
          <p:nvPr>
            <p:ph idx="1"/>
          </p:nvPr>
        </p:nvSpPr>
        <p:spPr>
          <a:xfrm>
            <a:off x="695325" y="1332000"/>
            <a:ext cx="9748557" cy="4248000"/>
          </a:xfrm>
        </p:spPr>
        <p:txBody>
          <a:bodyPr/>
          <a:lstStyle/>
          <a:p>
            <a:pPr marL="0" indent="0">
              <a:buNone/>
            </a:pPr>
            <a:r>
              <a:rPr lang="da-DK" dirty="0">
                <a:solidFill>
                  <a:schemeClr val="dk1"/>
                </a:solidFill>
                <a:ea typeface="Avenir"/>
                <a:cs typeface="Avenir"/>
                <a:sym typeface="Avenir"/>
              </a:rPr>
              <a:t>Komposterings-toiletter med adskilt opsamling af urin/afføring har stort potentiale som en vej til </a:t>
            </a:r>
            <a:r>
              <a:rPr lang="da-DK" i="1" dirty="0" err="1">
                <a:solidFill>
                  <a:schemeClr val="dk1"/>
                </a:solidFill>
                <a:ea typeface="Avenir"/>
                <a:cs typeface="Avenir"/>
                <a:sym typeface="Avenir"/>
              </a:rPr>
              <a:t>improved</a:t>
            </a:r>
            <a:r>
              <a:rPr lang="da-DK" i="1" dirty="0">
                <a:solidFill>
                  <a:schemeClr val="dk1"/>
                </a:solidFill>
                <a:ea typeface="Avenir"/>
                <a:cs typeface="Avenir"/>
                <a:sym typeface="Avenir"/>
              </a:rPr>
              <a:t> </a:t>
            </a:r>
            <a:r>
              <a:rPr lang="da-DK" i="1" dirty="0" err="1">
                <a:solidFill>
                  <a:schemeClr val="dk1"/>
                </a:solidFill>
                <a:ea typeface="Avenir"/>
                <a:cs typeface="Avenir"/>
                <a:sym typeface="Avenir"/>
              </a:rPr>
              <a:t>sanitation</a:t>
            </a:r>
            <a:r>
              <a:rPr lang="da-DK" i="1" dirty="0">
                <a:solidFill>
                  <a:schemeClr val="dk1"/>
                </a:solidFill>
                <a:ea typeface="Avenir"/>
                <a:cs typeface="Avenir"/>
                <a:sym typeface="Avenir"/>
              </a:rPr>
              <a:t> </a:t>
            </a:r>
            <a:r>
              <a:rPr lang="da-DK" i="1" dirty="0" err="1">
                <a:solidFill>
                  <a:schemeClr val="dk1"/>
                </a:solidFill>
                <a:ea typeface="Avenir"/>
                <a:cs typeface="Avenir"/>
                <a:sym typeface="Avenir"/>
              </a:rPr>
              <a:t>facilities</a:t>
            </a:r>
            <a:r>
              <a:rPr lang="da-DK" dirty="0">
                <a:solidFill>
                  <a:schemeClr val="dk1"/>
                </a:solidFill>
                <a:ea typeface="Avenir"/>
                <a:cs typeface="Avenir"/>
                <a:sym typeface="Avenir"/>
              </a:rPr>
              <a:t> (de </a:t>
            </a:r>
            <a:r>
              <a:rPr lang="da-DK" dirty="0" err="1">
                <a:solidFill>
                  <a:schemeClr val="dk1"/>
                </a:solidFill>
                <a:ea typeface="Avenir"/>
                <a:cs typeface="Avenir"/>
                <a:sym typeface="Avenir"/>
              </a:rPr>
              <a:t>off-grid</a:t>
            </a:r>
            <a:r>
              <a:rPr lang="da-DK" dirty="0">
                <a:solidFill>
                  <a:schemeClr val="dk1"/>
                </a:solidFill>
                <a:ea typeface="Avenir"/>
                <a:cs typeface="Avenir"/>
                <a:sym typeface="Avenir"/>
              </a:rPr>
              <a:t>, billige og producerer gødning, som kan bruges lokalt)</a:t>
            </a:r>
            <a:endParaRPr lang="da-DK" i="1" dirty="0">
              <a:solidFill>
                <a:schemeClr val="dk1"/>
              </a:solidFill>
              <a:ea typeface="Avenir"/>
              <a:cs typeface="Avenir"/>
              <a:sym typeface="Avenir"/>
            </a:endParaRPr>
          </a:p>
          <a:p>
            <a:pPr marL="0" indent="0">
              <a:buNone/>
            </a:pPr>
            <a:endParaRPr lang="da-DK" dirty="0"/>
          </a:p>
        </p:txBody>
      </p:sp>
      <p:pic>
        <p:nvPicPr>
          <p:cNvPr id="4" name="Google Shape;135;p6">
            <a:hlinkClick r:id="rId2"/>
            <a:extLst>
              <a:ext uri="{FF2B5EF4-FFF2-40B4-BE49-F238E27FC236}">
                <a16:creationId xmlns:a16="http://schemas.microsoft.com/office/drawing/2014/main" id="{299F4105-B828-904A-6BB4-77AB55509F9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14757" r="1334" b="4983"/>
          <a:stretch/>
        </p:blipFill>
        <p:spPr>
          <a:xfrm>
            <a:off x="740148" y="2163959"/>
            <a:ext cx="8309723" cy="3802235"/>
          </a:xfrm>
          <a:prstGeom prst="rect">
            <a:avLst/>
          </a:prstGeom>
          <a:noFill/>
          <a:ln>
            <a:noFill/>
          </a:ln>
        </p:spPr>
      </p:pic>
    </p:spTree>
    <p:extLst>
      <p:ext uri="{BB962C8B-B14F-4D97-AF65-F5344CB8AC3E}">
        <p14:creationId xmlns:p14="http://schemas.microsoft.com/office/powerpoint/2010/main" val="32799880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1EA58-D4E1-D5C9-0E14-F907F808F14E}"/>
              </a:ext>
            </a:extLst>
          </p:cNvPr>
          <p:cNvSpPr>
            <a:spLocks noGrp="1"/>
          </p:cNvSpPr>
          <p:nvPr>
            <p:ph type="title"/>
          </p:nvPr>
        </p:nvSpPr>
        <p:spPr/>
        <p:txBody>
          <a:bodyPr/>
          <a:lstStyle/>
          <a:p>
            <a:r>
              <a:rPr lang="da-DK" dirty="0">
                <a:ea typeface="Avenir"/>
                <a:cs typeface="Avenir"/>
                <a:sym typeface="Avenir"/>
              </a:rPr>
              <a:t>Case: Indien</a:t>
            </a:r>
            <a:endParaRPr lang="da-DK" dirty="0"/>
          </a:p>
        </p:txBody>
      </p:sp>
      <p:sp>
        <p:nvSpPr>
          <p:cNvPr id="3" name="Pladsholder til indhold 2">
            <a:extLst>
              <a:ext uri="{FF2B5EF4-FFF2-40B4-BE49-F238E27FC236}">
                <a16:creationId xmlns:a16="http://schemas.microsoft.com/office/drawing/2014/main" id="{79F7197D-40A8-1BA3-276F-2DEFC3E9B564}"/>
              </a:ext>
            </a:extLst>
          </p:cNvPr>
          <p:cNvSpPr>
            <a:spLocks noGrp="1"/>
          </p:cNvSpPr>
          <p:nvPr>
            <p:ph idx="1"/>
          </p:nvPr>
        </p:nvSpPr>
        <p:spPr>
          <a:xfrm>
            <a:off x="695326" y="1332000"/>
            <a:ext cx="4826934" cy="4248000"/>
          </a:xfrm>
        </p:spPr>
        <p:txBody>
          <a:bodyPr/>
          <a:lstStyle/>
          <a:p>
            <a:pPr marL="0" indent="0">
              <a:buNone/>
            </a:pPr>
            <a:r>
              <a:rPr lang="da-DK" sz="1800" dirty="0">
                <a:solidFill>
                  <a:schemeClr val="dk1"/>
                </a:solidFill>
                <a:ea typeface="Avenir"/>
                <a:cs typeface="Avenir"/>
                <a:sym typeface="Avenir"/>
              </a:rPr>
              <a:t>Urin fra komposteringstoiletter udnyttes typisk ikke i lige så høj grad som afføringen – selvom den indeholder værdifuld </a:t>
            </a:r>
            <a:r>
              <a:rPr lang="da-DK" sz="1800" dirty="0" err="1">
                <a:solidFill>
                  <a:schemeClr val="dk1"/>
                </a:solidFill>
                <a:ea typeface="Avenir"/>
                <a:cs typeface="Avenir"/>
                <a:sym typeface="Avenir"/>
              </a:rPr>
              <a:t>phosphat</a:t>
            </a:r>
            <a:r>
              <a:rPr lang="da-DK" sz="1800" dirty="0">
                <a:solidFill>
                  <a:schemeClr val="dk1"/>
                </a:solidFill>
                <a:ea typeface="Avenir"/>
                <a:cs typeface="Avenir"/>
                <a:sym typeface="Avenir"/>
              </a:rPr>
              <a:t>!</a:t>
            </a:r>
            <a:endParaRPr lang="da-DK" dirty="0"/>
          </a:p>
          <a:p>
            <a:pPr marL="0" indent="0">
              <a:buNone/>
            </a:pPr>
            <a:endParaRPr lang="da-DK" dirty="0"/>
          </a:p>
        </p:txBody>
      </p:sp>
      <p:pic>
        <p:nvPicPr>
          <p:cNvPr id="4" name="Google Shape;143;p7">
            <a:hlinkClick r:id="rId2"/>
            <a:extLst>
              <a:ext uri="{FF2B5EF4-FFF2-40B4-BE49-F238E27FC236}">
                <a16:creationId xmlns:a16="http://schemas.microsoft.com/office/drawing/2014/main" id="{1BB4AECA-517A-8F5C-11D2-1DDAFD2854C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74659" y="1289002"/>
            <a:ext cx="3486312" cy="4921344"/>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1491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FCA09-9BC4-EEB8-617C-4ACBF8EF887C}"/>
              </a:ext>
            </a:extLst>
          </p:cNvPr>
          <p:cNvSpPr>
            <a:spLocks noGrp="1"/>
          </p:cNvSpPr>
          <p:nvPr>
            <p:ph type="title"/>
          </p:nvPr>
        </p:nvSpPr>
        <p:spPr>
          <a:xfrm>
            <a:off x="695325" y="294791"/>
            <a:ext cx="10716746" cy="923183"/>
          </a:xfrm>
        </p:spPr>
        <p:txBody>
          <a:bodyPr/>
          <a:lstStyle/>
          <a:p>
            <a:r>
              <a:rPr lang="da-DK" dirty="0" err="1">
                <a:ea typeface="Avenir"/>
                <a:cs typeface="Avenir"/>
                <a:sym typeface="Avenir"/>
              </a:rPr>
              <a:t>Struvitproduktion</a:t>
            </a:r>
            <a:r>
              <a:rPr lang="da-DK" dirty="0">
                <a:ea typeface="Avenir"/>
                <a:cs typeface="Avenir"/>
                <a:sym typeface="Avenir"/>
              </a:rPr>
              <a:t> i Danmark i stor skala</a:t>
            </a:r>
            <a:endParaRPr lang="da-DK" dirty="0"/>
          </a:p>
        </p:txBody>
      </p:sp>
      <p:sp>
        <p:nvSpPr>
          <p:cNvPr id="3" name="Pladsholder til indhold 2">
            <a:extLst>
              <a:ext uri="{FF2B5EF4-FFF2-40B4-BE49-F238E27FC236}">
                <a16:creationId xmlns:a16="http://schemas.microsoft.com/office/drawing/2014/main" id="{73D9A6BD-EE64-9E25-07A9-D1FEBC58A827}"/>
              </a:ext>
            </a:extLst>
          </p:cNvPr>
          <p:cNvSpPr>
            <a:spLocks noGrp="1"/>
          </p:cNvSpPr>
          <p:nvPr>
            <p:ph idx="1"/>
          </p:nvPr>
        </p:nvSpPr>
        <p:spPr/>
        <p:txBody>
          <a:bodyPr/>
          <a:lstStyle/>
          <a:p>
            <a:pPr marL="180000" indent="-180000">
              <a:lnSpc>
                <a:spcPts val="2400"/>
              </a:lnSpc>
              <a:buClr>
                <a:schemeClr val="dk1"/>
              </a:buClr>
              <a:buSzPts val="1800"/>
              <a:buFont typeface="Arial"/>
              <a:buChar char="•"/>
            </a:pPr>
            <a:r>
              <a:rPr lang="da-DK" dirty="0" err="1">
                <a:solidFill>
                  <a:schemeClr val="dk1"/>
                </a:solidFill>
                <a:ea typeface="Avenir"/>
                <a:cs typeface="Avenir"/>
                <a:sym typeface="Avenir"/>
              </a:rPr>
              <a:t>Phosphat</a:t>
            </a:r>
            <a:r>
              <a:rPr lang="da-DK" dirty="0">
                <a:solidFill>
                  <a:schemeClr val="dk1"/>
                </a:solidFill>
                <a:ea typeface="Avenir"/>
                <a:cs typeface="Avenir"/>
                <a:sym typeface="Avenir"/>
              </a:rPr>
              <a:t> i spildevand udfældes i den tungtopløselige ionforbindelse struvit</a:t>
            </a:r>
            <a:endParaRPr lang="da-DK" dirty="0"/>
          </a:p>
          <a:p>
            <a:pPr marL="180000" indent="-180000">
              <a:lnSpc>
                <a:spcPts val="2400"/>
              </a:lnSpc>
              <a:buClr>
                <a:schemeClr val="dk1"/>
              </a:buClr>
              <a:buSzPts val="1800"/>
              <a:buFont typeface="Arial"/>
              <a:buChar char="•"/>
            </a:pPr>
            <a:r>
              <a:rPr lang="da-DK" dirty="0" err="1">
                <a:solidFill>
                  <a:schemeClr val="dk1"/>
                </a:solidFill>
                <a:ea typeface="Avenir"/>
                <a:cs typeface="Avenir"/>
                <a:sym typeface="Avenir"/>
              </a:rPr>
              <a:t>Struvit</a:t>
            </a:r>
            <a:r>
              <a:rPr lang="da-DK" dirty="0">
                <a:solidFill>
                  <a:schemeClr val="dk1"/>
                </a:solidFill>
                <a:ea typeface="Avenir"/>
                <a:cs typeface="Avenir"/>
                <a:sym typeface="Avenir"/>
              </a:rPr>
              <a:t> (MgNH</a:t>
            </a:r>
            <a:r>
              <a:rPr lang="da-DK" baseline="-25000" dirty="0">
                <a:solidFill>
                  <a:schemeClr val="dk1"/>
                </a:solidFill>
                <a:ea typeface="Avenir"/>
                <a:cs typeface="Avenir"/>
                <a:sym typeface="Avenir"/>
              </a:rPr>
              <a:t>4</a:t>
            </a:r>
            <a:r>
              <a:rPr lang="da-DK" dirty="0">
                <a:solidFill>
                  <a:schemeClr val="dk1"/>
                </a:solidFill>
                <a:ea typeface="Avenir"/>
                <a:cs typeface="Avenir"/>
                <a:sym typeface="Avenir"/>
              </a:rPr>
              <a:t>PO</a:t>
            </a:r>
            <a:r>
              <a:rPr lang="da-DK" baseline="-25000" dirty="0">
                <a:solidFill>
                  <a:schemeClr val="dk1"/>
                </a:solidFill>
                <a:ea typeface="Avenir"/>
                <a:cs typeface="Avenir"/>
                <a:sym typeface="Avenir"/>
              </a:rPr>
              <a:t>4</a:t>
            </a:r>
            <a:r>
              <a:rPr lang="da-DK" dirty="0">
                <a:solidFill>
                  <a:schemeClr val="dk1"/>
                </a:solidFill>
                <a:ea typeface="Avenir"/>
                <a:cs typeface="Avenir"/>
                <a:sym typeface="Avenir"/>
              </a:rPr>
              <a:t> </a:t>
            </a:r>
            <a:r>
              <a:rPr lang="da-DK" b="1" dirty="0">
                <a:solidFill>
                  <a:schemeClr val="dk1"/>
                </a:solidFill>
                <a:ea typeface="Avenir"/>
                <a:cs typeface="Avenir"/>
                <a:sym typeface="Avenir"/>
              </a:rPr>
              <a:t>∙ </a:t>
            </a:r>
            <a:r>
              <a:rPr lang="da-DK" dirty="0">
                <a:solidFill>
                  <a:schemeClr val="dk1"/>
                </a:solidFill>
                <a:ea typeface="Avenir"/>
                <a:cs typeface="Avenir"/>
                <a:sym typeface="Avenir"/>
              </a:rPr>
              <a:t>6H2O) kan anvendes som gødning</a:t>
            </a:r>
            <a:endParaRPr lang="da-DK" dirty="0"/>
          </a:p>
          <a:p>
            <a:pPr marL="180000" indent="-180000">
              <a:lnSpc>
                <a:spcPts val="2400"/>
              </a:lnSpc>
              <a:buClr>
                <a:schemeClr val="dk1"/>
              </a:buClr>
              <a:buSzPts val="1800"/>
              <a:buFont typeface="Arial"/>
              <a:buChar char="•"/>
            </a:pPr>
            <a:r>
              <a:rPr lang="da-DK" dirty="0" err="1">
                <a:solidFill>
                  <a:schemeClr val="dk1"/>
                </a:solidFill>
                <a:ea typeface="Avenir"/>
                <a:cs typeface="Avenir"/>
                <a:sym typeface="Avenir"/>
              </a:rPr>
              <a:t>Struvitanlæg</a:t>
            </a:r>
            <a:r>
              <a:rPr lang="da-DK" dirty="0">
                <a:solidFill>
                  <a:schemeClr val="dk1"/>
                </a:solidFill>
                <a:ea typeface="Avenir"/>
                <a:cs typeface="Avenir"/>
                <a:sym typeface="Avenir"/>
              </a:rPr>
              <a:t> testes på flere rensningsanlæg i DK – dvs. i relativt stor skala</a:t>
            </a:r>
            <a:endParaRPr lang="da-DK" dirty="0"/>
          </a:p>
          <a:p>
            <a:endParaRPr lang="da-DK" dirty="0"/>
          </a:p>
        </p:txBody>
      </p:sp>
      <p:pic>
        <p:nvPicPr>
          <p:cNvPr id="4" name="Billede 3" descr="Et billede, der indeholder vand, himmel, udendørs, vandløb&#10;&#10;Automatisk genereret beskrivelse">
            <a:extLst>
              <a:ext uri="{FF2B5EF4-FFF2-40B4-BE49-F238E27FC236}">
                <a16:creationId xmlns:a16="http://schemas.microsoft.com/office/drawing/2014/main" id="{84989D9E-B223-DC52-2587-C3CD05A100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67" b="28650"/>
          <a:stretch/>
        </p:blipFill>
        <p:spPr>
          <a:xfrm>
            <a:off x="695324" y="3060194"/>
            <a:ext cx="7917476" cy="3386788"/>
          </a:xfrm>
          <a:prstGeom prst="rect">
            <a:avLst/>
          </a:prstGeom>
        </p:spPr>
      </p:pic>
      <p:pic>
        <p:nvPicPr>
          <p:cNvPr id="5" name="Billede 4" descr="Et billede, der indeholder jord, byggematerialer, sten&#10;&#10;Automatisk genereret beskrivelse">
            <a:extLst>
              <a:ext uri="{FF2B5EF4-FFF2-40B4-BE49-F238E27FC236}">
                <a16:creationId xmlns:a16="http://schemas.microsoft.com/office/drawing/2014/main" id="{E3680A86-5DA7-1EF9-FDF2-0987BC1E1F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65" t="449" r="12210" b="-449"/>
          <a:stretch/>
        </p:blipFill>
        <p:spPr>
          <a:xfrm>
            <a:off x="8919730" y="2875468"/>
            <a:ext cx="2918690" cy="2917763"/>
          </a:xfrm>
          <a:prstGeom prst="rect">
            <a:avLst/>
          </a:prstGeom>
        </p:spPr>
      </p:pic>
      <p:pic>
        <p:nvPicPr>
          <p:cNvPr id="6" name="Google Shape;164;p9">
            <a:extLst>
              <a:ext uri="{FF2B5EF4-FFF2-40B4-BE49-F238E27FC236}">
                <a16:creationId xmlns:a16="http://schemas.microsoft.com/office/drawing/2014/main" id="{CC68BC09-1A18-E2F5-DCEA-C4D458D016D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448853" y="618967"/>
            <a:ext cx="1047822" cy="2147046"/>
          </a:xfrm>
          <a:prstGeom prst="rect">
            <a:avLst/>
          </a:prstGeom>
          <a:noFill/>
          <a:ln>
            <a:noFill/>
          </a:ln>
        </p:spPr>
      </p:pic>
    </p:spTree>
    <p:extLst>
      <p:ext uri="{BB962C8B-B14F-4D97-AF65-F5344CB8AC3E}">
        <p14:creationId xmlns:p14="http://schemas.microsoft.com/office/powerpoint/2010/main" val="30960667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63;p9">
            <a:extLst>
              <a:ext uri="{FF2B5EF4-FFF2-40B4-BE49-F238E27FC236}">
                <a16:creationId xmlns:a16="http://schemas.microsoft.com/office/drawing/2014/main" id="{F986DF0D-0F21-A485-C29F-4CBE094AD60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83457" y="3511553"/>
            <a:ext cx="1047822" cy="2147046"/>
          </a:xfrm>
          <a:prstGeom prst="rect">
            <a:avLst/>
          </a:prstGeom>
          <a:noFill/>
          <a:ln>
            <a:noFill/>
          </a:ln>
        </p:spPr>
      </p:pic>
      <p:pic>
        <p:nvPicPr>
          <p:cNvPr id="6" name="Google Shape;164;p9">
            <a:extLst>
              <a:ext uri="{FF2B5EF4-FFF2-40B4-BE49-F238E27FC236}">
                <a16:creationId xmlns:a16="http://schemas.microsoft.com/office/drawing/2014/main" id="{B07CF242-70F1-B145-EB5E-B04D3D3E3A5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83457" y="1332000"/>
            <a:ext cx="1047822" cy="2147046"/>
          </a:xfrm>
          <a:prstGeom prst="rect">
            <a:avLst/>
          </a:prstGeom>
          <a:noFill/>
          <a:ln>
            <a:noFill/>
          </a:ln>
        </p:spPr>
      </p:pic>
      <p:grpSp>
        <p:nvGrpSpPr>
          <p:cNvPr id="3" name="Gruppe 2">
            <a:extLst>
              <a:ext uri="{FF2B5EF4-FFF2-40B4-BE49-F238E27FC236}">
                <a16:creationId xmlns:a16="http://schemas.microsoft.com/office/drawing/2014/main" id="{05237795-F6C8-E383-99B8-33419D4168A5}"/>
              </a:ext>
            </a:extLst>
          </p:cNvPr>
          <p:cNvGrpSpPr/>
          <p:nvPr/>
        </p:nvGrpSpPr>
        <p:grpSpPr>
          <a:xfrm>
            <a:off x="767042" y="845758"/>
            <a:ext cx="9396371" cy="5138182"/>
            <a:chOff x="591829" y="1401432"/>
            <a:chExt cx="7369553" cy="4029864"/>
          </a:xfrm>
        </p:grpSpPr>
        <p:pic>
          <p:nvPicPr>
            <p:cNvPr id="19" name="Billede 18">
              <a:extLst>
                <a:ext uri="{FF2B5EF4-FFF2-40B4-BE49-F238E27FC236}">
                  <a16:creationId xmlns:a16="http://schemas.microsoft.com/office/drawing/2014/main" id="{7B8F3CE1-519E-3F02-17E3-A25D04F59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7640" y="1401432"/>
              <a:ext cx="4373742" cy="2678454"/>
            </a:xfrm>
            <a:prstGeom prst="rect">
              <a:avLst/>
            </a:prstGeom>
          </p:spPr>
        </p:pic>
        <p:pic>
          <p:nvPicPr>
            <p:cNvPr id="17" name="Billede 16" descr="Et billede, der indeholder græs, udendørs, himmel, felt&#10;&#10;Automatisk genereret beskrivelse">
              <a:extLst>
                <a:ext uri="{FF2B5EF4-FFF2-40B4-BE49-F238E27FC236}">
                  <a16:creationId xmlns:a16="http://schemas.microsoft.com/office/drawing/2014/main" id="{EDFF7D9D-FAE9-D176-9411-92808483C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3564" y="4123806"/>
              <a:ext cx="1961234" cy="1307490"/>
            </a:xfrm>
            <a:prstGeom prst="rect">
              <a:avLst/>
            </a:prstGeom>
          </p:spPr>
        </p:pic>
        <p:pic>
          <p:nvPicPr>
            <p:cNvPr id="18" name="Billede 17">
              <a:extLst>
                <a:ext uri="{FF2B5EF4-FFF2-40B4-BE49-F238E27FC236}">
                  <a16:creationId xmlns:a16="http://schemas.microsoft.com/office/drawing/2014/main" id="{DA729041-4C0C-D430-DB2B-54F2C76CDF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809" r="7091"/>
            <a:stretch/>
          </p:blipFill>
          <p:spPr>
            <a:xfrm>
              <a:off x="4820464" y="4123806"/>
              <a:ext cx="1908097" cy="1307490"/>
            </a:xfrm>
            <a:prstGeom prst="rect">
              <a:avLst/>
            </a:prstGeom>
          </p:spPr>
        </p:pic>
        <p:pic>
          <p:nvPicPr>
            <p:cNvPr id="20" name="Billede 19" descr="Et billede, der indeholder jord, udendørs, sten&#10;&#10;Automatisk genereret beskrivelse">
              <a:extLst>
                <a:ext uri="{FF2B5EF4-FFF2-40B4-BE49-F238E27FC236}">
                  <a16:creationId xmlns:a16="http://schemas.microsoft.com/office/drawing/2014/main" id="{D05A6422-0DD8-4C79-9105-B284340AA3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9058" y="2569745"/>
              <a:ext cx="2033874" cy="1307490"/>
            </a:xfrm>
            <a:prstGeom prst="rect">
              <a:avLst/>
            </a:prstGeom>
          </p:spPr>
        </p:pic>
        <p:pic>
          <p:nvPicPr>
            <p:cNvPr id="21" name="Billede 20" descr="Et billede, der indeholder jord, snavs, blad, plante&#10;&#10;Automatisk genereret beskrivelse">
              <a:extLst>
                <a:ext uri="{FF2B5EF4-FFF2-40B4-BE49-F238E27FC236}">
                  <a16:creationId xmlns:a16="http://schemas.microsoft.com/office/drawing/2014/main" id="{3E267A37-31D0-2A98-0592-10A5DC71B6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829" y="4123806"/>
              <a:ext cx="1844656" cy="1307490"/>
            </a:xfrm>
            <a:prstGeom prst="rect">
              <a:avLst/>
            </a:prstGeom>
          </p:spPr>
        </p:pic>
        <p:sp>
          <p:nvSpPr>
            <p:cNvPr id="22" name="Pil: højre 21">
              <a:extLst>
                <a:ext uri="{FF2B5EF4-FFF2-40B4-BE49-F238E27FC236}">
                  <a16:creationId xmlns:a16="http://schemas.microsoft.com/office/drawing/2014/main" id="{04E493AB-5F48-F227-C515-A25E29C9BECC}"/>
                </a:ext>
              </a:extLst>
            </p:cNvPr>
            <p:cNvSpPr/>
            <p:nvPr/>
          </p:nvSpPr>
          <p:spPr>
            <a:xfrm rot="5400000">
              <a:off x="5247876" y="3728517"/>
              <a:ext cx="605907" cy="381323"/>
            </a:xfrm>
            <a:prstGeom prst="rightArrow">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Pil: højre 22">
              <a:extLst>
                <a:ext uri="{FF2B5EF4-FFF2-40B4-BE49-F238E27FC236}">
                  <a16:creationId xmlns:a16="http://schemas.microsoft.com/office/drawing/2014/main" id="{A85313CD-19A7-7E13-B3B1-A84F5103097F}"/>
                </a:ext>
              </a:extLst>
            </p:cNvPr>
            <p:cNvSpPr/>
            <p:nvPr/>
          </p:nvSpPr>
          <p:spPr>
            <a:xfrm rot="10800000">
              <a:off x="4357657" y="4929923"/>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Pil: højre 23">
              <a:extLst>
                <a:ext uri="{FF2B5EF4-FFF2-40B4-BE49-F238E27FC236}">
                  <a16:creationId xmlns:a16="http://schemas.microsoft.com/office/drawing/2014/main" id="{3E5D61DA-567F-E71A-9C4F-7F0B76702F28}"/>
                </a:ext>
              </a:extLst>
            </p:cNvPr>
            <p:cNvSpPr/>
            <p:nvPr/>
          </p:nvSpPr>
          <p:spPr>
            <a:xfrm rot="10800000">
              <a:off x="2157922" y="4943020"/>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Pil: højre 24">
              <a:extLst>
                <a:ext uri="{FF2B5EF4-FFF2-40B4-BE49-F238E27FC236}">
                  <a16:creationId xmlns:a16="http://schemas.microsoft.com/office/drawing/2014/main" id="{E221167F-3163-ADDB-EF69-79D539701D0E}"/>
                </a:ext>
              </a:extLst>
            </p:cNvPr>
            <p:cNvSpPr/>
            <p:nvPr/>
          </p:nvSpPr>
          <p:spPr>
            <a:xfrm rot="16200000">
              <a:off x="1455233" y="3728516"/>
              <a:ext cx="605907" cy="381324"/>
            </a:xfrm>
            <a:prstGeom prst="rightArrow">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 name="Pil: højre 25">
              <a:extLst>
                <a:ext uri="{FF2B5EF4-FFF2-40B4-BE49-F238E27FC236}">
                  <a16:creationId xmlns:a16="http://schemas.microsoft.com/office/drawing/2014/main" id="{5F25C4AF-B895-9420-701F-8B5A8733F6F1}"/>
                </a:ext>
              </a:extLst>
            </p:cNvPr>
            <p:cNvSpPr/>
            <p:nvPr/>
          </p:nvSpPr>
          <p:spPr>
            <a:xfrm>
              <a:off x="3005220" y="2876155"/>
              <a:ext cx="605906" cy="3813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Titel 1">
            <a:extLst>
              <a:ext uri="{FF2B5EF4-FFF2-40B4-BE49-F238E27FC236}">
                <a16:creationId xmlns:a16="http://schemas.microsoft.com/office/drawing/2014/main" id="{71A0E6CF-9DF4-01EF-07F5-A98407F7268B}"/>
              </a:ext>
            </a:extLst>
          </p:cNvPr>
          <p:cNvSpPr>
            <a:spLocks noGrp="1"/>
          </p:cNvSpPr>
          <p:nvPr>
            <p:ph type="title"/>
          </p:nvPr>
        </p:nvSpPr>
        <p:spPr>
          <a:xfrm>
            <a:off x="695325" y="294791"/>
            <a:ext cx="10116110" cy="923183"/>
          </a:xfrm>
        </p:spPr>
        <p:txBody>
          <a:bodyPr/>
          <a:lstStyle/>
          <a:p>
            <a:r>
              <a:rPr lang="da-DK" sz="4400" dirty="0" err="1">
                <a:ea typeface="Avenir"/>
                <a:cs typeface="Avenir"/>
                <a:sym typeface="Avenir"/>
              </a:rPr>
              <a:t>Struvitproduktion</a:t>
            </a:r>
            <a:r>
              <a:rPr lang="da-DK" sz="4400" dirty="0">
                <a:ea typeface="Avenir"/>
                <a:cs typeface="Avenir"/>
                <a:sym typeface="Avenir"/>
              </a:rPr>
              <a:t> i Indien i lille skala? </a:t>
            </a:r>
            <a:endParaRPr lang="da-DK" dirty="0"/>
          </a:p>
        </p:txBody>
      </p:sp>
    </p:spTree>
    <p:extLst>
      <p:ext uri="{BB962C8B-B14F-4D97-AF65-F5344CB8AC3E}">
        <p14:creationId xmlns:p14="http://schemas.microsoft.com/office/powerpoint/2010/main" val="1426317373"/>
      </p:ext>
    </p:extLst>
  </p:cSld>
  <p:clrMapOvr>
    <a:masterClrMapping/>
  </p:clrMapOvr>
  <p:transition>
    <p:fade/>
  </p:transition>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6" ma:contentTypeDescription="Opret et nyt dokument." ma:contentTypeScope="" ma:versionID="2fa0c7cfe91f3d13e6c1052dfd556499">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a30b27ea4733757b1be6a7d8bb802f31"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Props1.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2.xml><?xml version="1.0" encoding="utf-8"?>
<ds:datastoreItem xmlns:ds="http://schemas.openxmlformats.org/officeDocument/2006/customXml" ds:itemID="{3750C6F7-93A6-41C4-90FC-2C73C11ACEE0}"/>
</file>

<file path=customXml/itemProps3.xml><?xml version="1.0" encoding="utf-8"?>
<ds:datastoreItem xmlns:ds="http://schemas.openxmlformats.org/officeDocument/2006/customXml" ds:itemID="{24C3EF39-3305-44D2-9B77-D5B5CFFA3B7F}">
  <ds:schemaRefs>
    <ds:schemaRef ds:uri="http://schemas.microsoft.com/office/2006/metadata/properties"/>
    <ds:schemaRef ds:uri="http://schemas.microsoft.com/office/infopath/2007/PartnerControls"/>
    <ds:schemaRef ds:uri="a182a518-1075-4414-b33f-9ae5c587f5b3"/>
    <ds:schemaRef ds:uri="c9556b18-80b3-495f-bf06-e7a3be1966d2"/>
  </ds:schemaRefs>
</ds:datastoreItem>
</file>

<file path=docProps/app.xml><?xml version="1.0" encoding="utf-8"?>
<Properties xmlns="http://schemas.openxmlformats.org/officeDocument/2006/extended-properties" xmlns:vt="http://schemas.openxmlformats.org/officeDocument/2006/docPropsVTypes">
  <Template>Office Theme</Template>
  <TotalTime>4764</TotalTime>
  <Words>442</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Avenir</vt:lpstr>
      <vt:lpstr>BetonEF-Bold</vt:lpstr>
      <vt:lpstr>Calibri</vt:lpstr>
      <vt:lpstr>EIS template</vt:lpstr>
      <vt:lpstr>PowerPoint-præsentation</vt:lpstr>
      <vt:lpstr>Fra urin til gødning </vt:lpstr>
      <vt:lpstr>Den globale phosphorudfordring</vt:lpstr>
      <vt:lpstr>Case: Indien</vt:lpstr>
      <vt:lpstr>Case: Indien</vt:lpstr>
      <vt:lpstr>Case: Indien</vt:lpstr>
      <vt:lpstr>Case: Indien</vt:lpstr>
      <vt:lpstr>Struvitproduktion i Danmark i stor skala</vt:lpstr>
      <vt:lpstr>Struvitproduktion i Indien i lille skala? </vt:lpstr>
      <vt:lpstr>Jeres opgave og produkt</vt:lpstr>
      <vt:lpstr>Engineering-processen</vt:lpstr>
      <vt:lpstr>Logbog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Anne Hansen</cp:lastModifiedBy>
  <cp:revision>39</cp:revision>
  <cp:lastPrinted>2020-01-07T12:17:15Z</cp:lastPrinted>
  <dcterms:created xsi:type="dcterms:W3CDTF">2017-11-20T16:02:28Z</dcterms:created>
  <dcterms:modified xsi:type="dcterms:W3CDTF">2022-08-19T13:11:38Z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