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  <p:sldMasterId id="2147483662" r:id="rId5"/>
  </p:sldMasterIdLst>
  <p:notesMasterIdLst>
    <p:notesMasterId r:id="rId37"/>
  </p:notesMasterIdLst>
  <p:handoutMasterIdLst>
    <p:handoutMasterId r:id="rId38"/>
  </p:handoutMasterIdLst>
  <p:sldIdLst>
    <p:sldId id="256" r:id="rId6"/>
    <p:sldId id="257" r:id="rId7"/>
    <p:sldId id="364" r:id="rId8"/>
    <p:sldId id="329" r:id="rId9"/>
    <p:sldId id="378" r:id="rId10"/>
    <p:sldId id="368" r:id="rId11"/>
    <p:sldId id="372" r:id="rId12"/>
    <p:sldId id="382" r:id="rId13"/>
    <p:sldId id="360" r:id="rId14"/>
    <p:sldId id="369" r:id="rId15"/>
    <p:sldId id="365" r:id="rId16"/>
    <p:sldId id="361" r:id="rId17"/>
    <p:sldId id="373" r:id="rId18"/>
    <p:sldId id="383" r:id="rId19"/>
    <p:sldId id="347" r:id="rId20"/>
    <p:sldId id="362" r:id="rId21"/>
    <p:sldId id="384" r:id="rId22"/>
    <p:sldId id="351" r:id="rId23"/>
    <p:sldId id="363" r:id="rId24"/>
    <p:sldId id="381" r:id="rId25"/>
    <p:sldId id="385" r:id="rId26"/>
    <p:sldId id="386" r:id="rId27"/>
    <p:sldId id="374" r:id="rId28"/>
    <p:sldId id="366" r:id="rId29"/>
    <p:sldId id="380" r:id="rId30"/>
    <p:sldId id="375" r:id="rId31"/>
    <p:sldId id="376" r:id="rId32"/>
    <p:sldId id="387" r:id="rId33"/>
    <p:sldId id="377" r:id="rId34"/>
    <p:sldId id="356" r:id="rId35"/>
    <p:sldId id="367" r:id="rId36"/>
  </p:sldIdLst>
  <p:sldSz cx="12192000" cy="6858000"/>
  <p:notesSz cx="6761163" cy="9942513"/>
  <p:embeddedFontLst>
    <p:embeddedFont>
      <p:font typeface="Work Sans" pitchFamily="2" charset="0"/>
      <p:regular r:id="rId39"/>
      <p:bold r:id="rId40"/>
      <p:italic r:id="rId41"/>
      <p:boldItalic r:id="rId42"/>
    </p:embeddedFont>
  </p:embeddedFontLst>
  <p:defaultTextStyle>
    <a:defPPr>
      <a:defRPr lang="da-DK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26642A-86C6-942C-C657-2D98C6B5A3D1}" name="Morten Gravgaard Poulsen" initials="MP" userId="S::mpo@nghf365.dk::fb42d9fa-1e97-4f00-9beb-a9ee25696d53" providerId="AD"/>
  <p188:author id="{2692C02B-D89E-EF18-9DB7-7978E7908505}" name="Asger Gotholdt Jacobsen" initials="AJ" userId="S::asgj@ida.dk::5a12879e-eba1-44be-b8fa-4cc0fdfd33da" providerId="AD"/>
  <p188:author id="{EC3AD5A5-A365-C8C2-23FB-51EC20DA7C11}" name="Julie Lindholm" initials="JL" userId="S::jlin@ida.dk::583f570d-385d-4314-a92b-bccc1b7483c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rben" initials="T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B5A"/>
    <a:srgbClr val="37AFB5"/>
    <a:srgbClr val="587F8A"/>
    <a:srgbClr val="008080"/>
    <a:srgbClr val="FFE600"/>
    <a:srgbClr val="FFFFFF"/>
    <a:srgbClr val="9DC3E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D4EA6-5A9F-4CF6-95A5-0DC95EC57FAF}" v="7" dt="2024-11-18T15:37:12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3" autoAdjust="0"/>
    <p:restoredTop sz="91242" autoAdjust="0"/>
  </p:normalViewPr>
  <p:slideViewPr>
    <p:cSldViewPr snapToGrid="0">
      <p:cViewPr varScale="1">
        <p:scale>
          <a:sx n="67" d="100"/>
          <a:sy n="67" d="100"/>
        </p:scale>
        <p:origin x="6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51" y="6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B2024CC2-8A94-4790-A552-E3300D6D1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2"/>
          </a:xfrm>
          <a:prstGeom prst="rect">
            <a:avLst/>
          </a:prstGeom>
        </p:spPr>
        <p:txBody>
          <a:bodyPr vert="horz" lIns="91178" tIns="45589" rIns="91178" bIns="45589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B156EF4-D5EE-468C-8CCD-52937D72C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762" y="0"/>
            <a:ext cx="2929837" cy="498852"/>
          </a:xfrm>
          <a:prstGeom prst="rect">
            <a:avLst/>
          </a:prstGeom>
        </p:spPr>
        <p:txBody>
          <a:bodyPr vert="horz" lIns="91178" tIns="45589" rIns="91178" bIns="45589" rtlCol="0"/>
          <a:lstStyle>
            <a:lvl1pPr algn="r">
              <a:defRPr sz="1200"/>
            </a:lvl1pPr>
          </a:lstStyle>
          <a:p>
            <a:fld id="{6D02588A-AC79-4251-B685-C1A0CC72ED50}" type="datetimeFigureOut">
              <a:rPr lang="da-DK" smtClean="0"/>
              <a:t>26-11-2024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6AE9312-86FF-4CC6-A1EF-0B31640A04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3664"/>
            <a:ext cx="2929837" cy="498851"/>
          </a:xfrm>
          <a:prstGeom prst="rect">
            <a:avLst/>
          </a:prstGeom>
        </p:spPr>
        <p:txBody>
          <a:bodyPr vert="horz" lIns="91178" tIns="45589" rIns="91178" bIns="45589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E2E29FB-C70E-488A-9244-2DB244460B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762" y="9443664"/>
            <a:ext cx="2929837" cy="498851"/>
          </a:xfrm>
          <a:prstGeom prst="rect">
            <a:avLst/>
          </a:prstGeom>
        </p:spPr>
        <p:txBody>
          <a:bodyPr vert="horz" lIns="91178" tIns="45589" rIns="91178" bIns="45589" rtlCol="0" anchor="b"/>
          <a:lstStyle>
            <a:lvl1pPr algn="r">
              <a:defRPr sz="1200"/>
            </a:lvl1pPr>
          </a:lstStyle>
          <a:p>
            <a:fld id="{70E263FF-CBEE-4909-8FCD-39A24ADE86E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376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2"/>
          </a:xfrm>
          <a:prstGeom prst="rect">
            <a:avLst/>
          </a:prstGeom>
        </p:spPr>
        <p:txBody>
          <a:bodyPr vert="horz" lIns="91178" tIns="45589" rIns="91178" bIns="45589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852"/>
          </a:xfrm>
          <a:prstGeom prst="rect">
            <a:avLst/>
          </a:prstGeom>
        </p:spPr>
        <p:txBody>
          <a:bodyPr vert="horz" lIns="91178" tIns="45589" rIns="91178" bIns="45589" rtlCol="0"/>
          <a:lstStyle>
            <a:lvl1pPr algn="r">
              <a:defRPr sz="1200"/>
            </a:lvl1pPr>
          </a:lstStyle>
          <a:p>
            <a:fld id="{9A176239-8A12-476A-9EC6-735ABE0B8511}" type="datetimeFigureOut">
              <a:rPr lang="da-DK" smtClean="0"/>
              <a:t>26-11-2024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8" tIns="45589" rIns="91178" bIns="45589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178" tIns="45589" rIns="91178" bIns="45589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43664"/>
            <a:ext cx="2929837" cy="498851"/>
          </a:xfrm>
          <a:prstGeom prst="rect">
            <a:avLst/>
          </a:prstGeom>
        </p:spPr>
        <p:txBody>
          <a:bodyPr vert="horz" lIns="91178" tIns="45589" rIns="91178" bIns="45589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29762" y="9443664"/>
            <a:ext cx="2929837" cy="498851"/>
          </a:xfrm>
          <a:prstGeom prst="rect">
            <a:avLst/>
          </a:prstGeom>
        </p:spPr>
        <p:txBody>
          <a:bodyPr vert="horz" lIns="91178" tIns="45589" rIns="91178" bIns="45589" rtlCol="0" anchor="b"/>
          <a:lstStyle>
            <a:lvl1pPr algn="r">
              <a:defRPr sz="1200"/>
            </a:lvl1pPr>
          </a:lstStyle>
          <a:p>
            <a:fld id="{BC484C3B-1DE0-4716-9C40-656C83D4A94D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221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thefuture.dk/undervisning/engineering-i-gymnasiet/undervisningsmaterialer/engineering-forloeb/engineering-introduk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.dk/drtv/serie/sirius_34746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hlinkClick r:id="rId3"/>
              </a:rPr>
              <a:t>Engineering-forløb - Introduktion til engineering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4C3B-1DE0-4716-9C40-656C83D4A94D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225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094">
              <a:defRPr/>
            </a:pPr>
            <a:r>
              <a:rPr lang="da-DK" dirty="0"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Forløbet indledes evt. med at vise et filmklip fra DR-dokumentaren fra 2023 </a:t>
            </a:r>
            <a:r>
              <a:rPr lang="da-DK"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om Sirius-patruljen </a:t>
            </a:r>
            <a:r>
              <a:rPr lang="da-DK" dirty="0"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(S1E2 ca. 6 min inde): </a:t>
            </a:r>
            <a:r>
              <a:rPr lang="da-DK" u="sng" dirty="0">
                <a:solidFill>
                  <a:srgbClr val="0563C1"/>
                </a:solidFill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Sirius: Sæson 1 | Se online her | DRTV</a:t>
            </a:r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4C3B-1DE0-4716-9C40-656C83D4A94D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985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4C3B-1DE0-4716-9C40-656C83D4A94D}" type="slidenum">
              <a:rPr lang="da-DK" smtClean="0"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8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person, tøj, indendørs, køkken&#10;&#10;Automatisk genereret beskrivelse">
            <a:extLst>
              <a:ext uri="{FF2B5EF4-FFF2-40B4-BE49-F238E27FC236}">
                <a16:creationId xmlns:a16="http://schemas.microsoft.com/office/drawing/2014/main" id="{3CBFF866-5FA6-53C4-0BD8-B05006310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7115" r="2609" b="17445"/>
          <a:stretch/>
        </p:blipFill>
        <p:spPr>
          <a:xfrm>
            <a:off x="-1" y="1"/>
            <a:ext cx="12192001" cy="652244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2CDFB9E3-989E-FC17-5EF4-A53BDACB92ED}"/>
              </a:ext>
            </a:extLst>
          </p:cNvPr>
          <p:cNvSpPr txBox="1"/>
          <p:nvPr userDrawn="1"/>
        </p:nvSpPr>
        <p:spPr>
          <a:xfrm>
            <a:off x="1352375" y="2139584"/>
            <a:ext cx="9487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dirty="0">
                <a:solidFill>
                  <a:schemeClr val="bg1"/>
                </a:solidFill>
                <a:effectLst/>
                <a:latin typeface="BetonEF" pitchFamily="50" charset="0"/>
              </a:rPr>
              <a:t>Design din egen chokolademousse</a:t>
            </a:r>
          </a:p>
          <a:p>
            <a:pPr algn="ctr"/>
            <a:r>
              <a:rPr lang="da-DK" sz="3600" dirty="0">
                <a:solidFill>
                  <a:schemeClr val="bg1"/>
                </a:solidFill>
                <a:effectLst/>
                <a:latin typeface="BetonEF" pitchFamily="50" charset="0"/>
                <a:ea typeface="Times New Roman" panose="02020603050405020304" pitchFamily="18" charset="0"/>
              </a:rPr>
              <a:t>– et engineeringforløb til kemi B</a:t>
            </a:r>
            <a:endParaRPr lang="da-DK" sz="3600" dirty="0">
              <a:solidFill>
                <a:schemeClr val="bg1"/>
              </a:solidFill>
              <a:latin typeface="BetonEF" pitchFamily="50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B723657-D5E2-EA62-132E-0A12B8E4B493}"/>
              </a:ext>
            </a:extLst>
          </p:cNvPr>
          <p:cNvSpPr/>
          <p:nvPr userDrawn="1"/>
        </p:nvSpPr>
        <p:spPr>
          <a:xfrm>
            <a:off x="0" y="6421772"/>
            <a:ext cx="12192000" cy="436228"/>
          </a:xfrm>
          <a:prstGeom prst="rect">
            <a:avLst/>
          </a:prstGeom>
          <a:solidFill>
            <a:srgbClr val="224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743F85A-370B-39C9-E2D1-1E51623301C5}"/>
              </a:ext>
            </a:extLst>
          </p:cNvPr>
          <p:cNvSpPr txBox="1"/>
          <p:nvPr userDrawn="1"/>
        </p:nvSpPr>
        <p:spPr>
          <a:xfrm>
            <a:off x="232996" y="6462000"/>
            <a:ext cx="3305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BetonEF-Bold" pitchFamily="50" charset="0"/>
              </a:rPr>
              <a:t>Engineering i gymnasiet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85AF0A6-3756-C128-C241-DB12CCA91262}"/>
              </a:ext>
            </a:extLst>
          </p:cNvPr>
          <p:cNvSpPr txBox="1"/>
          <p:nvPr userDrawn="1"/>
        </p:nvSpPr>
        <p:spPr>
          <a:xfrm>
            <a:off x="10114085" y="6462000"/>
            <a:ext cx="3305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rgbClr val="FFE600"/>
                </a:solidFill>
                <a:latin typeface="BetonEF-Bold" pitchFamily="50" charset="0"/>
              </a:rPr>
              <a:t>Engineer</a:t>
            </a:r>
            <a:r>
              <a:rPr lang="da-DK" sz="1600" dirty="0">
                <a:solidFill>
                  <a:schemeClr val="bg1"/>
                </a:solidFill>
                <a:latin typeface="BetonEF-Bold" pitchFamily="50" charset="0"/>
              </a:rPr>
              <a:t> the future</a:t>
            </a:r>
          </a:p>
        </p:txBody>
      </p:sp>
    </p:spTree>
    <p:extLst>
      <p:ext uri="{BB962C8B-B14F-4D97-AF65-F5344CB8AC3E}">
        <p14:creationId xmlns:p14="http://schemas.microsoft.com/office/powerpoint/2010/main" val="275546559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5FC584F-D275-256D-4620-476239D246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4D8FD-F246-4876-8828-BBBB40DF38D2}" type="datetimeFigureOut">
              <a:rPr lang="da-DK" smtClean="0"/>
              <a:t>26-11-2024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A49C971-5718-ABAC-0DD2-9B3BCE2E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EABE769-E4BC-A8E8-356F-BC91034B3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D3B057-A9A4-472A-92E9-BD2A5C699D9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928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B5A0F-B451-8480-1169-92F4D9CC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FC75EC-5A27-1F18-449C-E65CBD9BE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ABDEB18-10A6-A553-FE5E-14E8798C8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87B816D-6B77-5755-25B7-B0F87CFF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4D8FD-F246-4876-8828-BBBB40DF38D2}" type="datetimeFigureOut">
              <a:rPr lang="da-DK" smtClean="0"/>
              <a:t>26-11-2024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7F0733-D9B1-42A8-1B10-A19CAEEE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B77AB7D-737B-7839-94E8-49540AD2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D3B057-A9A4-472A-92E9-BD2A5C699D9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4366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27F72-73C2-49C3-7DF6-003E218F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8B16253-DACF-38C2-CDCE-5ACBDD4DA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D597942-F000-81E6-61D5-1F3581F2A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D544B83-C954-AABA-8D23-CF006A50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4D8FD-F246-4876-8828-BBBB40DF38D2}" type="datetimeFigureOut">
              <a:rPr lang="da-DK" smtClean="0"/>
              <a:t>26-11-2024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7743EEA-2531-CF26-75F5-4159A128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A60EE9-278E-69E1-40AE-67534863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D3B057-A9A4-472A-92E9-BD2A5C699D9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820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8C272-C1B9-7FC7-F682-D9D1CD5F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8E4F044-172F-76B9-72E1-3C114F55C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F1FE038-9FFA-A552-2FBF-B0A4DD5901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4D8FD-F246-4876-8828-BBBB40DF38D2}" type="datetimeFigureOut">
              <a:rPr lang="da-DK" smtClean="0"/>
              <a:t>26-11-2024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4632C6B-EA3E-4A57-BD09-48978F69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8238BEE-1244-BBAE-5160-884EABA7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D3B057-A9A4-472A-92E9-BD2A5C699D9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1406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F912191-B94C-D2C4-40E8-4B860C7764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68C3B32-E932-6B02-0BCA-886A3423F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546BDB8-E71A-3EF1-4620-63F6EB2559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4D8FD-F246-4876-8828-BBBB40DF38D2}" type="datetimeFigureOut">
              <a:rPr lang="da-DK" smtClean="0"/>
              <a:t>26-11-2024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221B96E-D8E3-7326-7241-CEC76C4B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A6CB550-788C-302E-1FD2-5BD75F15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D3B057-A9A4-472A-92E9-BD2A5C699D9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5325" y="294791"/>
            <a:ext cx="8265795" cy="923183"/>
          </a:xfrm>
        </p:spPr>
        <p:txBody>
          <a:bodyPr anchor="t" anchorCtr="0"/>
          <a:lstStyle>
            <a:lvl1pPr>
              <a:defRPr>
                <a:solidFill>
                  <a:srgbClr val="224B5A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700">
                <a:latin typeface="Work Sans" pitchFamily="2" charset="0"/>
              </a:defRPr>
            </a:lvl1pPr>
            <a:lvl2pPr>
              <a:defRPr sz="1700">
                <a:latin typeface="Work Sans" pitchFamily="2" charset="0"/>
              </a:defRPr>
            </a:lvl2pPr>
            <a:lvl3pPr>
              <a:defRPr sz="1700">
                <a:latin typeface="Work Sans" pitchFamily="2" charset="0"/>
              </a:defRPr>
            </a:lvl3pPr>
            <a:lvl4pPr>
              <a:defRPr sz="1700">
                <a:latin typeface="Work Sans" pitchFamily="2" charset="0"/>
              </a:defRPr>
            </a:lvl4pPr>
            <a:lvl5pPr>
              <a:defRPr sz="1700">
                <a:latin typeface="Work Sans" pitchFamily="2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0954751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61072257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6D9A9-2478-0346-E9DB-16BA4712F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8F58E5F-9283-DF99-3C2B-513186952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2C95B25-528A-AAEA-2B11-103A8D17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4D8FD-F246-4876-8828-BBBB40DF38D2}" type="datetimeFigureOut">
              <a:rPr lang="da-DK" smtClean="0"/>
              <a:t>26-11-2024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F20094-D28C-7C45-0E05-25B6B9818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963A2A-8242-1385-F285-EC6F04E4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D3B057-A9A4-472A-92E9-BD2A5C699D9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382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A3B2D-3085-C3BF-299A-E56559081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CAD51B-F216-8D00-954F-1190326A4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64EA82-05CF-52E9-F167-4E672301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4D8FD-F246-4876-8828-BBBB40DF38D2}" type="datetimeFigureOut">
              <a:rPr lang="da-DK" smtClean="0"/>
              <a:t>26-11-2024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126D3E9-6083-1660-F81A-59E134FFC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D3754D7-840C-CE10-D9DE-5DF3FDFE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D3B057-A9A4-472A-92E9-BD2A5C699D9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073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7B24C-3843-31C6-A82D-0542B5B8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882683B-3C61-2FBD-4FEA-13CFC1540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D4F9AC-E621-28A4-BE2D-4ED7C17A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4D8FD-F246-4876-8828-BBBB40DF38D2}" type="datetimeFigureOut">
              <a:rPr lang="da-DK" smtClean="0"/>
              <a:t>26-11-2024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0BC4482-6F31-0342-5D7B-856C3190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5C3957-FFD4-46A0-1D6C-4C44A23F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D3B057-A9A4-472A-92E9-BD2A5C699D9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697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EBD3E7-D607-2D75-A186-88BAD6B9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30924A-55A9-2AFE-5B2D-CADFBDB4E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1910CC9-8D3D-82F7-30F9-9E4DE53E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7709D7E-7D51-C30B-04E2-266B23E9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4D8FD-F246-4876-8828-BBBB40DF38D2}" type="datetimeFigureOut">
              <a:rPr lang="da-DK" smtClean="0"/>
              <a:t>26-11-2024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99B59BD-32C1-1196-3FF2-E44FB333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05676A2-2301-8B5A-BF84-15F765B6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D3B057-A9A4-472A-92E9-BD2A5C699D9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850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FD562-4E11-F934-00CC-2499C148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E0DE134-8EED-3C90-658E-F4A19F7D3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5D4877A-09B4-E0B0-A4FE-F416A6BBD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D985DC3-07F9-7475-E081-9A67848E2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D6EE08E-8729-2E4C-70A0-0A9F6CEFE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3450F13-D61E-CB21-E193-73C9A21F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4D8FD-F246-4876-8828-BBBB40DF38D2}" type="datetimeFigureOut">
              <a:rPr lang="da-DK" smtClean="0"/>
              <a:t>26-11-2024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8B453DB-2472-0A95-4477-7C716728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F7A2ECE-EFA7-EF1B-C606-52CEA635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D3B057-A9A4-472A-92E9-BD2A5C699D9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496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226E0-82D7-A53C-4889-8C4ED340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CEB01DC-D4D7-E86E-77C4-E230F930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4D8FD-F246-4876-8828-BBBB40DF38D2}" type="datetimeFigureOut">
              <a:rPr lang="da-DK" smtClean="0"/>
              <a:t>26-11-2024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06234F6-C373-5F27-9E8F-E28D26C0C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37C949D-6398-DBA6-89F4-1A1517D4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D3B057-A9A4-472A-92E9-BD2A5C699D9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62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95325" y="176035"/>
            <a:ext cx="10801350" cy="923183"/>
          </a:xfrm>
          <a:prstGeom prst="rect">
            <a:avLst/>
          </a:prstGeom>
        </p:spPr>
        <p:txBody>
          <a:bodyPr vert="horz" lIns="0" tIns="108000" rIns="91440" bIns="45720" rtlCol="0" anchor="ctr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95325" y="1332000"/>
            <a:ext cx="8101013" cy="4248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631930D-6E52-99ED-0EB5-A2032B27A027}"/>
              </a:ext>
            </a:extLst>
          </p:cNvPr>
          <p:cNvSpPr/>
          <p:nvPr userDrawn="1"/>
        </p:nvSpPr>
        <p:spPr>
          <a:xfrm>
            <a:off x="0" y="6421772"/>
            <a:ext cx="12192000" cy="436228"/>
          </a:xfrm>
          <a:prstGeom prst="rect">
            <a:avLst/>
          </a:prstGeom>
          <a:solidFill>
            <a:srgbClr val="224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D4A2916-8282-3C33-C5D2-2263BA4E3C6B}"/>
              </a:ext>
            </a:extLst>
          </p:cNvPr>
          <p:cNvSpPr txBox="1"/>
          <p:nvPr userDrawn="1"/>
        </p:nvSpPr>
        <p:spPr>
          <a:xfrm>
            <a:off x="232996" y="6462000"/>
            <a:ext cx="3305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BetonEF-Bold" pitchFamily="50" charset="0"/>
              </a:rPr>
              <a:t>Engineering i gymnasiet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9B4740B-8C55-DE43-AA64-60BB8E7184D9}"/>
              </a:ext>
            </a:extLst>
          </p:cNvPr>
          <p:cNvSpPr txBox="1"/>
          <p:nvPr userDrawn="1"/>
        </p:nvSpPr>
        <p:spPr>
          <a:xfrm>
            <a:off x="10114085" y="6462000"/>
            <a:ext cx="3305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rgbClr val="FFE600"/>
                </a:solidFill>
                <a:latin typeface="BetonEF-Bold" pitchFamily="50" charset="0"/>
              </a:rPr>
              <a:t>Engineer</a:t>
            </a:r>
            <a:r>
              <a:rPr lang="da-DK" sz="1600" dirty="0">
                <a:solidFill>
                  <a:schemeClr val="bg1"/>
                </a:solidFill>
                <a:latin typeface="BetonEF-Bold" pitchFamily="50" charset="0"/>
              </a:rPr>
              <a:t> the future</a:t>
            </a:r>
          </a:p>
        </p:txBody>
      </p:sp>
    </p:spTree>
    <p:extLst>
      <p:ext uri="{BB962C8B-B14F-4D97-AF65-F5344CB8AC3E}">
        <p14:creationId xmlns:p14="http://schemas.microsoft.com/office/powerpoint/2010/main" val="165156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4" r:id="rId3"/>
  </p:sldLayoutIdLst>
  <p:transition>
    <p:fade/>
  </p:transition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587F8A"/>
          </a:solidFill>
          <a:latin typeface="BetonEF-Bold" panose="02000503040000020003"/>
          <a:ea typeface="+mj-ea"/>
          <a:cs typeface="+mj-cs"/>
        </a:defRPr>
      </a:lvl1pPr>
    </p:titleStyle>
    <p:bodyStyle>
      <a:lvl1pPr marL="179388" indent="-179388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80975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79388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79388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pos="7242">
          <p15:clr>
            <a:srgbClr val="F26B43"/>
          </p15:clr>
        </p15:guide>
        <p15:guide id="6" pos="438">
          <p15:clr>
            <a:srgbClr val="F26B43"/>
          </p15:clr>
        </p15:guide>
        <p15:guide id="7" orient="horz" pos="835">
          <p15:clr>
            <a:srgbClr val="F26B43"/>
          </p15:clr>
        </p15:guide>
        <p15:guide id="8" orient="horz" pos="3521">
          <p15:clr>
            <a:srgbClr val="F26B43"/>
          </p15:clr>
        </p15:guide>
        <p15:guide id="10" pos="5541">
          <p15:clr>
            <a:srgbClr val="F26B43"/>
          </p15:clr>
        </p15:guide>
        <p15:guide id="11" orient="horz" pos="370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89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thefuture.dk/undervisning/engineering-i-gymnasiet/undervisningsmaterialer/engineering-forloeb/engineering-introduktion/%20)%20.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.dk/drtv/episode/sirius_-i-ukendt-land_34746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EDABCA4-6BBF-5D5A-4B4B-C1005B2457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r="6758"/>
          <a:stretch>
            <a:fillRect/>
          </a:stretch>
        </p:blipFill>
        <p:spPr bwMode="auto">
          <a:xfrm>
            <a:off x="0" y="-2879540"/>
            <a:ext cx="12192000" cy="9397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5">
            <a:extLst>
              <a:ext uri="{FF2B5EF4-FFF2-40B4-BE49-F238E27FC236}">
                <a16:creationId xmlns:a16="http://schemas.microsoft.com/office/drawing/2014/main" id="{53CD6217-FD9D-EE65-F243-0E86A7D37B78}"/>
              </a:ext>
            </a:extLst>
          </p:cNvPr>
          <p:cNvSpPr txBox="1">
            <a:spLocks/>
          </p:cNvSpPr>
          <p:nvPr/>
        </p:nvSpPr>
        <p:spPr>
          <a:xfrm>
            <a:off x="695325" y="176035"/>
            <a:ext cx="10801350" cy="92318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587F8A"/>
                </a:solidFill>
                <a:latin typeface="BetonEF-Bold" panose="02000503040000020003"/>
                <a:ea typeface="+mj-ea"/>
                <a:cs typeface="+mj-cs"/>
              </a:defRPr>
            </a:lvl1pPr>
          </a:lstStyle>
          <a:p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5CE6BE1-041C-F719-7723-907887EA7A35}"/>
              </a:ext>
            </a:extLst>
          </p:cNvPr>
          <p:cNvSpPr txBox="1">
            <a:spLocks/>
          </p:cNvSpPr>
          <p:nvPr/>
        </p:nvSpPr>
        <p:spPr>
          <a:xfrm>
            <a:off x="987171" y="1679121"/>
            <a:ext cx="9741408" cy="2318658"/>
          </a:xfrm>
          <a:prstGeom prst="rect">
            <a:avLst/>
          </a:prstGeom>
          <a:solidFill>
            <a:srgbClr val="224B5A"/>
          </a:solidFill>
          <a:ln w="25400">
            <a:solidFill>
              <a:srgbClr val="224B5A"/>
            </a:solidFill>
          </a:ln>
        </p:spPr>
        <p:txBody>
          <a:bodyPr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587F8A"/>
                </a:solidFill>
                <a:latin typeface="BetonEF-Bold" panose="02000503040000020003"/>
                <a:ea typeface="+mj-ea"/>
                <a:cs typeface="+mj-cs"/>
              </a:defRPr>
            </a:lvl1pPr>
          </a:lstStyle>
          <a:p>
            <a:pPr algn="ctr"/>
            <a:r>
              <a:rPr lang="da-DK" sz="4900" b="1">
                <a:solidFill>
                  <a:schemeClr val="bg1"/>
                </a:solidFill>
                <a:latin typeface="BetonEF" panose="020B0604020202020204" charset="0"/>
              </a:rPr>
              <a:t>Sirius-patruljen</a:t>
            </a:r>
            <a:br>
              <a:rPr lang="da-DK" dirty="0">
                <a:solidFill>
                  <a:schemeClr val="bg1"/>
                </a:solidFill>
                <a:latin typeface="BetonEF" panose="020B0604020202020204" charset="0"/>
              </a:rPr>
            </a:br>
            <a:r>
              <a:rPr lang="da-DK" sz="4100" dirty="0">
                <a:solidFill>
                  <a:schemeClr val="bg1"/>
                </a:solidFill>
                <a:latin typeface="BetonEF" panose="020B0604020202020204" charset="0"/>
              </a:rPr>
              <a:t>- et engineering-forløb til fysik A, B, C</a:t>
            </a:r>
          </a:p>
        </p:txBody>
      </p:sp>
    </p:spTree>
    <p:extLst>
      <p:ext uri="{BB962C8B-B14F-4D97-AF65-F5344CB8AC3E}">
        <p14:creationId xmlns:p14="http://schemas.microsoft.com/office/powerpoint/2010/main" val="130030809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A118D-C15B-8204-79C2-581E43770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F06A9-C3C0-0C33-5C7E-217C20AF9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66216"/>
            <a:ext cx="10201275" cy="92318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 dirty="0">
                <a:effectLst/>
                <a:latin typeface="BetonEF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Videnskortlægning</a:t>
            </a:r>
            <a:r>
              <a:rPr lang="da-DK" sz="2400" dirty="0">
                <a:effectLst/>
                <a:latin typeface="BetonEF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BetonEF" pitchFamily="50" charset="0"/>
              </a:rPr>
              <a:t>Udfyld selv slides)</a:t>
            </a:r>
            <a:endParaRPr lang="en-US" sz="4400" b="1" dirty="0">
              <a:highlight>
                <a:srgbClr val="FFFF00"/>
              </a:highlight>
              <a:latin typeface="BetonE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5449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20106-2CFA-2E2C-7563-627956A3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Logbog</a:t>
            </a:r>
            <a:endParaRPr lang="da-DK" sz="1200" dirty="0">
              <a:highlight>
                <a:srgbClr val="FFFF00"/>
              </a:highlight>
            </a:endParaRP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521DF130-4BA7-4295-AC56-4B141E200DEB}"/>
              </a:ext>
            </a:extLst>
          </p:cNvPr>
          <p:cNvSpPr txBox="1">
            <a:spLocks/>
          </p:cNvSpPr>
          <p:nvPr/>
        </p:nvSpPr>
        <p:spPr>
          <a:xfrm>
            <a:off x="2848708" y="1305000"/>
            <a:ext cx="7930660" cy="4248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93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1pPr>
            <a:lvl2pPr marL="3587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2pPr>
            <a:lvl3pPr marL="539750" indent="-1809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3pPr>
            <a:lvl4pPr marL="71913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89852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da-DK" dirty="0"/>
              <a:t>I skal føre logbog undervejs.</a:t>
            </a:r>
          </a:p>
          <a:p>
            <a:pPr marL="0" indent="0">
              <a:spcAft>
                <a:spcPts val="0"/>
              </a:spcAft>
              <a:buNone/>
            </a:pPr>
            <a:endParaRPr lang="da-DK" dirty="0"/>
          </a:p>
          <a:p>
            <a:pPr marL="0" indent="0">
              <a:spcAft>
                <a:spcPts val="0"/>
              </a:spcAft>
              <a:buNone/>
            </a:pPr>
            <a:r>
              <a:rPr lang="da-DK" dirty="0"/>
              <a:t>Følgende skal som minimum være besvaret i logbogen efter dagens lektion:</a:t>
            </a:r>
          </a:p>
          <a:p>
            <a:pPr marL="0" indent="0">
              <a:spcAft>
                <a:spcPts val="0"/>
              </a:spcAft>
              <a:buNone/>
            </a:pPr>
            <a:endParaRPr lang="da-DK" dirty="0"/>
          </a:p>
          <a:p>
            <a:pPr marL="342900" lvl="0" indent="-342900">
              <a:lnSpc>
                <a:spcPts val="1400"/>
              </a:lnSpc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Dato:</a:t>
            </a:r>
          </a:p>
          <a:p>
            <a:pPr marL="342900" lvl="0" indent="-342900">
              <a:lnSpc>
                <a:spcPts val="1400"/>
              </a:lnSpc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Vi har lavet: </a:t>
            </a:r>
            <a:endParaRPr lang="da-DK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Vi skal til næste gang:</a:t>
            </a:r>
            <a:endParaRPr lang="da-DK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Hvad vil vi gerne nå næste gang:</a:t>
            </a:r>
            <a:endParaRPr lang="da-DK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b="1" dirty="0"/>
          </a:p>
          <a:p>
            <a:pPr marL="0" indent="0">
              <a:spcAft>
                <a:spcPts val="0"/>
              </a:spcAft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endParaRPr lang="da-DK" sz="1400" dirty="0"/>
          </a:p>
        </p:txBody>
      </p:sp>
      <p:pic>
        <p:nvPicPr>
          <p:cNvPr id="6" name="Billede 5" descr="Et billede, der indeholder cirkel, skærmbillede, logo, Font/skrifttype&#10;&#10;Automatisk genereret beskrivelse">
            <a:extLst>
              <a:ext uri="{FF2B5EF4-FFF2-40B4-BE49-F238E27FC236}">
                <a16:creationId xmlns:a16="http://schemas.microsoft.com/office/drawing/2014/main" id="{15F46329-A4C9-1412-0565-C15B79BB22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4" t="27060" r="26531" b="27182"/>
          <a:stretch/>
        </p:blipFill>
        <p:spPr>
          <a:xfrm>
            <a:off x="657836" y="1217974"/>
            <a:ext cx="1617791" cy="1584000"/>
          </a:xfrm>
          <a:prstGeom prst="rect">
            <a:avLst/>
          </a:prstGeom>
        </p:spPr>
      </p:pic>
      <p:pic>
        <p:nvPicPr>
          <p:cNvPr id="9" name="Billede 8" descr="Et billede, der indeholder tekst, logo, skærmbillede, Font/skrifttype&#10;&#10;Automatisk genereret beskrivelse">
            <a:extLst>
              <a:ext uri="{FF2B5EF4-FFF2-40B4-BE49-F238E27FC236}">
                <a16:creationId xmlns:a16="http://schemas.microsoft.com/office/drawing/2014/main" id="{AD2519EC-5A88-6A22-099E-AF4D5627B1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6" t="26450" r="27019" b="26938"/>
          <a:stretch/>
        </p:blipFill>
        <p:spPr>
          <a:xfrm>
            <a:off x="657836" y="2880404"/>
            <a:ext cx="1571561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8007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7F35CB8-0723-07E3-084A-9DE0F535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7390"/>
            <a:ext cx="12192000" cy="2635623"/>
          </a:xfrm>
        </p:spPr>
        <p:txBody>
          <a:bodyPr anchor="t" anchorCtr="0"/>
          <a:lstStyle/>
          <a:p>
            <a:pPr algn="ctr"/>
            <a:r>
              <a:rPr lang="da-DK" sz="6000" dirty="0">
                <a:solidFill>
                  <a:srgbClr val="224B5A"/>
                </a:solidFill>
                <a:latin typeface="BetonEF" pitchFamily="50" charset="0"/>
              </a:rPr>
              <a:t> </a:t>
            </a:r>
            <a:br>
              <a:rPr lang="da-DK" sz="6000" dirty="0">
                <a:solidFill>
                  <a:srgbClr val="224B5A"/>
                </a:solidFill>
                <a:latin typeface="BetonEF" pitchFamily="50" charset="0"/>
              </a:rPr>
            </a:br>
            <a:br>
              <a:rPr lang="da-DK" sz="6000" dirty="0">
                <a:solidFill>
                  <a:srgbClr val="224B5A"/>
                </a:solidFill>
                <a:latin typeface="BetonEF" pitchFamily="50" charset="0"/>
              </a:rPr>
            </a:br>
            <a:endParaRPr lang="da-DK" dirty="0">
              <a:solidFill>
                <a:srgbClr val="224B5A"/>
              </a:solidFill>
              <a:latin typeface="BetonEF" pitchFamily="50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9BB1E1-ED61-1CDD-B40F-DF7AE0BE7376}"/>
              </a:ext>
            </a:extLst>
          </p:cNvPr>
          <p:cNvSpPr txBox="1">
            <a:spLocks/>
          </p:cNvSpPr>
          <p:nvPr/>
        </p:nvSpPr>
        <p:spPr>
          <a:xfrm>
            <a:off x="3517037" y="1772913"/>
            <a:ext cx="5157926" cy="1019114"/>
          </a:xfrm>
          <a:prstGeom prst="rect">
            <a:avLst/>
          </a:prstGeom>
          <a:solidFill>
            <a:srgbClr val="224B5A"/>
          </a:solidFill>
        </p:spPr>
        <p:txBody>
          <a:bodyPr vert="horz" lIns="0" tIns="108000" rIns="91440" bIns="4572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587F8A"/>
                </a:solidFill>
                <a:latin typeface="BetonEF-Bold" panose="02000503040000020003"/>
                <a:ea typeface="+mj-ea"/>
                <a:cs typeface="+mj-cs"/>
              </a:defRPr>
            </a:lvl1pPr>
          </a:lstStyle>
          <a:p>
            <a:pPr algn="ctr"/>
            <a:r>
              <a:rPr lang="da-DK" sz="6000" dirty="0">
                <a:solidFill>
                  <a:schemeClr val="bg1"/>
                </a:solidFill>
                <a:latin typeface="BetonEF" pitchFamily="50" charset="0"/>
              </a:rPr>
              <a:t>Lektion 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0C8BC4-A1E7-CFB2-2A32-B092519B1CD3}"/>
              </a:ext>
            </a:extLst>
          </p:cNvPr>
          <p:cNvSpPr txBox="1">
            <a:spLocks/>
          </p:cNvSpPr>
          <p:nvPr/>
        </p:nvSpPr>
        <p:spPr>
          <a:xfrm>
            <a:off x="1778396" y="3284475"/>
            <a:ext cx="8635207" cy="4248000"/>
          </a:xfrm>
          <a:prstGeom prst="rect">
            <a:avLst/>
          </a:prstGeom>
        </p:spPr>
        <p:txBody>
          <a:bodyPr/>
          <a:lstStyle>
            <a:lvl1pPr marL="1793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>
                <a:solidFill>
                  <a:srgbClr val="224B5A"/>
                </a:solidFill>
                <a:latin typeface="BetonEF" panose="020B0604020202020204" charset="0"/>
              </a:rPr>
              <a:t>Forsøgsopstart</a:t>
            </a:r>
          </a:p>
        </p:txBody>
      </p:sp>
    </p:spTree>
    <p:extLst>
      <p:ext uri="{BB962C8B-B14F-4D97-AF65-F5344CB8AC3E}">
        <p14:creationId xmlns:p14="http://schemas.microsoft.com/office/powerpoint/2010/main" val="124682977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04CD1-C3D2-4EAD-B35B-FDDD73F5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34D6A-2B8B-9348-68B5-491CF422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2" y="266216"/>
            <a:ext cx="10887075" cy="92318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 dirty="0">
                <a:latin typeface="BetonEF" panose="020B0604020202020204" charset="0"/>
              </a:rPr>
              <a:t>Opfølgning på logbog fra sidst </a:t>
            </a:r>
            <a:endParaRPr lang="en-US" sz="4400" b="1" dirty="0">
              <a:latin typeface="BetonE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1125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08C9A-CF99-84DA-BBBF-BD152A73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dirty="0">
                <a:solidFill>
                  <a:srgbClr val="224B5A"/>
                </a:solidFill>
                <a:effectLst/>
                <a:latin typeface="BetonEF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Forsøgsopstart</a:t>
            </a:r>
            <a:endParaRPr lang="da-DK" dirty="0">
              <a:solidFill>
                <a:srgbClr val="224B5A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83D2BC-FC1F-99A8-EF35-9F21EC745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 grupper, der er </a:t>
            </a:r>
            <a:r>
              <a:rPr lang="da-DK" sz="2800" dirty="0">
                <a:effectLst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kommet</a:t>
            </a:r>
            <a:r>
              <a:rPr lang="da-DK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længst i processen, starter med at prøve forsøg af. </a:t>
            </a:r>
          </a:p>
          <a:p>
            <a:pPr marL="0" indent="0">
              <a:buNone/>
            </a:pPr>
            <a:r>
              <a:rPr lang="da-DK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 andre arbejder med ”Metodekort: Læg en plan” og med at skitsere en forsøgsvejledning (”Metodekort: </a:t>
            </a:r>
            <a:r>
              <a:rPr lang="da-DK" dirty="0"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a-DK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rbejdstegning”).</a:t>
            </a:r>
            <a:endParaRPr lang="da-DK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0609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logo&#10;&#10;Automatisk genereret beskrivelse">
            <a:extLst>
              <a:ext uri="{FF2B5EF4-FFF2-40B4-BE49-F238E27FC236}">
                <a16:creationId xmlns:a16="http://schemas.microsoft.com/office/drawing/2014/main" id="{2544519D-1F18-1EE3-A068-A41EAB1F05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3" t="26338" r="26911" b="26526"/>
          <a:stretch/>
        </p:blipFill>
        <p:spPr>
          <a:xfrm>
            <a:off x="695325" y="1217974"/>
            <a:ext cx="1575598" cy="1584000"/>
          </a:xfrm>
          <a:prstGeom prst="rect">
            <a:avLst/>
          </a:prstGeom>
        </p:spPr>
      </p:pic>
      <p:pic>
        <p:nvPicPr>
          <p:cNvPr id="5" name="Billede 4" descr="Et billede, der indeholder cirkel, tekst, skærmbillede, logo&#10;&#10;Automatisk genereret beskrivelse">
            <a:extLst>
              <a:ext uri="{FF2B5EF4-FFF2-40B4-BE49-F238E27FC236}">
                <a16:creationId xmlns:a16="http://schemas.microsoft.com/office/drawing/2014/main" id="{106FEBA1-22DE-9996-E08C-A8A093C116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3" t="26839" r="26911" b="26901"/>
          <a:stretch/>
        </p:blipFill>
        <p:spPr>
          <a:xfrm>
            <a:off x="695325" y="2933157"/>
            <a:ext cx="1588282" cy="1584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F20106-2CFA-2E2C-7563-627956A3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Logbog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521DF130-4BA7-4295-AC56-4B141E200DEB}"/>
              </a:ext>
            </a:extLst>
          </p:cNvPr>
          <p:cNvSpPr txBox="1">
            <a:spLocks/>
          </p:cNvSpPr>
          <p:nvPr/>
        </p:nvSpPr>
        <p:spPr>
          <a:xfrm>
            <a:off x="3068516" y="1305000"/>
            <a:ext cx="7930660" cy="4248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93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1pPr>
            <a:lvl2pPr marL="3587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2pPr>
            <a:lvl3pPr marL="539750" indent="-1809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3pPr>
            <a:lvl4pPr marL="71913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89852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da-DK" dirty="0"/>
              <a:t>I skal føre logbog undervejs.</a:t>
            </a:r>
          </a:p>
          <a:p>
            <a:pPr marL="0" indent="0">
              <a:spcAft>
                <a:spcPts val="0"/>
              </a:spcAft>
              <a:buNone/>
            </a:pPr>
            <a:endParaRPr lang="da-DK" dirty="0"/>
          </a:p>
          <a:p>
            <a:pPr marL="0" indent="0">
              <a:spcAft>
                <a:spcPts val="0"/>
              </a:spcAft>
              <a:buNone/>
            </a:pPr>
            <a:r>
              <a:rPr lang="da-DK" dirty="0"/>
              <a:t>Følgende skal som minimum være besvaret i logbogen efter dagens lektion:</a:t>
            </a:r>
          </a:p>
          <a:p>
            <a:pPr marL="0" indent="0">
              <a:spcAft>
                <a:spcPts val="0"/>
              </a:spcAft>
              <a:buNone/>
            </a:pPr>
            <a:endParaRPr lang="da-DK" dirty="0"/>
          </a:p>
          <a:p>
            <a:pPr marL="342900" lvl="0" indent="-342900">
              <a:lnSpc>
                <a:spcPts val="1400"/>
              </a:lnSpc>
              <a:buFont typeface="Symbol" panose="05050102010706020507" pitchFamily="18" charset="2"/>
              <a:buChar char=""/>
            </a:pPr>
            <a:r>
              <a:rPr lang="da-DK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Dato:</a:t>
            </a:r>
          </a:p>
          <a:p>
            <a:pPr marL="342900" lvl="0" indent="-342900">
              <a:lnSpc>
                <a:spcPts val="1400"/>
              </a:lnSpc>
              <a:buFont typeface="Symbol" panose="05050102010706020507" pitchFamily="18" charset="2"/>
              <a:buChar char=""/>
            </a:pPr>
            <a:r>
              <a:rPr lang="da-DK" sz="16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Vi har lavet: </a:t>
            </a:r>
            <a:endParaRPr lang="da-DK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buFont typeface="Symbol" panose="05050102010706020507" pitchFamily="18" charset="2"/>
              <a:buChar char=""/>
            </a:pPr>
            <a:r>
              <a:rPr lang="da-DK" sz="16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Vi skal til næste gang:</a:t>
            </a:r>
            <a:endParaRPr lang="da-DK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da-DK" sz="16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Hvad vil vi gerne nå næste gang:</a:t>
            </a:r>
            <a:endParaRPr lang="da-DK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15476621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C7119317-3F8F-605B-BEED-98410AE74C8F}"/>
              </a:ext>
            </a:extLst>
          </p:cNvPr>
          <p:cNvSpPr txBox="1">
            <a:spLocks/>
          </p:cNvSpPr>
          <p:nvPr/>
        </p:nvSpPr>
        <p:spPr>
          <a:xfrm>
            <a:off x="2112168" y="3294000"/>
            <a:ext cx="8101013" cy="4248000"/>
          </a:xfrm>
          <a:prstGeom prst="rect">
            <a:avLst/>
          </a:prstGeom>
        </p:spPr>
        <p:txBody>
          <a:bodyPr/>
          <a:lstStyle>
            <a:lvl1pPr marL="1793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>
                <a:solidFill>
                  <a:srgbClr val="224B5A"/>
                </a:solidFill>
                <a:latin typeface="BetonEF" panose="020B0604020202020204" charset="0"/>
              </a:rPr>
              <a:t>Forsøgsrunde</a:t>
            </a:r>
          </a:p>
          <a:p>
            <a:pPr marL="0" indent="0" algn="ctr">
              <a:buNone/>
            </a:pPr>
            <a:r>
              <a:rPr lang="da-DK" sz="2400" dirty="0">
                <a:solidFill>
                  <a:srgbClr val="224B5A"/>
                </a:solidFill>
                <a:latin typeface="BetonEF" panose="020B0604020202020204" charset="0"/>
              </a:rPr>
              <a:t>Databehandling og planlægning</a:t>
            </a:r>
          </a:p>
          <a:p>
            <a:pPr marL="0" indent="0" algn="ctr">
              <a:buNone/>
            </a:pPr>
            <a:endParaRPr lang="da-DK" sz="2400" dirty="0">
              <a:solidFill>
                <a:srgbClr val="224B5A"/>
              </a:solidFill>
              <a:latin typeface="BetonEF" panose="020B060402020202020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7F35CB8-0723-07E3-084A-9DE0F535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0000"/>
            <a:ext cx="12192000" cy="2635623"/>
          </a:xfrm>
        </p:spPr>
        <p:txBody>
          <a:bodyPr anchor="t" anchorCtr="0"/>
          <a:lstStyle/>
          <a:p>
            <a:pPr algn="ctr"/>
            <a:r>
              <a:rPr lang="da-DK" sz="6000" dirty="0">
                <a:solidFill>
                  <a:srgbClr val="224B5A"/>
                </a:solidFill>
                <a:latin typeface="BetonEF" pitchFamily="50" charset="0"/>
              </a:rPr>
              <a:t> </a:t>
            </a:r>
            <a:br>
              <a:rPr lang="da-DK" sz="6000" dirty="0">
                <a:solidFill>
                  <a:srgbClr val="224B5A"/>
                </a:solidFill>
                <a:latin typeface="BetonEF" pitchFamily="50" charset="0"/>
              </a:rPr>
            </a:br>
            <a:endParaRPr lang="da-DK" dirty="0">
              <a:solidFill>
                <a:srgbClr val="224B5A"/>
              </a:solidFill>
              <a:latin typeface="BetonEF" pitchFamily="50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9BB1E1-ED61-1CDD-B40F-DF7AE0BE7376}"/>
              </a:ext>
            </a:extLst>
          </p:cNvPr>
          <p:cNvSpPr txBox="1">
            <a:spLocks/>
          </p:cNvSpPr>
          <p:nvPr/>
        </p:nvSpPr>
        <p:spPr>
          <a:xfrm>
            <a:off x="3517037" y="1772913"/>
            <a:ext cx="5157926" cy="1019114"/>
          </a:xfrm>
          <a:prstGeom prst="rect">
            <a:avLst/>
          </a:prstGeom>
          <a:solidFill>
            <a:srgbClr val="224B5A"/>
          </a:solidFill>
        </p:spPr>
        <p:txBody>
          <a:bodyPr vert="horz" lIns="0" tIns="108000" rIns="91440" bIns="4572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587F8A"/>
                </a:solidFill>
                <a:latin typeface="BetonEF-Bold" panose="02000503040000020003"/>
                <a:ea typeface="+mj-ea"/>
                <a:cs typeface="+mj-cs"/>
              </a:defRPr>
            </a:lvl1pPr>
          </a:lstStyle>
          <a:p>
            <a:pPr algn="ctr"/>
            <a:r>
              <a:rPr lang="da-DK" sz="6000" dirty="0">
                <a:solidFill>
                  <a:schemeClr val="bg1"/>
                </a:solidFill>
                <a:latin typeface="BetonEF" pitchFamily="50" charset="0"/>
              </a:rPr>
              <a:t>Lektion 4</a:t>
            </a:r>
          </a:p>
        </p:txBody>
      </p:sp>
    </p:spTree>
    <p:extLst>
      <p:ext uri="{BB962C8B-B14F-4D97-AF65-F5344CB8AC3E}">
        <p14:creationId xmlns:p14="http://schemas.microsoft.com/office/powerpoint/2010/main" val="25359300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17EE-7A2E-5A2E-1FE7-AE2BE17D8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65A20-703C-EBA8-D5D4-05BA6BC7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dirty="0">
                <a:solidFill>
                  <a:srgbClr val="224B5A"/>
                </a:solidFill>
                <a:effectLst/>
                <a:latin typeface="BetonEF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Forsøgsrunde</a:t>
            </a:r>
            <a:endParaRPr lang="da-DK" dirty="0">
              <a:solidFill>
                <a:srgbClr val="224B5A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61207C-14CB-430D-7FC3-F1FFFBF79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da-DK" sz="1800" dirty="0">
                <a:effectLst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 resterende grupper laver forsøg, mens de, der har prøvet af, arbejder med databehandling og planlægning.</a:t>
            </a:r>
            <a:endParaRPr lang="da-DK" sz="1800" dirty="0">
              <a:effectLst/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dirty="0"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18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logo&#10;&#10;Automatisk genereret beskrivelse">
            <a:extLst>
              <a:ext uri="{FF2B5EF4-FFF2-40B4-BE49-F238E27FC236}">
                <a16:creationId xmlns:a16="http://schemas.microsoft.com/office/drawing/2014/main" id="{2544519D-1F18-1EE3-A068-A41EAB1F05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3" t="26338" r="26911" b="26526"/>
          <a:stretch/>
        </p:blipFill>
        <p:spPr>
          <a:xfrm>
            <a:off x="695325" y="1217974"/>
            <a:ext cx="1588282" cy="1596752"/>
          </a:xfrm>
          <a:prstGeom prst="rect">
            <a:avLst/>
          </a:prstGeom>
        </p:spPr>
      </p:pic>
      <p:pic>
        <p:nvPicPr>
          <p:cNvPr id="5" name="Billede 4" descr="Et billede, der indeholder cirkel, tekst, skærmbillede, logo&#10;&#10;Automatisk genereret beskrivelse">
            <a:extLst>
              <a:ext uri="{FF2B5EF4-FFF2-40B4-BE49-F238E27FC236}">
                <a16:creationId xmlns:a16="http://schemas.microsoft.com/office/drawing/2014/main" id="{106FEBA1-22DE-9996-E08C-A8A093C116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3" t="26839" r="26911" b="26901"/>
          <a:stretch/>
        </p:blipFill>
        <p:spPr>
          <a:xfrm>
            <a:off x="695325" y="2897066"/>
            <a:ext cx="1588282" cy="1584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F20106-2CFA-2E2C-7563-627956A3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Logbog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521DF130-4BA7-4295-AC56-4B141E200DEB}"/>
              </a:ext>
            </a:extLst>
          </p:cNvPr>
          <p:cNvSpPr txBox="1">
            <a:spLocks/>
          </p:cNvSpPr>
          <p:nvPr/>
        </p:nvSpPr>
        <p:spPr>
          <a:xfrm>
            <a:off x="2923442" y="1384070"/>
            <a:ext cx="7930660" cy="4248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93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1pPr>
            <a:lvl2pPr marL="3587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2pPr>
            <a:lvl3pPr marL="539750" indent="-1809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3pPr>
            <a:lvl4pPr marL="71913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89852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sz="14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871211C-E01E-8E7D-C8B1-1B7527070065}"/>
              </a:ext>
            </a:extLst>
          </p:cNvPr>
          <p:cNvSpPr txBox="1"/>
          <p:nvPr/>
        </p:nvSpPr>
        <p:spPr>
          <a:xfrm>
            <a:off x="3355181" y="1384070"/>
            <a:ext cx="6710362" cy="2657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Work Sans" pitchFamily="2" charset="0"/>
              </a:rPr>
              <a:t>I skal føre logbog undervejs.</a:t>
            </a:r>
          </a:p>
          <a:p>
            <a:pPr marL="0" indent="0">
              <a:spcAft>
                <a:spcPts val="0"/>
              </a:spcAft>
              <a:buNone/>
            </a:pPr>
            <a:endParaRPr lang="da-DK" dirty="0">
              <a:latin typeface="Work Sans" pitchFamily="2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Work Sans" pitchFamily="2" charset="0"/>
              </a:rPr>
              <a:t>Følgende skal som minimum være besvaret i logbogen efter dagens lektion:</a:t>
            </a:r>
          </a:p>
          <a:p>
            <a:pPr marL="0" indent="0">
              <a:spcAft>
                <a:spcPts val="0"/>
              </a:spcAft>
              <a:buNone/>
            </a:pPr>
            <a:endParaRPr lang="da-DK" dirty="0">
              <a:latin typeface="Work Sans" pitchFamily="2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Dato:</a:t>
            </a:r>
          </a:p>
          <a:p>
            <a:pPr marL="342900" lvl="0" indent="-342900">
              <a:lnSpc>
                <a:spcPts val="1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Work Sans" pitchFamily="2" charset="0"/>
                <a:ea typeface="Arial" panose="020B0604020202020204" pitchFamily="34" charset="0"/>
                <a:cs typeface="Arial" panose="020B0604020202020204" pitchFamily="34" charset="0"/>
              </a:rPr>
              <a:t>Vi har lavet: </a:t>
            </a:r>
            <a:endParaRPr lang="da-DK" sz="1800" dirty="0">
              <a:effectLst/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Work Sans" pitchFamily="2" charset="0"/>
                <a:ea typeface="Arial" panose="020B0604020202020204" pitchFamily="34" charset="0"/>
                <a:cs typeface="Arial" panose="020B0604020202020204" pitchFamily="34" charset="0"/>
              </a:rPr>
              <a:t>Vi skal til næste gang:</a:t>
            </a:r>
            <a:endParaRPr lang="da-DK" sz="1800" dirty="0">
              <a:effectLst/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Work Sans" pitchFamily="2" charset="0"/>
                <a:ea typeface="Arial" panose="020B0604020202020204" pitchFamily="34" charset="0"/>
                <a:cs typeface="Arial" panose="020B0604020202020204" pitchFamily="34" charset="0"/>
              </a:rPr>
              <a:t>Hvad vil vi gerne nå næste gang:</a:t>
            </a:r>
            <a:endParaRPr lang="da-DK" sz="1800" dirty="0">
              <a:effectLst/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3285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FAB6E3-0B42-1FEC-CE7D-6FF2B57C8D7D}"/>
              </a:ext>
            </a:extLst>
          </p:cNvPr>
          <p:cNvSpPr txBox="1">
            <a:spLocks/>
          </p:cNvSpPr>
          <p:nvPr/>
        </p:nvSpPr>
        <p:spPr>
          <a:xfrm>
            <a:off x="1512642" y="3199323"/>
            <a:ext cx="9376263" cy="4248000"/>
          </a:xfrm>
          <a:prstGeom prst="rect">
            <a:avLst/>
          </a:prstGeom>
        </p:spPr>
        <p:txBody>
          <a:bodyPr/>
          <a:lstStyle>
            <a:lvl1pPr marL="1793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>
                <a:latin typeface="BetonEF" panose="020B0604020202020204" charset="0"/>
              </a:rPr>
              <a:t>Del og byt om undersøgelser og forsøg</a:t>
            </a:r>
          </a:p>
          <a:p>
            <a:pPr marL="0" indent="0" algn="ctr">
              <a:buNone/>
            </a:pPr>
            <a:r>
              <a:rPr lang="da-DK" sz="2400" dirty="0">
                <a:latin typeface="BetonEF" panose="020B0604020202020204" charset="0"/>
              </a:rPr>
              <a:t>Opsamling i gruppen</a:t>
            </a:r>
          </a:p>
          <a:p>
            <a:pPr marL="0" indent="0" algn="ctr">
              <a:buNone/>
            </a:pPr>
            <a:r>
              <a:rPr lang="da-DK" sz="2400" dirty="0">
                <a:latin typeface="BetonEF" panose="020B0604020202020204" charset="0"/>
              </a:rPr>
              <a:t>Videre </a:t>
            </a:r>
            <a:r>
              <a:rPr lang="da-DK" sz="2400">
                <a:latin typeface="BetonEF" panose="020B0604020202020204" charset="0"/>
              </a:rPr>
              <a:t>med gruppearbejdet - </a:t>
            </a:r>
            <a:r>
              <a:rPr lang="da-DK" sz="2400" dirty="0">
                <a:latin typeface="BetonEF" panose="020B0604020202020204" charset="0"/>
              </a:rPr>
              <a:t>herunder planlægning af forsøgsarbejde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7F35CB8-0723-07E3-084A-9DE0F535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788" y="563700"/>
            <a:ext cx="12192000" cy="2635623"/>
          </a:xfrm>
        </p:spPr>
        <p:txBody>
          <a:bodyPr anchor="t" anchorCtr="0"/>
          <a:lstStyle/>
          <a:p>
            <a:pPr algn="ctr"/>
            <a:r>
              <a:rPr lang="da-DK" sz="6000" dirty="0">
                <a:solidFill>
                  <a:srgbClr val="224B5A"/>
                </a:solidFill>
                <a:latin typeface="BetonEF" pitchFamily="50" charset="0"/>
              </a:rPr>
              <a:t> </a:t>
            </a:r>
            <a:br>
              <a:rPr lang="da-DK" sz="6000" dirty="0">
                <a:solidFill>
                  <a:srgbClr val="224B5A"/>
                </a:solidFill>
                <a:latin typeface="BetonEF" pitchFamily="50" charset="0"/>
              </a:rPr>
            </a:br>
            <a:br>
              <a:rPr lang="da-DK" sz="6000" dirty="0">
                <a:solidFill>
                  <a:srgbClr val="224B5A"/>
                </a:solidFill>
                <a:latin typeface="BetonEF" pitchFamily="50" charset="0"/>
              </a:rPr>
            </a:br>
            <a:endParaRPr lang="da-DK" dirty="0">
              <a:solidFill>
                <a:srgbClr val="224B5A"/>
              </a:solidFill>
              <a:latin typeface="BetonEF" pitchFamily="50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9BB1E1-ED61-1CDD-B40F-DF7AE0BE7376}"/>
              </a:ext>
            </a:extLst>
          </p:cNvPr>
          <p:cNvSpPr txBox="1">
            <a:spLocks/>
          </p:cNvSpPr>
          <p:nvPr/>
        </p:nvSpPr>
        <p:spPr>
          <a:xfrm>
            <a:off x="3517037" y="1772913"/>
            <a:ext cx="5157926" cy="1019114"/>
          </a:xfrm>
          <a:prstGeom prst="rect">
            <a:avLst/>
          </a:prstGeom>
          <a:solidFill>
            <a:srgbClr val="224B5A"/>
          </a:solidFill>
        </p:spPr>
        <p:txBody>
          <a:bodyPr vert="horz" lIns="0" tIns="108000" rIns="91440" bIns="4572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587F8A"/>
                </a:solidFill>
                <a:latin typeface="BetonEF-Bold" panose="02000503040000020003"/>
                <a:ea typeface="+mj-ea"/>
                <a:cs typeface="+mj-cs"/>
              </a:defRPr>
            </a:lvl1pPr>
          </a:lstStyle>
          <a:p>
            <a:pPr algn="ctr"/>
            <a:r>
              <a:rPr lang="da-DK" sz="6000" dirty="0">
                <a:solidFill>
                  <a:schemeClr val="bg1"/>
                </a:solidFill>
                <a:latin typeface="BetonEF" pitchFamily="50" charset="0"/>
              </a:rPr>
              <a:t>Lektion 5</a:t>
            </a:r>
          </a:p>
        </p:txBody>
      </p:sp>
    </p:spTree>
    <p:extLst>
      <p:ext uri="{BB962C8B-B14F-4D97-AF65-F5344CB8AC3E}">
        <p14:creationId xmlns:p14="http://schemas.microsoft.com/office/powerpoint/2010/main" val="2953524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7F35CB8-0723-07E3-084A-9DE0F535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0000"/>
            <a:ext cx="12192000" cy="2635623"/>
          </a:xfrm>
        </p:spPr>
        <p:txBody>
          <a:bodyPr anchor="t" anchorCtr="0"/>
          <a:lstStyle/>
          <a:p>
            <a:pPr algn="ctr"/>
            <a:r>
              <a:rPr lang="da-DK" sz="6000" dirty="0">
                <a:solidFill>
                  <a:srgbClr val="224B5A"/>
                </a:solidFill>
                <a:latin typeface="BetonEF" pitchFamily="50" charset="0"/>
              </a:rPr>
              <a:t> </a:t>
            </a:r>
            <a:br>
              <a:rPr lang="da-DK" sz="6000" dirty="0">
                <a:solidFill>
                  <a:srgbClr val="224B5A"/>
                </a:solidFill>
                <a:latin typeface="BetonEF" pitchFamily="50" charset="0"/>
              </a:rPr>
            </a:br>
            <a:br>
              <a:rPr lang="da-DK" sz="6000" dirty="0">
                <a:solidFill>
                  <a:srgbClr val="224B5A"/>
                </a:solidFill>
                <a:latin typeface="BetonEF" pitchFamily="50" charset="0"/>
              </a:rPr>
            </a:br>
            <a:r>
              <a:rPr lang="da-DK" dirty="0">
                <a:solidFill>
                  <a:srgbClr val="224B5A"/>
                </a:solidFill>
                <a:latin typeface="BetonEF" pitchFamily="50" charset="0"/>
              </a:rPr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9BB1E1-ED61-1CDD-B40F-DF7AE0BE7376}"/>
              </a:ext>
            </a:extLst>
          </p:cNvPr>
          <p:cNvSpPr txBox="1">
            <a:spLocks/>
          </p:cNvSpPr>
          <p:nvPr/>
        </p:nvSpPr>
        <p:spPr>
          <a:xfrm>
            <a:off x="3517037" y="1772913"/>
            <a:ext cx="5157926" cy="1019114"/>
          </a:xfrm>
          <a:prstGeom prst="rect">
            <a:avLst/>
          </a:prstGeom>
          <a:solidFill>
            <a:srgbClr val="224B5A"/>
          </a:solidFill>
        </p:spPr>
        <p:txBody>
          <a:bodyPr vert="horz" lIns="0" tIns="108000" rIns="91440" bIns="4572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587F8A"/>
                </a:solidFill>
                <a:latin typeface="BetonEF-Bold" panose="02000503040000020003"/>
                <a:ea typeface="+mj-ea"/>
                <a:cs typeface="+mj-cs"/>
              </a:defRPr>
            </a:lvl1pPr>
          </a:lstStyle>
          <a:p>
            <a:pPr algn="ctr"/>
            <a:r>
              <a:rPr lang="da-DK" sz="6000" dirty="0">
                <a:solidFill>
                  <a:schemeClr val="bg1"/>
                </a:solidFill>
                <a:latin typeface="BetonEF" pitchFamily="50" charset="0"/>
              </a:rPr>
              <a:t>Lektion 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7F1898-7240-B7AE-D978-EC8BACCD07C9}"/>
              </a:ext>
            </a:extLst>
          </p:cNvPr>
          <p:cNvSpPr txBox="1">
            <a:spLocks/>
          </p:cNvSpPr>
          <p:nvPr/>
        </p:nvSpPr>
        <p:spPr>
          <a:xfrm>
            <a:off x="1478604" y="3048740"/>
            <a:ext cx="9023899" cy="2009643"/>
          </a:xfrm>
          <a:prstGeom prst="rect">
            <a:avLst/>
          </a:prstGeom>
        </p:spPr>
        <p:txBody>
          <a:bodyPr/>
          <a:lstStyle>
            <a:lvl1pPr marL="1793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da-DK" sz="2400" dirty="0">
                <a:solidFill>
                  <a:srgbClr val="224B5A"/>
                </a:solidFill>
                <a:latin typeface="BetonEF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a-DK" sz="2400" dirty="0">
                <a:solidFill>
                  <a:srgbClr val="224B5A"/>
                </a:solidFill>
                <a:effectLst/>
                <a:latin typeface="BetonEF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ntroduktion til engineering</a:t>
            </a:r>
            <a:r>
              <a:rPr lang="da-DK" sz="2400" dirty="0">
                <a:solidFill>
                  <a:srgbClr val="224B5A"/>
                </a:solidFill>
                <a:latin typeface="BetonEF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400" dirty="0">
                <a:solidFill>
                  <a:srgbClr val="224B5A"/>
                </a:solidFill>
                <a:effectLst/>
                <a:latin typeface="BetonEF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designprocessen</a:t>
            </a:r>
            <a:endParaRPr lang="da-DK" sz="2400" dirty="0">
              <a:solidFill>
                <a:srgbClr val="224B5A"/>
              </a:solidFill>
              <a:effectLst/>
              <a:latin typeface="BetonEF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da-DK" sz="2400" dirty="0">
                <a:solidFill>
                  <a:srgbClr val="224B5A"/>
                </a:solidFill>
                <a:effectLst/>
                <a:latin typeface="BetonEF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Introduktion af narrativ, udfordring og kriterier</a:t>
            </a:r>
            <a:endParaRPr lang="da-DK" sz="2400" dirty="0">
              <a:solidFill>
                <a:srgbClr val="224B5A"/>
              </a:solidFill>
              <a:effectLst/>
              <a:latin typeface="BetonEF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da-DK" sz="2400" dirty="0">
                <a:solidFill>
                  <a:srgbClr val="224B5A"/>
                </a:solidFill>
                <a:latin typeface="BetonEF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da-DK" sz="2400" dirty="0">
                <a:solidFill>
                  <a:srgbClr val="224B5A"/>
                </a:solidFill>
                <a:effectLst/>
                <a:latin typeface="BetonEF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ruppedannelse og grupperoller</a:t>
            </a:r>
            <a:endParaRPr lang="da-DK" sz="2400" dirty="0">
              <a:solidFill>
                <a:srgbClr val="224B5A"/>
              </a:solidFill>
              <a:effectLst/>
              <a:latin typeface="BetonEF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1976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7A730-AB22-6F91-8A3A-514C9E919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224B5A"/>
                </a:solidFill>
              </a:rPr>
              <a:t>Del og byt om undersøgelser og forsøg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FD983DE-629A-C6B5-BB6C-E88798DC06C1}"/>
              </a:ext>
            </a:extLst>
          </p:cNvPr>
          <p:cNvSpPr txBox="1"/>
          <p:nvPr/>
        </p:nvSpPr>
        <p:spPr>
          <a:xfrm>
            <a:off x="695325" y="1273850"/>
            <a:ext cx="870585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Work Sans" pitchFamily="2" charset="0"/>
              </a:rPr>
              <a:t>2 personer fra gruppe 1 besøger gruppe 2.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Work Sans" pitchFamily="2" charset="0"/>
              </a:rPr>
              <a:t>2 personer fra gruppe 2 besøger gruppe 3.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Work Sans" pitchFamily="2" charset="0"/>
              </a:rPr>
              <a:t>Osv. … </a:t>
            </a:r>
          </a:p>
          <a:p>
            <a:pPr marL="0" indent="0">
              <a:spcAft>
                <a:spcPts val="0"/>
              </a:spcAft>
              <a:buNone/>
            </a:pPr>
            <a:endParaRPr lang="da-DK" dirty="0">
              <a:latin typeface="Work Sans" pitchFamily="2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Work Sans" pitchFamily="2" charset="0"/>
              </a:rPr>
              <a:t>Forklar hinanden, hvad I har lavet, og hvilke udfordringer I har haft i jeres arbejde indtil nu. </a:t>
            </a:r>
          </a:p>
          <a:p>
            <a:pPr marL="0" indent="0">
              <a:spcAft>
                <a:spcPts val="0"/>
              </a:spcAft>
              <a:buNone/>
            </a:pPr>
            <a:endParaRPr lang="da-DK" dirty="0">
              <a:latin typeface="Work Sans" pitchFamily="2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Work Sans" pitchFamily="2" charset="0"/>
              </a:rPr>
              <a:t>Kom ind på, hvordan I har lavet jeres forsøgsopstilling, og hvordan I planlægger at lave jeres videre arbejde frem til en færdig pakkeliste. Både den </a:t>
            </a:r>
            <a:r>
              <a:rPr lang="da-DK">
                <a:latin typeface="Work Sans" pitchFamily="2" charset="0"/>
              </a:rPr>
              <a:t>besøgende og den </a:t>
            </a:r>
            <a:r>
              <a:rPr lang="da-DK" dirty="0">
                <a:latin typeface="Work Sans" pitchFamily="2" charset="0"/>
              </a:rPr>
              <a:t>besøgte gruppe fortæller. </a:t>
            </a:r>
          </a:p>
          <a:p>
            <a:pPr marL="0" indent="0">
              <a:spcAft>
                <a:spcPts val="0"/>
              </a:spcAft>
              <a:buNone/>
            </a:pPr>
            <a:endParaRPr lang="da-DK" dirty="0">
              <a:latin typeface="Work Sans" pitchFamily="2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Work Sans" pitchFamily="2" charset="0"/>
              </a:rPr>
              <a:t>Efter ca</a:t>
            </a:r>
            <a:r>
              <a:rPr lang="da-DK">
                <a:latin typeface="Work Sans" pitchFamily="2" charset="0"/>
              </a:rPr>
              <a:t>. 7 + 2 </a:t>
            </a:r>
            <a:r>
              <a:rPr lang="da-DK" dirty="0">
                <a:latin typeface="Work Sans" pitchFamily="2" charset="0"/>
              </a:rPr>
              <a:t>minutter byttes der, således at de sidste 2 minutter er til at lave lidt noter om, hvad man har hørt og fået af gode ideer.</a:t>
            </a:r>
          </a:p>
          <a:p>
            <a:pPr marL="0" indent="0">
              <a:spcAft>
                <a:spcPts val="0"/>
              </a:spcAft>
              <a:buNone/>
            </a:pPr>
            <a:endParaRPr lang="da-DK" dirty="0">
              <a:latin typeface="Work Sans" pitchFamily="2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Work Sans" pitchFamily="2" charset="0"/>
              </a:rPr>
              <a:t>Herefter gentages processen, hvor gruppe 1 besøger gruppe 3 osv. </a:t>
            </a:r>
          </a:p>
        </p:txBody>
      </p:sp>
    </p:spTree>
    <p:extLst>
      <p:ext uri="{BB962C8B-B14F-4D97-AF65-F5344CB8AC3E}">
        <p14:creationId xmlns:p14="http://schemas.microsoft.com/office/powerpoint/2010/main" val="271360585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82CC7-AB98-AA94-A6FB-3FE0F274F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942BE-9CE0-8319-5120-E5D4AEE3F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224B5A"/>
                </a:solidFill>
              </a:rPr>
              <a:t>Opsamling i grupper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5E105ED-E6CE-525C-0DF3-3293693A6196}"/>
              </a:ext>
            </a:extLst>
          </p:cNvPr>
          <p:cNvSpPr txBox="1"/>
          <p:nvPr/>
        </p:nvSpPr>
        <p:spPr>
          <a:xfrm>
            <a:off x="847724" y="1426250"/>
            <a:ext cx="10734675" cy="3526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0"/>
              </a:spcAft>
              <a:buNone/>
            </a:pPr>
            <a:endParaRPr lang="da-DK" dirty="0"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4805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3107C-3B8E-1C22-FB09-F633BAA35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D12B8-4D59-EE12-30DA-61AD49736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76060"/>
            <a:ext cx="10801350" cy="923183"/>
          </a:xfrm>
        </p:spPr>
        <p:txBody>
          <a:bodyPr/>
          <a:lstStyle/>
          <a:p>
            <a:r>
              <a:rPr lang="da-DK" dirty="0">
                <a:solidFill>
                  <a:srgbClr val="224B5A"/>
                </a:solidFill>
              </a:rPr>
              <a:t>Videre med gruppearbejdet</a:t>
            </a:r>
            <a:br>
              <a:rPr lang="da-DK" dirty="0">
                <a:solidFill>
                  <a:srgbClr val="224B5A"/>
                </a:solidFill>
              </a:rPr>
            </a:br>
            <a:r>
              <a:rPr lang="da-DK" dirty="0">
                <a:solidFill>
                  <a:srgbClr val="224B5A"/>
                </a:solidFill>
              </a:rPr>
              <a:t>- herunder planlægning af forsøgsarbejde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192BD3DF-CBF8-ECC0-8AED-BEF96DF1E6C0}"/>
              </a:ext>
            </a:extLst>
          </p:cNvPr>
          <p:cNvSpPr txBox="1"/>
          <p:nvPr/>
        </p:nvSpPr>
        <p:spPr>
          <a:xfrm>
            <a:off x="762000" y="1464350"/>
            <a:ext cx="10734675" cy="3526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0"/>
              </a:spcAft>
              <a:buNone/>
            </a:pPr>
            <a:endParaRPr lang="da-DK" dirty="0"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058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D92D7-9799-FEAC-F019-2085B8C4F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A3774-8B25-9802-EBB9-02EF8FA8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Logbog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4C359DE0-6815-50F2-968C-33E97B932F28}"/>
              </a:ext>
            </a:extLst>
          </p:cNvPr>
          <p:cNvSpPr txBox="1">
            <a:spLocks/>
          </p:cNvSpPr>
          <p:nvPr/>
        </p:nvSpPr>
        <p:spPr>
          <a:xfrm>
            <a:off x="2923442" y="1384070"/>
            <a:ext cx="7930660" cy="4248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93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1pPr>
            <a:lvl2pPr marL="3587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2pPr>
            <a:lvl3pPr marL="539750" indent="-1809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3pPr>
            <a:lvl4pPr marL="71913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89852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sz="1400" dirty="0"/>
          </a:p>
        </p:txBody>
      </p:sp>
      <p:pic>
        <p:nvPicPr>
          <p:cNvPr id="8" name="Billede 7" descr="Et billede, der indeholder cirkel, skærmbillede, Grafik, logo&#10;&#10;Automatisk genereret beskrivelse">
            <a:extLst>
              <a:ext uri="{FF2B5EF4-FFF2-40B4-BE49-F238E27FC236}">
                <a16:creationId xmlns:a16="http://schemas.microsoft.com/office/drawing/2014/main" id="{C5CF1AC8-8C42-8126-C0DE-4108B8B8FA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25260" r="26521" b="28286"/>
          <a:stretch/>
        </p:blipFill>
        <p:spPr>
          <a:xfrm>
            <a:off x="601380" y="1056119"/>
            <a:ext cx="1588282" cy="1572516"/>
          </a:xfrm>
          <a:prstGeom prst="rect">
            <a:avLst/>
          </a:prstGeom>
        </p:spPr>
      </p:pic>
      <p:pic>
        <p:nvPicPr>
          <p:cNvPr id="6" name="Billede 5" descr="Et billede, der indeholder cirkel, skærmbillede, logo, Font/skrifttype&#10;&#10;Automatisk genereret beskrivelse">
            <a:extLst>
              <a:ext uri="{FF2B5EF4-FFF2-40B4-BE49-F238E27FC236}">
                <a16:creationId xmlns:a16="http://schemas.microsoft.com/office/drawing/2014/main" id="{7FE8B765-F4DA-BF65-DED0-564793DC64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4" t="27060" r="26531" b="27182"/>
          <a:stretch/>
        </p:blipFill>
        <p:spPr>
          <a:xfrm>
            <a:off x="667140" y="2766566"/>
            <a:ext cx="1617791" cy="1584000"/>
          </a:xfrm>
          <a:prstGeom prst="rect">
            <a:avLst/>
          </a:prstGeom>
        </p:spPr>
      </p:pic>
      <p:pic>
        <p:nvPicPr>
          <p:cNvPr id="7" name="Billede 6" descr="Et billede, der indeholder tekst, logo, skærmbillede, Font/skrifttype&#10;&#10;Automatisk genereret beskrivelse">
            <a:extLst>
              <a:ext uri="{FF2B5EF4-FFF2-40B4-BE49-F238E27FC236}">
                <a16:creationId xmlns:a16="http://schemas.microsoft.com/office/drawing/2014/main" id="{ABED772B-98AD-0382-747F-11677F0C75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6" t="26450" r="27019" b="26938"/>
          <a:stretch/>
        </p:blipFill>
        <p:spPr>
          <a:xfrm>
            <a:off x="713370" y="4488497"/>
            <a:ext cx="1571561" cy="1584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E5ABAC6-411E-1CF9-805D-54DAB5B31B7D}"/>
              </a:ext>
            </a:extLst>
          </p:cNvPr>
          <p:cNvSpPr txBox="1"/>
          <p:nvPr/>
        </p:nvSpPr>
        <p:spPr>
          <a:xfrm>
            <a:off x="3355181" y="1873627"/>
            <a:ext cx="6710362" cy="2657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Work Sans" pitchFamily="2" charset="0"/>
              </a:rPr>
              <a:t>I skal føre logbog undervejs.</a:t>
            </a:r>
          </a:p>
          <a:p>
            <a:pPr marL="0" indent="0">
              <a:spcAft>
                <a:spcPts val="0"/>
              </a:spcAft>
              <a:buNone/>
            </a:pPr>
            <a:endParaRPr lang="da-DK" dirty="0">
              <a:latin typeface="Work Sans" pitchFamily="2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Work Sans" pitchFamily="2" charset="0"/>
              </a:rPr>
              <a:t>Følgende skal som minimum være besvaret i logbogen efter dagens lektion:</a:t>
            </a:r>
          </a:p>
          <a:p>
            <a:pPr marL="0" indent="0">
              <a:spcAft>
                <a:spcPts val="0"/>
              </a:spcAft>
              <a:buNone/>
            </a:pPr>
            <a:endParaRPr lang="da-DK" b="1" dirty="0">
              <a:latin typeface="Work Sans" pitchFamily="2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Dato:</a:t>
            </a:r>
          </a:p>
          <a:p>
            <a:pPr marL="342900" lvl="0" indent="-342900">
              <a:lnSpc>
                <a:spcPts val="1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Work Sans" pitchFamily="2" charset="0"/>
                <a:ea typeface="Arial" panose="020B0604020202020204" pitchFamily="34" charset="0"/>
                <a:cs typeface="Arial" panose="020B0604020202020204" pitchFamily="34" charset="0"/>
              </a:rPr>
              <a:t>Vi har lavet: </a:t>
            </a:r>
            <a:endParaRPr lang="da-DK" sz="1800" dirty="0">
              <a:effectLst/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Work Sans" pitchFamily="2" charset="0"/>
                <a:ea typeface="Arial" panose="020B0604020202020204" pitchFamily="34" charset="0"/>
                <a:cs typeface="Arial" panose="020B0604020202020204" pitchFamily="34" charset="0"/>
              </a:rPr>
              <a:t>Vi skal til næste gang:</a:t>
            </a:r>
            <a:endParaRPr lang="da-DK" sz="1800" dirty="0">
              <a:effectLst/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Work Sans" pitchFamily="2" charset="0"/>
                <a:ea typeface="Arial" panose="020B0604020202020204" pitchFamily="34" charset="0"/>
                <a:cs typeface="Arial" panose="020B0604020202020204" pitchFamily="34" charset="0"/>
              </a:rPr>
              <a:t>Hvad vil vi gerne nå næste gang:</a:t>
            </a:r>
            <a:endParaRPr lang="da-DK" sz="1800" dirty="0">
              <a:effectLst/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8152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FAB6E3-0B42-1FEC-CE7D-6FF2B57C8D7D}"/>
              </a:ext>
            </a:extLst>
          </p:cNvPr>
          <p:cNvSpPr txBox="1">
            <a:spLocks/>
          </p:cNvSpPr>
          <p:nvPr/>
        </p:nvSpPr>
        <p:spPr>
          <a:xfrm>
            <a:off x="1407866" y="3259785"/>
            <a:ext cx="9376263" cy="4248000"/>
          </a:xfrm>
          <a:prstGeom prst="rect">
            <a:avLst/>
          </a:prstGeom>
        </p:spPr>
        <p:txBody>
          <a:bodyPr/>
          <a:lstStyle>
            <a:lvl1pPr marL="1793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>
                <a:solidFill>
                  <a:srgbClr val="224B5A"/>
                </a:solidFill>
                <a:latin typeface="BetonEF" panose="020B0604020202020204" charset="0"/>
              </a:rPr>
              <a:t>Forsøg og gruppearbejde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7F35CB8-0723-07E3-084A-9DE0F535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474215"/>
            <a:ext cx="12192000" cy="2635623"/>
          </a:xfrm>
        </p:spPr>
        <p:txBody>
          <a:bodyPr anchor="t" anchorCtr="0"/>
          <a:lstStyle/>
          <a:p>
            <a:pPr algn="ctr"/>
            <a:r>
              <a:rPr lang="da-DK" sz="6000" dirty="0">
                <a:solidFill>
                  <a:srgbClr val="224B5A"/>
                </a:solidFill>
                <a:latin typeface="BetonEF" pitchFamily="50" charset="0"/>
              </a:rPr>
              <a:t> </a:t>
            </a:r>
            <a:br>
              <a:rPr lang="da-DK" sz="6000" dirty="0">
                <a:solidFill>
                  <a:srgbClr val="224B5A"/>
                </a:solidFill>
                <a:latin typeface="BetonEF" pitchFamily="50" charset="0"/>
              </a:rPr>
            </a:br>
            <a:br>
              <a:rPr lang="da-DK" sz="6000" dirty="0">
                <a:solidFill>
                  <a:srgbClr val="224B5A"/>
                </a:solidFill>
                <a:latin typeface="BetonEF" pitchFamily="50" charset="0"/>
              </a:rPr>
            </a:br>
            <a:endParaRPr lang="da-DK" dirty="0">
              <a:solidFill>
                <a:srgbClr val="224B5A"/>
              </a:solidFill>
              <a:latin typeface="BetonEF" pitchFamily="50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9BB1E1-ED61-1CDD-B40F-DF7AE0BE7376}"/>
              </a:ext>
            </a:extLst>
          </p:cNvPr>
          <p:cNvSpPr txBox="1">
            <a:spLocks/>
          </p:cNvSpPr>
          <p:nvPr/>
        </p:nvSpPr>
        <p:spPr>
          <a:xfrm>
            <a:off x="3103841" y="1790021"/>
            <a:ext cx="5984315" cy="1019114"/>
          </a:xfrm>
          <a:prstGeom prst="rect">
            <a:avLst/>
          </a:prstGeom>
          <a:solidFill>
            <a:srgbClr val="224B5A"/>
          </a:solidFill>
        </p:spPr>
        <p:txBody>
          <a:bodyPr vert="horz" lIns="0" tIns="108000" rIns="91440" bIns="4572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587F8A"/>
                </a:solidFill>
                <a:latin typeface="BetonEF-Bold" panose="02000503040000020003"/>
                <a:ea typeface="+mj-ea"/>
                <a:cs typeface="+mj-cs"/>
              </a:defRPr>
            </a:lvl1pPr>
          </a:lstStyle>
          <a:p>
            <a:pPr algn="ctr"/>
            <a:r>
              <a:rPr lang="da-DK" sz="6000" dirty="0">
                <a:solidFill>
                  <a:schemeClr val="bg1"/>
                </a:solidFill>
                <a:latin typeface="BetonEF" pitchFamily="50" charset="0"/>
              </a:rPr>
              <a:t>Lektion 6, 7 og 8</a:t>
            </a:r>
          </a:p>
        </p:txBody>
      </p:sp>
    </p:spTree>
    <p:extLst>
      <p:ext uri="{BB962C8B-B14F-4D97-AF65-F5344CB8AC3E}">
        <p14:creationId xmlns:p14="http://schemas.microsoft.com/office/powerpoint/2010/main" val="345022115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6894E-8867-EFC9-69E1-439C81E2F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0FE9E-1EA7-0106-7636-CFFF0066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Logbog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1BEC8C01-50EB-3133-5184-F3766B0F49F5}"/>
              </a:ext>
            </a:extLst>
          </p:cNvPr>
          <p:cNvSpPr txBox="1">
            <a:spLocks/>
          </p:cNvSpPr>
          <p:nvPr/>
        </p:nvSpPr>
        <p:spPr>
          <a:xfrm>
            <a:off x="2923442" y="1384070"/>
            <a:ext cx="7930660" cy="4248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93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1pPr>
            <a:lvl2pPr marL="3587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2pPr>
            <a:lvl3pPr marL="539750" indent="-1809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3pPr>
            <a:lvl4pPr marL="71913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89852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sz="1400" dirty="0"/>
          </a:p>
        </p:txBody>
      </p:sp>
      <p:pic>
        <p:nvPicPr>
          <p:cNvPr id="8" name="Billede 7" descr="Et billede, der indeholder cirkel, skærmbillede, Grafik, logo&#10;&#10;Automatisk genereret beskrivelse">
            <a:extLst>
              <a:ext uri="{FF2B5EF4-FFF2-40B4-BE49-F238E27FC236}">
                <a16:creationId xmlns:a16="http://schemas.microsoft.com/office/drawing/2014/main" id="{C760094C-8EA7-BC4E-87E1-CC0369FBD4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25260" r="26521" b="28286"/>
          <a:stretch/>
        </p:blipFill>
        <p:spPr>
          <a:xfrm>
            <a:off x="890239" y="2170881"/>
            <a:ext cx="1588282" cy="1572516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56818442-4C01-35D4-727F-071086C065F2}"/>
              </a:ext>
            </a:extLst>
          </p:cNvPr>
          <p:cNvSpPr txBox="1"/>
          <p:nvPr/>
        </p:nvSpPr>
        <p:spPr>
          <a:xfrm>
            <a:off x="3355181" y="1873627"/>
            <a:ext cx="6710362" cy="2657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Work Sans" pitchFamily="2" charset="0"/>
              </a:rPr>
              <a:t>I skal føre logbog undervejs.</a:t>
            </a:r>
          </a:p>
          <a:p>
            <a:pPr marL="0" indent="0">
              <a:spcAft>
                <a:spcPts val="0"/>
              </a:spcAft>
              <a:buNone/>
            </a:pPr>
            <a:endParaRPr lang="da-DK" dirty="0">
              <a:latin typeface="Work Sans" pitchFamily="2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Work Sans" pitchFamily="2" charset="0"/>
              </a:rPr>
              <a:t>Følgende skal som minimum være besvaret i logbogen efter dagens lektion:</a:t>
            </a:r>
          </a:p>
          <a:p>
            <a:pPr marL="0" indent="0">
              <a:spcAft>
                <a:spcPts val="0"/>
              </a:spcAft>
              <a:buNone/>
            </a:pPr>
            <a:endParaRPr lang="da-DK" b="1" dirty="0">
              <a:latin typeface="Work Sans" pitchFamily="2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Dato:</a:t>
            </a:r>
          </a:p>
          <a:p>
            <a:pPr marL="342900" lvl="0" indent="-342900">
              <a:lnSpc>
                <a:spcPts val="1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Work Sans" pitchFamily="2" charset="0"/>
                <a:ea typeface="Arial" panose="020B0604020202020204" pitchFamily="34" charset="0"/>
                <a:cs typeface="Arial" panose="020B0604020202020204" pitchFamily="34" charset="0"/>
              </a:rPr>
              <a:t>Vi har lavet: </a:t>
            </a:r>
            <a:endParaRPr lang="da-DK" sz="1800" dirty="0">
              <a:effectLst/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Work Sans" pitchFamily="2" charset="0"/>
                <a:ea typeface="Arial" panose="020B0604020202020204" pitchFamily="34" charset="0"/>
                <a:cs typeface="Arial" panose="020B0604020202020204" pitchFamily="34" charset="0"/>
              </a:rPr>
              <a:t>Vi skal til næste gang:</a:t>
            </a:r>
            <a:endParaRPr lang="da-DK" sz="1800" dirty="0">
              <a:effectLst/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Work Sans" pitchFamily="2" charset="0"/>
                <a:ea typeface="Arial" panose="020B0604020202020204" pitchFamily="34" charset="0"/>
                <a:cs typeface="Arial" panose="020B0604020202020204" pitchFamily="34" charset="0"/>
              </a:rPr>
              <a:t>Hvad vil vi gerne nå næste gang:</a:t>
            </a:r>
            <a:endParaRPr lang="da-DK" sz="1800" dirty="0">
              <a:effectLst/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7241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60DD2-6053-5BC9-0695-C1B02D857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11E23B-ABDD-EFC6-657C-2661EC8E5E85}"/>
              </a:ext>
            </a:extLst>
          </p:cNvPr>
          <p:cNvSpPr txBox="1">
            <a:spLocks/>
          </p:cNvSpPr>
          <p:nvPr/>
        </p:nvSpPr>
        <p:spPr>
          <a:xfrm>
            <a:off x="1407868" y="3294000"/>
            <a:ext cx="9376263" cy="4248000"/>
          </a:xfrm>
          <a:prstGeom prst="rect">
            <a:avLst/>
          </a:prstGeom>
        </p:spPr>
        <p:txBody>
          <a:bodyPr/>
          <a:lstStyle>
            <a:lvl1pPr marL="1793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>
                <a:solidFill>
                  <a:srgbClr val="224B5A"/>
                </a:solidFill>
                <a:latin typeface="BetonEF" panose="020B0604020202020204" charset="0"/>
              </a:rPr>
              <a:t>Forberede fremlæggelse og rapport</a:t>
            </a:r>
          </a:p>
          <a:p>
            <a:pPr marL="0" indent="0" algn="ctr">
              <a:buNone/>
            </a:pPr>
            <a:endParaRPr lang="da-DK" sz="2400" dirty="0">
              <a:solidFill>
                <a:srgbClr val="224B5A"/>
              </a:solidFill>
              <a:latin typeface="BetonEF" panose="020B060402020202020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4767A0A-4288-BE2C-F332-0C308B06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0000"/>
            <a:ext cx="12192000" cy="2635623"/>
          </a:xfrm>
        </p:spPr>
        <p:txBody>
          <a:bodyPr anchor="t" anchorCtr="0"/>
          <a:lstStyle/>
          <a:p>
            <a:pPr algn="ctr"/>
            <a:r>
              <a:rPr lang="da-DK" sz="6000" dirty="0">
                <a:solidFill>
                  <a:srgbClr val="224B5A"/>
                </a:solidFill>
                <a:latin typeface="BetonEF" pitchFamily="50" charset="0"/>
              </a:rPr>
              <a:t> </a:t>
            </a:r>
            <a:br>
              <a:rPr lang="da-DK" sz="6000" dirty="0">
                <a:solidFill>
                  <a:srgbClr val="224B5A"/>
                </a:solidFill>
                <a:latin typeface="BetonEF" pitchFamily="50" charset="0"/>
              </a:rPr>
            </a:br>
            <a:br>
              <a:rPr lang="da-DK" sz="6000" dirty="0">
                <a:solidFill>
                  <a:srgbClr val="224B5A"/>
                </a:solidFill>
                <a:latin typeface="BetonEF" pitchFamily="50" charset="0"/>
              </a:rPr>
            </a:br>
            <a:endParaRPr lang="da-DK" dirty="0">
              <a:solidFill>
                <a:srgbClr val="224B5A"/>
              </a:solidFill>
              <a:latin typeface="BetonEF" pitchFamily="50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284763-5CF2-1527-D2AF-E34C64714472}"/>
              </a:ext>
            </a:extLst>
          </p:cNvPr>
          <p:cNvSpPr txBox="1">
            <a:spLocks/>
          </p:cNvSpPr>
          <p:nvPr/>
        </p:nvSpPr>
        <p:spPr>
          <a:xfrm>
            <a:off x="3517037" y="1772913"/>
            <a:ext cx="5157926" cy="1019114"/>
          </a:xfrm>
          <a:prstGeom prst="rect">
            <a:avLst/>
          </a:prstGeom>
          <a:solidFill>
            <a:srgbClr val="224B5A"/>
          </a:solidFill>
        </p:spPr>
        <p:txBody>
          <a:bodyPr vert="horz" lIns="0" tIns="108000" rIns="91440" bIns="4572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587F8A"/>
                </a:solidFill>
                <a:latin typeface="BetonEF-Bold" panose="02000503040000020003"/>
                <a:ea typeface="+mj-ea"/>
                <a:cs typeface="+mj-cs"/>
              </a:defRPr>
            </a:lvl1pPr>
          </a:lstStyle>
          <a:p>
            <a:pPr algn="ctr"/>
            <a:r>
              <a:rPr lang="da-DK" sz="6000" dirty="0">
                <a:solidFill>
                  <a:schemeClr val="bg1"/>
                </a:solidFill>
                <a:latin typeface="BetonEF" pitchFamily="50" charset="0"/>
              </a:rPr>
              <a:t>Lektion 9</a:t>
            </a:r>
          </a:p>
        </p:txBody>
      </p:sp>
    </p:spTree>
    <p:extLst>
      <p:ext uri="{BB962C8B-B14F-4D97-AF65-F5344CB8AC3E}">
        <p14:creationId xmlns:p14="http://schemas.microsoft.com/office/powerpoint/2010/main" val="172627934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E72F4-AE37-5007-94F8-125F1C27F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C9D13-7BCB-07F5-5B6D-2DE8BD6A9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94791"/>
            <a:ext cx="9982200" cy="1000609"/>
          </a:xfrm>
        </p:spPr>
        <p:txBody>
          <a:bodyPr/>
          <a:lstStyle/>
          <a:p>
            <a:r>
              <a:rPr lang="da-DK" dirty="0"/>
              <a:t>Forberede fremlæggelse og rapport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A3F3AE12-C3AE-B9FC-7A80-A38A8E241312}"/>
              </a:ext>
            </a:extLst>
          </p:cNvPr>
          <p:cNvSpPr txBox="1">
            <a:spLocks/>
          </p:cNvSpPr>
          <p:nvPr/>
        </p:nvSpPr>
        <p:spPr>
          <a:xfrm>
            <a:off x="2923442" y="1384070"/>
            <a:ext cx="7930660" cy="4248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93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1pPr>
            <a:lvl2pPr marL="3587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2pPr>
            <a:lvl3pPr marL="539750" indent="-1809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3pPr>
            <a:lvl4pPr marL="71913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89852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sz="14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FCC4330A-5B0F-C01A-AF36-DED907182F1B}"/>
              </a:ext>
            </a:extLst>
          </p:cNvPr>
          <p:cNvSpPr txBox="1"/>
          <p:nvPr/>
        </p:nvSpPr>
        <p:spPr>
          <a:xfrm>
            <a:off x="695324" y="1225930"/>
            <a:ext cx="8220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da-DK" i="1" dirty="0">
                <a:highlight>
                  <a:srgbClr val="FFFF00"/>
                </a:highlight>
                <a:latin typeface="Work Sans" pitchFamily="2" charset="0"/>
              </a:rPr>
              <a:t>Udfyld selv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highlight>
                  <a:srgbClr val="FFFF00"/>
                </a:highlight>
                <a:latin typeface="Work Sans" pitchFamily="2" charset="0"/>
              </a:rPr>
              <a:t> Metodekortet </a:t>
            </a:r>
            <a:r>
              <a:rPr lang="da-DK" i="1" dirty="0">
                <a:highlight>
                  <a:srgbClr val="FFFF00"/>
                </a:highlight>
                <a:latin typeface="Work Sans" pitchFamily="2" charset="0"/>
              </a:rPr>
              <a:t>Forbered jeres præsentation </a:t>
            </a:r>
            <a:r>
              <a:rPr lang="da-DK" dirty="0">
                <a:highlight>
                  <a:srgbClr val="FFFF00"/>
                </a:highlight>
                <a:latin typeface="Work Sans" pitchFamily="2" charset="0"/>
              </a:rPr>
              <a:t>kan bruges her.</a:t>
            </a:r>
            <a:endParaRPr lang="da-DK" sz="1800" dirty="0">
              <a:effectLst/>
              <a:highlight>
                <a:srgbClr val="FFFF00"/>
              </a:highlight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5630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B7EB4-798D-A095-5FFA-31F0C8D2F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B5A92-8A94-37CE-DA19-E4365E2C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Logbog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D47E52A3-86FD-DFC7-5287-94FA9AECC404}"/>
              </a:ext>
            </a:extLst>
          </p:cNvPr>
          <p:cNvSpPr txBox="1">
            <a:spLocks/>
          </p:cNvSpPr>
          <p:nvPr/>
        </p:nvSpPr>
        <p:spPr>
          <a:xfrm>
            <a:off x="2923442" y="1384070"/>
            <a:ext cx="7930660" cy="4248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93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1pPr>
            <a:lvl2pPr marL="3587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2pPr>
            <a:lvl3pPr marL="539750" indent="-1809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3pPr>
            <a:lvl4pPr marL="71913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89852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sz="1400" dirty="0"/>
          </a:p>
        </p:txBody>
      </p:sp>
      <p:pic>
        <p:nvPicPr>
          <p:cNvPr id="3" name="Billede 2" descr="Et billede, der indeholder cirkel, Grafik, logo, Font/skrifttype&#10;&#10;Automatisk genereret beskrivelse">
            <a:extLst>
              <a:ext uri="{FF2B5EF4-FFF2-40B4-BE49-F238E27FC236}">
                <a16:creationId xmlns:a16="http://schemas.microsoft.com/office/drawing/2014/main" id="{0339C19A-1F8F-4196-2D7A-E3DBCB5916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 t="9369" r="9407" b="9397"/>
          <a:stretch/>
        </p:blipFill>
        <p:spPr>
          <a:xfrm>
            <a:off x="647380" y="2810286"/>
            <a:ext cx="1617791" cy="1622098"/>
          </a:xfrm>
          <a:prstGeom prst="rect">
            <a:avLst/>
          </a:prstGeom>
        </p:spPr>
      </p:pic>
      <p:pic>
        <p:nvPicPr>
          <p:cNvPr id="5" name="Billede 4" descr="Et billede, der indeholder tekst, skærmbillede, Font/skrifttype, logo&#10;&#10;Automatisk genereret beskrivelse">
            <a:extLst>
              <a:ext uri="{FF2B5EF4-FFF2-40B4-BE49-F238E27FC236}">
                <a16:creationId xmlns:a16="http://schemas.microsoft.com/office/drawing/2014/main" id="{B1137FDC-67F8-ABDB-9C46-BFA1FC03EE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3" t="26338" r="26911" b="26526"/>
          <a:stretch/>
        </p:blipFill>
        <p:spPr>
          <a:xfrm>
            <a:off x="662135" y="1022203"/>
            <a:ext cx="1588282" cy="1596752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7FC641-4AEC-50E4-457B-A72E70D7ADAF}"/>
              </a:ext>
            </a:extLst>
          </p:cNvPr>
          <p:cNvSpPr txBox="1"/>
          <p:nvPr/>
        </p:nvSpPr>
        <p:spPr>
          <a:xfrm>
            <a:off x="3364706" y="1603292"/>
            <a:ext cx="6710362" cy="2657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Work Sans" pitchFamily="2" charset="0"/>
              </a:rPr>
              <a:t>I skal føre logbog undervejs.</a:t>
            </a:r>
          </a:p>
          <a:p>
            <a:pPr marL="0" indent="0">
              <a:spcAft>
                <a:spcPts val="0"/>
              </a:spcAft>
              <a:buNone/>
            </a:pPr>
            <a:endParaRPr lang="da-DK" dirty="0">
              <a:latin typeface="Work Sans" pitchFamily="2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latin typeface="Work Sans" pitchFamily="2" charset="0"/>
              </a:rPr>
              <a:t>Følgende skal som minimum være besvaret i logbogen efter dagens lektion:</a:t>
            </a:r>
          </a:p>
          <a:p>
            <a:pPr marL="0" indent="0">
              <a:spcAft>
                <a:spcPts val="0"/>
              </a:spcAft>
              <a:buNone/>
            </a:pPr>
            <a:endParaRPr lang="da-DK" b="1" dirty="0">
              <a:latin typeface="Work Sans" pitchFamily="2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Dato:</a:t>
            </a:r>
          </a:p>
          <a:p>
            <a:pPr marL="342900" lvl="0" indent="-342900">
              <a:lnSpc>
                <a:spcPts val="1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Work Sans" pitchFamily="2" charset="0"/>
                <a:ea typeface="Arial" panose="020B0604020202020204" pitchFamily="34" charset="0"/>
                <a:cs typeface="Arial" panose="020B0604020202020204" pitchFamily="34" charset="0"/>
              </a:rPr>
              <a:t>Vi har lavet: </a:t>
            </a:r>
            <a:endParaRPr lang="da-DK" sz="1800" dirty="0">
              <a:effectLst/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Work Sans" pitchFamily="2" charset="0"/>
                <a:ea typeface="Arial" panose="020B0604020202020204" pitchFamily="34" charset="0"/>
                <a:cs typeface="Arial" panose="020B0604020202020204" pitchFamily="34" charset="0"/>
              </a:rPr>
              <a:t>Vi skal til næste gang:</a:t>
            </a:r>
            <a:endParaRPr lang="da-DK" sz="1800" dirty="0">
              <a:effectLst/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Work Sans" pitchFamily="2" charset="0"/>
                <a:ea typeface="Arial" panose="020B0604020202020204" pitchFamily="34" charset="0"/>
                <a:cs typeface="Arial" panose="020B0604020202020204" pitchFamily="34" charset="0"/>
              </a:rPr>
              <a:t>Hvad vil vi gerne nå næste gang:</a:t>
            </a:r>
            <a:endParaRPr lang="da-DK" sz="1800" dirty="0">
              <a:effectLst/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3459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F2FF4-F0CB-76A6-D047-81F9D3ECA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7108DE-F859-3E5E-7E0F-F2720B74F3EE}"/>
              </a:ext>
            </a:extLst>
          </p:cNvPr>
          <p:cNvSpPr txBox="1">
            <a:spLocks/>
          </p:cNvSpPr>
          <p:nvPr/>
        </p:nvSpPr>
        <p:spPr>
          <a:xfrm>
            <a:off x="1264992" y="3124940"/>
            <a:ext cx="9376263" cy="4248000"/>
          </a:xfrm>
          <a:prstGeom prst="rect">
            <a:avLst/>
          </a:prstGeom>
        </p:spPr>
        <p:txBody>
          <a:bodyPr/>
          <a:lstStyle>
            <a:lvl1pPr marL="1793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>
                <a:solidFill>
                  <a:srgbClr val="224B5A"/>
                </a:solidFill>
                <a:latin typeface="BetonEF" panose="020B0604020202020204" charset="0"/>
              </a:rPr>
              <a:t>Cafefremlæggelser</a:t>
            </a:r>
          </a:p>
          <a:p>
            <a:pPr algn="ctr"/>
            <a:endParaRPr lang="da-DK" sz="2400" dirty="0">
              <a:solidFill>
                <a:srgbClr val="224B5A"/>
              </a:solidFill>
              <a:latin typeface="BetonEF" panose="020B060402020202020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8974F54-E593-16E3-DCA1-48EE8821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0000"/>
            <a:ext cx="12192000" cy="2635623"/>
          </a:xfrm>
        </p:spPr>
        <p:txBody>
          <a:bodyPr anchor="t" anchorCtr="0"/>
          <a:lstStyle/>
          <a:p>
            <a:pPr algn="ctr"/>
            <a:r>
              <a:rPr lang="da-DK" sz="6000" dirty="0">
                <a:solidFill>
                  <a:srgbClr val="224B5A"/>
                </a:solidFill>
                <a:latin typeface="BetonEF" pitchFamily="50" charset="0"/>
              </a:rPr>
              <a:t> </a:t>
            </a:r>
            <a:br>
              <a:rPr lang="da-DK" sz="6000" dirty="0">
                <a:solidFill>
                  <a:srgbClr val="224B5A"/>
                </a:solidFill>
                <a:latin typeface="BetonEF" pitchFamily="50" charset="0"/>
              </a:rPr>
            </a:br>
            <a:endParaRPr lang="da-DK" dirty="0">
              <a:solidFill>
                <a:srgbClr val="224B5A"/>
              </a:solidFill>
              <a:latin typeface="BetonEF" pitchFamily="50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6AF3BC-ACBA-00A9-B1E7-F3C6E02310F5}"/>
              </a:ext>
            </a:extLst>
          </p:cNvPr>
          <p:cNvSpPr txBox="1">
            <a:spLocks/>
          </p:cNvSpPr>
          <p:nvPr/>
        </p:nvSpPr>
        <p:spPr>
          <a:xfrm>
            <a:off x="3517037" y="1772913"/>
            <a:ext cx="5157926" cy="1019114"/>
          </a:xfrm>
          <a:prstGeom prst="rect">
            <a:avLst/>
          </a:prstGeom>
          <a:solidFill>
            <a:srgbClr val="224B5A"/>
          </a:solidFill>
        </p:spPr>
        <p:txBody>
          <a:bodyPr vert="horz" lIns="0" tIns="108000" rIns="91440" bIns="4572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587F8A"/>
                </a:solidFill>
                <a:latin typeface="BetonEF-Bold" panose="02000503040000020003"/>
                <a:ea typeface="+mj-ea"/>
                <a:cs typeface="+mj-cs"/>
              </a:defRPr>
            </a:lvl1pPr>
          </a:lstStyle>
          <a:p>
            <a:pPr algn="ctr"/>
            <a:r>
              <a:rPr lang="da-DK" sz="6000" dirty="0">
                <a:solidFill>
                  <a:schemeClr val="bg1"/>
                </a:solidFill>
                <a:latin typeface="BetonEF" pitchFamily="50" charset="0"/>
              </a:rPr>
              <a:t>Lektion 10</a:t>
            </a:r>
          </a:p>
        </p:txBody>
      </p:sp>
    </p:spTree>
    <p:extLst>
      <p:ext uri="{BB962C8B-B14F-4D97-AF65-F5344CB8AC3E}">
        <p14:creationId xmlns:p14="http://schemas.microsoft.com/office/powerpoint/2010/main" val="34735164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9B715-9B23-B1CA-6E54-3A588F20C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94791"/>
            <a:ext cx="11068050" cy="923183"/>
          </a:xfrm>
        </p:spPr>
        <p:txBody>
          <a:bodyPr/>
          <a:lstStyle/>
          <a:p>
            <a:r>
              <a:rPr lang="da-DK" dirty="0"/>
              <a:t>Introduktion til engineering designprocessen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FFD248-EF37-36EC-2152-884F7C510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32000"/>
            <a:ext cx="10810875" cy="4248000"/>
          </a:xfrm>
        </p:spPr>
        <p:txBody>
          <a:bodyPr/>
          <a:lstStyle/>
          <a:p>
            <a:pPr marL="0" indent="0" algn="ctr">
              <a:buNone/>
            </a:pPr>
            <a:r>
              <a:rPr lang="da-DK" sz="2800" i="1" dirty="0">
                <a:solidFill>
                  <a:srgbClr val="224B5A"/>
                </a:solidFill>
                <a:latin typeface="Work Sans" pitchFamily="2" charset="0"/>
              </a:rPr>
              <a:t>Note til læreren: </a:t>
            </a:r>
          </a:p>
          <a:p>
            <a:pPr marL="0" indent="0" algn="ctr">
              <a:buNone/>
            </a:pPr>
            <a:r>
              <a:rPr lang="da-DK" sz="2800" i="1" dirty="0">
                <a:solidFill>
                  <a:srgbClr val="224B5A"/>
                </a:solidFill>
                <a:latin typeface="Work Sans" pitchFamily="2" charset="0"/>
              </a:rPr>
              <a:t>Brug PowerPoint-præsentationen </a:t>
            </a:r>
            <a:r>
              <a:rPr lang="da-DK" sz="2800" i="1" dirty="0">
                <a:solidFill>
                  <a:srgbClr val="224B5A"/>
                </a:solidFill>
                <a:latin typeface="Work Sans" pitchFamily="2" charset="0"/>
                <a:hlinkClick r:id="rId3"/>
              </a:rPr>
              <a:t>”Introduktion til engineering designprocessen”:</a:t>
            </a:r>
            <a:r>
              <a:rPr lang="da-DK" sz="2800" i="1" u="sng" dirty="0">
                <a:solidFill>
                  <a:srgbClr val="224B5A"/>
                </a:solidFill>
                <a:latin typeface="Work Sans" pitchFamily="2" charset="0"/>
                <a:hlinkClick r:id="rId3"/>
              </a:rPr>
              <a:t> </a:t>
            </a:r>
            <a:r>
              <a:rPr lang="da-DK" sz="2800" i="1" dirty="0">
                <a:solidFill>
                  <a:srgbClr val="224B5A"/>
                </a:solidFill>
                <a:latin typeface="Work Sans" pitchFamily="2" charset="0"/>
              </a:rPr>
              <a:t>eller indsæt slides i denne PPT.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3709779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20106-2CFA-2E2C-7563-627956A3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dirty="0">
                <a:solidFill>
                  <a:srgbClr val="224B5A"/>
                </a:solidFill>
                <a:effectLst/>
                <a:latin typeface="BetonEF" pitchFamily="50" charset="0"/>
              </a:rPr>
              <a:t>Aflevering af logbog og præsentation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521DF130-4BA7-4295-AC56-4B141E200DEB}"/>
              </a:ext>
            </a:extLst>
          </p:cNvPr>
          <p:cNvSpPr txBox="1">
            <a:spLocks/>
          </p:cNvSpPr>
          <p:nvPr/>
        </p:nvSpPr>
        <p:spPr>
          <a:xfrm>
            <a:off x="3388360" y="1591945"/>
            <a:ext cx="8411291" cy="4248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93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1pPr>
            <a:lvl2pPr marL="3587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2pPr>
            <a:lvl3pPr marL="539750" indent="-1809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3pPr>
            <a:lvl4pPr marL="71913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89852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7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820269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E1E6DFD8-AA8E-A501-512E-8524F72FDB32}"/>
              </a:ext>
            </a:extLst>
          </p:cNvPr>
          <p:cNvSpPr txBox="1"/>
          <p:nvPr/>
        </p:nvSpPr>
        <p:spPr>
          <a:xfrm>
            <a:off x="1117830" y="2139922"/>
            <a:ext cx="1032509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a-DK" sz="1800" dirty="0">
                <a:solidFill>
                  <a:srgbClr val="224B5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Forløbet er udviklet af gymnasielærer Morten Poulsen, Nørresundby Gymnasium og HF i samarbejde med Engineer the Future og med støtte fra Villum Fonden, Novo Nordisk Fonden og Lundbeckfonden.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0" i="0" u="none" strike="noStrike" cap="none" normalizeH="0" baseline="0" dirty="0">
                <a:ln>
                  <a:noFill/>
                </a:ln>
                <a:effectLst/>
                <a:latin typeface="Work Sans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da-DK" altLang="da-DK" sz="1600" b="0" i="0" u="none" strike="noStrike" cap="none" normalizeH="0" baseline="0" dirty="0">
              <a:ln>
                <a:noFill/>
              </a:ln>
              <a:effectLst/>
              <a:latin typeface="Work Sans" pitchFamily="2" charset="0"/>
            </a:endParaRPr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C945EAEE-555C-334F-590C-61CAABB0729E}"/>
              </a:ext>
            </a:extLst>
          </p:cNvPr>
          <p:cNvCxnSpPr>
            <a:cxnSpLocks/>
          </p:cNvCxnSpPr>
          <p:nvPr/>
        </p:nvCxnSpPr>
        <p:spPr>
          <a:xfrm>
            <a:off x="1604682" y="690283"/>
            <a:ext cx="89602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Billede 3" descr="Et billede, der indeholder tekst, Font/skrifttype, skærmbillede, Grafik&#10;&#10;Automatisk genereret beskrivelse">
            <a:extLst>
              <a:ext uri="{FF2B5EF4-FFF2-40B4-BE49-F238E27FC236}">
                <a16:creationId xmlns:a16="http://schemas.microsoft.com/office/drawing/2014/main" id="{089DBFD2-F856-7625-FC4C-008A8B076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65" y="3618716"/>
            <a:ext cx="1802424" cy="619331"/>
          </a:xfrm>
          <a:prstGeom prst="rect">
            <a:avLst/>
          </a:prstGeom>
        </p:spPr>
      </p:pic>
      <p:pic>
        <p:nvPicPr>
          <p:cNvPr id="2" name="Billede 1" descr="Et billede, der indeholder Font/skrifttype, Grafik, grafisk design, design&#10;&#10;Automatisk genereret beskrivelse">
            <a:extLst>
              <a:ext uri="{FF2B5EF4-FFF2-40B4-BE49-F238E27FC236}">
                <a16:creationId xmlns:a16="http://schemas.microsoft.com/office/drawing/2014/main" id="{CD4EE81E-0C7A-EEF3-004D-57828A660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79" y="4800748"/>
            <a:ext cx="1736582" cy="43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2" descr="Lundbeckfondens formidlingspris - Unge Forskere">
            <a:extLst>
              <a:ext uri="{FF2B5EF4-FFF2-40B4-BE49-F238E27FC236}">
                <a16:creationId xmlns:a16="http://schemas.microsoft.com/office/drawing/2014/main" id="{056651DE-45BC-A08D-89E2-6FA6AA758F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438" y="4620514"/>
            <a:ext cx="1466780" cy="619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Presse - Novo Nordisk Fonden">
            <a:extLst>
              <a:ext uri="{FF2B5EF4-FFF2-40B4-BE49-F238E27FC236}">
                <a16:creationId xmlns:a16="http://schemas.microsoft.com/office/drawing/2014/main" id="{82FF1EFF-775E-5E2D-E059-16A38BB749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53" y="4612132"/>
            <a:ext cx="1622324" cy="505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0874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26865E-C5E1-67E1-BDD2-9A732D92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BetonEF" pitchFamily="50" charset="0"/>
              </a:rPr>
              <a:t>Narrativ og problem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C5FFBB2-4511-7D65-D031-29797BAB3A48}"/>
              </a:ext>
            </a:extLst>
          </p:cNvPr>
          <p:cNvSpPr txBox="1"/>
          <p:nvPr/>
        </p:nvSpPr>
        <p:spPr>
          <a:xfrm>
            <a:off x="468160" y="1217974"/>
            <a:ext cx="10828490" cy="4067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>
                <a:effectLst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Sirius-patruljen </a:t>
            </a:r>
            <a:r>
              <a:rPr lang="da-DK" sz="1800" dirty="0">
                <a:effectLst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er en eliteenhed under det danske Forsvar, der patruljerer i Nordøstgrønland for at sikre dansk suverænitet og overvåge den enorme nationalpark i området. Under deres patruljer befinder de sig ofte i nogle af verdens mest ekstreme og barske vejrforhold.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>
                <a:effectLst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Sirius-patruljen </a:t>
            </a:r>
            <a:r>
              <a:rPr lang="da-DK" sz="1800" dirty="0">
                <a:effectLst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står over for en særlig udfordring, når de skal på patrulje i Grønlands iskolde klima. Over </a:t>
            </a:r>
            <a:r>
              <a:rPr lang="da-DK" sz="1800">
                <a:effectLst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en treugers </a:t>
            </a:r>
            <a:r>
              <a:rPr lang="da-DK" sz="1800" dirty="0">
                <a:effectLst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periode vil de befinde sig i temperaturer ned til -30 °C, hvor det ikke er muligt at medbringe vand, da det både er tungt og vil fryse til is. Vand er imidlertid en livsnødvendighed – uden adgang til drikkevand og varme risikerer patruljen deres overlevelse.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dirty="0">
                <a:effectLst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Jeres opgave er at udvikle løsninger, der sikrer tilstrækkelig adgang til vand og varme, </a:t>
            </a:r>
            <a:r>
              <a:rPr lang="da-DK" sz="1800">
                <a:effectLst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så Sirius-patruljen </a:t>
            </a:r>
            <a:r>
              <a:rPr lang="da-DK" sz="1800" dirty="0">
                <a:effectLst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kan overleve og gennemføre deres mission i dette ekstreme miljø.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dirty="0">
                <a:effectLst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800" b="0" dirty="0">
              <a:solidFill>
                <a:srgbClr val="234B5A"/>
              </a:solidFill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339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hlinkClick r:id="rId3"/>
            <a:extLst>
              <a:ext uri="{FF2B5EF4-FFF2-40B4-BE49-F238E27FC236}">
                <a16:creationId xmlns:a16="http://schemas.microsoft.com/office/drawing/2014/main" id="{7D650EC3-26B6-2968-F972-3EA1F3CF6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03935" y="608013"/>
            <a:ext cx="8849740" cy="5017056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B17B5BBA-37E0-54D0-684B-8AB402137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642368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1AD37-7E8D-A921-62FF-FFFAE36FC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B8756-0B36-CAD9-7179-00707E06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BetonEF" pitchFamily="50" charset="0"/>
              </a:rPr>
              <a:t>Udfordring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0314DFE-07B9-B8F9-E2D9-7B9F775195B2}"/>
              </a:ext>
            </a:extLst>
          </p:cNvPr>
          <p:cNvSpPr txBox="1"/>
          <p:nvPr/>
        </p:nvSpPr>
        <p:spPr>
          <a:xfrm>
            <a:off x="468159" y="1217974"/>
            <a:ext cx="10796871" cy="1941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a-DK" sz="1800" dirty="0">
                <a:effectLst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I skal komme med en begrundet anbefaling </a:t>
            </a:r>
            <a:r>
              <a:rPr lang="da-DK" sz="1800">
                <a:effectLst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til Sirius-patruljen </a:t>
            </a:r>
            <a:r>
              <a:rPr lang="da-DK" sz="1800" dirty="0">
                <a:effectLst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om, hvilke(n) type(r) brændsel de skal have med og hvor meget. </a:t>
            </a:r>
            <a:endParaRPr lang="da-DK" sz="1800" dirty="0">
              <a:effectLst/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a-DK" sz="1800">
                <a:effectLst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Sirius-patruljen </a:t>
            </a:r>
            <a:r>
              <a:rPr lang="da-DK" sz="1800" dirty="0">
                <a:effectLst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skal kunne smelte sne/is til drikkevand og til madlavning.</a:t>
            </a:r>
            <a:endParaRPr lang="da-DK" sz="1800" dirty="0">
              <a:effectLst/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a-DK" sz="1800" dirty="0">
                <a:effectLst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Desuden skal I udarbejde en simpel brænder, i det tilfælde de medbragte brændere går i stykker. </a:t>
            </a:r>
            <a:endParaRPr lang="da-DK" sz="1800" dirty="0">
              <a:effectLst/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4856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94674-3526-3C58-2A41-49E13141E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7C77E0-F39F-C201-F2F7-2044396A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BetonEF" pitchFamily="50" charset="0"/>
              </a:rPr>
              <a:t>Kriterier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54C08FD-0259-6079-75F0-B051A1EB8212}"/>
              </a:ext>
            </a:extLst>
          </p:cNvPr>
          <p:cNvSpPr txBox="1"/>
          <p:nvPr/>
        </p:nvSpPr>
        <p:spPr>
          <a:xfrm>
            <a:off x="695325" y="1381647"/>
            <a:ext cx="9713804" cy="1453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dirty="0">
                <a:effectLst/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Pakkelisten skal beskrive det brændsel, patruljen skal have med og hvor meget. Det vil sige, at I skal undersøge flere brændstoftyper og brændere og derved udvikle flere udkast til en pakkeliste og argumentere for valg af den bedste.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022239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43CC1-C688-8CD0-5E51-3E0090BF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224B5A"/>
                </a:solidFill>
                <a:latin typeface="BetonEF" pitchFamily="50" charset="0"/>
              </a:rPr>
              <a:t>Gruppedannelse </a:t>
            </a:r>
            <a:r>
              <a:rPr lang="en-US" sz="4400" b="1" dirty="0">
                <a:solidFill>
                  <a:srgbClr val="224B5A"/>
                </a:solidFill>
                <a:highlight>
                  <a:srgbClr val="FFFF00"/>
                </a:highlight>
                <a:latin typeface="BetonEF" pitchFamily="50" charset="0"/>
              </a:rPr>
              <a:t>(udfyldes af læreren)</a:t>
            </a:r>
            <a:endParaRPr lang="da-DK" dirty="0">
              <a:solidFill>
                <a:srgbClr val="224B5A"/>
              </a:solidFill>
              <a:highlight>
                <a:srgbClr val="FFFF00"/>
              </a:highlight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FC463E-7B8D-43A3-BB47-CDF37078C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a-DK" sz="1800" dirty="0">
                <a:effectLst/>
                <a:highlight>
                  <a:srgbClr val="FFFF00"/>
                </a:highlight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Snak gruppedannelse og grupperoller.</a:t>
            </a:r>
            <a:endParaRPr lang="da-DK" sz="1800" dirty="0">
              <a:effectLst/>
              <a:highlight>
                <a:srgbClr val="FFFF00"/>
              </a:highlight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800" dirty="0">
                <a:effectLst/>
                <a:highlight>
                  <a:srgbClr val="FFFF00"/>
                </a:highlight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Lad eleverne tilkendegive deres forventning til eget arbejdsniveau, og lav grupper ud fra dette.</a:t>
            </a:r>
          </a:p>
          <a:p>
            <a:r>
              <a:rPr lang="da-DK" sz="1800" dirty="0">
                <a:highlight>
                  <a:srgbClr val="FFFF00"/>
                </a:highlight>
                <a:latin typeface="Work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Brug evt. metodekortet ”Roller i gruppearbejdet” til dette og evt. også ”Gruppekontrakt”.</a:t>
            </a:r>
          </a:p>
        </p:txBody>
      </p:sp>
    </p:spTree>
    <p:extLst>
      <p:ext uri="{BB962C8B-B14F-4D97-AF65-F5344CB8AC3E}">
        <p14:creationId xmlns:p14="http://schemas.microsoft.com/office/powerpoint/2010/main" val="262321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6F60F0DA-45CE-3CB3-6AA7-2A934516E3F8}"/>
              </a:ext>
            </a:extLst>
          </p:cNvPr>
          <p:cNvSpPr txBox="1">
            <a:spLocks/>
          </p:cNvSpPr>
          <p:nvPr/>
        </p:nvSpPr>
        <p:spPr>
          <a:xfrm>
            <a:off x="2045493" y="3124940"/>
            <a:ext cx="8101013" cy="4248000"/>
          </a:xfrm>
          <a:prstGeom prst="rect">
            <a:avLst/>
          </a:prstGeom>
        </p:spPr>
        <p:txBody>
          <a:bodyPr/>
          <a:lstStyle>
            <a:lvl1pPr marL="1793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>
                <a:solidFill>
                  <a:srgbClr val="224B5A"/>
                </a:solidFill>
                <a:latin typeface="BetonEF" panose="020B0604020202020204" charset="0"/>
              </a:rPr>
              <a:t>Videnskortlægning</a:t>
            </a:r>
          </a:p>
          <a:p>
            <a:pPr marL="0" indent="0" algn="ctr">
              <a:buNone/>
            </a:pPr>
            <a:endParaRPr lang="da-DK" sz="4400" dirty="0">
              <a:solidFill>
                <a:srgbClr val="224B5A"/>
              </a:solidFill>
              <a:latin typeface="BetonEF" panose="020B060402020202020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7F35CB8-0723-07E3-084A-9DE0F535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4275"/>
            <a:ext cx="12192000" cy="2635623"/>
          </a:xfrm>
        </p:spPr>
        <p:txBody>
          <a:bodyPr anchor="t" anchorCtr="0"/>
          <a:lstStyle/>
          <a:p>
            <a:pPr algn="ctr"/>
            <a:r>
              <a:rPr lang="da-DK" sz="6000" dirty="0">
                <a:solidFill>
                  <a:srgbClr val="224B5A"/>
                </a:solidFill>
                <a:latin typeface="BetonEF" pitchFamily="50" charset="0"/>
              </a:rPr>
              <a:t> </a:t>
            </a:r>
            <a:br>
              <a:rPr lang="da-DK" sz="6000" dirty="0">
                <a:solidFill>
                  <a:srgbClr val="224B5A"/>
                </a:solidFill>
                <a:latin typeface="BetonEF" pitchFamily="50" charset="0"/>
              </a:rPr>
            </a:br>
            <a:br>
              <a:rPr lang="da-DK" sz="6000" dirty="0">
                <a:solidFill>
                  <a:srgbClr val="224B5A"/>
                </a:solidFill>
                <a:latin typeface="BetonEF" pitchFamily="50" charset="0"/>
              </a:rPr>
            </a:br>
            <a:r>
              <a:rPr lang="da-DK" dirty="0">
                <a:solidFill>
                  <a:srgbClr val="224B5A"/>
                </a:solidFill>
                <a:latin typeface="BetonEF" pitchFamily="50" charset="0"/>
              </a:rPr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9BB1E1-ED61-1CDD-B40F-DF7AE0BE7376}"/>
              </a:ext>
            </a:extLst>
          </p:cNvPr>
          <p:cNvSpPr txBox="1">
            <a:spLocks/>
          </p:cNvSpPr>
          <p:nvPr/>
        </p:nvSpPr>
        <p:spPr>
          <a:xfrm>
            <a:off x="3517037" y="1772913"/>
            <a:ext cx="5157926" cy="1019114"/>
          </a:xfrm>
          <a:prstGeom prst="rect">
            <a:avLst/>
          </a:prstGeom>
          <a:solidFill>
            <a:srgbClr val="224B5A"/>
          </a:solidFill>
        </p:spPr>
        <p:txBody>
          <a:bodyPr vert="horz" lIns="0" tIns="108000" rIns="91440" bIns="4572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587F8A"/>
                </a:solidFill>
                <a:latin typeface="BetonEF-Bold" panose="02000503040000020003"/>
                <a:ea typeface="+mj-ea"/>
                <a:cs typeface="+mj-cs"/>
              </a:defRPr>
            </a:lvl1pPr>
          </a:lstStyle>
          <a:p>
            <a:pPr algn="ctr"/>
            <a:r>
              <a:rPr lang="da-DK" sz="6000" dirty="0">
                <a:solidFill>
                  <a:schemeClr val="bg1"/>
                </a:solidFill>
                <a:latin typeface="BetonEF" pitchFamily="50" charset="0"/>
              </a:rPr>
              <a:t>Lektion 2</a:t>
            </a:r>
          </a:p>
        </p:txBody>
      </p:sp>
    </p:spTree>
    <p:extLst>
      <p:ext uri="{BB962C8B-B14F-4D97-AF65-F5344CB8AC3E}">
        <p14:creationId xmlns:p14="http://schemas.microsoft.com/office/powerpoint/2010/main" val="358345640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IS template">
  <a:themeElements>
    <a:clrScheme name="EI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87F8A"/>
      </a:accent1>
      <a:accent2>
        <a:srgbClr val="BCCF00"/>
      </a:accent2>
      <a:accent3>
        <a:srgbClr val="AEBAC0"/>
      </a:accent3>
      <a:accent4>
        <a:srgbClr val="40ACB6"/>
      </a:accent4>
      <a:accent5>
        <a:srgbClr val="234B5A"/>
      </a:accent5>
      <a:accent6>
        <a:srgbClr val="DDDDDD"/>
      </a:accent6>
      <a:hlink>
        <a:srgbClr val="BCCF00"/>
      </a:hlink>
      <a:folHlink>
        <a:srgbClr val="7F7F7F"/>
      </a:folHlink>
    </a:clrScheme>
    <a:fontScheme name="E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24A62435C14A4286DB020D2DE62476" ma:contentTypeVersion="18" ma:contentTypeDescription="Opret et nyt dokument." ma:contentTypeScope="" ma:versionID="4776a61c38c5cec17ead284183cba9ef">
  <xsd:schema xmlns:xsd="http://www.w3.org/2001/XMLSchema" xmlns:xs="http://www.w3.org/2001/XMLSchema" xmlns:p="http://schemas.microsoft.com/office/2006/metadata/properties" xmlns:ns2="c9556b18-80b3-495f-bf06-e7a3be1966d2" xmlns:ns3="a182a518-1075-4414-b33f-9ae5c587f5b3" targetNamespace="http://schemas.microsoft.com/office/2006/metadata/properties" ma:root="true" ma:fieldsID="6ddb8464ae618739d1d8d2a3b6141742" ns2:_="" ns3:_="">
    <xsd:import namespace="c9556b18-80b3-495f-bf06-e7a3be1966d2"/>
    <xsd:import namespace="a182a518-1075-4414-b33f-9ae5c587f5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56b18-80b3-495f-bf06-e7a3be1966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58568548-9f5a-4e35-9c17-968ba1d5fe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2a518-1075-4414-b33f-9ae5c587f5b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5b5a254-60cb-4216-8964-bd87b223acca}" ma:internalName="TaxCatchAll" ma:showField="CatchAllData" ma:web="a182a518-1075-4414-b33f-9ae5c587f5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182a518-1075-4414-b33f-9ae5c587f5b3">
      <UserInfo>
        <DisplayName>Ghita Wolf Andreasen</DisplayName>
        <AccountId>12</AccountId>
        <AccountType/>
      </UserInfo>
    </SharedWithUsers>
    <lcf76f155ced4ddcb4097134ff3c332f xmlns="c9556b18-80b3-495f-bf06-e7a3be1966d2">
      <Terms xmlns="http://schemas.microsoft.com/office/infopath/2007/PartnerControls"/>
    </lcf76f155ced4ddcb4097134ff3c332f>
    <TaxCatchAll xmlns="a182a518-1075-4414-b33f-9ae5c587f5b3" xsi:nil="true"/>
  </documentManagement>
</p:properties>
</file>

<file path=customXml/itemProps1.xml><?xml version="1.0" encoding="utf-8"?>
<ds:datastoreItem xmlns:ds="http://schemas.openxmlformats.org/officeDocument/2006/customXml" ds:itemID="{F62CE1CC-95F7-4584-9450-33F63802AB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85D379-FD48-48F4-A8FE-81E705B02891}"/>
</file>

<file path=customXml/itemProps3.xml><?xml version="1.0" encoding="utf-8"?>
<ds:datastoreItem xmlns:ds="http://schemas.openxmlformats.org/officeDocument/2006/customXml" ds:itemID="{24C3EF39-3305-44D2-9B77-D5B5CFFA3B7F}">
  <ds:schemaRefs>
    <ds:schemaRef ds:uri="a182a518-1075-4414-b33f-9ae5c587f5b3"/>
    <ds:schemaRef ds:uri="http://schemas.microsoft.com/office/2006/metadata/properties"/>
    <ds:schemaRef ds:uri="http://schemas.microsoft.com/office/2006/documentManagement/types"/>
    <ds:schemaRef ds:uri="c9556b18-80b3-495f-bf06-e7a3be1966d2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9505</TotalTime>
  <Words>961</Words>
  <Application>Microsoft Office PowerPoint</Application>
  <PresentationFormat>Widescreen</PresentationFormat>
  <Paragraphs>135</Paragraphs>
  <Slides>31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31</vt:i4>
      </vt:variant>
    </vt:vector>
  </HeadingPairs>
  <TitlesOfParts>
    <vt:vector size="39" baseType="lpstr">
      <vt:lpstr>Calibri</vt:lpstr>
      <vt:lpstr>Arial</vt:lpstr>
      <vt:lpstr>Work Sans</vt:lpstr>
      <vt:lpstr>BetonEF</vt:lpstr>
      <vt:lpstr>Symbol</vt:lpstr>
      <vt:lpstr>BetonEF-Bold</vt:lpstr>
      <vt:lpstr>EIS template</vt:lpstr>
      <vt:lpstr>Brugerdefineret design</vt:lpstr>
      <vt:lpstr>PowerPoint-præsentation</vt:lpstr>
      <vt:lpstr>    </vt:lpstr>
      <vt:lpstr>Introduktion til engineering designprocessen</vt:lpstr>
      <vt:lpstr>Narrativ og problem</vt:lpstr>
      <vt:lpstr>PowerPoint-præsentation</vt:lpstr>
      <vt:lpstr>Udfordring</vt:lpstr>
      <vt:lpstr>Kriterier</vt:lpstr>
      <vt:lpstr>Gruppedannelse (udfyldes af læreren)</vt:lpstr>
      <vt:lpstr>    </vt:lpstr>
      <vt:lpstr>Videnskortlægning (Udfyld selv slides)</vt:lpstr>
      <vt:lpstr>Logbog</vt:lpstr>
      <vt:lpstr>   </vt:lpstr>
      <vt:lpstr>Opfølgning på logbog fra sidst </vt:lpstr>
      <vt:lpstr>Forsøgsopstart</vt:lpstr>
      <vt:lpstr>Logbog</vt:lpstr>
      <vt:lpstr>  </vt:lpstr>
      <vt:lpstr>Forsøgsrunde</vt:lpstr>
      <vt:lpstr>Logbog</vt:lpstr>
      <vt:lpstr>   </vt:lpstr>
      <vt:lpstr>Del og byt om undersøgelser og forsøg</vt:lpstr>
      <vt:lpstr>Opsamling i grupper</vt:lpstr>
      <vt:lpstr>Videre med gruppearbejdet - herunder planlægning af forsøgsarbejde</vt:lpstr>
      <vt:lpstr>Logbog</vt:lpstr>
      <vt:lpstr>   </vt:lpstr>
      <vt:lpstr>Logbog</vt:lpstr>
      <vt:lpstr>   </vt:lpstr>
      <vt:lpstr>Forberede fremlæggelse og rapport</vt:lpstr>
      <vt:lpstr>Logbog</vt:lpstr>
      <vt:lpstr>  </vt:lpstr>
      <vt:lpstr>Aflevering af logbog og 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Helle Janniche</dc:creator>
  <cp:lastModifiedBy>Julie Lindholm</cp:lastModifiedBy>
  <cp:revision>101</cp:revision>
  <cp:lastPrinted>2024-11-25T12:16:27Z</cp:lastPrinted>
  <dcterms:created xsi:type="dcterms:W3CDTF">2017-11-20T16:02:28Z</dcterms:created>
  <dcterms:modified xsi:type="dcterms:W3CDTF">2024-11-26T14:45:12Z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0x010100B824A62435C14A4286DB020D2DE62476</vt:lpwstr>
  </property>
  <property fmtid="{D5CDD505-2E9C-101B-9397-08002B2CF9AE}" pid="3" name="MediaServiceImageTags">
    <vt:lpwstr/>
  </property>
</Properties>
</file>