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345" r:id="rId6"/>
    <p:sldId id="347" r:id="rId7"/>
    <p:sldId id="348" r:id="rId8"/>
    <p:sldId id="332" r:id="rId9"/>
    <p:sldId id="333" r:id="rId10"/>
    <p:sldId id="334" r:id="rId11"/>
    <p:sldId id="335" r:id="rId12"/>
    <p:sldId id="336" r:id="rId13"/>
    <p:sldId id="337" r:id="rId14"/>
    <p:sldId id="339" r:id="rId15"/>
    <p:sldId id="340" r:id="rId16"/>
    <p:sldId id="341" r:id="rId17"/>
    <p:sldId id="342" r:id="rId18"/>
    <p:sldId id="343" r:id="rId19"/>
    <p:sldId id="349" r:id="rId20"/>
  </p:sldIdLst>
  <p:sldSz cx="12192000" cy="6858000"/>
  <p:notesSz cx="6805613" cy="9944100"/>
  <p:defaultTextStyle>
    <a:defPPr>
      <a:defRPr lang="da-DK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F8A"/>
    <a:srgbClr val="9DC3E6"/>
    <a:srgbClr val="99CC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41" autoAdjust="0"/>
  </p:normalViewPr>
  <p:slideViewPr>
    <p:cSldViewPr snapToGrid="0">
      <p:cViewPr varScale="1">
        <p:scale>
          <a:sx n="98" d="100"/>
          <a:sy n="98" d="100"/>
        </p:scale>
        <p:origin x="10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Hansen" userId="79c0fedb-d4af-4a03-8b2f-01ca42853b1f" providerId="ADAL" clId="{4D054970-ED33-4492-8E33-67237B5C1139}"/>
    <pc:docChg chg="undo custSel modSld">
      <pc:chgData name="Anne Hansen" userId="79c0fedb-d4af-4a03-8b2f-01ca42853b1f" providerId="ADAL" clId="{4D054970-ED33-4492-8E33-67237B5C1139}" dt="2022-09-30T10:34:50.173" v="72" actId="164"/>
      <pc:docMkLst>
        <pc:docMk/>
      </pc:docMkLst>
      <pc:sldChg chg="modSp mod">
        <pc:chgData name="Anne Hansen" userId="79c0fedb-d4af-4a03-8b2f-01ca42853b1f" providerId="ADAL" clId="{4D054970-ED33-4492-8E33-67237B5C1139}" dt="2022-09-30T10:30:16.232" v="1" actId="20577"/>
        <pc:sldMkLst>
          <pc:docMk/>
          <pc:sldMk cId="2681743785" sldId="257"/>
        </pc:sldMkLst>
        <pc:spChg chg="mod">
          <ac:chgData name="Anne Hansen" userId="79c0fedb-d4af-4a03-8b2f-01ca42853b1f" providerId="ADAL" clId="{4D054970-ED33-4492-8E33-67237B5C1139}" dt="2022-09-30T10:30:16.232" v="1" actId="20577"/>
          <ac:spMkLst>
            <pc:docMk/>
            <pc:sldMk cId="2681743785" sldId="257"/>
            <ac:spMk id="37" creationId="{183FD65B-7B53-6F08-9FEA-66FDD95EF5E7}"/>
          </ac:spMkLst>
        </pc:spChg>
      </pc:sldChg>
      <pc:sldChg chg="addSp delSp modSp mod">
        <pc:chgData name="Anne Hansen" userId="79c0fedb-d4af-4a03-8b2f-01ca42853b1f" providerId="ADAL" clId="{4D054970-ED33-4492-8E33-67237B5C1139}" dt="2022-09-30T10:34:50.173" v="72" actId="164"/>
        <pc:sldMkLst>
          <pc:docMk/>
          <pc:sldMk cId="3788887374" sldId="347"/>
        </pc:sldMkLst>
        <pc:grpChg chg="del mod">
          <ac:chgData name="Anne Hansen" userId="79c0fedb-d4af-4a03-8b2f-01ca42853b1f" providerId="ADAL" clId="{4D054970-ED33-4492-8E33-67237B5C1139}" dt="2022-09-30T10:33:59.764" v="59" actId="478"/>
          <ac:grpSpMkLst>
            <pc:docMk/>
            <pc:sldMk cId="3788887374" sldId="347"/>
            <ac:grpSpMk id="3" creationId="{2120FF04-1848-EAD8-FA20-ED42E598DD0A}"/>
          </ac:grpSpMkLst>
        </pc:grpChg>
        <pc:grpChg chg="add mod">
          <ac:chgData name="Anne Hansen" userId="79c0fedb-d4af-4a03-8b2f-01ca42853b1f" providerId="ADAL" clId="{4D054970-ED33-4492-8E33-67237B5C1139}" dt="2022-09-30T10:34:50.173" v="72" actId="164"/>
          <ac:grpSpMkLst>
            <pc:docMk/>
            <pc:sldMk cId="3788887374" sldId="347"/>
            <ac:grpSpMk id="14" creationId="{16A1BFDC-3800-B74E-CAEE-4DF307089849}"/>
          </ac:grpSpMkLst>
        </pc:grpChg>
        <pc:picChg chg="del mod">
          <ac:chgData name="Anne Hansen" userId="79c0fedb-d4af-4a03-8b2f-01ca42853b1f" providerId="ADAL" clId="{4D054970-ED33-4492-8E33-67237B5C1139}" dt="2022-09-30T10:33:59.764" v="59" actId="478"/>
          <ac:picMkLst>
            <pc:docMk/>
            <pc:sldMk cId="3788887374" sldId="347"/>
            <ac:picMk id="4" creationId="{6A819D3E-B137-ED6E-1DAA-7A109A48DDF9}"/>
          </ac:picMkLst>
        </pc:picChg>
        <pc:picChg chg="del">
          <ac:chgData name="Anne Hansen" userId="79c0fedb-d4af-4a03-8b2f-01ca42853b1f" providerId="ADAL" clId="{4D054970-ED33-4492-8E33-67237B5C1139}" dt="2022-09-30T10:32:43.216" v="45" actId="478"/>
          <ac:picMkLst>
            <pc:docMk/>
            <pc:sldMk cId="3788887374" sldId="347"/>
            <ac:picMk id="5" creationId="{44B1A2E1-11E1-0B8D-94D6-5191B6315337}"/>
          </ac:picMkLst>
        </pc:picChg>
        <pc:picChg chg="del mod">
          <ac:chgData name="Anne Hansen" userId="79c0fedb-d4af-4a03-8b2f-01ca42853b1f" providerId="ADAL" clId="{4D054970-ED33-4492-8E33-67237B5C1139}" dt="2022-09-30T10:34:01.328" v="60" actId="478"/>
          <ac:picMkLst>
            <pc:docMk/>
            <pc:sldMk cId="3788887374" sldId="347"/>
            <ac:picMk id="6" creationId="{83BDF234-8B66-C894-582B-B0BF15BAE765}"/>
          </ac:picMkLst>
        </pc:picChg>
        <pc:picChg chg="add mod modCrop">
          <ac:chgData name="Anne Hansen" userId="79c0fedb-d4af-4a03-8b2f-01ca42853b1f" providerId="ADAL" clId="{4D054970-ED33-4492-8E33-67237B5C1139}" dt="2022-09-30T10:34:50.173" v="72" actId="164"/>
          <ac:picMkLst>
            <pc:docMk/>
            <pc:sldMk cId="3788887374" sldId="347"/>
            <ac:picMk id="9" creationId="{F4A1EDB4-783A-BF83-0600-C9C2D8C3FE7F}"/>
          </ac:picMkLst>
        </pc:picChg>
        <pc:picChg chg="add mod">
          <ac:chgData name="Anne Hansen" userId="79c0fedb-d4af-4a03-8b2f-01ca42853b1f" providerId="ADAL" clId="{4D054970-ED33-4492-8E33-67237B5C1139}" dt="2022-09-30T10:34:50.173" v="72" actId="164"/>
          <ac:picMkLst>
            <pc:docMk/>
            <pc:sldMk cId="3788887374" sldId="347"/>
            <ac:picMk id="11" creationId="{591CCEEF-04A3-44EA-1A75-C095C60133E8}"/>
          </ac:picMkLst>
        </pc:picChg>
        <pc:picChg chg="add mod modCrop">
          <ac:chgData name="Anne Hansen" userId="79c0fedb-d4af-4a03-8b2f-01ca42853b1f" providerId="ADAL" clId="{4D054970-ED33-4492-8E33-67237B5C1139}" dt="2022-09-30T10:34:50.173" v="72" actId="164"/>
          <ac:picMkLst>
            <pc:docMk/>
            <pc:sldMk cId="3788887374" sldId="347"/>
            <ac:picMk id="13" creationId="{593DCDE6-D46C-A62A-7FF3-E2382639533D}"/>
          </ac:picMkLst>
        </pc:picChg>
      </pc:sldChg>
      <pc:sldChg chg="addSp delSp modSp mod">
        <pc:chgData name="Anne Hansen" userId="79c0fedb-d4af-4a03-8b2f-01ca42853b1f" providerId="ADAL" clId="{4D054970-ED33-4492-8E33-67237B5C1139}" dt="2022-09-30T10:32:34.679" v="44" actId="1038"/>
        <pc:sldMkLst>
          <pc:docMk/>
          <pc:sldMk cId="884193211" sldId="349"/>
        </pc:sldMkLst>
        <pc:spChg chg="mod">
          <ac:chgData name="Anne Hansen" userId="79c0fedb-d4af-4a03-8b2f-01ca42853b1f" providerId="ADAL" clId="{4D054970-ED33-4492-8E33-67237B5C1139}" dt="2022-09-30T10:32:05.523" v="9" actId="12788"/>
          <ac:spMkLst>
            <pc:docMk/>
            <pc:sldMk cId="884193211" sldId="349"/>
            <ac:spMk id="8" creationId="{7796C47E-3813-BE5C-23AB-3D0C7C756055}"/>
          </ac:spMkLst>
        </pc:spChg>
        <pc:spChg chg="mod">
          <ac:chgData name="Anne Hansen" userId="79c0fedb-d4af-4a03-8b2f-01ca42853b1f" providerId="ADAL" clId="{4D054970-ED33-4492-8E33-67237B5C1139}" dt="2022-09-30T10:32:24.126" v="15" actId="554"/>
          <ac:spMkLst>
            <pc:docMk/>
            <pc:sldMk cId="884193211" sldId="349"/>
            <ac:spMk id="12" creationId="{1C4BF0F4-7FB4-44D9-5070-689EA8536B41}"/>
          </ac:spMkLst>
        </pc:spChg>
        <pc:spChg chg="mod">
          <ac:chgData name="Anne Hansen" userId="79c0fedb-d4af-4a03-8b2f-01ca42853b1f" providerId="ADAL" clId="{4D054970-ED33-4492-8E33-67237B5C1139}" dt="2022-09-30T10:32:34.679" v="44" actId="1038"/>
          <ac:spMkLst>
            <pc:docMk/>
            <pc:sldMk cId="884193211" sldId="349"/>
            <ac:spMk id="13" creationId="{F64F76C4-9999-67DB-1F9E-914E0E9FF202}"/>
          </ac:spMkLst>
        </pc:spChg>
        <pc:spChg chg="mod">
          <ac:chgData name="Anne Hansen" userId="79c0fedb-d4af-4a03-8b2f-01ca42853b1f" providerId="ADAL" clId="{4D054970-ED33-4492-8E33-67237B5C1139}" dt="2022-09-30T10:32:05.523" v="9" actId="12788"/>
          <ac:spMkLst>
            <pc:docMk/>
            <pc:sldMk cId="884193211" sldId="349"/>
            <ac:spMk id="14" creationId="{7F0065FC-295C-48F5-9B66-C13DF71D099C}"/>
          </ac:spMkLst>
        </pc:spChg>
        <pc:picChg chg="add mod">
          <ac:chgData name="Anne Hansen" userId="79c0fedb-d4af-4a03-8b2f-01ca42853b1f" providerId="ADAL" clId="{4D054970-ED33-4492-8E33-67237B5C1139}" dt="2022-09-30T10:32:05.523" v="9" actId="12788"/>
          <ac:picMkLst>
            <pc:docMk/>
            <pc:sldMk cId="884193211" sldId="349"/>
            <ac:picMk id="3" creationId="{EC942A68-6740-B571-D6CE-88ACA3A8F90A}"/>
          </ac:picMkLst>
        </pc:picChg>
        <pc:picChg chg="del">
          <ac:chgData name="Anne Hansen" userId="79c0fedb-d4af-4a03-8b2f-01ca42853b1f" providerId="ADAL" clId="{4D054970-ED33-4492-8E33-67237B5C1139}" dt="2022-09-30T10:31:11.261" v="2" actId="478"/>
          <ac:picMkLst>
            <pc:docMk/>
            <pc:sldMk cId="884193211" sldId="349"/>
            <ac:picMk id="11" creationId="{7A61229E-1972-8695-0F3B-9F19FC2CA26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B2024CC2-8A94-4790-A552-E3300D6D1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B156EF4-D5EE-468C-8CCD-52937D72C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2588A-AC79-4251-B685-C1A0CC72ED50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6AE9312-86FF-4CC6-A1EF-0B31640A0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E2E29FB-C70E-488A-9244-2DB244460B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63FF-CBEE-4909-8FCD-39A24ADE86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376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76239-8A12-476A-9EC6-735ABE0B8511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84C3B-1DE0-4716-9C40-656C83D4A9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221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46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0845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9678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716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9410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7562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3256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948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25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Rammer og begrænsninger: Tid, økonomi, materialer og metoder til rådighed</a:t>
            </a:r>
          </a:p>
          <a:p>
            <a:r>
              <a:rPr lang="da-DK" dirty="0"/>
              <a:t>I undervisningen bliver prototype ikke nødvendigvis til produkt, ikke nødvendigvis funktionelt, rette skala eller materialer, flere begrænsninger, problemstilling ægte, men arbejdet en tilnærmelse</a:t>
            </a:r>
          </a:p>
          <a:p>
            <a:r>
              <a:rPr lang="da-DK" dirty="0"/>
              <a:t>Prototype = kan testes, </a:t>
            </a:r>
            <a:r>
              <a:rPr lang="da-DK" dirty="0" err="1"/>
              <a:t>mock</a:t>
            </a:r>
            <a:r>
              <a:rPr lang="da-DK" dirty="0"/>
              <a:t> up = snarere model/skabelon, der ikke kan testes, </a:t>
            </a:r>
            <a:r>
              <a:rPr lang="da-DK" dirty="0" err="1"/>
              <a:t>proof</a:t>
            </a:r>
            <a:r>
              <a:rPr lang="da-DK" dirty="0"/>
              <a:t> of </a:t>
            </a:r>
            <a:r>
              <a:rPr lang="da-DK" dirty="0" err="1"/>
              <a:t>concept</a:t>
            </a:r>
            <a:r>
              <a:rPr lang="da-DK" dirty="0"/>
              <a:t> =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685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85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128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416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8089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826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4C2578A-CE43-47AC-9C06-34E1D995E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600" y="6327390"/>
            <a:ext cx="2981484" cy="346478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DF0F77B-3DA3-409A-2E8D-E837549DA87E}"/>
              </a:ext>
            </a:extLst>
          </p:cNvPr>
          <p:cNvSpPr/>
          <p:nvPr userDrawn="1"/>
        </p:nvSpPr>
        <p:spPr>
          <a:xfrm>
            <a:off x="3226279" y="2412000"/>
            <a:ext cx="5909095" cy="1754326"/>
          </a:xfrm>
          <a:prstGeom prst="rect">
            <a:avLst/>
          </a:prstGeom>
          <a:solidFill>
            <a:srgbClr val="587F8A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a-DK" sz="5400" b="1" dirty="0">
                <a:solidFill>
                  <a:schemeClr val="bg1"/>
                </a:solidFill>
                <a:effectLst/>
                <a:latin typeface="BetonEF" pitchFamily="50" charset="0"/>
                <a:ea typeface="Calibri" panose="020F0502020204030204" pitchFamily="34" charset="0"/>
                <a:cs typeface="Helvetica" panose="020B0604020202020204" pitchFamily="34" charset="0"/>
              </a:rPr>
              <a:t>Introduktion til Engineering</a:t>
            </a:r>
            <a:endParaRPr lang="da-DK" sz="3200" b="1" dirty="0">
              <a:solidFill>
                <a:schemeClr val="accent2"/>
              </a:solidFill>
              <a:effectLst/>
              <a:latin typeface="BetonEF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655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æsent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56C378A-B0A2-40B3-88AB-BB560EEFDBD1}"/>
              </a:ext>
            </a:extLst>
          </p:cNvPr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rgbClr val="587F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312C697C-4219-4D74-A538-77B74434C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1662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587F8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DCE8D69-C3DA-47C6-897F-D87A05C95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662" y="1567242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D2807C7-7B18-41F8-96A2-BECB691CA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635653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816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25" y="294791"/>
            <a:ext cx="8265795" cy="92318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95475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95325" y="1332000"/>
            <a:ext cx="5181600" cy="4248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15075" y="1332000"/>
            <a:ext cx="5181600" cy="4248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527034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å-id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56C378A-B0A2-40B3-88AB-BB560EEFDBD1}"/>
              </a:ext>
            </a:extLst>
          </p:cNvPr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rgbClr val="587F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312C697C-4219-4D74-A538-77B74434C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1662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587F8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DCE8D69-C3DA-47C6-897F-D87A05C95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662" y="1567242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5778239-B293-4990-9302-470C88E00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5" y="1943100"/>
            <a:ext cx="352381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613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sø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56C378A-B0A2-40B3-88AB-BB560EEFDBD1}"/>
              </a:ext>
            </a:extLst>
          </p:cNvPr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rgbClr val="587F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312C697C-4219-4D74-A538-77B74434C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1662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587F8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DCE8D69-C3DA-47C6-897F-D87A05C95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662" y="1567242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36AFD17-8C31-4A2B-B594-294925E30D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96" y="1949450"/>
            <a:ext cx="3266097" cy="29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740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e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56C378A-B0A2-40B3-88AB-BB560EEFDBD1}"/>
              </a:ext>
            </a:extLst>
          </p:cNvPr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rgbClr val="587F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312C697C-4219-4D74-A538-77B74434C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1662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587F8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DCE8D69-C3DA-47C6-897F-D87A05C95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662" y="1567242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1FB10576-F827-4B7B-814E-049C06196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50" y="1715876"/>
            <a:ext cx="3441700" cy="34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433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retis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56C378A-B0A2-40B3-88AB-BB560EEFDBD1}"/>
              </a:ext>
            </a:extLst>
          </p:cNvPr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rgbClr val="587F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312C697C-4219-4D74-A538-77B74434C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1662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587F8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DCE8D69-C3DA-47C6-897F-D87A05C95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662" y="1567242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7DA01B8-3F86-43C5-8909-592ACDAF1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1814585"/>
            <a:ext cx="3225800" cy="33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72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stru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56C378A-B0A2-40B3-88AB-BB560EEFDBD1}"/>
              </a:ext>
            </a:extLst>
          </p:cNvPr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rgbClr val="587F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312C697C-4219-4D74-A538-77B74434C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1662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587F8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DCE8D69-C3DA-47C6-897F-D87A05C95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662" y="1567242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6C2A9D2-015A-4020-B3D6-00A52EBD2C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736" y="1511300"/>
            <a:ext cx="3348628" cy="36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221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tå-Udfordr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56C378A-B0A2-40B3-88AB-BB560EEFDBD1}"/>
              </a:ext>
            </a:extLst>
          </p:cNvPr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rgbClr val="587F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312C697C-4219-4D74-A538-77B74434C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1662" y="393143"/>
            <a:ext cx="7201776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solidFill>
                  <a:srgbClr val="587F8A"/>
                </a:solidFill>
                <a:latin typeface="BetonEF-Bold" panose="02000503040000020003" pitchFamily="50" charset="0"/>
              </a:defRPr>
            </a:lvl1pPr>
          </a:lstStyle>
          <a:p>
            <a:pPr lvl="0"/>
            <a:endParaRPr lang="da-DK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DCE8D69-C3DA-47C6-897F-D87A05C95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662" y="1567242"/>
            <a:ext cx="7220181" cy="4137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rade Gothic LT Std" panose="00000500000000000000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9E3C8FE-C007-439B-B431-FC84160CD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7" y="1733674"/>
            <a:ext cx="3524126" cy="35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52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95325" y="176035"/>
            <a:ext cx="10801350" cy="92318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95325" y="1332000"/>
            <a:ext cx="8101013" cy="4248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BFA436F-63BD-94B2-F62D-B8022CADC2E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98" y="5845801"/>
            <a:ext cx="175640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6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ransition>
    <p:fade/>
  </p:transition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587F8A"/>
          </a:solidFill>
          <a:latin typeface="BetonEF-Bold"/>
          <a:ea typeface="+mj-ea"/>
          <a:cs typeface="+mj-cs"/>
        </a:defRPr>
      </a:lvl1pPr>
    </p:titleStyle>
    <p:bodyStyle>
      <a:lvl1pPr marL="179388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0975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6" pos="438" userDrawn="1">
          <p15:clr>
            <a:srgbClr val="F26B43"/>
          </p15:clr>
        </p15:guide>
        <p15:guide id="7" orient="horz" pos="835" userDrawn="1">
          <p15:clr>
            <a:srgbClr val="F26B43"/>
          </p15:clr>
        </p15:guide>
        <p15:guide id="8" orient="horz" pos="3521" userDrawn="1">
          <p15:clr>
            <a:srgbClr val="F26B43"/>
          </p15:clr>
        </p15:guide>
        <p15:guide id="10" pos="5541" userDrawn="1">
          <p15:clr>
            <a:srgbClr val="F26B43"/>
          </p15:clr>
        </p15:guide>
        <p15:guide id="11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53F70A-4249-4B67-BB85-7ADE4493F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02" y="6058852"/>
            <a:ext cx="1871196" cy="568826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53B759D5-30D4-44A1-B341-42612A1887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8" y="6175594"/>
            <a:ext cx="2199093" cy="452084"/>
          </a:xfrm>
          <a:prstGeom prst="rect">
            <a:avLst/>
          </a:prstGeom>
        </p:spPr>
      </p:pic>
      <p:sp>
        <p:nvSpPr>
          <p:cNvPr id="37" name="Tekstfelt 36">
            <a:extLst>
              <a:ext uri="{FF2B5EF4-FFF2-40B4-BE49-F238E27FC236}">
                <a16:creationId xmlns:a16="http://schemas.microsoft.com/office/drawing/2014/main" id="{183FD65B-7B53-6F08-9FEA-66FDD95EF5E7}"/>
              </a:ext>
            </a:extLst>
          </p:cNvPr>
          <p:cNvSpPr txBox="1"/>
          <p:nvPr/>
        </p:nvSpPr>
        <p:spPr>
          <a:xfrm>
            <a:off x="0" y="343851"/>
            <a:ext cx="1219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Herlev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061E873E-EFF4-19FF-FB3E-32C3E874EF7D}"/>
              </a:ext>
            </a:extLst>
          </p:cNvPr>
          <p:cNvCxnSpPr>
            <a:cxnSpLocks/>
          </p:cNvCxnSpPr>
          <p:nvPr/>
        </p:nvCxnSpPr>
        <p:spPr>
          <a:xfrm>
            <a:off x="2385151" y="690283"/>
            <a:ext cx="74216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4378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9F3AA4-4E01-47F9-BFF9-8CA2D5FD88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9388" marR="0" lvl="0" indent="-17938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Konstruere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Elevgrupperne virkeliggør deres ide til prototype med valgte materialer og redskaber. 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54C199-8CAA-45D2-B26C-EA8416F050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6213"/>
            <a:ext cx="10801350" cy="922337"/>
          </a:xfrm>
        </p:spPr>
        <p:txBody>
          <a:bodyPr/>
          <a:lstStyle/>
          <a:p>
            <a:r>
              <a:rPr lang="da-DK" dirty="0"/>
              <a:t>KONSTRUERE</a:t>
            </a:r>
          </a:p>
        </p:txBody>
      </p:sp>
    </p:spTree>
    <p:extLst>
      <p:ext uri="{BB962C8B-B14F-4D97-AF65-F5344CB8AC3E}">
        <p14:creationId xmlns:p14="http://schemas.microsoft.com/office/powerpoint/2010/main" val="31255347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96A5B52-A40F-3919-22FD-3DDE98A0F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9F3AA4-4E01-47F9-BFF9-8CA2D5FD88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2400" dirty="0"/>
              <a:t>Elevgrupperne tester, evaluerer og forbedrer prototypen.</a:t>
            </a:r>
          </a:p>
          <a:p>
            <a:endParaRPr lang="nb-NO" sz="2400" dirty="0"/>
          </a:p>
          <a:p>
            <a:r>
              <a:rPr lang="da-DK" sz="2400" dirty="0">
                <a:solidFill>
                  <a:srgbClr val="FF0000"/>
                </a:solidFill>
              </a:rPr>
              <a:t>Vigtigt:</a:t>
            </a:r>
          </a:p>
          <a:p>
            <a:r>
              <a:rPr lang="da-DK" sz="2400" dirty="0">
                <a:solidFill>
                  <a:srgbClr val="FF0000"/>
                </a:solidFill>
              </a:rPr>
              <a:t>Hvordan testes prototypen?</a:t>
            </a:r>
          </a:p>
          <a:p>
            <a:r>
              <a:rPr lang="da-DK" sz="2400" dirty="0">
                <a:solidFill>
                  <a:srgbClr val="FF0000"/>
                </a:solidFill>
              </a:rPr>
              <a:t>Kan vi udføre en naturvidenskabelig test?</a:t>
            </a:r>
          </a:p>
          <a:p>
            <a:r>
              <a:rPr lang="nb-NO" sz="2400" dirty="0"/>
              <a:t> 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54C199-8CAA-45D2-B26C-EA8416F050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6213"/>
            <a:ext cx="10801350" cy="922337"/>
          </a:xfrm>
        </p:spPr>
        <p:txBody>
          <a:bodyPr/>
          <a:lstStyle/>
          <a:p>
            <a:r>
              <a:rPr lang="da-DK" dirty="0"/>
              <a:t>FORBEDRE</a:t>
            </a:r>
          </a:p>
        </p:txBody>
      </p:sp>
    </p:spTree>
    <p:extLst>
      <p:ext uri="{BB962C8B-B14F-4D97-AF65-F5344CB8AC3E}">
        <p14:creationId xmlns:p14="http://schemas.microsoft.com/office/powerpoint/2010/main" val="27606577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4196014-6949-EB6B-8442-8101A145B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9F3AA4-4E01-47F9-BFF9-8CA2D5FD88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9388" marR="0" lvl="0" indent="-17938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Elevgrupperne præsenterer løsning, overvejelser om designprocessen og valg truffet undervejs.</a:t>
            </a:r>
          </a:p>
          <a:p>
            <a:endParaRPr lang="da-DK" sz="2400" dirty="0">
              <a:solidFill>
                <a:srgbClr val="FF0000"/>
              </a:solidFill>
            </a:endParaRPr>
          </a:p>
          <a:p>
            <a:r>
              <a:rPr lang="da-DK" sz="2400" dirty="0">
                <a:solidFill>
                  <a:srgbClr val="FF0000"/>
                </a:solidFill>
              </a:rPr>
              <a:t>Vigtigt:</a:t>
            </a:r>
          </a:p>
          <a:p>
            <a:r>
              <a:rPr lang="da-DK" sz="2400" dirty="0">
                <a:solidFill>
                  <a:srgbClr val="FF0000"/>
                </a:solidFill>
              </a:rPr>
              <a:t>Hvem har lavet ”Dagens bedste fejl” ? </a:t>
            </a: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54C199-8CAA-45D2-B26C-EA8416F050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6213"/>
            <a:ext cx="10801350" cy="922337"/>
          </a:xfrm>
        </p:spPr>
        <p:txBody>
          <a:bodyPr/>
          <a:lstStyle/>
          <a:p>
            <a:r>
              <a:rPr lang="da-DK" dirty="0"/>
              <a:t>PRÆSENTERE</a:t>
            </a:r>
          </a:p>
        </p:txBody>
      </p:sp>
    </p:spTree>
    <p:extLst>
      <p:ext uri="{BB962C8B-B14F-4D97-AF65-F5344CB8AC3E}">
        <p14:creationId xmlns:p14="http://schemas.microsoft.com/office/powerpoint/2010/main" val="352956926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144A91E-4CCC-08F2-2D3D-B33D8450DD3B}"/>
              </a:ext>
            </a:extLst>
          </p:cNvPr>
          <p:cNvSpPr/>
          <p:nvPr/>
        </p:nvSpPr>
        <p:spPr>
          <a:xfrm>
            <a:off x="695325" y="1577786"/>
            <a:ext cx="10685369" cy="3931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54C199-8CAA-45D2-B26C-EA8416F0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8000"/>
            <a:ext cx="10801350" cy="923183"/>
          </a:xfrm>
        </p:spPr>
        <p:txBody>
          <a:bodyPr/>
          <a:lstStyle/>
          <a:p>
            <a:r>
              <a:rPr lang="da-DK" dirty="0"/>
              <a:t>HANDS ON ENGINEERING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9F3AA4-4E01-47F9-BFF9-8CA2D5FD8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969" y="3299010"/>
            <a:ext cx="4702549" cy="2712847"/>
          </a:xfrm>
        </p:spPr>
        <p:txBody>
          <a:bodyPr/>
          <a:lstStyle/>
          <a:p>
            <a:pPr marL="0" indent="0">
              <a:buNone/>
            </a:pPr>
            <a:r>
              <a:rPr lang="da-DK" sz="1800" b="1" i="1" dirty="0"/>
              <a:t>Brems svævebanen! Hvem kommer sidst?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82BA3A3-637B-1B93-6826-C9250A34B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7" t="45866" r="70604" b="24953"/>
          <a:stretch/>
        </p:blipFill>
        <p:spPr>
          <a:xfrm>
            <a:off x="5535707" y="2052917"/>
            <a:ext cx="2931552" cy="29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578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4C199-8CAA-45D2-B26C-EA8416F0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8000"/>
            <a:ext cx="10801350" cy="923183"/>
          </a:xfrm>
        </p:spPr>
        <p:txBody>
          <a:bodyPr/>
          <a:lstStyle/>
          <a:p>
            <a:r>
              <a:rPr lang="da-DK" dirty="0"/>
              <a:t>VEJLEDNING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9F3AA4-4E01-47F9-BFF9-8CA2D5FD8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728000"/>
            <a:ext cx="10201275" cy="4248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sz="1800" b="0" i="0" dirty="0">
                <a:solidFill>
                  <a:srgbClr val="000000"/>
                </a:solidFill>
                <a:effectLst/>
              </a:rPr>
              <a:t>I samarbejde med de andre elever i din gruppe, skal du løse nedenstående design- og udviklingsopgave.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a-DK" sz="1800" b="0" i="0" dirty="0">
                <a:solidFill>
                  <a:srgbClr val="000000"/>
                </a:solidFill>
                <a:effectLst/>
              </a:rPr>
              <a:t>I får udleveret en pose med følgende:</a:t>
            </a:r>
            <a:br>
              <a:rPr lang="da-DK" sz="1800" b="0" i="0" dirty="0">
                <a:solidFill>
                  <a:srgbClr val="000000"/>
                </a:solidFill>
                <a:effectLst/>
              </a:rPr>
            </a:br>
            <a:r>
              <a:rPr lang="da-DK" sz="1800" b="0" i="0" dirty="0">
                <a:solidFill>
                  <a:srgbClr val="000000"/>
                </a:solidFill>
                <a:effectLst/>
              </a:rPr>
              <a:t>7 m fiskesnøre</a:t>
            </a:r>
            <a:br>
              <a:rPr lang="da-DK" sz="1800" b="0" i="0" dirty="0">
                <a:solidFill>
                  <a:srgbClr val="000000"/>
                </a:solidFill>
                <a:effectLst/>
              </a:rPr>
            </a:br>
            <a:r>
              <a:rPr lang="da-DK" sz="1800" b="0" i="0" dirty="0">
                <a:solidFill>
                  <a:srgbClr val="000000"/>
                </a:solidFill>
                <a:effectLst/>
              </a:rPr>
              <a:t>7 m gavebånd</a:t>
            </a:r>
            <a:br>
              <a:rPr lang="da-DK" sz="1800" b="0" i="0" dirty="0">
                <a:solidFill>
                  <a:srgbClr val="000000"/>
                </a:solidFill>
                <a:effectLst/>
              </a:rPr>
            </a:br>
            <a:r>
              <a:rPr lang="da-DK" sz="1800" b="0" i="0" dirty="0">
                <a:solidFill>
                  <a:srgbClr val="000000"/>
                </a:solidFill>
                <a:effectLst/>
              </a:rPr>
              <a:t>7 m sejlgarn</a:t>
            </a:r>
            <a:br>
              <a:rPr lang="da-DK" sz="1800" b="0" i="0" dirty="0">
                <a:solidFill>
                  <a:srgbClr val="000000"/>
                </a:solidFill>
                <a:effectLst/>
              </a:rPr>
            </a:br>
            <a:r>
              <a:rPr lang="da-DK" sz="1800" b="0" i="0" dirty="0">
                <a:solidFill>
                  <a:srgbClr val="000000"/>
                </a:solidFill>
                <a:effectLst/>
              </a:rPr>
              <a:t>2 x 1 m malertape</a:t>
            </a:r>
            <a:br>
              <a:rPr lang="da-DK" sz="1800" b="0" i="0" dirty="0">
                <a:solidFill>
                  <a:srgbClr val="000000"/>
                </a:solidFill>
                <a:effectLst/>
              </a:rPr>
            </a:br>
            <a:r>
              <a:rPr lang="da-DK" dirty="0">
                <a:solidFill>
                  <a:srgbClr val="000000"/>
                </a:solidFill>
              </a:rPr>
              <a:t>M</a:t>
            </a:r>
            <a:r>
              <a:rPr lang="da-DK" sz="1800" b="0" i="0" dirty="0">
                <a:solidFill>
                  <a:srgbClr val="000000"/>
                </a:solidFill>
                <a:effectLst/>
              </a:rPr>
              <a:t>ålebånd</a:t>
            </a:r>
            <a:r>
              <a:rPr lang="da-DK" dirty="0">
                <a:solidFill>
                  <a:srgbClr val="000000"/>
                </a:solidFill>
              </a:rPr>
              <a:t> </a:t>
            </a:r>
            <a:br>
              <a:rPr lang="da-DK" sz="1800" b="0" i="0" dirty="0">
                <a:solidFill>
                  <a:srgbClr val="000000"/>
                </a:solidFill>
                <a:effectLst/>
              </a:rPr>
            </a:br>
            <a:r>
              <a:rPr lang="da-DK" sz="1800" b="0" i="0" dirty="0">
                <a:solidFill>
                  <a:srgbClr val="000000"/>
                </a:solidFill>
                <a:effectLst/>
              </a:rPr>
              <a:t>3 papirklips (hvoraf den ene kan bruges til at fastgøre line til loft/væg med)</a:t>
            </a:r>
            <a:br>
              <a:rPr lang="da-DK" sz="1800" b="0" i="0" dirty="0">
                <a:solidFill>
                  <a:srgbClr val="000000"/>
                </a:solidFill>
                <a:effectLst/>
              </a:rPr>
            </a:br>
            <a:r>
              <a:rPr lang="da-DK" sz="1800" b="0" i="0" dirty="0">
                <a:solidFill>
                  <a:srgbClr val="000000"/>
                </a:solidFill>
                <a:effectLst/>
              </a:rPr>
              <a:t>1 spændeskive</a:t>
            </a:r>
            <a:br>
              <a:rPr lang="da-DK" sz="1800" b="0" i="0" dirty="0">
                <a:solidFill>
                  <a:srgbClr val="000000"/>
                </a:solidFill>
                <a:effectLst/>
              </a:rPr>
            </a:br>
            <a:r>
              <a:rPr lang="da-DK" sz="1800" b="0" i="0" dirty="0">
                <a:solidFill>
                  <a:srgbClr val="000000"/>
                </a:solidFill>
                <a:effectLst/>
              </a:rPr>
              <a:t>1 saks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a-DK" sz="1800" b="0" i="0" dirty="0">
                <a:solidFill>
                  <a:srgbClr val="000000"/>
                </a:solidFill>
                <a:effectLst/>
              </a:rPr>
              <a:t>Indenfor det angivne tidsrum skal I designe og bygge en svævebane, der starter i 2,3 meters højde og rækker 5 meter frem – og som den udleverede spændeskive kan glide nedad langsomst muligt. </a:t>
            </a:r>
            <a:br>
              <a:rPr lang="da-DK" sz="1800" b="0" i="0" dirty="0">
                <a:solidFill>
                  <a:srgbClr val="000000"/>
                </a:solidFill>
                <a:effectLst/>
              </a:rPr>
            </a:br>
            <a:r>
              <a:rPr lang="da-DK" sz="1800" b="0" i="0" u="sng" dirty="0">
                <a:solidFill>
                  <a:srgbClr val="000000"/>
                </a:solidFill>
                <a:effectLst/>
              </a:rPr>
              <a:t>Det gælder om at komme </a:t>
            </a:r>
            <a:r>
              <a:rPr lang="da-DK" u="sng" dirty="0">
                <a:solidFill>
                  <a:srgbClr val="000000"/>
                </a:solidFill>
              </a:rPr>
              <a:t>sidst! </a:t>
            </a:r>
            <a:r>
              <a:rPr lang="da-DK" dirty="0">
                <a:solidFill>
                  <a:srgbClr val="000000"/>
                </a:solidFill>
              </a:rPr>
              <a:t>I må kun anvende de udleverede materialer.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a-DK" sz="1800" b="0" i="0" dirty="0">
                <a:solidFill>
                  <a:srgbClr val="000000"/>
                </a:solidFill>
                <a:effectLst/>
              </a:rPr>
              <a:t>Samarbejd i gruppen, og involver alle i både design og afprøvning af jeres svævebane.</a:t>
            </a:r>
            <a:br>
              <a:rPr lang="da-DK" sz="1800" b="0" i="0" dirty="0">
                <a:solidFill>
                  <a:srgbClr val="000000"/>
                </a:solidFill>
                <a:effectLst/>
              </a:rPr>
            </a:br>
            <a:r>
              <a:rPr lang="da-DK" sz="1800" b="0" i="0" dirty="0">
                <a:solidFill>
                  <a:srgbClr val="000000"/>
                </a:solidFill>
                <a:effectLst/>
              </a:rPr>
              <a:t>Gruppen med den spændeskive, der kommer sidst ned ad linen, har vundet.</a:t>
            </a:r>
            <a:endParaRPr lang="da-DK" sz="1800" dirty="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EA67A08F-AB59-9743-0015-66569269D693}"/>
              </a:ext>
            </a:extLst>
          </p:cNvPr>
          <p:cNvGrpSpPr/>
          <p:nvPr/>
        </p:nvGrpSpPr>
        <p:grpSpPr>
          <a:xfrm>
            <a:off x="9333005" y="2977177"/>
            <a:ext cx="2350192" cy="1574825"/>
            <a:chOff x="9740901" y="2723535"/>
            <a:chExt cx="2350192" cy="1574825"/>
          </a:xfrm>
        </p:grpSpPr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66475442-9001-D49E-AF7F-E0F626A8D21B}"/>
                </a:ext>
              </a:extLst>
            </p:cNvPr>
            <p:cNvGrpSpPr/>
            <p:nvPr/>
          </p:nvGrpSpPr>
          <p:grpSpPr>
            <a:xfrm>
              <a:off x="9838424" y="3175813"/>
              <a:ext cx="2252669" cy="1122547"/>
              <a:chOff x="9838424" y="3175813"/>
              <a:chExt cx="2252669" cy="1122547"/>
            </a:xfrm>
          </p:grpSpPr>
          <p:sp>
            <p:nvSpPr>
              <p:cNvPr id="8" name="Retvinklet trekant 7">
                <a:extLst>
                  <a:ext uri="{FF2B5EF4-FFF2-40B4-BE49-F238E27FC236}">
                    <a16:creationId xmlns:a16="http://schemas.microsoft.com/office/drawing/2014/main" id="{D880AE98-47FB-82A4-F63B-B34A50CBC595}"/>
                  </a:ext>
                </a:extLst>
              </p:cNvPr>
              <p:cNvSpPr/>
              <p:nvPr/>
            </p:nvSpPr>
            <p:spPr>
              <a:xfrm flipH="1">
                <a:off x="9838424" y="3175813"/>
                <a:ext cx="1800000" cy="828000"/>
              </a:xfrm>
              <a:prstGeom prst="rtTriangl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Tekstfelt 8">
                <a:extLst>
                  <a:ext uri="{FF2B5EF4-FFF2-40B4-BE49-F238E27FC236}">
                    <a16:creationId xmlns:a16="http://schemas.microsoft.com/office/drawing/2014/main" id="{2CF68893-5E61-EA2A-4270-F064E2EBB83F}"/>
                  </a:ext>
                </a:extLst>
              </p:cNvPr>
              <p:cNvSpPr txBox="1"/>
              <p:nvPr/>
            </p:nvSpPr>
            <p:spPr>
              <a:xfrm>
                <a:off x="11638424" y="3469318"/>
                <a:ext cx="4526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>
                    <a:solidFill>
                      <a:srgbClr val="FF0000"/>
                    </a:solidFill>
                  </a:rPr>
                  <a:t>2,3</a:t>
                </a:r>
              </a:p>
            </p:txBody>
          </p:sp>
          <p:sp>
            <p:nvSpPr>
              <p:cNvPr id="10" name="Tekstfelt 9">
                <a:extLst>
                  <a:ext uri="{FF2B5EF4-FFF2-40B4-BE49-F238E27FC236}">
                    <a16:creationId xmlns:a16="http://schemas.microsoft.com/office/drawing/2014/main" id="{8D172CB7-B83A-0473-A43F-2160F0307044}"/>
                  </a:ext>
                </a:extLst>
              </p:cNvPr>
              <p:cNvSpPr txBox="1"/>
              <p:nvPr/>
            </p:nvSpPr>
            <p:spPr>
              <a:xfrm>
                <a:off x="10660655" y="3990583"/>
                <a:ext cx="4526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B133A759-6203-4295-96D9-280A9E09F8E5}"/>
                </a:ext>
              </a:extLst>
            </p:cNvPr>
            <p:cNvSpPr/>
            <p:nvPr/>
          </p:nvSpPr>
          <p:spPr>
            <a:xfrm>
              <a:off x="9740901" y="2723535"/>
              <a:ext cx="1884824" cy="1267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111A854D-CCF2-0335-6848-BC1BEBA5E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764" y="2437948"/>
            <a:ext cx="5537906" cy="8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899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4C199-8CAA-45D2-B26C-EA8416F0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8000"/>
            <a:ext cx="10801350" cy="923183"/>
          </a:xfrm>
        </p:spPr>
        <p:txBody>
          <a:bodyPr/>
          <a:lstStyle/>
          <a:p>
            <a:r>
              <a:rPr lang="da-DK" dirty="0"/>
              <a:t>OBSERVATIONER OG REFLEKSIONER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9F3AA4-4E01-47F9-BFF9-8CA2D5FD8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728000"/>
            <a:ext cx="5181600" cy="4248000"/>
          </a:xfrm>
        </p:spPr>
        <p:txBody>
          <a:bodyPr/>
          <a:lstStyle/>
          <a:p>
            <a:r>
              <a:rPr lang="da-DK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Systematik og tid brugt på EDP-delprocesser</a:t>
            </a:r>
          </a:p>
          <a:p>
            <a:r>
              <a:rPr lang="da-DK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Hvad og hvordan undersøgte I?</a:t>
            </a:r>
          </a:p>
          <a:p>
            <a:r>
              <a:rPr lang="da-DK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Materialeundersøgelser</a:t>
            </a:r>
          </a:p>
          <a:p>
            <a:r>
              <a:rPr lang="da-DK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Brugte I tid på brainstorming?</a:t>
            </a:r>
          </a:p>
          <a:p>
            <a:r>
              <a:rPr lang="da-DK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Gruppedynamikker – hvem gjorde hvad og hvorfor?</a:t>
            </a:r>
          </a:p>
          <a:p>
            <a:r>
              <a:rPr lang="da-DK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Hvordan traf I beslutninger? Drog konklusioner?</a:t>
            </a:r>
          </a:p>
        </p:txBody>
      </p:sp>
    </p:spTree>
    <p:extLst>
      <p:ext uri="{BB962C8B-B14F-4D97-AF65-F5344CB8AC3E}">
        <p14:creationId xmlns:p14="http://schemas.microsoft.com/office/powerpoint/2010/main" val="371420473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7796C47E-3813-BE5C-23AB-3D0C7C756055}"/>
              </a:ext>
            </a:extLst>
          </p:cNvPr>
          <p:cNvSpPr txBox="1"/>
          <p:nvPr/>
        </p:nvSpPr>
        <p:spPr>
          <a:xfrm>
            <a:off x="3688055" y="479752"/>
            <a:ext cx="415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/>
              <a:t>Mozzarella-udfordring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C4BF0F4-7FB4-44D9-5070-689EA8536B41}"/>
              </a:ext>
            </a:extLst>
          </p:cNvPr>
          <p:cNvSpPr txBox="1"/>
          <p:nvPr/>
        </p:nvSpPr>
        <p:spPr>
          <a:xfrm>
            <a:off x="1102659" y="1386655"/>
            <a:ext cx="25056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Konsistens:</a:t>
            </a:r>
            <a:endParaRPr lang="da-DK" dirty="0"/>
          </a:p>
          <a:p>
            <a:pPr>
              <a:spcBef>
                <a:spcPts val="1200"/>
              </a:spcBef>
            </a:pPr>
            <a:r>
              <a:rPr lang="da-DK" dirty="0"/>
              <a:t>Måle pH undervejs</a:t>
            </a:r>
          </a:p>
          <a:p>
            <a:pPr>
              <a:spcBef>
                <a:spcPts val="1200"/>
              </a:spcBef>
            </a:pPr>
            <a:r>
              <a:rPr lang="da-DK" dirty="0"/>
              <a:t>Sænke pH vha. mælkesyrebakterier</a:t>
            </a:r>
          </a:p>
          <a:p>
            <a:r>
              <a:rPr lang="da-DK" dirty="0"/>
              <a:t>(fermentering)</a:t>
            </a:r>
          </a:p>
          <a:p>
            <a:pPr>
              <a:spcBef>
                <a:spcPts val="1200"/>
              </a:spcBef>
            </a:pPr>
            <a:r>
              <a:rPr lang="da-DK" dirty="0"/>
              <a:t>Forskellige metoder til opvarmning og æltning af ostemasse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64F76C4-9999-67DB-1F9E-914E0E9FF202}"/>
              </a:ext>
            </a:extLst>
          </p:cNvPr>
          <p:cNvSpPr txBox="1"/>
          <p:nvPr/>
        </p:nvSpPr>
        <p:spPr>
          <a:xfrm>
            <a:off x="8266104" y="1386655"/>
            <a:ext cx="26040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Ernæringsværdi:</a:t>
            </a:r>
            <a:endParaRPr lang="da-DK" dirty="0"/>
          </a:p>
          <a:p>
            <a:pPr>
              <a:spcBef>
                <a:spcPts val="1200"/>
              </a:spcBef>
            </a:pPr>
            <a:r>
              <a:rPr lang="da-DK" dirty="0"/>
              <a:t>Fedtindhold</a:t>
            </a:r>
          </a:p>
          <a:p>
            <a:pPr>
              <a:spcBef>
                <a:spcPts val="1200"/>
              </a:spcBef>
            </a:pPr>
            <a:r>
              <a:rPr lang="da-DK" dirty="0"/>
              <a:t>Proteinindhold</a:t>
            </a:r>
          </a:p>
          <a:p>
            <a:pPr>
              <a:spcBef>
                <a:spcPts val="1200"/>
              </a:spcBef>
            </a:pPr>
            <a:r>
              <a:rPr lang="da-DK" dirty="0"/>
              <a:t>Saltindhold</a:t>
            </a:r>
          </a:p>
          <a:p>
            <a:pPr>
              <a:spcBef>
                <a:spcPts val="1200"/>
              </a:spcBef>
            </a:pPr>
            <a:r>
              <a:rPr lang="da-DK" dirty="0"/>
              <a:t>Vitaminer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F0065FC-295C-48F5-9B66-C13DF71D099C}"/>
              </a:ext>
            </a:extLst>
          </p:cNvPr>
          <p:cNvSpPr txBox="1"/>
          <p:nvPr/>
        </p:nvSpPr>
        <p:spPr>
          <a:xfrm>
            <a:off x="4717839" y="4243833"/>
            <a:ext cx="209609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Forbedringer:</a:t>
            </a:r>
            <a:endParaRPr lang="da-DK" dirty="0"/>
          </a:p>
          <a:p>
            <a:pPr>
              <a:spcBef>
                <a:spcPts val="1200"/>
              </a:spcBef>
            </a:pPr>
            <a:r>
              <a:rPr lang="da-DK" dirty="0"/>
              <a:t>Farve?</a:t>
            </a:r>
          </a:p>
          <a:p>
            <a:pPr>
              <a:spcBef>
                <a:spcPts val="1200"/>
              </a:spcBef>
            </a:pPr>
            <a:r>
              <a:rPr lang="da-DK" dirty="0"/>
              <a:t>Smag?</a:t>
            </a:r>
          </a:p>
          <a:p>
            <a:pPr>
              <a:spcBef>
                <a:spcPts val="1200"/>
              </a:spcBef>
            </a:pPr>
            <a:r>
              <a:rPr lang="da-DK" dirty="0"/>
              <a:t>Andre ideer?</a:t>
            </a:r>
          </a:p>
          <a:p>
            <a:pPr>
              <a:spcBef>
                <a:spcPts val="1200"/>
              </a:spcBef>
            </a:pPr>
            <a:r>
              <a:rPr lang="da-DK" dirty="0"/>
              <a:t>Afledte produkter?</a:t>
            </a:r>
          </a:p>
          <a:p>
            <a:endParaRPr lang="da-DK" dirty="0"/>
          </a:p>
        </p:txBody>
      </p:sp>
      <p:pic>
        <p:nvPicPr>
          <p:cNvPr id="3" name="Billede 2" descr="Et billede, der indeholder bord, mad, udsnit, skiveskåret&#10;&#10;Automatisk genereret beskrivelse">
            <a:extLst>
              <a:ext uri="{FF2B5EF4-FFF2-40B4-BE49-F238E27FC236}">
                <a16:creationId xmlns:a16="http://schemas.microsoft.com/office/drawing/2014/main" id="{EC942A68-6740-B571-D6CE-88ACA3A8F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51" y="1269185"/>
            <a:ext cx="4150472" cy="27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932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4C199-8CAA-45D2-B26C-EA8416F0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9 MODULER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5EA25819-74D1-4723-8C20-2577D90B9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28000"/>
            <a:ext cx="10299886" cy="3324526"/>
          </a:xfrm>
          <a:noFill/>
          <a:ln>
            <a:noFill/>
          </a:ln>
        </p:spPr>
        <p:txBody>
          <a:bodyPr lIns="0"/>
          <a:lstStyle/>
          <a:p>
            <a:pPr marL="0" indent="0">
              <a:spcAft>
                <a:spcPts val="300"/>
              </a:spcAft>
              <a:buNone/>
            </a:pPr>
            <a:r>
              <a:rPr lang="da-DK" sz="2000" dirty="0" err="1"/>
              <a:t>Pre-survey</a:t>
            </a:r>
            <a:endParaRPr lang="da-DK" sz="2000" dirty="0"/>
          </a:p>
          <a:p>
            <a:pPr marL="0" indent="0">
              <a:spcAft>
                <a:spcPts val="300"/>
              </a:spcAft>
              <a:buNone/>
            </a:pPr>
            <a:r>
              <a:rPr lang="da-DK" sz="2000" dirty="0"/>
              <a:t>Introduktion til EDP-modellen (Engineering Design Processen)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Svævebane-udfordring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da-DK" sz="2000" dirty="0"/>
              <a:t>Introduktion til engineering-udfordringen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Relevant viden, idegenerering og planlægning af arbejde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da-DK" sz="2000" dirty="0"/>
              <a:t>Konstruktion af prototype (I laver produktet første gang)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Forbedring af løsning (I laver produktet anden gang)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da-DK" sz="2000" dirty="0"/>
              <a:t>Refleksion (med fokus på lærerige fejl), Poster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a-DK" sz="2000" dirty="0"/>
              <a:t>Præsentation af poster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2000" dirty="0"/>
              <a:t>Post-</a:t>
            </a:r>
            <a:r>
              <a:rPr lang="da-DK" sz="2000" dirty="0" err="1"/>
              <a:t>survey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0042596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4C199-8CAA-45D2-B26C-EA8416F0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ENGINEERING ER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5EA25819-74D1-4723-8C20-2577D90B9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28000"/>
            <a:ext cx="6158192" cy="3324526"/>
          </a:xfrm>
          <a:noFill/>
          <a:ln>
            <a:noFill/>
          </a:ln>
        </p:spPr>
        <p:txBody>
          <a:bodyPr lIns="0"/>
          <a:lstStyle/>
          <a:p>
            <a:pPr>
              <a:spcAft>
                <a:spcPts val="600"/>
              </a:spcAft>
            </a:pPr>
            <a:r>
              <a:rPr lang="da-DK" sz="2000" dirty="0"/>
              <a:t>At løse et </a:t>
            </a:r>
            <a:r>
              <a:rPr lang="da-DK" sz="2000" b="1" dirty="0"/>
              <a:t>problem </a:t>
            </a:r>
            <a:r>
              <a:rPr lang="da-DK" sz="2000" dirty="0"/>
              <a:t>/ et behov</a:t>
            </a:r>
            <a:endParaRPr lang="da-DK" sz="2000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da-DK" sz="2000" dirty="0"/>
              <a:t>I en iterativ, </a:t>
            </a:r>
            <a:r>
              <a:rPr lang="da-DK" sz="2000" b="1" dirty="0"/>
              <a:t>systematisk proces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Og ved hjælp af </a:t>
            </a:r>
            <a:r>
              <a:rPr lang="da-DK" sz="2000" b="1" dirty="0"/>
              <a:t>faglig viden og undersøgelser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Udvikle et produkt,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der </a:t>
            </a:r>
            <a:r>
              <a:rPr lang="da-DK" sz="2000" dirty="0"/>
              <a:t>løser problemet (eller behovet)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Under hensyntagen til </a:t>
            </a:r>
            <a:r>
              <a:rPr lang="da-DK" sz="2000" b="1" dirty="0"/>
              <a:t>krav, rammer og begrænsninger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16A1BFDC-3800-B74E-CAEE-4DF307089849}"/>
              </a:ext>
            </a:extLst>
          </p:cNvPr>
          <p:cNvGrpSpPr/>
          <p:nvPr/>
        </p:nvGrpSpPr>
        <p:grpSpPr>
          <a:xfrm>
            <a:off x="6921557" y="1624519"/>
            <a:ext cx="4392399" cy="3552266"/>
            <a:chOff x="6921557" y="1624519"/>
            <a:chExt cx="4392399" cy="3552266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F4A1EDB4-783A-BF83-0600-C9C2D8C3F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4" t="4909" r="15827" b="28079"/>
            <a:stretch/>
          </p:blipFill>
          <p:spPr>
            <a:xfrm>
              <a:off x="6921557" y="3800158"/>
              <a:ext cx="2248372" cy="1376627"/>
            </a:xfrm>
            <a:prstGeom prst="rect">
              <a:avLst/>
            </a:prstGeom>
          </p:spPr>
        </p:pic>
        <p:pic>
          <p:nvPicPr>
            <p:cNvPr id="11" name="Billede 10" descr="Et billede, der indeholder tekst&#10;&#10;Automatisk genereret beskrivelse">
              <a:extLst>
                <a:ext uri="{FF2B5EF4-FFF2-40B4-BE49-F238E27FC236}">
                  <a16:creationId xmlns:a16="http://schemas.microsoft.com/office/drawing/2014/main" id="{591CCEEF-04A3-44EA-1A75-C095C6013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514" y="2503313"/>
              <a:ext cx="1966606" cy="1296845"/>
            </a:xfrm>
            <a:prstGeom prst="rect">
              <a:avLst/>
            </a:prstGeom>
          </p:spPr>
        </p:pic>
        <p:pic>
          <p:nvPicPr>
            <p:cNvPr id="13" name="Billede 12" descr="Et billede, der indeholder græs, himmel, vindmølle, udendørs&#10;&#10;Automatisk genereret beskrivelse">
              <a:extLst>
                <a:ext uri="{FF2B5EF4-FFF2-40B4-BE49-F238E27FC236}">
                  <a16:creationId xmlns:a16="http://schemas.microsoft.com/office/drawing/2014/main" id="{593DCDE6-D46C-A62A-7FF3-E23826395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33"/>
            <a:stretch/>
          </p:blipFill>
          <p:spPr>
            <a:xfrm>
              <a:off x="9169929" y="1624519"/>
              <a:ext cx="2144027" cy="3552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8873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4C199-8CAA-45D2-B26C-EA8416F0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294791"/>
            <a:ext cx="10532969" cy="923183"/>
          </a:xfrm>
        </p:spPr>
        <p:txBody>
          <a:bodyPr/>
          <a:lstStyle/>
          <a:p>
            <a:r>
              <a:rPr lang="da-DK" dirty="0"/>
              <a:t>PROTOTYPE &amp; PRODUKT – hvad er det?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5EA25819-74D1-4723-8C20-2577D90B9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28000"/>
            <a:ext cx="6158192" cy="3324526"/>
          </a:xfrm>
          <a:noFill/>
          <a:ln>
            <a:noFill/>
          </a:ln>
        </p:spPr>
        <p:txBody>
          <a:bodyPr lIns="0"/>
          <a:lstStyle/>
          <a:p>
            <a:pPr marL="0" indent="0">
              <a:spcAft>
                <a:spcPts val="0"/>
              </a:spcAft>
              <a:buNone/>
            </a:pPr>
            <a:r>
              <a:rPr lang="da-DK" sz="2000" b="1" dirty="0"/>
              <a:t>1. Produkt som ”kan noget” og ”virker”</a:t>
            </a:r>
          </a:p>
          <a:p>
            <a:pPr>
              <a:spcAft>
                <a:spcPts val="0"/>
              </a:spcAft>
            </a:pPr>
            <a:r>
              <a:rPr lang="da-DK" sz="2000" dirty="0"/>
              <a:t>Fysisk produkt</a:t>
            </a:r>
          </a:p>
          <a:p>
            <a:pPr>
              <a:spcAft>
                <a:spcPts val="0"/>
              </a:spcAft>
            </a:pPr>
            <a:r>
              <a:rPr lang="da-DK" sz="2000" dirty="0"/>
              <a:t>Digital kode</a:t>
            </a:r>
          </a:p>
          <a:p>
            <a:pPr>
              <a:spcAft>
                <a:spcPts val="0"/>
              </a:spcAft>
            </a:pPr>
            <a:r>
              <a:rPr lang="da-DK" sz="2000" dirty="0"/>
              <a:t>Algoritme</a:t>
            </a:r>
          </a:p>
          <a:p>
            <a:pPr>
              <a:spcAft>
                <a:spcPts val="0"/>
              </a:spcAft>
            </a:pPr>
            <a:r>
              <a:rPr lang="da-DK" sz="2000" dirty="0"/>
              <a:t>Forsøgsprotokol</a:t>
            </a:r>
          </a:p>
          <a:p>
            <a:pPr>
              <a:spcAft>
                <a:spcPts val="0"/>
              </a:spcAft>
            </a:pPr>
            <a:r>
              <a:rPr lang="da-DK" sz="2000" dirty="0"/>
              <a:t>”Konsulentrapport”</a:t>
            </a:r>
          </a:p>
          <a:p>
            <a:pPr>
              <a:spcAft>
                <a:spcPts val="0"/>
              </a:spcAft>
            </a:pPr>
            <a:endParaRPr lang="da-DK" sz="2000" b="1" dirty="0"/>
          </a:p>
          <a:p>
            <a:pPr>
              <a:spcAft>
                <a:spcPts val="0"/>
              </a:spcAft>
            </a:pPr>
            <a:r>
              <a:rPr lang="da-DK" sz="2000" b="1" dirty="0"/>
              <a:t>2. Ny Idé – ikke nødvendigvis</a:t>
            </a:r>
          </a:p>
          <a:p>
            <a:pPr>
              <a:spcAft>
                <a:spcPts val="0"/>
              </a:spcAft>
            </a:pPr>
            <a:endParaRPr lang="da-DK" sz="2000" b="1" dirty="0"/>
          </a:p>
          <a:p>
            <a:pPr>
              <a:spcAft>
                <a:spcPts val="0"/>
              </a:spcAft>
            </a:pPr>
            <a:r>
              <a:rPr lang="da-DK" sz="2000" b="1" dirty="0"/>
              <a:t>3. Prototype</a:t>
            </a:r>
          </a:p>
          <a:p>
            <a:pPr>
              <a:spcAft>
                <a:spcPts val="0"/>
              </a:spcAft>
            </a:pPr>
            <a:endParaRPr lang="da-DK" sz="2000" b="1" dirty="0"/>
          </a:p>
          <a:p>
            <a:pPr marL="0" indent="0">
              <a:spcAft>
                <a:spcPts val="0"/>
              </a:spcAft>
              <a:buNone/>
            </a:pPr>
            <a:r>
              <a:rPr lang="da-DK" sz="2000" dirty="0"/>
              <a:t>1.	  2.   	    3. 	      4. 	       5. </a:t>
            </a:r>
            <a:r>
              <a:rPr lang="da-DK" sz="2000" b="1" dirty="0"/>
              <a:t>= Produkt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AD4D7E1-9896-3DCD-7F63-008B712F52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5" t="25030" r="25882" b="27618"/>
          <a:stretch/>
        </p:blipFill>
        <p:spPr>
          <a:xfrm>
            <a:off x="914399" y="4987568"/>
            <a:ext cx="709683" cy="67204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996E52B5-49C6-E374-C834-98F115CF7E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5" t="25030" r="25882" b="27618"/>
          <a:stretch/>
        </p:blipFill>
        <p:spPr>
          <a:xfrm>
            <a:off x="1922059" y="4987568"/>
            <a:ext cx="709683" cy="67204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37D200F6-D9C7-AE27-D7B7-4ADA6362E1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5" t="25030" r="25882" b="27618"/>
          <a:stretch/>
        </p:blipFill>
        <p:spPr>
          <a:xfrm>
            <a:off x="2929719" y="4986383"/>
            <a:ext cx="709683" cy="672049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4A84F568-5C31-59D5-4A08-1729E67222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5" t="25030" r="25882" b="27618"/>
          <a:stretch/>
        </p:blipFill>
        <p:spPr>
          <a:xfrm>
            <a:off x="3971498" y="4970413"/>
            <a:ext cx="709683" cy="672049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4E0B4BF9-A4EC-141B-976A-B57C0B14A998}"/>
              </a:ext>
            </a:extLst>
          </p:cNvPr>
          <p:cNvSpPr txBox="1"/>
          <p:nvPr/>
        </p:nvSpPr>
        <p:spPr>
          <a:xfrm>
            <a:off x="609599" y="5914282"/>
            <a:ext cx="8684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/>
              <a:t>At ”bygge” en prototype (fysisk produkt, forsøgsvejledning, kode, program, rapport…), der kan testes og forbedres.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6E6219E2-7F91-7166-BB41-E698F2702FD6}"/>
              </a:ext>
            </a:extLst>
          </p:cNvPr>
          <p:cNvCxnSpPr/>
          <p:nvPr/>
        </p:nvCxnSpPr>
        <p:spPr>
          <a:xfrm>
            <a:off x="8615082" y="15957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Cykelpumpe i stål - 400 mm - køb på nettet til altid lave priser">
            <a:extLst>
              <a:ext uri="{FF2B5EF4-FFF2-40B4-BE49-F238E27FC236}">
                <a16:creationId xmlns:a16="http://schemas.microsoft.com/office/drawing/2014/main" id="{8ACD9CAD-6901-E3B3-F86F-4B6AD42A4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2" b="28151"/>
          <a:stretch/>
        </p:blipFill>
        <p:spPr bwMode="auto">
          <a:xfrm rot="1171446">
            <a:off x="5095648" y="1981354"/>
            <a:ext cx="2651658" cy="114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CA91734D-A721-A6A7-5716-F8D2E860C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32"/>
          <a:stretch/>
        </p:blipFill>
        <p:spPr bwMode="auto">
          <a:xfrm>
            <a:off x="4615372" y="2922587"/>
            <a:ext cx="2337114" cy="169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e 20">
            <a:extLst>
              <a:ext uri="{FF2B5EF4-FFF2-40B4-BE49-F238E27FC236}">
                <a16:creationId xmlns:a16="http://schemas.microsoft.com/office/drawing/2014/main" id="{9B82B2D1-3FAA-F855-3818-89D34FDA9E8E}"/>
              </a:ext>
            </a:extLst>
          </p:cNvPr>
          <p:cNvGrpSpPr/>
          <p:nvPr/>
        </p:nvGrpSpPr>
        <p:grpSpPr>
          <a:xfrm>
            <a:off x="7961444" y="3030828"/>
            <a:ext cx="2177814" cy="2310940"/>
            <a:chOff x="7042324" y="3267383"/>
            <a:chExt cx="2283216" cy="2422785"/>
          </a:xfrm>
        </p:grpSpPr>
        <p:pic>
          <p:nvPicPr>
            <p:cNvPr id="22" name="Picture 2" descr="Dijkstra's algoritme matematik tal ">
              <a:extLst>
                <a:ext uri="{FF2B5EF4-FFF2-40B4-BE49-F238E27FC236}">
                  <a16:creationId xmlns:a16="http://schemas.microsoft.com/office/drawing/2014/main" id="{EDF309A9-5746-3DEF-697B-6508A264E6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92"/>
            <a:stretch/>
          </p:blipFill>
          <p:spPr bwMode="auto">
            <a:xfrm>
              <a:off x="7042324" y="3267383"/>
              <a:ext cx="2283216" cy="242278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51C696A4-99F0-2730-997A-48FA48BC228A}"/>
                </a:ext>
              </a:extLst>
            </p:cNvPr>
            <p:cNvSpPr txBox="1"/>
            <p:nvPr/>
          </p:nvSpPr>
          <p:spPr>
            <a:xfrm>
              <a:off x="7707090" y="3388750"/>
              <a:ext cx="404105" cy="22587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Start</a:t>
              </a: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Billede 23">
            <a:extLst>
              <a:ext uri="{FF2B5EF4-FFF2-40B4-BE49-F238E27FC236}">
                <a16:creationId xmlns:a16="http://schemas.microsoft.com/office/drawing/2014/main" id="{8D338135-7346-BDF2-4B2E-1CD73CAE6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1444" y="1441115"/>
            <a:ext cx="2186376" cy="14416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040604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4C199-8CAA-45D2-B26C-EA8416F0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cs typeface="Calibri"/>
              </a:rPr>
              <a:t>ENGINEERINGMETODEN</a:t>
            </a:r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5EA25819-74D1-4723-8C20-2577D90B9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18" y="1030941"/>
            <a:ext cx="9744074" cy="3324526"/>
          </a:xfrm>
          <a:noFill/>
          <a:ln>
            <a:noFill/>
          </a:ln>
        </p:spPr>
        <p:txBody>
          <a:bodyPr lIns="108000"/>
          <a:lstStyle/>
          <a:p>
            <a:pPr marL="0" indent="0">
              <a:buNone/>
            </a:pPr>
            <a:r>
              <a:rPr lang="da-DK" sz="2800" b="1" dirty="0">
                <a:solidFill>
                  <a:srgbClr val="BCCF00"/>
                </a:solidFill>
                <a:cs typeface="Calibri"/>
              </a:rPr>
              <a:t>Engineering designprocessen (EDP)</a:t>
            </a:r>
            <a:endParaRPr lang="da-DK" sz="2800" b="1" dirty="0">
              <a:solidFill>
                <a:srgbClr val="BCCF00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9AB79C5-C6B2-4D95-C04D-8E2323E2D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84" y="1521415"/>
            <a:ext cx="6733529" cy="4758361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223472E-A416-8294-DA1D-DC49BCDB4716}"/>
              </a:ext>
            </a:extLst>
          </p:cNvPr>
          <p:cNvSpPr txBox="1"/>
          <p:nvPr/>
        </p:nvSpPr>
        <p:spPr>
          <a:xfrm>
            <a:off x="7379547" y="2492188"/>
            <a:ext cx="43405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At fremhæve og sikre systematik uanset vej igennem model, fx at eleverne, inden de skifter til næste fase, skal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/>
              <a:t>Begrunde deres skift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/>
              <a:t>Sikre sig enighed om beslutninger i gruppen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/>
              <a:t>Skrive konklusioner fra hver fase ned i deres logbog</a:t>
            </a:r>
          </a:p>
        </p:txBody>
      </p:sp>
    </p:spTree>
    <p:extLst>
      <p:ext uri="{BB962C8B-B14F-4D97-AF65-F5344CB8AC3E}">
        <p14:creationId xmlns:p14="http://schemas.microsoft.com/office/powerpoint/2010/main" val="37079826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9F3AA4-4E01-47F9-BFF9-8CA2D5FD88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sz="2400" dirty="0"/>
              <a:t>Præsentation af opgaven/udfordringen.</a:t>
            </a:r>
          </a:p>
          <a:p>
            <a:r>
              <a:rPr lang="da-DK" sz="2400" dirty="0"/>
              <a:t>Elevgrupper og lærer bliver enige om mål og rammer for det kommende arbejde. </a:t>
            </a:r>
          </a:p>
          <a:p>
            <a:r>
              <a:rPr lang="da-DK" sz="2400" dirty="0"/>
              <a:t>Tal problemstillingen grundigt igennem og find ud af, hvad den indeholder.</a:t>
            </a:r>
          </a:p>
          <a:p>
            <a:r>
              <a:rPr lang="da-DK" sz="2400" dirty="0"/>
              <a:t>Undgå at tale løsninger. </a:t>
            </a:r>
          </a:p>
          <a:p>
            <a:pPr marL="0" indent="0">
              <a:buNone/>
            </a:pPr>
            <a:endParaRPr lang="da-DK" sz="18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1D0CDE5-ED79-44E9-DB69-C59E54BD05F3}"/>
              </a:ext>
            </a:extLst>
          </p:cNvPr>
          <p:cNvSpPr txBox="1"/>
          <p:nvPr/>
        </p:nvSpPr>
        <p:spPr>
          <a:xfrm>
            <a:off x="988262" y="1396482"/>
            <a:ext cx="270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 skal bygge et strengeinstrument, der kan spille en simpel melodi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DFCB0B0-CB1E-8836-4511-8FB3C9014FD5}"/>
              </a:ext>
            </a:extLst>
          </p:cNvPr>
          <p:cNvSpPr txBox="1"/>
          <p:nvPr/>
        </p:nvSpPr>
        <p:spPr>
          <a:xfrm>
            <a:off x="191314" y="339671"/>
            <a:ext cx="27091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Laboratoriet ønsker at få hjælp til testprotokoller, der meget præcist beskriver hvordan enzymet testes… </a:t>
            </a:r>
            <a:endParaRPr kumimoji="0" lang="da-DK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B0025D1-BC66-24D2-A482-6AC2AD0AEAF5}"/>
              </a:ext>
            </a:extLst>
          </p:cNvPr>
          <p:cNvSpPr txBox="1"/>
          <p:nvPr/>
        </p:nvSpPr>
        <p:spPr>
          <a:xfrm>
            <a:off x="380156" y="5042892"/>
            <a:ext cx="29634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a-DK" sz="1400" i="1" dirty="0">
                <a:solidFill>
                  <a:schemeClr val="bg1"/>
                </a:solidFill>
                <a:latin typeface="+mj-lt"/>
              </a:rPr>
              <a:t>Jeres </a:t>
            </a: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opgave er at hjælpe Lene Storm ved at komme med gode råd, som gør det mere sikkert at gå ud på isen, selvom den ikke er erklæret sikker.</a:t>
            </a:r>
          </a:p>
        </p:txBody>
      </p:sp>
    </p:spTree>
    <p:extLst>
      <p:ext uri="{BB962C8B-B14F-4D97-AF65-F5344CB8AC3E}">
        <p14:creationId xmlns:p14="http://schemas.microsoft.com/office/powerpoint/2010/main" val="15134922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9F3AA4-4E01-47F9-BFF9-8CA2D5FD88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sz="2400" dirty="0"/>
              <a:t>Elevgrupperne kortlægger relevant viden, som de får brug for i arbejdet med udfordringen. De skaffer og tilegner sig viden. </a:t>
            </a:r>
          </a:p>
          <a:p>
            <a:r>
              <a:rPr lang="da-DK" sz="2400" dirty="0"/>
              <a:t>Eleverne undersøger de materialer, de har fået udleveret eller har til rådighed.</a:t>
            </a:r>
          </a:p>
        </p:txBody>
      </p:sp>
    </p:spTree>
    <p:extLst>
      <p:ext uri="{BB962C8B-B14F-4D97-AF65-F5344CB8AC3E}">
        <p14:creationId xmlns:p14="http://schemas.microsoft.com/office/powerpoint/2010/main" val="304477041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9F3AA4-4E01-47F9-BFF9-8CA2D5FD88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sz="2400" dirty="0"/>
              <a:t>Elevgrupperne forhandler og vælger ideer, de vil gå videre med.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54C199-8CAA-45D2-B26C-EA8416F050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6213"/>
            <a:ext cx="10801350" cy="922337"/>
          </a:xfrm>
        </p:spPr>
        <p:txBody>
          <a:bodyPr/>
          <a:lstStyle/>
          <a:p>
            <a:r>
              <a:rPr lang="da-DK" dirty="0"/>
              <a:t>FÅ IDEER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3F5CCF6F-848F-7651-88FF-F7087C077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08164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9F3AA4-4E01-47F9-BFF9-8CA2D5FD88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9388" marR="0" lvl="0" indent="-179388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Elevgrupperne konkretiserer, skitserer og vælger materialer til den konkrete ide. De planlægger det videre arbejde og fordeler opgaverne.</a:t>
            </a:r>
          </a:p>
        </p:txBody>
      </p:sp>
    </p:spTree>
    <p:extLst>
      <p:ext uri="{BB962C8B-B14F-4D97-AF65-F5344CB8AC3E}">
        <p14:creationId xmlns:p14="http://schemas.microsoft.com/office/powerpoint/2010/main" val="31015435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IS template">
  <a:themeElements>
    <a:clrScheme name="EI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87F8A"/>
      </a:accent1>
      <a:accent2>
        <a:srgbClr val="BCCF00"/>
      </a:accent2>
      <a:accent3>
        <a:srgbClr val="AEBAC0"/>
      </a:accent3>
      <a:accent4>
        <a:srgbClr val="40ACB6"/>
      </a:accent4>
      <a:accent5>
        <a:srgbClr val="234B5A"/>
      </a:accent5>
      <a:accent6>
        <a:srgbClr val="DDDDDD"/>
      </a:accent6>
      <a:hlink>
        <a:srgbClr val="BCCF00"/>
      </a:hlink>
      <a:folHlink>
        <a:srgbClr val="7F7F7F"/>
      </a:folHlink>
    </a:clrScheme>
    <a:fontScheme name="E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82a518-1075-4414-b33f-9ae5c587f5b3">
      <UserInfo>
        <DisplayName>Ghita Wolf Andreasen</DisplayName>
        <AccountId>12</AccountId>
        <AccountType/>
      </UserInfo>
    </SharedWithUsers>
    <lcf76f155ced4ddcb4097134ff3c332f xmlns="c9556b18-80b3-495f-bf06-e7a3be1966d2">
      <Terms xmlns="http://schemas.microsoft.com/office/infopath/2007/PartnerControls"/>
    </lcf76f155ced4ddcb4097134ff3c332f>
    <TaxCatchAll xmlns="a182a518-1075-4414-b33f-9ae5c587f5b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24A62435C14A4286DB020D2DE62476" ma:contentTypeVersion="16" ma:contentTypeDescription="Opret et nyt dokument." ma:contentTypeScope="" ma:versionID="2fa0c7cfe91f3d13e6c1052dfd556499">
  <xsd:schema xmlns:xsd="http://www.w3.org/2001/XMLSchema" xmlns:xs="http://www.w3.org/2001/XMLSchema" xmlns:p="http://schemas.microsoft.com/office/2006/metadata/properties" xmlns:ns2="c9556b18-80b3-495f-bf06-e7a3be1966d2" xmlns:ns3="a182a518-1075-4414-b33f-9ae5c587f5b3" targetNamespace="http://schemas.microsoft.com/office/2006/metadata/properties" ma:root="true" ma:fieldsID="a30b27ea4733757b1be6a7d8bb802f31" ns2:_="" ns3:_="">
    <xsd:import namespace="c9556b18-80b3-495f-bf06-e7a3be1966d2"/>
    <xsd:import namespace="a182a518-1075-4414-b33f-9ae5c587f5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56b18-80b3-495f-bf06-e7a3be196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58568548-9f5a-4e35-9c17-968ba1d5fe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2a518-1075-4414-b33f-9ae5c587f5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5b5a254-60cb-4216-8964-bd87b223acca}" ma:internalName="TaxCatchAll" ma:showField="CatchAllData" ma:web="a182a518-1075-4414-b33f-9ae5c587f5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C3EF39-3305-44D2-9B77-D5B5CFFA3B7F}">
  <ds:schemaRefs>
    <ds:schemaRef ds:uri="http://schemas.microsoft.com/office/2006/metadata/properties"/>
    <ds:schemaRef ds:uri="http://schemas.microsoft.com/office/infopath/2007/PartnerControls"/>
    <ds:schemaRef ds:uri="a182a518-1075-4414-b33f-9ae5c587f5b3"/>
    <ds:schemaRef ds:uri="c9556b18-80b3-495f-bf06-e7a3be1966d2"/>
  </ds:schemaRefs>
</ds:datastoreItem>
</file>

<file path=customXml/itemProps2.xml><?xml version="1.0" encoding="utf-8"?>
<ds:datastoreItem xmlns:ds="http://schemas.openxmlformats.org/officeDocument/2006/customXml" ds:itemID="{F62CE1CC-95F7-4584-9450-33F63802AB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B3C685-6F47-420E-83EB-35804C5C689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5025</TotalTime>
  <Words>800</Words>
  <Application>Microsoft Office PowerPoint</Application>
  <PresentationFormat>Widescreen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BetonEF</vt:lpstr>
      <vt:lpstr>BetonEF-Bold</vt:lpstr>
      <vt:lpstr>Calibri</vt:lpstr>
      <vt:lpstr>Trade Gothic LT Std</vt:lpstr>
      <vt:lpstr>EIS template</vt:lpstr>
      <vt:lpstr>PowerPoint-præsentation</vt:lpstr>
      <vt:lpstr>9 MODULER</vt:lpstr>
      <vt:lpstr>ENGINEERING ER</vt:lpstr>
      <vt:lpstr>PROTOTYPE &amp; PRODUKT – hvad er det?</vt:lpstr>
      <vt:lpstr>ENGINEERINGMETODEN</vt:lpstr>
      <vt:lpstr>PowerPoint-præsentation</vt:lpstr>
      <vt:lpstr>PowerPoint-præsentation</vt:lpstr>
      <vt:lpstr>FÅ IDEER</vt:lpstr>
      <vt:lpstr>PowerPoint-præsentation</vt:lpstr>
      <vt:lpstr>KONSTRUERE</vt:lpstr>
      <vt:lpstr>FORBEDRE</vt:lpstr>
      <vt:lpstr>PRÆSENTERE</vt:lpstr>
      <vt:lpstr>HANDS ON ENGINEERING</vt:lpstr>
      <vt:lpstr>VEJLEDNING  </vt:lpstr>
      <vt:lpstr>OBSERVATIONER OG REFLEKSIONER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Helle Janniche</dc:creator>
  <cp:lastModifiedBy>Anne Hansen</cp:lastModifiedBy>
  <cp:revision>49</cp:revision>
  <cp:lastPrinted>2020-01-07T12:17:15Z</cp:lastPrinted>
  <dcterms:created xsi:type="dcterms:W3CDTF">2017-11-20T16:02:28Z</dcterms:created>
  <dcterms:modified xsi:type="dcterms:W3CDTF">2022-09-30T10:35:06Z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0x010100B824A62435C14A4286DB020D2DE62476</vt:lpwstr>
  </property>
  <property fmtid="{D5CDD505-2E9C-101B-9397-08002B2CF9AE}" pid="3" name="MediaServiceImageTags">
    <vt:lpwstr/>
  </property>
</Properties>
</file>