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9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Rafn" userId="c91b461a-4426-47f0-bc18-a38baf175d0d" providerId="ADAL" clId="{2009A5CD-B1A1-4322-85B3-D1A237CE968D}"/>
    <pc:docChg chg="modSld">
      <pc:chgData name="Jakob Rafn" userId="c91b461a-4426-47f0-bc18-a38baf175d0d" providerId="ADAL" clId="{2009A5CD-B1A1-4322-85B3-D1A237CE968D}" dt="2021-03-18T19:09:48.504" v="16" actId="20577"/>
      <pc:docMkLst>
        <pc:docMk/>
      </pc:docMkLst>
      <pc:sldChg chg="modSp mod">
        <pc:chgData name="Jakob Rafn" userId="c91b461a-4426-47f0-bc18-a38baf175d0d" providerId="ADAL" clId="{2009A5CD-B1A1-4322-85B3-D1A237CE968D}" dt="2021-03-18T19:05:58.438" v="2" actId="20577"/>
        <pc:sldMkLst>
          <pc:docMk/>
          <pc:sldMk cId="982728552" sldId="261"/>
        </pc:sldMkLst>
        <pc:spChg chg="mod">
          <ac:chgData name="Jakob Rafn" userId="c91b461a-4426-47f0-bc18-a38baf175d0d" providerId="ADAL" clId="{2009A5CD-B1A1-4322-85B3-D1A237CE968D}" dt="2021-03-18T19:05:58.438" v="2" actId="20577"/>
          <ac:spMkLst>
            <pc:docMk/>
            <pc:sldMk cId="982728552" sldId="261"/>
            <ac:spMk id="14" creationId="{B920DD83-5819-4CC8-AC08-47B3CA90E9D6}"/>
          </ac:spMkLst>
        </pc:spChg>
      </pc:sldChg>
      <pc:sldChg chg="modSp mod">
        <pc:chgData name="Jakob Rafn" userId="c91b461a-4426-47f0-bc18-a38baf175d0d" providerId="ADAL" clId="{2009A5CD-B1A1-4322-85B3-D1A237CE968D}" dt="2021-03-18T19:07:02.522" v="3" actId="20577"/>
        <pc:sldMkLst>
          <pc:docMk/>
          <pc:sldMk cId="4201368876" sldId="265"/>
        </pc:sldMkLst>
        <pc:spChg chg="mod">
          <ac:chgData name="Jakob Rafn" userId="c91b461a-4426-47f0-bc18-a38baf175d0d" providerId="ADAL" clId="{2009A5CD-B1A1-4322-85B3-D1A237CE968D}" dt="2021-03-18T19:07:02.522" v="3" actId="20577"/>
          <ac:spMkLst>
            <pc:docMk/>
            <pc:sldMk cId="4201368876" sldId="265"/>
            <ac:spMk id="15" creationId="{BA3E5326-C0AF-465F-B648-5FAD3A0480E3}"/>
          </ac:spMkLst>
        </pc:spChg>
      </pc:sldChg>
      <pc:sldChg chg="modSp mod">
        <pc:chgData name="Jakob Rafn" userId="c91b461a-4426-47f0-bc18-a38baf175d0d" providerId="ADAL" clId="{2009A5CD-B1A1-4322-85B3-D1A237CE968D}" dt="2021-03-18T19:07:55.323" v="12" actId="20577"/>
        <pc:sldMkLst>
          <pc:docMk/>
          <pc:sldMk cId="3850541554" sldId="267"/>
        </pc:sldMkLst>
        <pc:spChg chg="mod">
          <ac:chgData name="Jakob Rafn" userId="c91b461a-4426-47f0-bc18-a38baf175d0d" providerId="ADAL" clId="{2009A5CD-B1A1-4322-85B3-D1A237CE968D}" dt="2021-03-18T19:07:55.323" v="12" actId="20577"/>
          <ac:spMkLst>
            <pc:docMk/>
            <pc:sldMk cId="3850541554" sldId="267"/>
            <ac:spMk id="14" creationId="{B920DD83-5819-4CC8-AC08-47B3CA90E9D6}"/>
          </ac:spMkLst>
        </pc:spChg>
      </pc:sldChg>
      <pc:sldChg chg="modSp mod">
        <pc:chgData name="Jakob Rafn" userId="c91b461a-4426-47f0-bc18-a38baf175d0d" providerId="ADAL" clId="{2009A5CD-B1A1-4322-85B3-D1A237CE968D}" dt="2021-03-18T19:08:26.100" v="14" actId="20577"/>
        <pc:sldMkLst>
          <pc:docMk/>
          <pc:sldMk cId="275584307" sldId="270"/>
        </pc:sldMkLst>
        <pc:spChg chg="mod">
          <ac:chgData name="Jakob Rafn" userId="c91b461a-4426-47f0-bc18-a38baf175d0d" providerId="ADAL" clId="{2009A5CD-B1A1-4322-85B3-D1A237CE968D}" dt="2021-03-18T19:08:13.831" v="13" actId="20577"/>
          <ac:spMkLst>
            <pc:docMk/>
            <pc:sldMk cId="275584307" sldId="270"/>
            <ac:spMk id="10" creationId="{3B683D4A-BC80-46DE-92F7-CC723D9AA41A}"/>
          </ac:spMkLst>
        </pc:spChg>
        <pc:spChg chg="mod">
          <ac:chgData name="Jakob Rafn" userId="c91b461a-4426-47f0-bc18-a38baf175d0d" providerId="ADAL" clId="{2009A5CD-B1A1-4322-85B3-D1A237CE968D}" dt="2021-03-18T19:08:26.100" v="14" actId="20577"/>
          <ac:spMkLst>
            <pc:docMk/>
            <pc:sldMk cId="275584307" sldId="270"/>
            <ac:spMk id="14" creationId="{B920DD83-5819-4CC8-AC08-47B3CA90E9D6}"/>
          </ac:spMkLst>
        </pc:spChg>
      </pc:sldChg>
      <pc:sldChg chg="modSp mod">
        <pc:chgData name="Jakob Rafn" userId="c91b461a-4426-47f0-bc18-a38baf175d0d" providerId="ADAL" clId="{2009A5CD-B1A1-4322-85B3-D1A237CE968D}" dt="2021-03-18T19:09:48.504" v="16" actId="20577"/>
        <pc:sldMkLst>
          <pc:docMk/>
          <pc:sldMk cId="3560076829" sldId="279"/>
        </pc:sldMkLst>
        <pc:spChg chg="mod">
          <ac:chgData name="Jakob Rafn" userId="c91b461a-4426-47f0-bc18-a38baf175d0d" providerId="ADAL" clId="{2009A5CD-B1A1-4322-85B3-D1A237CE968D}" dt="2021-03-18T19:09:48.504" v="16" actId="20577"/>
          <ac:spMkLst>
            <pc:docMk/>
            <pc:sldMk cId="3560076829" sldId="279"/>
            <ac:spMk id="14" creationId="{B920DD83-5819-4CC8-AC08-47B3CA90E9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C500-DF46-485F-9A40-CDC02CF33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AB11E8-6CE4-499E-BF92-BCED7697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98AEE4-7942-439F-AE96-440DF1A1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DC9B33-A16A-485B-8FAC-216BD0D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D0BE68-61BC-4ECC-8327-4B995E44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3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3982-7E4F-42AB-A19D-A2CF40CE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AA2F4A-E28E-4229-98E5-145257227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421945-EDD6-43DE-8769-EF6C7F5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70D181-BB6D-4A68-A8DC-45FD5959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B789D5-B0E7-4001-8BAF-B055A175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20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ED605B1-6E58-41E1-AC6F-9B605918B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DC0AA0-043F-48B5-AA9C-FBD644E98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3D5760-A098-4A11-8AD5-A83DF845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6AC447-A031-4D2A-9995-405247BD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EF5D73-79B5-4424-8205-CF8B8B0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CDA0F-DD2F-42A8-8269-AD9B7F2D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BCF800-71AB-4157-B578-0226C42D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2E8095-C37A-4CB4-AF29-BF8FBA31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88028F-A258-4C00-92E2-34A96806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7086E6-50A7-4393-AF19-48E552CD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0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4B0C-8415-4BE1-AC6E-7BE299E6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8E243D-080D-40D6-AE78-3C117141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BCAF2E-4B83-4530-86DB-273F0F4A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01C14-A2C2-4EAB-8DDD-70F55DC2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5C550F-9557-4F0B-A5DF-692F02D4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3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5450A-5875-4373-B912-FF9A935A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3A88AB-9522-47CB-8620-A8FD70490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A3A308-AD03-4AEF-A1D7-4AFE258F3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BDFEF3-3D62-4DB8-989F-B2D13B9A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59A307-D5E5-430F-9039-F7C104D3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70773C-B8FE-4A15-BFE0-0777D1D9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6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6414-1300-4DC4-BC4C-1DA38091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F194C8-638C-4897-9037-027A7ABE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66C461-B29B-42AD-AF9A-69653F24C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F467ED-EEF1-40AC-AD48-AEC7AE08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B8C0F0-F0C3-438E-A9BE-2A5A986D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71176D-40D8-4B8E-9908-CE6EE5F3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0B18C0-84DC-4072-AF35-33460A39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0ED10C-5CAA-430E-8158-198C213B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7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1CFE8-3A0B-4D70-8D08-7B63E6C1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E2DF28D-80A5-4944-80D5-80CA1B07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965B0D8-B122-4675-B035-B344BA07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C9CD5A-5D35-4DF4-8FD5-C899C607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5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C8E890-A4A8-41A4-9279-8A352ED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DB85E9-D52E-42BC-BC05-F8D12C23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83FE16-D89A-41C7-B980-82715F45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4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5827D-9A0A-42E1-9EA9-23AC36B5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43DAB4-D230-4252-ACA5-608FDF0A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CA284-157B-4678-AD45-352FADA89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61BA91-4F69-4AB3-8A19-E263448A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84CBFD-30D6-4CB3-B37C-B0B7FB2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84A145-DFDC-4816-AF78-FCAD2B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20FA-F9C4-44A5-B7DF-73EC61EF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D32643-3D00-4851-A54A-F5C25A778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C16529-A12B-49EC-9C60-EB7A892B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693E6D-55D1-4FF4-A718-116A269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5B1CD2-407B-422A-B0C9-D23D9691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202A38-2167-42CF-970E-133E189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28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A6E2FE-031F-409E-95CD-F7770EAD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F938B1-AA9A-4E09-B4C6-778D8E69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80F764-A10D-4AFB-8A74-8E436A2CB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F5CC-CDB9-4E3A-AB12-BD68EA62E4A9}" type="datetimeFigureOut">
              <a:rPr lang="da-DK" smtClean="0"/>
              <a:t>18-03-2021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AE31A-439A-4C31-9207-F178A4B8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401C09-F8CF-4F96-AF62-308C5327D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82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989239"/>
            <a:ext cx="1219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b="1" dirty="0">
                <a:solidFill>
                  <a:srgbClr val="234B5A"/>
                </a:solidFill>
              </a:rPr>
              <a:t>Byg din egen PET-scanner</a:t>
            </a:r>
          </a:p>
          <a:p>
            <a:pPr algn="ctr"/>
            <a:r>
              <a:rPr lang="da-DK" sz="3200" dirty="0"/>
              <a:t>Tværfagligt projekt mellem bioteknologi og fysik</a:t>
            </a:r>
          </a:p>
          <a:p>
            <a:pPr algn="ctr"/>
            <a:endParaRPr lang="da-DK" sz="4800" b="1" dirty="0">
              <a:solidFill>
                <a:srgbClr val="234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1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-28074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Information til eleverne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1712493" y="1734910"/>
            <a:ext cx="9228221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da-DK" dirty="0"/>
              <a:t>Introduktion – Etablér relevans og motivation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da-DK" dirty="0"/>
              <a:t>Besøg på ”Dansk Center for Partikelterapi, Skejby”</a:t>
            </a:r>
          </a:p>
          <a:p>
            <a:pPr marL="285750" indent="-144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Elevudfordring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da-DK" dirty="0"/>
              <a:t>Byg jeres egen scanner og få lokaliseret kræftknude i en model af menneskekroppen </a:t>
            </a:r>
          </a:p>
          <a:p>
            <a:pPr marL="285750" indent="-144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Afgrænsninger og specifikationer for problemløsning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da-DK" dirty="0"/>
              <a:t>Gammakilde skal lokaliseres med GM-rør</a:t>
            </a:r>
          </a:p>
          <a:p>
            <a:pPr marL="285750" indent="-144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Apparatur og materialer til rådighed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da-DK" dirty="0"/>
              <a:t>Skolens udstyr til radioaktivitet</a:t>
            </a:r>
          </a:p>
          <a:p>
            <a:pPr marL="285750" indent="-144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 err="1"/>
              <a:t>Engineeringmodel</a:t>
            </a:r>
            <a:endParaRPr lang="da-DK" dirty="0"/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da-DK" dirty="0"/>
              <a:t>Se slide længere nede for model</a:t>
            </a:r>
          </a:p>
          <a:p>
            <a:pPr marL="285750" indent="-144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Formidling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da-DK" dirty="0"/>
              <a:t>Gruppeforedrag undervejs om selvvalgte emner inden for den valgt bog ”Medicinsk fysik”  samt afsluttende rapport om al jeres teoretiske og eksperimentelle arbejde undervejs.</a:t>
            </a:r>
          </a:p>
        </p:txBody>
      </p:sp>
    </p:spTree>
    <p:extLst>
      <p:ext uri="{BB962C8B-B14F-4D97-AF65-F5344CB8AC3E}">
        <p14:creationId xmlns:p14="http://schemas.microsoft.com/office/powerpoint/2010/main" val="9827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40341" y="1012122"/>
            <a:ext cx="12111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Information til lærere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A3E5326-C0AF-465F-B648-5FAD3A0480E3}"/>
              </a:ext>
            </a:extLst>
          </p:cNvPr>
          <p:cNvSpPr txBox="1"/>
          <p:nvPr/>
        </p:nvSpPr>
        <p:spPr>
          <a:xfrm>
            <a:off x="1764631" y="1806292"/>
            <a:ext cx="8879306" cy="3611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a-DK" dirty="0"/>
              <a:t>Læringsmålene for forløbet (faglige, </a:t>
            </a:r>
            <a:r>
              <a:rPr lang="da-DK" dirty="0" err="1"/>
              <a:t>engineering</a:t>
            </a:r>
            <a:r>
              <a:rPr lang="da-DK" dirty="0"/>
              <a:t>, andre)</a:t>
            </a:r>
          </a:p>
          <a:p>
            <a:pPr marL="742950" lvl="1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a-DK" dirty="0"/>
              <a:t>Alle indenfor kernefysik, men metodisk at teste og anvende en model</a:t>
            </a:r>
          </a:p>
          <a:p>
            <a:pPr marL="285750" indent="-144000">
              <a:lnSpc>
                <a:spcPct val="13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Overordnet beskrivelse af forløbet</a:t>
            </a:r>
          </a:p>
          <a:p>
            <a:pPr marL="742950" lvl="1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a-DK" dirty="0"/>
              <a:t>Anvendelse af afstandskvadratloven til lokalisering af kendt gammakilde</a:t>
            </a:r>
          </a:p>
          <a:p>
            <a:pPr marL="285750" indent="-144000">
              <a:lnSpc>
                <a:spcPct val="13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Beskrivelse af forløbets centrale </a:t>
            </a:r>
            <a:r>
              <a:rPr lang="da-DK" dirty="0" err="1"/>
              <a:t>engineeringindslag</a:t>
            </a:r>
            <a:endParaRPr lang="da-DK" dirty="0"/>
          </a:p>
          <a:p>
            <a:pPr marL="742950" lvl="1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a-DK" dirty="0"/>
              <a:t>Test og iteration</a:t>
            </a:r>
          </a:p>
          <a:p>
            <a:pPr marL="285750" indent="-144000">
              <a:lnSpc>
                <a:spcPct val="13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a-DK" dirty="0"/>
              <a:t>Didaktiske overvejelser </a:t>
            </a:r>
          </a:p>
          <a:p>
            <a:pPr marL="742950" lvl="1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a-DK" dirty="0"/>
              <a:t>Udvikling af målemetoden (3D-lokalisering) var det oprindelige, men blev undervejs ændret til test og iteration i forbindelse med forbedring af målemetoden</a:t>
            </a:r>
          </a:p>
        </p:txBody>
      </p:sp>
    </p:spTree>
    <p:extLst>
      <p:ext uri="{BB962C8B-B14F-4D97-AF65-F5344CB8AC3E}">
        <p14:creationId xmlns:p14="http://schemas.microsoft.com/office/powerpoint/2010/main" val="42013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Byg din egen PET-scanner</a:t>
            </a:r>
          </a:p>
        </p:txBody>
      </p:sp>
      <p:pic>
        <p:nvPicPr>
          <p:cNvPr id="12" name="Pladsholder til indhold 3">
            <a:extLst>
              <a:ext uri="{FF2B5EF4-FFF2-40B4-BE49-F238E27FC236}">
                <a16:creationId xmlns:a16="http://schemas.microsoft.com/office/drawing/2014/main" id="{802731DB-D2ED-4E8C-B5FA-9E8B76D16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1"/>
          <a:stretch/>
        </p:blipFill>
        <p:spPr>
          <a:xfrm>
            <a:off x="2564979" y="1856228"/>
            <a:ext cx="6663393" cy="38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9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Radioaktivitet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823882" y="2119484"/>
            <a:ext cx="692971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da-DK" dirty="0"/>
              <a:t>Forløbet dækker et typisk forløb om radioaktivitet og kernefysik</a:t>
            </a: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Gruppefremlæggelser af relevante kapitler</a:t>
            </a: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Eksperimentelt arbejde</a:t>
            </a:r>
          </a:p>
          <a:p>
            <a:pPr marL="742950" lvl="1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b="1" dirty="0"/>
              <a:t>Afstandskvadratloven (gammakilde)</a:t>
            </a:r>
          </a:p>
          <a:p>
            <a:pPr marL="742950" lvl="1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Halveringstid (Ba-137)</a:t>
            </a:r>
          </a:p>
          <a:p>
            <a:pPr marL="742950" lvl="1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Halveringstykkelse af gammastråling i vand, bly og plast</a:t>
            </a:r>
          </a:p>
          <a:p>
            <a:pPr marL="742950" lvl="1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Tælletal og usikkerheder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E4F310B-6842-4E4A-A367-CBDC79E95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61" r="17563"/>
          <a:stretch/>
        </p:blipFill>
        <p:spPr>
          <a:xfrm>
            <a:off x="9079832" y="2791294"/>
            <a:ext cx="2298031" cy="25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3 målinger – 3 kugler – 1 skæring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B6BE2BA-3D62-4AA0-8035-ECFAF2F00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376" y="2031597"/>
            <a:ext cx="7131571" cy="34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48EB01D2-9341-4BE3-BA27-AEA9EB7C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9" y="1332145"/>
            <a:ext cx="6758058" cy="437358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CA0CE4C-5502-4149-8A8D-2BCF85BCC4D2}"/>
              </a:ext>
            </a:extLst>
          </p:cNvPr>
          <p:cNvSpPr/>
          <p:nvPr/>
        </p:nvSpPr>
        <p:spPr>
          <a:xfrm rot="18571035">
            <a:off x="3456823" y="3581735"/>
            <a:ext cx="2937754" cy="1515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50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728382" y="989831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Hypoteser/overvejelser fra eleverne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178424" y="2016393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500" indent="-144000">
              <a:buFont typeface="Arial" panose="020B0604020202020204" pitchFamily="34" charset="0"/>
              <a:buChar char="•"/>
            </a:pPr>
            <a:r>
              <a:rPr lang="da-DK" dirty="0"/>
              <a:t>Hvordan absorption af gammastråling i plast påvirker tælletallet</a:t>
            </a:r>
          </a:p>
          <a:p>
            <a:pPr marL="3915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Karakteristik af gammakilden – hvordan er den rumlige udsendelse (</a:t>
            </a:r>
            <a:r>
              <a:rPr lang="da-DK" dirty="0" err="1"/>
              <a:t>skærmning</a:t>
            </a:r>
            <a:r>
              <a:rPr lang="da-DK" dirty="0"/>
              <a:t>)?</a:t>
            </a:r>
          </a:p>
          <a:p>
            <a:pPr marL="3915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GM-rørets </a:t>
            </a:r>
            <a:r>
              <a:rPr lang="da-DK" dirty="0" err="1"/>
              <a:t>dødtid</a:t>
            </a:r>
            <a:r>
              <a:rPr lang="da-DK" dirty="0"/>
              <a:t> – ”vi vil gerne have høje tælletal, men ikke for høje”</a:t>
            </a:r>
          </a:p>
        </p:txBody>
      </p:sp>
    </p:spTree>
    <p:extLst>
      <p:ext uri="{BB962C8B-B14F-4D97-AF65-F5344CB8AC3E}">
        <p14:creationId xmlns:p14="http://schemas.microsoft.com/office/powerpoint/2010/main" val="27558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Egaa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728382" y="989831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Slutproduktet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178424" y="2016393"/>
            <a:ext cx="78799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500" indent="-144000">
              <a:buFont typeface="Arial" panose="020B0604020202020204" pitchFamily="34" charset="0"/>
              <a:buChar char="•"/>
            </a:pPr>
            <a:r>
              <a:rPr lang="da-DK" dirty="0"/>
              <a:t>En procedure for hvordan kræftknude lokaliseres under anvendelse af afstandskvadratloven</a:t>
            </a:r>
          </a:p>
          <a:p>
            <a:pPr marL="720000" indent="-144000">
              <a:buFont typeface="Arial" panose="020B0604020202020204" pitchFamily="34" charset="0"/>
              <a:buChar char="•"/>
            </a:pPr>
            <a:r>
              <a:rPr lang="da-DK" dirty="0" err="1"/>
              <a:t>Grovscanning</a:t>
            </a:r>
            <a:r>
              <a:rPr lang="da-DK" dirty="0"/>
              <a:t> på kroppen med GM-rør</a:t>
            </a:r>
          </a:p>
          <a:p>
            <a:pPr marL="720000" indent="-144000">
              <a:buFont typeface="Arial" panose="020B0604020202020204" pitchFamily="34" charset="0"/>
              <a:buChar char="•"/>
            </a:pPr>
            <a:r>
              <a:rPr lang="da-DK" dirty="0"/>
              <a:t>Præcisionsmåling med 3 GM-rør</a:t>
            </a:r>
          </a:p>
          <a:p>
            <a:pPr marL="391500" indent="-144000">
              <a:buFont typeface="Arial" panose="020B0604020202020204" pitchFamily="34" charset="0"/>
              <a:buChar char="•"/>
            </a:pPr>
            <a:endParaRPr lang="da-DK" dirty="0"/>
          </a:p>
          <a:p>
            <a:pPr marL="391500" indent="-144000">
              <a:buFont typeface="Arial" panose="020B0604020202020204" pitchFamily="34" charset="0"/>
              <a:buChar char="•"/>
            </a:pPr>
            <a:r>
              <a:rPr lang="da-DK" dirty="0"/>
              <a:t>Konkurrence blandt grupperne om den bedste lokalisering af kilden</a:t>
            </a:r>
          </a:p>
          <a:p>
            <a:pPr marL="391500" indent="-144000">
              <a:buFont typeface="Arial" panose="020B0604020202020204" pitchFamily="34" charset="0"/>
              <a:buChar char="•"/>
            </a:pPr>
            <a:endParaRPr lang="da-DK" dirty="0"/>
          </a:p>
          <a:p>
            <a:pPr marL="391500" indent="-144000">
              <a:buFont typeface="Arial" panose="020B0604020202020204" pitchFamily="34" charset="0"/>
              <a:buChar char="•"/>
            </a:pPr>
            <a:r>
              <a:rPr lang="da-DK" dirty="0"/>
              <a:t>Grupperapport over emnet/forløbet herunder specifikt krav til en selvevaluering af arbejdet i </a:t>
            </a:r>
            <a:r>
              <a:rPr lang="da-DK" dirty="0" err="1"/>
              <a:t>engineeringcyklus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07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4A62435C14A4286DB020D2DE62476" ma:contentTypeVersion="12" ma:contentTypeDescription="Create a new document." ma:contentTypeScope="" ma:versionID="65446a7976d2f3da2107800d1243c329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006eb01d2e7310ee94e1cd2fbcd68669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28A604-CFF7-4664-B76A-316719EE4D11}"/>
</file>

<file path=customXml/itemProps2.xml><?xml version="1.0" encoding="utf-8"?>
<ds:datastoreItem xmlns:ds="http://schemas.openxmlformats.org/officeDocument/2006/customXml" ds:itemID="{8D6DF964-1764-4FCD-A748-DF936D0367D4}"/>
</file>

<file path=customXml/itemProps3.xml><?xml version="1.0" encoding="utf-8"?>
<ds:datastoreItem xmlns:ds="http://schemas.openxmlformats.org/officeDocument/2006/customXml" ds:itemID="{96DFFA25-0F5F-4DA0-AE7D-08D812051808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444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Artcome - Grethe Kofoed</dc:creator>
  <cp:lastModifiedBy>Jakob Christian Rafn</cp:lastModifiedBy>
  <cp:revision>21</cp:revision>
  <dcterms:created xsi:type="dcterms:W3CDTF">2021-03-15T11:20:20Z</dcterms:created>
  <dcterms:modified xsi:type="dcterms:W3CDTF">2021-03-18T19:09:51Z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</Properties>
</file>