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 id="2147483662" r:id="rId5"/>
  </p:sldMasterIdLst>
  <p:notesMasterIdLst>
    <p:notesMasterId r:id="rId55"/>
  </p:notesMasterIdLst>
  <p:handoutMasterIdLst>
    <p:handoutMasterId r:id="rId56"/>
  </p:handoutMasterIdLst>
  <p:sldIdLst>
    <p:sldId id="364" r:id="rId6"/>
    <p:sldId id="257" r:id="rId7"/>
    <p:sldId id="318" r:id="rId8"/>
    <p:sldId id="319" r:id="rId9"/>
    <p:sldId id="320" r:id="rId10"/>
    <p:sldId id="321" r:id="rId11"/>
    <p:sldId id="322" r:id="rId12"/>
    <p:sldId id="323" r:id="rId13"/>
    <p:sldId id="324" r:id="rId14"/>
    <p:sldId id="325" r:id="rId15"/>
    <p:sldId id="326" r:id="rId16"/>
    <p:sldId id="260" r:id="rId17"/>
    <p:sldId id="327" r:id="rId18"/>
    <p:sldId id="263" r:id="rId19"/>
    <p:sldId id="328" r:id="rId20"/>
    <p:sldId id="329" r:id="rId21"/>
    <p:sldId id="330" r:id="rId22"/>
    <p:sldId id="331" r:id="rId23"/>
    <p:sldId id="332" r:id="rId24"/>
    <p:sldId id="333" r:id="rId25"/>
    <p:sldId id="334" r:id="rId26"/>
    <p:sldId id="335" r:id="rId27"/>
    <p:sldId id="336" r:id="rId28"/>
    <p:sldId id="337" r:id="rId29"/>
    <p:sldId id="338" r:id="rId30"/>
    <p:sldId id="339" r:id="rId31"/>
    <p:sldId id="352" r:id="rId32"/>
    <p:sldId id="341" r:id="rId33"/>
    <p:sldId id="342" r:id="rId34"/>
    <p:sldId id="343" r:id="rId35"/>
    <p:sldId id="345" r:id="rId36"/>
    <p:sldId id="346" r:id="rId37"/>
    <p:sldId id="347" r:id="rId38"/>
    <p:sldId id="348" r:id="rId39"/>
    <p:sldId id="349" r:id="rId40"/>
    <p:sldId id="350" r:id="rId41"/>
    <p:sldId id="351" r:id="rId42"/>
    <p:sldId id="340" r:id="rId43"/>
    <p:sldId id="353" r:id="rId44"/>
    <p:sldId id="354" r:id="rId45"/>
    <p:sldId id="355" r:id="rId46"/>
    <p:sldId id="356" r:id="rId47"/>
    <p:sldId id="357" r:id="rId48"/>
    <p:sldId id="358" r:id="rId49"/>
    <p:sldId id="359" r:id="rId50"/>
    <p:sldId id="360" r:id="rId51"/>
    <p:sldId id="361" r:id="rId52"/>
    <p:sldId id="362" r:id="rId53"/>
    <p:sldId id="316" r:id="rId54"/>
  </p:sldIdLst>
  <p:sldSz cx="12192000" cy="6858000"/>
  <p:notesSz cx="7099300" cy="10234613"/>
  <p:embeddedFontLst>
    <p:embeddedFont>
      <p:font typeface="BetonEF" panose="020B0604020202020204" charset="0"/>
      <p:bold r:id="rId57"/>
    </p:embeddedFont>
    <p:embeddedFont>
      <p:font typeface="BetonEF-Bold" charset="0"/>
      <p:bold r:id="rId58"/>
    </p:embeddedFont>
    <p:embeddedFont>
      <p:font typeface="Calibri" panose="020F0502020204030204" pitchFamily="34" charset="0"/>
      <p:regular r:id="rId59"/>
      <p:bold r:id="rId60"/>
      <p:italic r:id="rId61"/>
      <p:boldItalic r:id="rId62"/>
    </p:embeddedFont>
    <p:embeddedFont>
      <p:font typeface="Calibri Light" panose="020F0302020204030204" pitchFamily="34" charset="0"/>
      <p:regular r:id="rId63"/>
      <p:italic r:id="rId64"/>
    </p:embeddedFont>
    <p:embeddedFont>
      <p:font typeface="Work Sans" pitchFamily="2" charset="0"/>
      <p:regular r:id="rId65"/>
      <p:bold r:id="rId66"/>
      <p:italic r:id="rId67"/>
      <p:boldItalic r:id="rId68"/>
    </p:embeddedFont>
  </p:embeddedFontLst>
  <p:defaultText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224B5A"/>
    <a:srgbClr val="587F8A"/>
    <a:srgbClr val="37AFB5"/>
    <a:srgbClr val="BCCF00"/>
    <a:srgbClr val="FFE600"/>
    <a:srgbClr val="9DC3E6"/>
    <a:srgbClr val="99CCFF"/>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2776AD-A048-436D-815E-13625733EF85}" v="8" dt="2023-11-09T13:51:27.282"/>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03" autoAdjust="0"/>
    <p:restoredTop sz="93800" autoAdjust="0"/>
  </p:normalViewPr>
  <p:slideViewPr>
    <p:cSldViewPr snapToGrid="0">
      <p:cViewPr varScale="1">
        <p:scale>
          <a:sx n="74" d="100"/>
          <a:sy n="74" d="100"/>
        </p:scale>
        <p:origin x="152" y="5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notesViewPr>
    <p:cSldViewPr snapToGrid="0">
      <p:cViewPr varScale="1">
        <p:scale>
          <a:sx n="90" d="100"/>
          <a:sy n="90" d="100"/>
        </p:scale>
        <p:origin x="3751" y="65"/>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7.fntdata"/><Relationship Id="rId6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font" Target="fonts/font2.fntdata"/><Relationship Id="rId66" Type="http://schemas.openxmlformats.org/officeDocument/2006/relationships/font" Target="fonts/font10.fntdata"/><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font" Target="fonts/font5.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presProps" Target="pres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6.fntdata"/><Relationship Id="rId7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4.fntdata"/><Relationship Id="rId65" Type="http://schemas.openxmlformats.org/officeDocument/2006/relationships/font" Target="fonts/font9.fntdata"/><Relationship Id="rId73"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ulie Lindholm" userId="583f570d-385d-4314-a92b-bccc1b7483cc" providerId="ADAL" clId="{A52776AD-A048-436D-815E-13625733EF85}"/>
    <pc:docChg chg="custSel addSld delSld modSld sldOrd">
      <pc:chgData name="Julie Lindholm" userId="583f570d-385d-4314-a92b-bccc1b7483cc" providerId="ADAL" clId="{A52776AD-A048-436D-815E-13625733EF85}" dt="2023-11-13T20:26:20.597" v="211" actId="20577"/>
      <pc:docMkLst>
        <pc:docMk/>
      </pc:docMkLst>
      <pc:sldChg chg="del">
        <pc:chgData name="Julie Lindholm" userId="583f570d-385d-4314-a92b-bccc1b7483cc" providerId="ADAL" clId="{A52776AD-A048-436D-815E-13625733EF85}" dt="2023-11-09T13:49:06.843" v="24" actId="47"/>
        <pc:sldMkLst>
          <pc:docMk/>
          <pc:sldMk cId="1300308095" sldId="256"/>
        </pc:sldMkLst>
      </pc:sldChg>
      <pc:sldChg chg="add del ord">
        <pc:chgData name="Julie Lindholm" userId="583f570d-385d-4314-a92b-bccc1b7483cc" providerId="ADAL" clId="{A52776AD-A048-436D-815E-13625733EF85}" dt="2023-11-09T13:51:34.253" v="33" actId="47"/>
        <pc:sldMkLst>
          <pc:docMk/>
          <pc:sldMk cId="3390718675" sldId="258"/>
        </pc:sldMkLst>
      </pc:sldChg>
      <pc:sldChg chg="addSp delSp modSp mod">
        <pc:chgData name="Julie Lindholm" userId="583f570d-385d-4314-a92b-bccc1b7483cc" providerId="ADAL" clId="{A52776AD-A048-436D-815E-13625733EF85}" dt="2023-11-09T08:21:17.948" v="4" actId="1076"/>
        <pc:sldMkLst>
          <pc:docMk/>
          <pc:sldMk cId="100703696" sldId="327"/>
        </pc:sldMkLst>
        <pc:picChg chg="add mod">
          <ac:chgData name="Julie Lindholm" userId="583f570d-385d-4314-a92b-bccc1b7483cc" providerId="ADAL" clId="{A52776AD-A048-436D-815E-13625733EF85}" dt="2023-11-09T08:21:17.948" v="4" actId="1076"/>
          <ac:picMkLst>
            <pc:docMk/>
            <pc:sldMk cId="100703696" sldId="327"/>
            <ac:picMk id="4" creationId="{E4FE02BB-BC71-8E8C-CE29-0886CD78EE43}"/>
          </ac:picMkLst>
        </pc:picChg>
        <pc:picChg chg="del">
          <ac:chgData name="Julie Lindholm" userId="583f570d-385d-4314-a92b-bccc1b7483cc" providerId="ADAL" clId="{A52776AD-A048-436D-815E-13625733EF85}" dt="2023-11-09T08:21:00.700" v="0" actId="478"/>
          <ac:picMkLst>
            <pc:docMk/>
            <pc:sldMk cId="100703696" sldId="327"/>
            <ac:picMk id="5" creationId="{04F941A8-AC18-F45F-CB5E-6492CC070DA1}"/>
          </ac:picMkLst>
        </pc:picChg>
      </pc:sldChg>
      <pc:sldChg chg="modSp mod">
        <pc:chgData name="Julie Lindholm" userId="583f570d-385d-4314-a92b-bccc1b7483cc" providerId="ADAL" clId="{A52776AD-A048-436D-815E-13625733EF85}" dt="2023-11-13T20:24:50.743" v="47" actId="20577"/>
        <pc:sldMkLst>
          <pc:docMk/>
          <pc:sldMk cId="2725003057" sldId="334"/>
        </pc:sldMkLst>
        <pc:spChg chg="mod">
          <ac:chgData name="Julie Lindholm" userId="583f570d-385d-4314-a92b-bccc1b7483cc" providerId="ADAL" clId="{A52776AD-A048-436D-815E-13625733EF85}" dt="2023-11-13T20:24:50.743" v="47" actId="20577"/>
          <ac:spMkLst>
            <pc:docMk/>
            <pc:sldMk cId="2725003057" sldId="334"/>
            <ac:spMk id="4" creationId="{3B6B27BE-3B88-AA14-3050-9741505226D0}"/>
          </ac:spMkLst>
        </pc:spChg>
      </pc:sldChg>
      <pc:sldChg chg="modSp mod">
        <pc:chgData name="Julie Lindholm" userId="583f570d-385d-4314-a92b-bccc1b7483cc" providerId="ADAL" clId="{A52776AD-A048-436D-815E-13625733EF85}" dt="2023-11-13T20:25:29.508" v="117" actId="20577"/>
        <pc:sldMkLst>
          <pc:docMk/>
          <pc:sldMk cId="2258990783" sldId="338"/>
        </pc:sldMkLst>
        <pc:spChg chg="mod">
          <ac:chgData name="Julie Lindholm" userId="583f570d-385d-4314-a92b-bccc1b7483cc" providerId="ADAL" clId="{A52776AD-A048-436D-815E-13625733EF85}" dt="2023-11-13T20:25:29.508" v="117" actId="20577"/>
          <ac:spMkLst>
            <pc:docMk/>
            <pc:sldMk cId="2258990783" sldId="338"/>
            <ac:spMk id="4" creationId="{3B6B27BE-3B88-AA14-3050-9741505226D0}"/>
          </ac:spMkLst>
        </pc:spChg>
      </pc:sldChg>
      <pc:sldChg chg="modSp mod">
        <pc:chgData name="Julie Lindholm" userId="583f570d-385d-4314-a92b-bccc1b7483cc" providerId="ADAL" clId="{A52776AD-A048-436D-815E-13625733EF85}" dt="2023-11-13T20:25:51.079" v="156" actId="20577"/>
        <pc:sldMkLst>
          <pc:docMk/>
          <pc:sldMk cId="1618525388" sldId="350"/>
        </pc:sldMkLst>
        <pc:spChg chg="mod">
          <ac:chgData name="Julie Lindholm" userId="583f570d-385d-4314-a92b-bccc1b7483cc" providerId="ADAL" clId="{A52776AD-A048-436D-815E-13625733EF85}" dt="2023-11-13T20:25:51.079" v="156" actId="20577"/>
          <ac:spMkLst>
            <pc:docMk/>
            <pc:sldMk cId="1618525388" sldId="350"/>
            <ac:spMk id="4" creationId="{3B6B27BE-3B88-AA14-3050-9741505226D0}"/>
          </ac:spMkLst>
        </pc:spChg>
      </pc:sldChg>
      <pc:sldChg chg="modSp mod">
        <pc:chgData name="Julie Lindholm" userId="583f570d-385d-4314-a92b-bccc1b7483cc" providerId="ADAL" clId="{A52776AD-A048-436D-815E-13625733EF85}" dt="2023-11-13T20:26:20.597" v="211" actId="20577"/>
        <pc:sldMkLst>
          <pc:docMk/>
          <pc:sldMk cId="2307378066" sldId="355"/>
        </pc:sldMkLst>
        <pc:spChg chg="mod">
          <ac:chgData name="Julie Lindholm" userId="583f570d-385d-4314-a92b-bccc1b7483cc" providerId="ADAL" clId="{A52776AD-A048-436D-815E-13625733EF85}" dt="2023-11-13T20:26:20.597" v="211" actId="20577"/>
          <ac:spMkLst>
            <pc:docMk/>
            <pc:sldMk cId="2307378066" sldId="355"/>
            <ac:spMk id="4" creationId="{3B6B27BE-3B88-AA14-3050-9741505226D0}"/>
          </ac:spMkLst>
        </pc:spChg>
      </pc:sldChg>
      <pc:sldChg chg="add del">
        <pc:chgData name="Julie Lindholm" userId="583f570d-385d-4314-a92b-bccc1b7483cc" providerId="ADAL" clId="{A52776AD-A048-436D-815E-13625733EF85}" dt="2023-11-09T12:40:14.561" v="12" actId="47"/>
        <pc:sldMkLst>
          <pc:docMk/>
          <pc:sldMk cId="1424558153" sldId="363"/>
        </pc:sldMkLst>
      </pc:sldChg>
      <pc:sldChg chg="add del ord">
        <pc:chgData name="Julie Lindholm" userId="583f570d-385d-4314-a92b-bccc1b7483cc" providerId="ADAL" clId="{A52776AD-A048-436D-815E-13625733EF85}" dt="2023-11-09T12:39:46.922" v="10" actId="47"/>
        <pc:sldMkLst>
          <pc:docMk/>
          <pc:sldMk cId="2259357034" sldId="363"/>
        </pc:sldMkLst>
      </pc:sldChg>
      <pc:sldChg chg="add del">
        <pc:chgData name="Julie Lindholm" userId="583f570d-385d-4314-a92b-bccc1b7483cc" providerId="ADAL" clId="{A52776AD-A048-436D-815E-13625733EF85}" dt="2023-11-09T13:48:35.188" v="19" actId="47"/>
        <pc:sldMkLst>
          <pc:docMk/>
          <pc:sldMk cId="2968013656" sldId="363"/>
        </pc:sldMkLst>
      </pc:sldChg>
      <pc:sldChg chg="new del">
        <pc:chgData name="Julie Lindholm" userId="583f570d-385d-4314-a92b-bccc1b7483cc" providerId="ADAL" clId="{A52776AD-A048-436D-815E-13625733EF85}" dt="2023-11-09T13:51:31.698" v="32" actId="47"/>
        <pc:sldMkLst>
          <pc:docMk/>
          <pc:sldMk cId="3659803260" sldId="363"/>
        </pc:sldMkLst>
      </pc:sldChg>
      <pc:sldChg chg="add del ord">
        <pc:chgData name="Julie Lindholm" userId="583f570d-385d-4314-a92b-bccc1b7483cc" providerId="ADAL" clId="{A52776AD-A048-436D-815E-13625733EF85}" dt="2023-11-09T12:40:49.692" v="16" actId="47"/>
        <pc:sldMkLst>
          <pc:docMk/>
          <pc:sldMk cId="3723371095" sldId="363"/>
        </pc:sldMkLst>
      </pc:sldChg>
      <pc:sldChg chg="add del">
        <pc:chgData name="Julie Lindholm" userId="583f570d-385d-4314-a92b-bccc1b7483cc" providerId="ADAL" clId="{A52776AD-A048-436D-815E-13625733EF85}" dt="2023-11-09T13:48:31.840" v="18" actId="47"/>
        <pc:sldMkLst>
          <pc:docMk/>
          <pc:sldMk cId="553263454" sldId="364"/>
        </pc:sldMkLst>
      </pc:sldChg>
      <pc:sldChg chg="add del">
        <pc:chgData name="Julie Lindholm" userId="583f570d-385d-4314-a92b-bccc1b7483cc" providerId="ADAL" clId="{A52776AD-A048-436D-815E-13625733EF85}" dt="2023-11-09T12:39:45.659" v="9" actId="47"/>
        <pc:sldMkLst>
          <pc:docMk/>
          <pc:sldMk cId="1936723324" sldId="364"/>
        </pc:sldMkLst>
      </pc:sldChg>
      <pc:sldChg chg="add">
        <pc:chgData name="Julie Lindholm" userId="583f570d-385d-4314-a92b-bccc1b7483cc" providerId="ADAL" clId="{A52776AD-A048-436D-815E-13625733EF85}" dt="2023-11-09T13:51:27.061" v="31"/>
        <pc:sldMkLst>
          <pc:docMk/>
          <pc:sldMk cId="2423112561" sldId="36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B2024CC2-8A94-4790-A552-E3300D6D1425}"/>
              </a:ext>
            </a:extLst>
          </p:cNvPr>
          <p:cNvSpPr>
            <a:spLocks noGrp="1"/>
          </p:cNvSpPr>
          <p:nvPr>
            <p:ph type="hdr" sz="quarter"/>
          </p:nvPr>
        </p:nvSpPr>
        <p:spPr>
          <a:xfrm>
            <a:off x="1" y="0"/>
            <a:ext cx="3076363" cy="513508"/>
          </a:xfrm>
          <a:prstGeom prst="rect">
            <a:avLst/>
          </a:prstGeom>
        </p:spPr>
        <p:txBody>
          <a:bodyPr vert="horz" lIns="94622" tIns="47311" rIns="94622" bIns="47311" rtlCol="0"/>
          <a:lstStyle>
            <a:lvl1pPr algn="l">
              <a:defRPr sz="1200"/>
            </a:lvl1pPr>
          </a:lstStyle>
          <a:p>
            <a:endParaRPr lang="da-DK"/>
          </a:p>
        </p:txBody>
      </p:sp>
      <p:sp>
        <p:nvSpPr>
          <p:cNvPr id="3" name="Pladsholder til dato 2">
            <a:extLst>
              <a:ext uri="{FF2B5EF4-FFF2-40B4-BE49-F238E27FC236}">
                <a16:creationId xmlns:a16="http://schemas.microsoft.com/office/drawing/2014/main" id="{5B156EF4-D5EE-468C-8CCD-52937D72C275}"/>
              </a:ext>
            </a:extLst>
          </p:cNvPr>
          <p:cNvSpPr>
            <a:spLocks noGrp="1"/>
          </p:cNvSpPr>
          <p:nvPr>
            <p:ph type="dt" sz="quarter" idx="1"/>
          </p:nvPr>
        </p:nvSpPr>
        <p:spPr>
          <a:xfrm>
            <a:off x="4021294" y="0"/>
            <a:ext cx="3076363" cy="513508"/>
          </a:xfrm>
          <a:prstGeom prst="rect">
            <a:avLst/>
          </a:prstGeom>
        </p:spPr>
        <p:txBody>
          <a:bodyPr vert="horz" lIns="94622" tIns="47311" rIns="94622" bIns="47311" rtlCol="0"/>
          <a:lstStyle>
            <a:lvl1pPr algn="r">
              <a:defRPr sz="1200"/>
            </a:lvl1pPr>
          </a:lstStyle>
          <a:p>
            <a:fld id="{6D02588A-AC79-4251-B685-C1A0CC72ED50}" type="datetimeFigureOut">
              <a:rPr lang="da-DK" smtClean="0"/>
              <a:t>13-11-2023</a:t>
            </a:fld>
            <a:endParaRPr lang="da-DK"/>
          </a:p>
        </p:txBody>
      </p:sp>
      <p:sp>
        <p:nvSpPr>
          <p:cNvPr id="4" name="Pladsholder til sidefod 3">
            <a:extLst>
              <a:ext uri="{FF2B5EF4-FFF2-40B4-BE49-F238E27FC236}">
                <a16:creationId xmlns:a16="http://schemas.microsoft.com/office/drawing/2014/main" id="{16AE9312-86FF-4CC6-A1EF-0B31640A04BE}"/>
              </a:ext>
            </a:extLst>
          </p:cNvPr>
          <p:cNvSpPr>
            <a:spLocks noGrp="1"/>
          </p:cNvSpPr>
          <p:nvPr>
            <p:ph type="ftr" sz="quarter" idx="2"/>
          </p:nvPr>
        </p:nvSpPr>
        <p:spPr>
          <a:xfrm>
            <a:off x="1" y="9721108"/>
            <a:ext cx="3076363" cy="513507"/>
          </a:xfrm>
          <a:prstGeom prst="rect">
            <a:avLst/>
          </a:prstGeom>
        </p:spPr>
        <p:txBody>
          <a:bodyPr vert="horz" lIns="94622" tIns="47311" rIns="94622" bIns="47311"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4E2E29FB-C70E-488A-9244-2DB244460B28}"/>
              </a:ext>
            </a:extLst>
          </p:cNvPr>
          <p:cNvSpPr>
            <a:spLocks noGrp="1"/>
          </p:cNvSpPr>
          <p:nvPr>
            <p:ph type="sldNum" sz="quarter" idx="3"/>
          </p:nvPr>
        </p:nvSpPr>
        <p:spPr>
          <a:xfrm>
            <a:off x="4021294" y="9721108"/>
            <a:ext cx="3076363" cy="513507"/>
          </a:xfrm>
          <a:prstGeom prst="rect">
            <a:avLst/>
          </a:prstGeom>
        </p:spPr>
        <p:txBody>
          <a:bodyPr vert="horz" lIns="94622" tIns="47311" rIns="94622" bIns="47311" rtlCol="0" anchor="b"/>
          <a:lstStyle>
            <a:lvl1pPr algn="r">
              <a:defRPr sz="1200"/>
            </a:lvl1pPr>
          </a:lstStyle>
          <a:p>
            <a:fld id="{70E263FF-CBEE-4909-8FCD-39A24ADE86EE}" type="slidenum">
              <a:rPr lang="da-DK" smtClean="0"/>
              <a:t>‹nr.›</a:t>
            </a:fld>
            <a:endParaRPr lang="da-DK"/>
          </a:p>
        </p:txBody>
      </p:sp>
    </p:spTree>
    <p:extLst>
      <p:ext uri="{BB962C8B-B14F-4D97-AF65-F5344CB8AC3E}">
        <p14:creationId xmlns:p14="http://schemas.microsoft.com/office/powerpoint/2010/main" val="309376286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1" y="0"/>
            <a:ext cx="3076363" cy="513508"/>
          </a:xfrm>
          <a:prstGeom prst="rect">
            <a:avLst/>
          </a:prstGeom>
        </p:spPr>
        <p:txBody>
          <a:bodyPr vert="horz" lIns="94622" tIns="47311" rIns="94622" bIns="47311" rtlCol="0"/>
          <a:lstStyle>
            <a:lvl1pPr algn="l">
              <a:defRPr sz="1200"/>
            </a:lvl1pPr>
          </a:lstStyle>
          <a:p>
            <a:endParaRPr lang="da-DK"/>
          </a:p>
        </p:txBody>
      </p:sp>
      <p:sp>
        <p:nvSpPr>
          <p:cNvPr id="3" name="Pladsholder til dato 2"/>
          <p:cNvSpPr>
            <a:spLocks noGrp="1"/>
          </p:cNvSpPr>
          <p:nvPr>
            <p:ph type="dt" idx="1"/>
          </p:nvPr>
        </p:nvSpPr>
        <p:spPr>
          <a:xfrm>
            <a:off x="4021294" y="0"/>
            <a:ext cx="3076363" cy="513508"/>
          </a:xfrm>
          <a:prstGeom prst="rect">
            <a:avLst/>
          </a:prstGeom>
        </p:spPr>
        <p:txBody>
          <a:bodyPr vert="horz" lIns="94622" tIns="47311" rIns="94622" bIns="47311" rtlCol="0"/>
          <a:lstStyle>
            <a:lvl1pPr algn="r">
              <a:defRPr sz="1200"/>
            </a:lvl1pPr>
          </a:lstStyle>
          <a:p>
            <a:fld id="{9A176239-8A12-476A-9EC6-735ABE0B8511}" type="datetimeFigureOut">
              <a:rPr lang="da-DK" smtClean="0"/>
              <a:t>13-11-2023</a:t>
            </a:fld>
            <a:endParaRPr lang="da-DK"/>
          </a:p>
        </p:txBody>
      </p:sp>
      <p:sp>
        <p:nvSpPr>
          <p:cNvPr id="4" name="Pladsholder til slidebillede 3"/>
          <p:cNvSpPr>
            <a:spLocks noGrp="1" noRot="1" noChangeAspect="1"/>
          </p:cNvSpPr>
          <p:nvPr>
            <p:ph type="sldImg" idx="2"/>
          </p:nvPr>
        </p:nvSpPr>
        <p:spPr>
          <a:xfrm>
            <a:off x="479425" y="1279525"/>
            <a:ext cx="6140450" cy="3454400"/>
          </a:xfrm>
          <a:prstGeom prst="rect">
            <a:avLst/>
          </a:prstGeom>
          <a:noFill/>
          <a:ln w="12700">
            <a:solidFill>
              <a:prstClr val="black"/>
            </a:solidFill>
          </a:ln>
        </p:spPr>
        <p:txBody>
          <a:bodyPr vert="horz" lIns="94622" tIns="47311" rIns="94622" bIns="47311" rtlCol="0" anchor="ctr"/>
          <a:lstStyle/>
          <a:p>
            <a:endParaRPr lang="da-DK"/>
          </a:p>
        </p:txBody>
      </p:sp>
      <p:sp>
        <p:nvSpPr>
          <p:cNvPr id="5" name="Pladsholder til noter 4"/>
          <p:cNvSpPr>
            <a:spLocks noGrp="1"/>
          </p:cNvSpPr>
          <p:nvPr>
            <p:ph type="body" sz="quarter" idx="3"/>
          </p:nvPr>
        </p:nvSpPr>
        <p:spPr>
          <a:xfrm>
            <a:off x="709931" y="4925408"/>
            <a:ext cx="5679440" cy="4029878"/>
          </a:xfrm>
          <a:prstGeom prst="rect">
            <a:avLst/>
          </a:prstGeom>
        </p:spPr>
        <p:txBody>
          <a:bodyPr vert="horz" lIns="94622" tIns="47311" rIns="94622" bIns="47311" rtlCol="0"/>
          <a:lstStyle/>
          <a:p>
            <a:pPr lvl="0"/>
            <a:r>
              <a:rPr lang="da-DK"/>
              <a:t>Klik for at redigere i master</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1" y="9721108"/>
            <a:ext cx="3076363" cy="513507"/>
          </a:xfrm>
          <a:prstGeom prst="rect">
            <a:avLst/>
          </a:prstGeom>
        </p:spPr>
        <p:txBody>
          <a:bodyPr vert="horz" lIns="94622" tIns="47311" rIns="94622" bIns="47311" rtlCol="0" anchor="b"/>
          <a:lstStyle>
            <a:lvl1pPr algn="l">
              <a:defRPr sz="1200"/>
            </a:lvl1pPr>
          </a:lstStyle>
          <a:p>
            <a:endParaRPr lang="da-DK"/>
          </a:p>
        </p:txBody>
      </p:sp>
      <p:sp>
        <p:nvSpPr>
          <p:cNvPr id="7" name="Pladsholder til slidenummer 6"/>
          <p:cNvSpPr>
            <a:spLocks noGrp="1"/>
          </p:cNvSpPr>
          <p:nvPr>
            <p:ph type="sldNum" sz="quarter" idx="5"/>
          </p:nvPr>
        </p:nvSpPr>
        <p:spPr>
          <a:xfrm>
            <a:off x="4021294" y="9721108"/>
            <a:ext cx="3076363" cy="513507"/>
          </a:xfrm>
          <a:prstGeom prst="rect">
            <a:avLst/>
          </a:prstGeom>
        </p:spPr>
        <p:txBody>
          <a:bodyPr vert="horz" lIns="94622" tIns="47311" rIns="94622" bIns="47311" rtlCol="0" anchor="b"/>
          <a:lstStyle>
            <a:lvl1pPr algn="r">
              <a:defRPr sz="1200"/>
            </a:lvl1pPr>
          </a:lstStyle>
          <a:p>
            <a:fld id="{BC484C3B-1DE0-4716-9C40-656C83D4A94D}" type="slidenum">
              <a:rPr lang="da-DK" smtClean="0"/>
              <a:t>‹nr.›</a:t>
            </a:fld>
            <a:endParaRPr lang="da-DK"/>
          </a:p>
        </p:txBody>
      </p:sp>
    </p:spTree>
    <p:extLst>
      <p:ext uri="{BB962C8B-B14F-4D97-AF65-F5344CB8AC3E}">
        <p14:creationId xmlns:p14="http://schemas.microsoft.com/office/powerpoint/2010/main" val="2142211096"/>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12</a:t>
            </a:fld>
            <a:endParaRPr lang="da-DK"/>
          </a:p>
        </p:txBody>
      </p:sp>
    </p:spTree>
    <p:extLst>
      <p:ext uri="{BB962C8B-B14F-4D97-AF65-F5344CB8AC3E}">
        <p14:creationId xmlns:p14="http://schemas.microsoft.com/office/powerpoint/2010/main" val="8035392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13</a:t>
            </a:fld>
            <a:endParaRPr lang="da-DK"/>
          </a:p>
        </p:txBody>
      </p:sp>
    </p:spTree>
    <p:extLst>
      <p:ext uri="{BB962C8B-B14F-4D97-AF65-F5344CB8AC3E}">
        <p14:creationId xmlns:p14="http://schemas.microsoft.com/office/powerpoint/2010/main" val="2623269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14</a:t>
            </a:fld>
            <a:endParaRPr lang="da-DK"/>
          </a:p>
        </p:txBody>
      </p:sp>
    </p:spTree>
    <p:extLst>
      <p:ext uri="{BB962C8B-B14F-4D97-AF65-F5344CB8AC3E}">
        <p14:creationId xmlns:p14="http://schemas.microsoft.com/office/powerpoint/2010/main" val="4122330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15</a:t>
            </a:fld>
            <a:endParaRPr lang="da-DK"/>
          </a:p>
        </p:txBody>
      </p:sp>
    </p:spTree>
    <p:extLst>
      <p:ext uri="{BB962C8B-B14F-4D97-AF65-F5344CB8AC3E}">
        <p14:creationId xmlns:p14="http://schemas.microsoft.com/office/powerpoint/2010/main" val="4137692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16</a:t>
            </a:fld>
            <a:endParaRPr lang="da-DK"/>
          </a:p>
        </p:txBody>
      </p:sp>
    </p:spTree>
    <p:extLst>
      <p:ext uri="{BB962C8B-B14F-4D97-AF65-F5344CB8AC3E}">
        <p14:creationId xmlns:p14="http://schemas.microsoft.com/office/powerpoint/2010/main" val="1438419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17</a:t>
            </a:fld>
            <a:endParaRPr lang="da-DK"/>
          </a:p>
        </p:txBody>
      </p:sp>
    </p:spTree>
    <p:extLst>
      <p:ext uri="{BB962C8B-B14F-4D97-AF65-F5344CB8AC3E}">
        <p14:creationId xmlns:p14="http://schemas.microsoft.com/office/powerpoint/2010/main" val="7675517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18</a:t>
            </a:fld>
            <a:endParaRPr lang="da-DK"/>
          </a:p>
        </p:txBody>
      </p:sp>
    </p:spTree>
    <p:extLst>
      <p:ext uri="{BB962C8B-B14F-4D97-AF65-F5344CB8AC3E}">
        <p14:creationId xmlns:p14="http://schemas.microsoft.com/office/powerpoint/2010/main" val="31652056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5"/>
          </p:nvPr>
        </p:nvSpPr>
        <p:spPr/>
        <p:txBody>
          <a:bodyPr/>
          <a:lstStyle/>
          <a:p>
            <a:fld id="{BC484C3B-1DE0-4716-9C40-656C83D4A94D}" type="slidenum">
              <a:rPr lang="da-DK" smtClean="0"/>
              <a:t>19</a:t>
            </a:fld>
            <a:endParaRPr lang="da-DK"/>
          </a:p>
        </p:txBody>
      </p:sp>
    </p:spTree>
    <p:extLst>
      <p:ext uri="{BB962C8B-B14F-4D97-AF65-F5344CB8AC3E}">
        <p14:creationId xmlns:p14="http://schemas.microsoft.com/office/powerpoint/2010/main" val="11368983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elslide">
    <p:bg>
      <p:bgPr>
        <a:solidFill>
          <a:schemeClr val="bg1"/>
        </a:solidFill>
        <a:effectLst/>
      </p:bgPr>
    </p:bg>
    <p:spTree>
      <p:nvGrpSpPr>
        <p:cNvPr id="1" name=""/>
        <p:cNvGrpSpPr/>
        <p:nvPr/>
      </p:nvGrpSpPr>
      <p:grpSpPr>
        <a:xfrm>
          <a:off x="0" y="0"/>
          <a:ext cx="0" cy="0"/>
          <a:chOff x="0" y="0"/>
          <a:chExt cx="0" cy="0"/>
        </a:xfrm>
      </p:grpSpPr>
      <p:pic>
        <p:nvPicPr>
          <p:cNvPr id="5" name="Billede 4">
            <a:extLst>
              <a:ext uri="{FF2B5EF4-FFF2-40B4-BE49-F238E27FC236}">
                <a16:creationId xmlns:a16="http://schemas.microsoft.com/office/drawing/2014/main" id="{E59D59B5-A72C-BCD1-9173-B0364B664A86}"/>
              </a:ext>
            </a:extLst>
          </p:cNvPr>
          <p:cNvPicPr>
            <a:picLocks noChangeAspect="1"/>
          </p:cNvPicPr>
          <p:nvPr userDrawn="1"/>
        </p:nvPicPr>
        <p:blipFill rotWithShape="1">
          <a:blip r:embed="rId2"/>
          <a:srcRect t="7615" b="9403"/>
          <a:stretch/>
        </p:blipFill>
        <p:spPr>
          <a:xfrm>
            <a:off x="0" y="-79695"/>
            <a:ext cx="12192000" cy="6744748"/>
          </a:xfrm>
          <a:prstGeom prst="rect">
            <a:avLst/>
          </a:prstGeom>
        </p:spPr>
      </p:pic>
      <p:sp>
        <p:nvSpPr>
          <p:cNvPr id="6" name="Rektangel 5">
            <a:extLst>
              <a:ext uri="{FF2B5EF4-FFF2-40B4-BE49-F238E27FC236}">
                <a16:creationId xmlns:a16="http://schemas.microsoft.com/office/drawing/2014/main" id="{44592828-3A22-10DB-1904-9CD245AA35D8}"/>
              </a:ext>
            </a:extLst>
          </p:cNvPr>
          <p:cNvSpPr/>
          <p:nvPr userDrawn="1"/>
        </p:nvSpPr>
        <p:spPr>
          <a:xfrm>
            <a:off x="1492540" y="2097248"/>
            <a:ext cx="9206917" cy="1635853"/>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ekstfelt 1">
            <a:extLst>
              <a:ext uri="{FF2B5EF4-FFF2-40B4-BE49-F238E27FC236}">
                <a16:creationId xmlns:a16="http://schemas.microsoft.com/office/drawing/2014/main" id="{2CDFB9E3-989E-FC17-5EF4-A53BDACB92ED}"/>
              </a:ext>
            </a:extLst>
          </p:cNvPr>
          <p:cNvSpPr txBox="1"/>
          <p:nvPr userDrawn="1"/>
        </p:nvSpPr>
        <p:spPr>
          <a:xfrm>
            <a:off x="1723238" y="2172342"/>
            <a:ext cx="8745522" cy="1384995"/>
          </a:xfrm>
          <a:prstGeom prst="rect">
            <a:avLst/>
          </a:prstGeom>
          <a:noFill/>
        </p:spPr>
        <p:txBody>
          <a:bodyPr wrap="square" rtlCol="0">
            <a:spAutoFit/>
          </a:bodyPr>
          <a:lstStyle/>
          <a:p>
            <a:pPr algn="ctr"/>
            <a:r>
              <a:rPr lang="da-DK" sz="4800" dirty="0">
                <a:solidFill>
                  <a:schemeClr val="bg1"/>
                </a:solidFill>
                <a:effectLst/>
                <a:latin typeface="BetonEF" pitchFamily="50" charset="0"/>
                <a:ea typeface="Times New Roman" panose="02020603050405020304" pitchFamily="18" charset="0"/>
              </a:rPr>
              <a:t>Design dit eget stenbatteri</a:t>
            </a:r>
          </a:p>
          <a:p>
            <a:pPr algn="ctr"/>
            <a:r>
              <a:rPr lang="da-DK" sz="3600" dirty="0">
                <a:solidFill>
                  <a:schemeClr val="bg1"/>
                </a:solidFill>
                <a:effectLst/>
                <a:latin typeface="BetonEF" pitchFamily="50" charset="0"/>
                <a:ea typeface="Times New Roman" panose="02020603050405020304" pitchFamily="18" charset="0"/>
              </a:rPr>
              <a:t>– et </a:t>
            </a:r>
            <a:r>
              <a:rPr lang="da-DK" sz="3600" dirty="0" err="1">
                <a:solidFill>
                  <a:schemeClr val="bg1"/>
                </a:solidFill>
                <a:effectLst/>
                <a:latin typeface="BetonEF" pitchFamily="50" charset="0"/>
                <a:ea typeface="Times New Roman" panose="02020603050405020304" pitchFamily="18" charset="0"/>
              </a:rPr>
              <a:t>engineeringforløb</a:t>
            </a:r>
            <a:r>
              <a:rPr lang="da-DK" sz="3600" dirty="0">
                <a:solidFill>
                  <a:schemeClr val="bg1"/>
                </a:solidFill>
                <a:effectLst/>
                <a:latin typeface="BetonEF" pitchFamily="50" charset="0"/>
                <a:ea typeface="Times New Roman" panose="02020603050405020304" pitchFamily="18" charset="0"/>
              </a:rPr>
              <a:t> til fysik B og mat A/B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2755465599"/>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15FC584F-D275-256D-4620-476239D2460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3" name="Pladsholder til sidefod 2">
            <a:extLst>
              <a:ext uri="{FF2B5EF4-FFF2-40B4-BE49-F238E27FC236}">
                <a16:creationId xmlns:a16="http://schemas.microsoft.com/office/drawing/2014/main" id="{EA49C971-5718-ABAC-0DD2-9B3BCE2ED184}"/>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4" name="Pladsholder til slidenummer 3">
            <a:extLst>
              <a:ext uri="{FF2B5EF4-FFF2-40B4-BE49-F238E27FC236}">
                <a16:creationId xmlns:a16="http://schemas.microsoft.com/office/drawing/2014/main" id="{EEABE769-E4BC-A8E8-356F-BC91034B31D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889282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FB5A0F-B451-8480-1169-92F4D9CC5147}"/>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90FC75EC-5A27-1F18-449C-E65CBD9BE7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5ABDEB18-10A6-A553-FE5E-14E8798C8A3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87B816D-6B77-5755-25B7-B0F87CFF32F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6" name="Pladsholder til sidefod 5">
            <a:extLst>
              <a:ext uri="{FF2B5EF4-FFF2-40B4-BE49-F238E27FC236}">
                <a16:creationId xmlns:a16="http://schemas.microsoft.com/office/drawing/2014/main" id="{687F0733-D9B1-42A8-1B10-A19CAEEEAA5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DB77AB7D-737B-7839-94E8-49540AD28137}"/>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614366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4027F72-73C2-49C3-7DF6-003E218F91F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58B16253-DACF-38C2-CDCE-5ACBDD4DA920}"/>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D597942-F000-81E6-61D5-1F3581F2A3E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CD544B83-C954-AABA-8D23-CF006A504926}"/>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6" name="Pladsholder til sidefod 5">
            <a:extLst>
              <a:ext uri="{FF2B5EF4-FFF2-40B4-BE49-F238E27FC236}">
                <a16:creationId xmlns:a16="http://schemas.microsoft.com/office/drawing/2014/main" id="{57743EEA-2531-CF26-75F5-4159A128F7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66A60EE9-278E-69E1-40AE-67534863CB1F}"/>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1682003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A68C272-C1B9-7FC7-F682-D9D1CD5F37FF}"/>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B8E4F044-172F-76B9-72E1-3C114F55C208}"/>
              </a:ext>
            </a:extLst>
          </p:cNvPr>
          <p:cNvSpPr>
            <a:spLocks noGrp="1"/>
          </p:cNvSpPr>
          <p:nvPr>
            <p:ph type="body" orient="vert" idx="1"/>
          </p:nvPr>
        </p:nvSpPr>
        <p:spPr>
          <a:xfrm>
            <a:off x="838200" y="1825625"/>
            <a:ext cx="10515600" cy="43513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F1FE038-9FFA-A552-2FBF-B0A4DD59012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E4632C6B-EA3E-4A57-BD09-48978F69848A}"/>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A8238BEE-1244-BBAE-5160-884EABA724AA}"/>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77140615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9F912191-B94C-D2C4-40E8-4B860C776408}"/>
              </a:ext>
            </a:extLst>
          </p:cNvPr>
          <p:cNvSpPr>
            <a:spLocks noGrp="1"/>
          </p:cNvSpPr>
          <p:nvPr>
            <p:ph type="title" orient="vert"/>
          </p:nvPr>
        </p:nvSpPr>
        <p:spPr>
          <a:xfrm>
            <a:off x="8724900" y="365125"/>
            <a:ext cx="2628900" cy="5811838"/>
          </a:xfrm>
          <a:prstGeom prst="rect">
            <a:avLst/>
          </a:prstGeo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8C3B32-E932-6B02-0BCA-886A3423F55B}"/>
              </a:ext>
            </a:extLst>
          </p:cNvPr>
          <p:cNvSpPr>
            <a:spLocks noGrp="1"/>
          </p:cNvSpPr>
          <p:nvPr>
            <p:ph type="body" orient="vert" idx="1"/>
          </p:nvPr>
        </p:nvSpPr>
        <p:spPr>
          <a:xfrm>
            <a:off x="838200" y="365125"/>
            <a:ext cx="7734300" cy="5811838"/>
          </a:xfrm>
          <a:prstGeom prst="rect">
            <a:avLst/>
          </a:prstGeo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3546BDB8-E71A-3EF1-4620-63F6EB2559BF}"/>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D221B96E-D8E3-7326-7241-CEC76C4B7EB8}"/>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4A6CB550-788C-302E-1FD2-5BD75F155703}"/>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82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1_Titelslide">
    <p:bg>
      <p:bgPr>
        <a:solidFill>
          <a:schemeClr val="bg1"/>
        </a:solidFill>
        <a:effectLst/>
      </p:bgPr>
    </p:bg>
    <p:spTree>
      <p:nvGrpSpPr>
        <p:cNvPr id="1" name=""/>
        <p:cNvGrpSpPr/>
        <p:nvPr/>
      </p:nvGrpSpPr>
      <p:grpSpPr>
        <a:xfrm>
          <a:off x="0" y="0"/>
          <a:ext cx="0" cy="0"/>
          <a:chOff x="0" y="0"/>
          <a:chExt cx="0" cy="0"/>
        </a:xfrm>
      </p:grpSpPr>
      <p:pic>
        <p:nvPicPr>
          <p:cNvPr id="5" name="Billede 4">
            <a:extLst>
              <a:ext uri="{FF2B5EF4-FFF2-40B4-BE49-F238E27FC236}">
                <a16:creationId xmlns:a16="http://schemas.microsoft.com/office/drawing/2014/main" id="{E59D59B5-A72C-BCD1-9173-B0364B664A86}"/>
              </a:ext>
            </a:extLst>
          </p:cNvPr>
          <p:cNvPicPr>
            <a:picLocks noChangeAspect="1"/>
          </p:cNvPicPr>
          <p:nvPr userDrawn="1"/>
        </p:nvPicPr>
        <p:blipFill rotWithShape="1">
          <a:blip r:embed="rId2"/>
          <a:srcRect t="7615" b="9403"/>
          <a:stretch/>
        </p:blipFill>
        <p:spPr>
          <a:xfrm>
            <a:off x="0" y="-79695"/>
            <a:ext cx="12192000" cy="6744748"/>
          </a:xfrm>
          <a:prstGeom prst="rect">
            <a:avLst/>
          </a:prstGeom>
        </p:spPr>
      </p:pic>
      <p:sp>
        <p:nvSpPr>
          <p:cNvPr id="6" name="Rektangel 5">
            <a:extLst>
              <a:ext uri="{FF2B5EF4-FFF2-40B4-BE49-F238E27FC236}">
                <a16:creationId xmlns:a16="http://schemas.microsoft.com/office/drawing/2014/main" id="{44592828-3A22-10DB-1904-9CD245AA35D8}"/>
              </a:ext>
            </a:extLst>
          </p:cNvPr>
          <p:cNvSpPr/>
          <p:nvPr userDrawn="1"/>
        </p:nvSpPr>
        <p:spPr>
          <a:xfrm>
            <a:off x="1551263" y="2080470"/>
            <a:ext cx="9206917" cy="1635853"/>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ekstfelt 1">
            <a:extLst>
              <a:ext uri="{FF2B5EF4-FFF2-40B4-BE49-F238E27FC236}">
                <a16:creationId xmlns:a16="http://schemas.microsoft.com/office/drawing/2014/main" id="{2CDFB9E3-989E-FC17-5EF4-A53BDACB92ED}"/>
              </a:ext>
            </a:extLst>
          </p:cNvPr>
          <p:cNvSpPr txBox="1"/>
          <p:nvPr userDrawn="1"/>
        </p:nvSpPr>
        <p:spPr>
          <a:xfrm>
            <a:off x="1648086" y="2172342"/>
            <a:ext cx="8895824" cy="1384995"/>
          </a:xfrm>
          <a:prstGeom prst="rect">
            <a:avLst/>
          </a:prstGeom>
          <a:noFill/>
        </p:spPr>
        <p:txBody>
          <a:bodyPr wrap="square" rtlCol="0">
            <a:spAutoFit/>
          </a:bodyPr>
          <a:lstStyle/>
          <a:p>
            <a:pPr algn="ctr"/>
            <a:r>
              <a:rPr lang="da-DK" sz="4800" dirty="0">
                <a:solidFill>
                  <a:schemeClr val="bg1"/>
                </a:solidFill>
                <a:effectLst/>
                <a:latin typeface="BetonEF" pitchFamily="50" charset="0"/>
                <a:ea typeface="Times New Roman" panose="02020603050405020304" pitchFamily="18" charset="0"/>
              </a:rPr>
              <a:t>Design dit eget stenbatteri</a:t>
            </a:r>
          </a:p>
          <a:p>
            <a:pPr algn="ctr"/>
            <a:r>
              <a:rPr lang="da-DK" sz="3600" dirty="0">
                <a:solidFill>
                  <a:schemeClr val="bg1"/>
                </a:solidFill>
                <a:effectLst/>
                <a:latin typeface="BetonEF" pitchFamily="50" charset="0"/>
                <a:ea typeface="Times New Roman" panose="02020603050405020304" pitchFamily="18" charset="0"/>
              </a:rPr>
              <a:t>– et engineering-forløb til fysik B og mat A/B</a:t>
            </a:r>
            <a:endParaRPr lang="da-DK" sz="3600" dirty="0">
              <a:solidFill>
                <a:schemeClr val="bg1"/>
              </a:solidFill>
              <a:latin typeface="BetonEF" pitchFamily="50" charset="0"/>
            </a:endParaRPr>
          </a:p>
        </p:txBody>
      </p:sp>
      <p:sp>
        <p:nvSpPr>
          <p:cNvPr id="3" name="Rektangel 2">
            <a:extLst>
              <a:ext uri="{FF2B5EF4-FFF2-40B4-BE49-F238E27FC236}">
                <a16:creationId xmlns:a16="http://schemas.microsoft.com/office/drawing/2014/main" id="{CB723657-D5E2-EA62-132E-0A12B8E4B493}"/>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4" name="Tekstfelt 3">
            <a:extLst>
              <a:ext uri="{FF2B5EF4-FFF2-40B4-BE49-F238E27FC236}">
                <a16:creationId xmlns:a16="http://schemas.microsoft.com/office/drawing/2014/main" id="{B743F85A-370B-39C9-E2D1-1E51623301C5}"/>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7" name="Tekstfelt 6">
            <a:extLst>
              <a:ext uri="{FF2B5EF4-FFF2-40B4-BE49-F238E27FC236}">
                <a16:creationId xmlns:a16="http://schemas.microsoft.com/office/drawing/2014/main" id="{985AF0A6-3756-C128-C241-DB12CCA91262}"/>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419796611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695325" y="294791"/>
            <a:ext cx="8265795" cy="923183"/>
          </a:xfrm>
        </p:spPr>
        <p:txBody>
          <a:bodyPr anchor="t" anchorCtr="0"/>
          <a:lstStyle>
            <a:lvl1pPr>
              <a:defRPr>
                <a:solidFill>
                  <a:srgbClr val="224B5A"/>
                </a:solidFill>
              </a:defRPr>
            </a:lvl1pPr>
          </a:lstStyle>
          <a:p>
            <a:r>
              <a:rPr lang="da-DK" dirty="0"/>
              <a:t>Klik for at redigere i master</a:t>
            </a:r>
          </a:p>
        </p:txBody>
      </p:sp>
      <p:sp>
        <p:nvSpPr>
          <p:cNvPr id="3" name="Pladsholder til indhold 2"/>
          <p:cNvSpPr>
            <a:spLocks noGrp="1"/>
          </p:cNvSpPr>
          <p:nvPr>
            <p:ph idx="1"/>
          </p:nvPr>
        </p:nvSpPr>
        <p:spPr/>
        <p:txBody>
          <a:bodyPr/>
          <a:lstStyle>
            <a:lvl1pPr>
              <a:defRPr sz="1700">
                <a:latin typeface="Work Sans" pitchFamily="2" charset="0"/>
              </a:defRPr>
            </a:lvl1pPr>
            <a:lvl2pPr>
              <a:defRPr sz="1700">
                <a:latin typeface="Work Sans" pitchFamily="2" charset="0"/>
              </a:defRPr>
            </a:lvl2pPr>
            <a:lvl3pPr>
              <a:defRPr sz="1700">
                <a:latin typeface="Work Sans" pitchFamily="2" charset="0"/>
              </a:defRPr>
            </a:lvl3pPr>
            <a:lvl4pPr>
              <a:defRPr sz="1700">
                <a:latin typeface="Work Sans" pitchFamily="2" charset="0"/>
              </a:defRPr>
            </a:lvl4pPr>
            <a:lvl5pPr>
              <a:defRPr sz="1700">
                <a:latin typeface="Work Sans" pitchFamily="2" charset="0"/>
              </a:defRPr>
            </a:lvl5p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Tree>
    <p:extLst>
      <p:ext uri="{BB962C8B-B14F-4D97-AF65-F5344CB8AC3E}">
        <p14:creationId xmlns:p14="http://schemas.microsoft.com/office/powerpoint/2010/main" val="109547516"/>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a:t>Klik for at redigere i master</a:t>
            </a:r>
          </a:p>
        </p:txBody>
      </p:sp>
    </p:spTree>
    <p:extLst>
      <p:ext uri="{BB962C8B-B14F-4D97-AF65-F5344CB8AC3E}">
        <p14:creationId xmlns:p14="http://schemas.microsoft.com/office/powerpoint/2010/main" val="3610722570"/>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56D9A9-2478-0346-E9DB-16BA4712F095}"/>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98F58E5F-9283-DF99-3C2B-513186952550}"/>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2C95B25-528A-AAEA-2B11-103A8D1756C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FEF20094-D28C-7C45-0E05-25B6B9818222}"/>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D1963A2A-8242-1385-F285-EC6F04E4E63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7038220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BA3B2D-3085-C3BF-299A-E565590815F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7CAD51B-F216-8D00-954F-1190326A4BD3}"/>
              </a:ext>
            </a:extLst>
          </p:cNvPr>
          <p:cNvSpPr>
            <a:spLocks noGrp="1"/>
          </p:cNvSpPr>
          <p:nvPr>
            <p:ph idx="1"/>
          </p:nvPr>
        </p:nvSpPr>
        <p:spPr>
          <a:xfrm>
            <a:off x="838200" y="1825625"/>
            <a:ext cx="10515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5A64EA82-05CF-52E9-F167-4E672301AA9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6126D3E9-6083-1660-F81A-59E134FFCBC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9D3754D7-840C-CE10-D9DE-5DF3FDFEC68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06073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B77B24C-3843-31C6-A82D-0542B5B85719}"/>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C882683B-3C61-2FBD-4FEA-13CFC1540C36}"/>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F5D4F9AC-E621-28A4-BE2D-4ED7C17A2CE7}"/>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5" name="Pladsholder til sidefod 4">
            <a:extLst>
              <a:ext uri="{FF2B5EF4-FFF2-40B4-BE49-F238E27FC236}">
                <a16:creationId xmlns:a16="http://schemas.microsoft.com/office/drawing/2014/main" id="{40BC4482-6F31-0342-5D7B-856C31900090}"/>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6" name="Pladsholder til slidenummer 5">
            <a:extLst>
              <a:ext uri="{FF2B5EF4-FFF2-40B4-BE49-F238E27FC236}">
                <a16:creationId xmlns:a16="http://schemas.microsoft.com/office/drawing/2014/main" id="{7E5C3957-FFD4-46A0-1D6C-4C44A23F26C9}"/>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23769758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AEBD3E7-D607-2D75-A186-88BAD6B9FF0D}"/>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D130924A-55A9-2AFE-5B2D-CADFBDB4E52A}"/>
              </a:ext>
            </a:extLst>
          </p:cNvPr>
          <p:cNvSpPr>
            <a:spLocks noGrp="1"/>
          </p:cNvSpPr>
          <p:nvPr>
            <p:ph sz="half" idx="1"/>
          </p:nvPr>
        </p:nvSpPr>
        <p:spPr>
          <a:xfrm>
            <a:off x="838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31910CC9-8D3D-82F7-30F9-9E4DE53EC23A}"/>
              </a:ext>
            </a:extLst>
          </p:cNvPr>
          <p:cNvSpPr>
            <a:spLocks noGrp="1"/>
          </p:cNvSpPr>
          <p:nvPr>
            <p:ph sz="half" idx="2"/>
          </p:nvPr>
        </p:nvSpPr>
        <p:spPr>
          <a:xfrm>
            <a:off x="6172200" y="1825625"/>
            <a:ext cx="5181600" cy="435133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57709D7E-7D51-C30B-04E2-266B23E91101}"/>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6" name="Pladsholder til sidefod 5">
            <a:extLst>
              <a:ext uri="{FF2B5EF4-FFF2-40B4-BE49-F238E27FC236}">
                <a16:creationId xmlns:a16="http://schemas.microsoft.com/office/drawing/2014/main" id="{999B59BD-32C1-1196-3FF2-E44FB33319A7}"/>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7" name="Pladsholder til slidenummer 6">
            <a:extLst>
              <a:ext uri="{FF2B5EF4-FFF2-40B4-BE49-F238E27FC236}">
                <a16:creationId xmlns:a16="http://schemas.microsoft.com/office/drawing/2014/main" id="{705676A2-2301-8B5A-BF84-15F765B68916}"/>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40785078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ECFD562-4E11-F934-00CC-2499C148AA9E}"/>
              </a:ext>
            </a:extLst>
          </p:cNvPr>
          <p:cNvSpPr>
            <a:spLocks noGrp="1"/>
          </p:cNvSpPr>
          <p:nvPr>
            <p:ph type="title"/>
          </p:nvPr>
        </p:nvSpPr>
        <p:spPr>
          <a:xfrm>
            <a:off x="839788" y="365125"/>
            <a:ext cx="10515600" cy="1325563"/>
          </a:xfrm>
          <a:prstGeom prst="rect">
            <a:avLst/>
          </a:prstGeo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1E0DE134-8EED-3C90-658E-F4A19F7D3D72}"/>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C5D4877A-09B4-E0B0-A4FE-F416A6BBD1FB}"/>
              </a:ext>
            </a:extLst>
          </p:cNvPr>
          <p:cNvSpPr>
            <a:spLocks noGrp="1"/>
          </p:cNvSpPr>
          <p:nvPr>
            <p:ph sz="half" idx="2"/>
          </p:nvPr>
        </p:nvSpPr>
        <p:spPr>
          <a:xfrm>
            <a:off x="839788" y="2505075"/>
            <a:ext cx="5157787"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CD985DC3-07F9-7475-E081-9A67848E267E}"/>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ED6EE08E-8729-2E4C-70A0-0A9F6CEFE9AA}"/>
              </a:ext>
            </a:extLst>
          </p:cNvPr>
          <p:cNvSpPr>
            <a:spLocks noGrp="1"/>
          </p:cNvSpPr>
          <p:nvPr>
            <p:ph sz="quarter" idx="4"/>
          </p:nvPr>
        </p:nvSpPr>
        <p:spPr>
          <a:xfrm>
            <a:off x="6172200" y="2505075"/>
            <a:ext cx="5183188" cy="3684588"/>
          </a:xfrm>
          <a:prstGeom prst="rect">
            <a:avLst/>
          </a:prstGeo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3450F13-D61E-CB21-E193-73C9A21F6B84}"/>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8" name="Pladsholder til sidefod 7">
            <a:extLst>
              <a:ext uri="{FF2B5EF4-FFF2-40B4-BE49-F238E27FC236}">
                <a16:creationId xmlns:a16="http://schemas.microsoft.com/office/drawing/2014/main" id="{48B453DB-2472-0A95-4477-7C71672870E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9" name="Pladsholder til slidenummer 8">
            <a:extLst>
              <a:ext uri="{FF2B5EF4-FFF2-40B4-BE49-F238E27FC236}">
                <a16:creationId xmlns:a16="http://schemas.microsoft.com/office/drawing/2014/main" id="{7F7A2ECE-EFA7-EF1B-C606-52CEA63521E8}"/>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14849635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0C226E0-82D7-A53C-4889-8C4ED3406F03}"/>
              </a:ext>
            </a:extLst>
          </p:cNvPr>
          <p:cNvSpPr>
            <a:spLocks noGrp="1"/>
          </p:cNvSpPr>
          <p:nvPr>
            <p:ph type="title"/>
          </p:nvPr>
        </p:nvSpPr>
        <p:spPr>
          <a:xfrm>
            <a:off x="838200" y="365125"/>
            <a:ext cx="10515600" cy="1325563"/>
          </a:xfrm>
          <a:prstGeom prst="rect">
            <a:avLst/>
          </a:prstGeom>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ECEB01DC-D4D7-E86E-77C4-E230F9308A0A}"/>
              </a:ext>
            </a:extLst>
          </p:cNvPr>
          <p:cNvSpPr>
            <a:spLocks noGrp="1"/>
          </p:cNvSpPr>
          <p:nvPr>
            <p:ph type="dt" sz="half" idx="10"/>
          </p:nvPr>
        </p:nvSpPr>
        <p:spPr>
          <a:xfrm>
            <a:off x="838200" y="6356350"/>
            <a:ext cx="2743200" cy="365125"/>
          </a:xfrm>
          <a:prstGeom prst="rect">
            <a:avLst/>
          </a:prstGeom>
        </p:spPr>
        <p:txBody>
          <a:bodyPr/>
          <a:lstStyle/>
          <a:p>
            <a:fld id="{A7A4D8FD-F246-4876-8828-BBBB40DF38D2}" type="datetimeFigureOut">
              <a:rPr lang="da-DK" smtClean="0"/>
              <a:t>13-11-2023</a:t>
            </a:fld>
            <a:endParaRPr lang="da-DK"/>
          </a:p>
        </p:txBody>
      </p:sp>
      <p:sp>
        <p:nvSpPr>
          <p:cNvPr id="4" name="Pladsholder til sidefod 3">
            <a:extLst>
              <a:ext uri="{FF2B5EF4-FFF2-40B4-BE49-F238E27FC236}">
                <a16:creationId xmlns:a16="http://schemas.microsoft.com/office/drawing/2014/main" id="{806234F6-C373-5F27-9E8F-E28D26C0C281}"/>
              </a:ext>
            </a:extLst>
          </p:cNvPr>
          <p:cNvSpPr>
            <a:spLocks noGrp="1"/>
          </p:cNvSpPr>
          <p:nvPr>
            <p:ph type="ftr" sz="quarter" idx="11"/>
          </p:nvPr>
        </p:nvSpPr>
        <p:spPr>
          <a:xfrm>
            <a:off x="4038600" y="6356350"/>
            <a:ext cx="4114800" cy="365125"/>
          </a:xfrm>
          <a:prstGeom prst="rect">
            <a:avLst/>
          </a:prstGeom>
        </p:spPr>
        <p:txBody>
          <a:bodyPr/>
          <a:lstStyle/>
          <a:p>
            <a:endParaRPr lang="da-DK"/>
          </a:p>
        </p:txBody>
      </p:sp>
      <p:sp>
        <p:nvSpPr>
          <p:cNvPr id="5" name="Pladsholder til slidenummer 4">
            <a:extLst>
              <a:ext uri="{FF2B5EF4-FFF2-40B4-BE49-F238E27FC236}">
                <a16:creationId xmlns:a16="http://schemas.microsoft.com/office/drawing/2014/main" id="{937C949D-6398-DBA6-89F4-1A1517D4D58B}"/>
              </a:ext>
            </a:extLst>
          </p:cNvPr>
          <p:cNvSpPr>
            <a:spLocks noGrp="1"/>
          </p:cNvSpPr>
          <p:nvPr>
            <p:ph type="sldNum" sz="quarter" idx="12"/>
          </p:nvPr>
        </p:nvSpPr>
        <p:spPr>
          <a:xfrm>
            <a:off x="8610600" y="6356350"/>
            <a:ext cx="2743200" cy="365125"/>
          </a:xfrm>
          <a:prstGeom prst="rect">
            <a:avLst/>
          </a:prstGeom>
        </p:spPr>
        <p:txBody>
          <a:bodyPr/>
          <a:lstStyle/>
          <a:p>
            <a:fld id="{01D3B057-A9A4-472A-92E9-BD2A5C699D94}" type="slidenum">
              <a:rPr lang="da-DK" smtClean="0"/>
              <a:t>‹nr.›</a:t>
            </a:fld>
            <a:endParaRPr lang="da-DK"/>
          </a:p>
        </p:txBody>
      </p:sp>
    </p:spTree>
    <p:extLst>
      <p:ext uri="{BB962C8B-B14F-4D97-AF65-F5344CB8AC3E}">
        <p14:creationId xmlns:p14="http://schemas.microsoft.com/office/powerpoint/2010/main" val="363162672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p:cNvSpPr>
            <a:spLocks noGrp="1"/>
          </p:cNvSpPr>
          <p:nvPr>
            <p:ph type="title"/>
          </p:nvPr>
        </p:nvSpPr>
        <p:spPr>
          <a:xfrm>
            <a:off x="695325" y="176035"/>
            <a:ext cx="10801350" cy="923183"/>
          </a:xfrm>
          <a:prstGeom prst="rect">
            <a:avLst/>
          </a:prstGeom>
        </p:spPr>
        <p:txBody>
          <a:bodyPr vert="horz" lIns="0" tIns="108000" rIns="91440" bIns="45720" rtlCol="0" anchor="ctr">
            <a:noAutofit/>
          </a:bodyPr>
          <a:lstStyle/>
          <a:p>
            <a:r>
              <a:rPr lang="da-DK" dirty="0"/>
              <a:t>Klik for at redigere i master</a:t>
            </a:r>
          </a:p>
        </p:txBody>
      </p:sp>
      <p:sp>
        <p:nvSpPr>
          <p:cNvPr id="3" name="Pladsholder til tekst 2"/>
          <p:cNvSpPr>
            <a:spLocks noGrp="1"/>
          </p:cNvSpPr>
          <p:nvPr>
            <p:ph type="body" idx="1"/>
          </p:nvPr>
        </p:nvSpPr>
        <p:spPr>
          <a:xfrm>
            <a:off x="695325" y="1332000"/>
            <a:ext cx="8101013" cy="4248000"/>
          </a:xfrm>
          <a:prstGeom prst="rect">
            <a:avLst/>
          </a:prstGeom>
        </p:spPr>
        <p:txBody>
          <a:bodyPr vert="horz" lIns="0" tIns="45720" rIns="91440" bIns="45720" rtlCol="0">
            <a:noAutofit/>
          </a:bodyPr>
          <a:lstStyle/>
          <a:p>
            <a:pPr lvl="0"/>
            <a:r>
              <a:rPr lang="da-DK" dirty="0"/>
              <a:t>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ktangel 3">
            <a:extLst>
              <a:ext uri="{FF2B5EF4-FFF2-40B4-BE49-F238E27FC236}">
                <a16:creationId xmlns:a16="http://schemas.microsoft.com/office/drawing/2014/main" id="{2631930D-6E52-99ED-0EB5-A2032B27A027}"/>
              </a:ext>
            </a:extLst>
          </p:cNvPr>
          <p:cNvSpPr/>
          <p:nvPr userDrawn="1"/>
        </p:nvSpPr>
        <p:spPr>
          <a:xfrm>
            <a:off x="0" y="6421772"/>
            <a:ext cx="12192000" cy="436228"/>
          </a:xfrm>
          <a:prstGeom prst="rect">
            <a:avLst/>
          </a:prstGeom>
          <a:solidFill>
            <a:srgbClr val="224B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5" name="Tekstfelt 4">
            <a:extLst>
              <a:ext uri="{FF2B5EF4-FFF2-40B4-BE49-F238E27FC236}">
                <a16:creationId xmlns:a16="http://schemas.microsoft.com/office/drawing/2014/main" id="{4D4A2916-8282-3C33-C5D2-2263BA4E3C6B}"/>
              </a:ext>
            </a:extLst>
          </p:cNvPr>
          <p:cNvSpPr txBox="1"/>
          <p:nvPr userDrawn="1"/>
        </p:nvSpPr>
        <p:spPr>
          <a:xfrm>
            <a:off x="232996" y="6462000"/>
            <a:ext cx="3305908" cy="338554"/>
          </a:xfrm>
          <a:prstGeom prst="rect">
            <a:avLst/>
          </a:prstGeom>
          <a:noFill/>
        </p:spPr>
        <p:txBody>
          <a:bodyPr wrap="square" rtlCol="0">
            <a:spAutoFit/>
          </a:bodyPr>
          <a:lstStyle/>
          <a:p>
            <a:r>
              <a:rPr lang="da-DK" sz="1600" dirty="0">
                <a:solidFill>
                  <a:schemeClr val="bg1"/>
                </a:solidFill>
                <a:latin typeface="BetonEF-Bold" pitchFamily="50" charset="0"/>
              </a:rPr>
              <a:t>Engineering i gymnasiet</a:t>
            </a:r>
          </a:p>
        </p:txBody>
      </p:sp>
      <p:sp>
        <p:nvSpPr>
          <p:cNvPr id="6" name="Tekstfelt 5">
            <a:extLst>
              <a:ext uri="{FF2B5EF4-FFF2-40B4-BE49-F238E27FC236}">
                <a16:creationId xmlns:a16="http://schemas.microsoft.com/office/drawing/2014/main" id="{B9B4740B-8C55-DE43-AA64-60BB8E7184D9}"/>
              </a:ext>
            </a:extLst>
          </p:cNvPr>
          <p:cNvSpPr txBox="1"/>
          <p:nvPr userDrawn="1"/>
        </p:nvSpPr>
        <p:spPr>
          <a:xfrm>
            <a:off x="10114085" y="6462000"/>
            <a:ext cx="3305908" cy="338554"/>
          </a:xfrm>
          <a:prstGeom prst="rect">
            <a:avLst/>
          </a:prstGeom>
          <a:noFill/>
        </p:spPr>
        <p:txBody>
          <a:bodyPr wrap="square" rtlCol="0">
            <a:spAutoFit/>
          </a:bodyPr>
          <a:lstStyle/>
          <a:p>
            <a:r>
              <a:rPr lang="da-DK" sz="1600" dirty="0">
                <a:solidFill>
                  <a:srgbClr val="FFE600"/>
                </a:solidFill>
                <a:latin typeface="BetonEF-Bold" pitchFamily="50" charset="0"/>
              </a:rPr>
              <a:t>Engineer</a:t>
            </a:r>
            <a:r>
              <a:rPr lang="da-DK" sz="1600" dirty="0">
                <a:solidFill>
                  <a:schemeClr val="bg1"/>
                </a:solidFill>
                <a:latin typeface="BetonEF-Bold" pitchFamily="50" charset="0"/>
              </a:rPr>
              <a:t> the future</a:t>
            </a:r>
          </a:p>
        </p:txBody>
      </p:sp>
    </p:spTree>
    <p:extLst>
      <p:ext uri="{BB962C8B-B14F-4D97-AF65-F5344CB8AC3E}">
        <p14:creationId xmlns:p14="http://schemas.microsoft.com/office/powerpoint/2010/main" val="1651560119"/>
      </p:ext>
    </p:extLst>
  </p:cSld>
  <p:clrMap bg1="lt1" tx1="dk1" bg2="lt2" tx2="dk2" accent1="accent1" accent2="accent2" accent3="accent3" accent4="accent4" accent5="accent5" accent6="accent6" hlink="hlink" folHlink="folHlink"/>
  <p:sldLayoutIdLst>
    <p:sldLayoutId id="2147483661" r:id="rId1"/>
    <p:sldLayoutId id="2147483650" r:id="rId2"/>
    <p:sldLayoutId id="2147483654" r:id="rId3"/>
  </p:sldLayoutIdLst>
  <p:transition>
    <p:fade/>
  </p:transition>
  <p:hf hdr="0"/>
  <p:txStyles>
    <p:title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p:titleStyle>
    <p:body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4" pos="7242" userDrawn="1">
          <p15:clr>
            <a:srgbClr val="F26B43"/>
          </p15:clr>
        </p15:guide>
        <p15:guide id="6" pos="438" userDrawn="1">
          <p15:clr>
            <a:srgbClr val="F26B43"/>
          </p15:clr>
        </p15:guide>
        <p15:guide id="7" orient="horz" pos="835" userDrawn="1">
          <p15:clr>
            <a:srgbClr val="F26B43"/>
          </p15:clr>
        </p15:guide>
        <p15:guide id="8" orient="horz" pos="3521" userDrawn="1">
          <p15:clr>
            <a:srgbClr val="F26B43"/>
          </p15:clr>
        </p15:guide>
        <p15:guide id="10" pos="5541" userDrawn="1">
          <p15:clr>
            <a:srgbClr val="F26B43"/>
          </p15:clr>
        </p15:guide>
        <p15:guide id="11" orient="horz" pos="3702"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4898768"/>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dr.dk/nyheder/viden/klima/stroem-fra-vores-vindmoeller-gaar-til-spilde-saadan-kan-vi-gemme-det-i-sten"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energinet.dk/energisystem_fullscreen"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4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3112561"/>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9039137" cy="2862322"/>
          </a:xfrm>
          <a:prstGeom prst="rect">
            <a:avLst/>
          </a:prstGeom>
          <a:noFill/>
        </p:spPr>
        <p:txBody>
          <a:bodyPr wrap="square" lIns="0" rtlCol="0">
            <a:spAutoFit/>
          </a:bodyPr>
          <a:lstStyle/>
          <a:p>
            <a:pPr indent="-457200"/>
            <a:r>
              <a:rPr lang="da-DK" sz="1800" b="1" dirty="0">
                <a:latin typeface="Work Sans" pitchFamily="2" charset="0"/>
              </a:rPr>
              <a:t>Lektion 1:</a:t>
            </a:r>
            <a:r>
              <a:rPr lang="da-DK" sz="1800" dirty="0">
                <a:latin typeface="Work Sans" pitchFamily="2" charset="0"/>
              </a:rPr>
              <a:t>	Introduktion til </a:t>
            </a:r>
            <a:r>
              <a:rPr lang="da-DK" sz="1800" dirty="0" err="1">
                <a:latin typeface="Work Sans" pitchFamily="2" charset="0"/>
              </a:rPr>
              <a:t>engineering</a:t>
            </a:r>
            <a:r>
              <a:rPr lang="da-DK" sz="1800" dirty="0">
                <a:latin typeface="Work Sans" pitchFamily="2" charset="0"/>
              </a:rPr>
              <a:t> designprocessen (EDP-modellen)		samt svævebane-udfordring</a:t>
            </a:r>
          </a:p>
          <a:p>
            <a:pPr indent="-457200"/>
            <a:endParaRPr lang="da-DK" sz="1800" dirty="0">
              <a:latin typeface="Work Sans" pitchFamily="2" charset="0"/>
            </a:endParaRPr>
          </a:p>
          <a:p>
            <a:pPr indent="-457200"/>
            <a:r>
              <a:rPr lang="da-DK" sz="1800" b="1" dirty="0">
                <a:solidFill>
                  <a:srgbClr val="37AFB5"/>
                </a:solidFill>
                <a:latin typeface="Work Sans" pitchFamily="2" charset="0"/>
              </a:rPr>
              <a:t>Lektion 2:	Introduktion til engineering-udfordringen</a:t>
            </a:r>
          </a:p>
          <a:p>
            <a:pPr indent="-457200"/>
            <a:r>
              <a:rPr lang="da-DK" sz="1800" b="1" dirty="0">
                <a:solidFill>
                  <a:srgbClr val="37AFB5"/>
                </a:solidFill>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latin typeface="Work Sans" pitchFamily="2" charset="0"/>
              </a:rPr>
              <a:t>Lektion 3-6: </a:t>
            </a:r>
            <a:r>
              <a:rPr lang="da-DK" sz="1800" dirty="0">
                <a:latin typeface="Work Sans" pitchFamily="2" charset="0"/>
              </a:rPr>
              <a:t>	Konstruktion </a:t>
            </a:r>
          </a:p>
          <a:p>
            <a:pPr indent="-457200"/>
            <a:r>
              <a:rPr lang="da-DK" sz="1800" dirty="0">
                <a:latin typeface="Work Sans" pitchFamily="2" charset="0"/>
              </a:rPr>
              <a:t>		Refleksion og forbedring af løsning</a:t>
            </a:r>
          </a:p>
          <a:p>
            <a:pPr indent="-457200"/>
            <a:endParaRPr lang="da-DK" sz="1800" dirty="0">
              <a:latin typeface="Work Sans" pitchFamily="2" charset="0"/>
            </a:endParaRPr>
          </a:p>
          <a:p>
            <a:pPr indent="-457200"/>
            <a:r>
              <a:rPr lang="da-DK" sz="1800" b="1" dirty="0">
                <a:latin typeface="Work Sans" pitchFamily="2" charset="0"/>
              </a:rPr>
              <a:t>Lektion 7</a:t>
            </a:r>
            <a:r>
              <a:rPr lang="da-DK" b="1" dirty="0">
                <a:latin typeface="Work Sans" pitchFamily="2" charset="0"/>
              </a:rPr>
              <a:t>:</a:t>
            </a:r>
            <a:r>
              <a:rPr lang="da-DK" sz="1800" dirty="0">
                <a:latin typeface="Work Sans" pitchFamily="2" charset="0"/>
              </a:rPr>
              <a:t>	Præsentation af jeres produkt og proces </a:t>
            </a:r>
          </a:p>
        </p:txBody>
      </p:sp>
    </p:spTree>
    <p:extLst>
      <p:ext uri="{BB962C8B-B14F-4D97-AF65-F5344CB8AC3E}">
        <p14:creationId xmlns:p14="http://schemas.microsoft.com/office/powerpoint/2010/main" val="31618921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F16619D-4774-9FD0-B3C4-50C3DF40CA10}"/>
              </a:ext>
            </a:extLst>
          </p:cNvPr>
          <p:cNvSpPr>
            <a:spLocks noGrp="1"/>
          </p:cNvSpPr>
          <p:nvPr>
            <p:ph type="title"/>
          </p:nvPr>
        </p:nvSpPr>
        <p:spPr/>
        <p:txBody>
          <a:bodyPr/>
          <a:lstStyle/>
          <a:p>
            <a:r>
              <a:rPr lang="da-DK" dirty="0">
                <a:solidFill>
                  <a:srgbClr val="224B5A"/>
                </a:solidFill>
              </a:rPr>
              <a:t>EDP-modellen – Hvad er det nu lige, det er?</a:t>
            </a:r>
          </a:p>
        </p:txBody>
      </p:sp>
      <p:pic>
        <p:nvPicPr>
          <p:cNvPr id="3" name="Billede 2" descr="model2.pdf">
            <a:extLst>
              <a:ext uri="{FF2B5EF4-FFF2-40B4-BE49-F238E27FC236}">
                <a16:creationId xmlns:a16="http://schemas.microsoft.com/office/drawing/2014/main" id="{9E6D11D5-912E-64DC-B437-6F55109F918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94313" y="1168020"/>
            <a:ext cx="6803373" cy="4807452"/>
          </a:xfrm>
          <a:prstGeom prst="rect">
            <a:avLst/>
          </a:prstGeom>
        </p:spPr>
      </p:pic>
    </p:spTree>
    <p:extLst>
      <p:ext uri="{BB962C8B-B14F-4D97-AF65-F5344CB8AC3E}">
        <p14:creationId xmlns:p14="http://schemas.microsoft.com/office/powerpoint/2010/main" val="210674347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Narrativ og problem</a:t>
            </a:r>
            <a:endParaRPr lang="da-DK" dirty="0">
              <a:latin typeface="BetonEF" pitchFamily="50" charset="0"/>
            </a:endParaRPr>
          </a:p>
        </p:txBody>
      </p:sp>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695325" y="1568865"/>
            <a:ext cx="8183403" cy="4248000"/>
          </a:xfrm>
        </p:spPr>
        <p:txBody>
          <a:bodyPr/>
          <a:lstStyle/>
          <a:p>
            <a:pPr marL="0" indent="0" fontAlgn="base">
              <a:lnSpc>
                <a:spcPct val="115000"/>
              </a:lnSpc>
              <a:buNone/>
            </a:pPr>
            <a:r>
              <a:rPr lang="da-DK" sz="1800" dirty="0">
                <a:effectLst/>
                <a:latin typeface="Work Sans" pitchFamily="2" charset="0"/>
                <a:ea typeface="Times New Roman" panose="02020603050405020304" pitchFamily="18" charset="0"/>
                <a:cs typeface="Calibri" panose="020F0502020204030204" pitchFamily="34" charset="0"/>
              </a:rPr>
              <a:t>I vores samfund vil vi gerne skifte til vedvarende energikilder som fx vindenergi og solenergi. Et af problemerne ved denne omstilling er dog, at vi kun har disse typer energi, når vinden blæser, og solen skinner. Og det passer ikke nødvendigvis med det tidspunkt, hvor vi har brug for energien. Fx er det om dagen, at vi kan omdanne solenergi til elektrisk strøm i solceller, men strømmen skal vi måske først bruge om aftenen, når vi laver mad. Vi har derfor brug for at kunne gemme energi, så vi har den til rådighed på alle tider af døgnet og uanset vejret. </a:t>
            </a:r>
            <a:endParaRPr lang="da-DK" sz="1800" dirty="0">
              <a:effectLst/>
              <a:latin typeface="Times New Roman" panose="02020603050405020304" pitchFamily="18" charset="0"/>
              <a:ea typeface="Times New Roman" panose="02020603050405020304" pitchFamily="18" charset="0"/>
            </a:endParaRPr>
          </a:p>
          <a:p>
            <a:pPr marL="0" indent="0">
              <a:buNone/>
            </a:pPr>
            <a:endParaRPr lang="da-DK" sz="1800" dirty="0"/>
          </a:p>
        </p:txBody>
      </p:sp>
    </p:spTree>
    <p:extLst>
      <p:ext uri="{BB962C8B-B14F-4D97-AF65-F5344CB8AC3E}">
        <p14:creationId xmlns:p14="http://schemas.microsoft.com/office/powerpoint/2010/main" val="3076434712"/>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Narrativ og problem</a:t>
            </a:r>
            <a:endParaRPr lang="da-DK" dirty="0">
              <a:latin typeface="BetonEF" pitchFamily="50" charset="0"/>
            </a:endParaRPr>
          </a:p>
        </p:txBody>
      </p:sp>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695325" y="1568865"/>
            <a:ext cx="10801350" cy="4248000"/>
          </a:xfrm>
        </p:spPr>
        <p:txBody>
          <a:bodyPr/>
          <a:lstStyle/>
          <a:p>
            <a:pPr marL="0" indent="0" fontAlgn="base">
              <a:lnSpc>
                <a:spcPct val="115000"/>
              </a:lnSpc>
              <a:buNone/>
            </a:pPr>
            <a:r>
              <a:rPr lang="da-DK" sz="1800" dirty="0">
                <a:effectLst/>
                <a:latin typeface="Work Sans" pitchFamily="2" charset="0"/>
                <a:ea typeface="Times New Roman" panose="02020603050405020304" pitchFamily="18" charset="0"/>
                <a:cs typeface="Calibri" panose="020F0502020204030204" pitchFamily="34" charset="0"/>
              </a:rPr>
              <a:t>En løsning på dette problem kan være såkaldte stenbatterier. Når solcellen har produceret elektricitet, bruges denne til at lave varm luft. Luften blæses derefter igennem et lager af små sten, der derved varmes op. Når man skal bruge energien igen, blæser man kold luft igennem stenene, der så opvarmer luften. Den varme luft bruges til at lave elektricitet igen, og derudover kan man udnytte restvarmen fra luften i fjernvarmeanlæg.  </a:t>
            </a:r>
            <a:endParaRPr lang="da-DK" sz="1800" dirty="0">
              <a:effectLst/>
              <a:latin typeface="Times New Roman" panose="02020603050405020304" pitchFamily="18" charset="0"/>
              <a:ea typeface="Times New Roman" panose="02020603050405020304" pitchFamily="18" charset="0"/>
            </a:endParaRPr>
          </a:p>
        </p:txBody>
      </p:sp>
      <p:pic>
        <p:nvPicPr>
          <p:cNvPr id="4" name="Billede 3">
            <a:extLst>
              <a:ext uri="{FF2B5EF4-FFF2-40B4-BE49-F238E27FC236}">
                <a16:creationId xmlns:a16="http://schemas.microsoft.com/office/drawing/2014/main" id="{E4FE02BB-BC71-8E8C-CE29-0886CD78EE43}"/>
              </a:ext>
            </a:extLst>
          </p:cNvPr>
          <p:cNvPicPr>
            <a:picLocks noChangeAspect="1"/>
          </p:cNvPicPr>
          <p:nvPr/>
        </p:nvPicPr>
        <p:blipFill>
          <a:blip r:embed="rId3"/>
          <a:stretch>
            <a:fillRect/>
          </a:stretch>
        </p:blipFill>
        <p:spPr>
          <a:xfrm>
            <a:off x="2306320" y="3227752"/>
            <a:ext cx="6654800" cy="3122664"/>
          </a:xfrm>
          <a:prstGeom prst="rect">
            <a:avLst/>
          </a:prstGeom>
        </p:spPr>
      </p:pic>
    </p:spTree>
    <p:extLst>
      <p:ext uri="{BB962C8B-B14F-4D97-AF65-F5344CB8AC3E}">
        <p14:creationId xmlns:p14="http://schemas.microsoft.com/office/powerpoint/2010/main" val="10070369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808893" y="4846133"/>
            <a:ext cx="10102361" cy="846099"/>
          </a:xfrm>
        </p:spPr>
        <p:txBody>
          <a:bodyPr/>
          <a:lstStyle/>
          <a:p>
            <a:pPr marL="0" indent="0">
              <a:lnSpc>
                <a:spcPct val="115000"/>
              </a:lnSpc>
              <a:spcAft>
                <a:spcPts val="1000"/>
              </a:spcAft>
              <a:buNone/>
            </a:pPr>
            <a:r>
              <a:rPr lang="da-DK" sz="1600" dirty="0">
                <a:effectLst/>
                <a:ea typeface="Calibri" panose="020F0502020204030204" pitchFamily="34" charset="0"/>
                <a:cs typeface="Calibri" panose="020F0502020204030204" pitchFamily="34" charset="0"/>
              </a:rPr>
              <a:t>Narrativ og problem uddybes i denne video fra DR: </a:t>
            </a:r>
          </a:p>
          <a:p>
            <a:pPr marL="0" indent="0">
              <a:lnSpc>
                <a:spcPct val="115000"/>
              </a:lnSpc>
              <a:spcAft>
                <a:spcPts val="1000"/>
              </a:spcAft>
              <a:buNone/>
            </a:pPr>
            <a:r>
              <a:rPr lang="da-DK" sz="1600" u="sng" dirty="0">
                <a:solidFill>
                  <a:srgbClr val="587F8A"/>
                </a:solidFill>
                <a:effectLst/>
                <a:ea typeface="Calibri" panose="020F0502020204030204" pitchFamily="34" charset="0"/>
                <a:cs typeface="Calibri" panose="020F0502020204030204" pitchFamily="34" charset="0"/>
                <a:hlinkClick r:id="rId3">
                  <a:extLst>
                    <a:ext uri="{A12FA001-AC4F-418D-AE19-62706E023703}">
                      <ahyp:hlinkClr xmlns:ahyp="http://schemas.microsoft.com/office/drawing/2018/hyperlinkcolor" val="tx"/>
                    </a:ext>
                  </a:extLst>
                </a:hlinkClick>
              </a:rPr>
              <a:t>Strøm fra vores vindmøller går til spilde: Sådan kan vi gemme det i sten under jorden | Klima | DR</a:t>
            </a:r>
            <a:endParaRPr lang="da-DK" sz="1600" dirty="0">
              <a:solidFill>
                <a:srgbClr val="587F8A"/>
              </a:solidFill>
              <a:effectLst/>
              <a:ea typeface="Calibri" panose="020F0502020204030204" pitchFamily="34" charset="0"/>
              <a:cs typeface="Times New Roman" panose="02020603050405020304" pitchFamily="18" charset="0"/>
            </a:endParaRPr>
          </a:p>
          <a:p>
            <a:pPr marL="0" indent="0">
              <a:buNone/>
            </a:pPr>
            <a:endParaRPr lang="da-DK" sz="1600" dirty="0"/>
          </a:p>
        </p:txBody>
      </p:sp>
      <p:pic>
        <p:nvPicPr>
          <p:cNvPr id="5" name="Billede 4">
            <a:extLst>
              <a:ext uri="{FF2B5EF4-FFF2-40B4-BE49-F238E27FC236}">
                <a16:creationId xmlns:a16="http://schemas.microsoft.com/office/drawing/2014/main" id="{38B5BDBF-28DF-5021-3A76-656989C6E435}"/>
              </a:ext>
            </a:extLst>
          </p:cNvPr>
          <p:cNvPicPr>
            <a:picLocks noChangeAspect="1"/>
          </p:cNvPicPr>
          <p:nvPr/>
        </p:nvPicPr>
        <p:blipFill>
          <a:blip r:embed="rId4"/>
          <a:stretch>
            <a:fillRect/>
          </a:stretch>
        </p:blipFill>
        <p:spPr>
          <a:xfrm>
            <a:off x="808893" y="779763"/>
            <a:ext cx="7284709" cy="3754534"/>
          </a:xfrm>
          <a:prstGeom prst="rect">
            <a:avLst/>
          </a:prstGeom>
        </p:spPr>
      </p:pic>
    </p:spTree>
    <p:extLst>
      <p:ext uri="{BB962C8B-B14F-4D97-AF65-F5344CB8AC3E}">
        <p14:creationId xmlns:p14="http://schemas.microsoft.com/office/powerpoint/2010/main" val="178720070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Udfordring</a:t>
            </a:r>
            <a:endParaRPr lang="da-DK" dirty="0">
              <a:latin typeface="BetonEF" pitchFamily="50" charset="0"/>
            </a:endParaRPr>
          </a:p>
        </p:txBody>
      </p:sp>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695325" y="1568865"/>
            <a:ext cx="8183403" cy="4248000"/>
          </a:xfrm>
        </p:spPr>
        <p:txBody>
          <a:bodyPr/>
          <a:lstStyle/>
          <a:p>
            <a:pPr marL="0" indent="0">
              <a:lnSpc>
                <a:spcPct val="115000"/>
              </a:lnSpc>
              <a:spcAft>
                <a:spcPts val="1000"/>
              </a:spcAft>
              <a:buNone/>
            </a:pPr>
            <a:r>
              <a:rPr lang="da-DK" sz="1800" dirty="0">
                <a:effectLst/>
                <a:latin typeface="Work Sans" pitchFamily="2" charset="0"/>
                <a:ea typeface="Calibri" panose="020F0502020204030204" pitchFamily="34" charset="0"/>
                <a:cs typeface="Calibri" panose="020F0502020204030204" pitchFamily="34" charset="0"/>
              </a:rPr>
              <a:t>I er ansat i den rådgivende ingeniørvirksomhed kaldet </a:t>
            </a:r>
            <a:r>
              <a:rPr lang="da-DK" sz="1800" i="1" dirty="0">
                <a:effectLst/>
                <a:latin typeface="Work Sans" pitchFamily="2" charset="0"/>
                <a:ea typeface="Calibri" panose="020F0502020204030204" pitchFamily="34" charset="0"/>
                <a:cs typeface="Calibri" panose="020F0502020204030204" pitchFamily="34" charset="0"/>
              </a:rPr>
              <a:t>Future Storage</a:t>
            </a:r>
            <a:r>
              <a:rPr lang="da-DK" sz="1800" dirty="0">
                <a:effectLst/>
                <a:latin typeface="Work Sans" pitchFamily="2" charset="0"/>
                <a:ea typeface="Calibri" panose="020F0502020204030204" pitchFamily="34" charset="0"/>
                <a:cs typeface="Calibri" panose="020F0502020204030204" pitchFamily="34" charset="0"/>
              </a:rPr>
              <a:t>. En kunde har henvendt sig og spurgt, om energilagring i sten eller stenbatterier er praktisk muligt, og hvilke anbefalinger firmaet kan give til det videre arbejde. </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I skal i mindre teams bygge og undersøge et stenbatteri og lave en anbefaling til kunden om metodens brugbarhed. </a:t>
            </a: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Til sidst skal I </a:t>
            </a:r>
            <a:r>
              <a:rPr lang="da-DK" sz="1800" dirty="0" err="1">
                <a:effectLst/>
                <a:latin typeface="Work Sans" pitchFamily="2" charset="0"/>
                <a:ea typeface="Calibri" panose="020F0502020204030204" pitchFamily="34" charset="0"/>
                <a:cs typeface="Calibri" panose="020F0502020204030204" pitchFamily="34" charset="0"/>
              </a:rPr>
              <a:t>i</a:t>
            </a:r>
            <a:r>
              <a:rPr lang="da-DK" sz="1800" dirty="0">
                <a:effectLst/>
                <a:latin typeface="Work Sans" pitchFamily="2" charset="0"/>
                <a:ea typeface="Calibri" panose="020F0502020204030204" pitchFamily="34" charset="0"/>
                <a:cs typeface="Calibri" panose="020F0502020204030204" pitchFamily="34" charset="0"/>
              </a:rPr>
              <a:t> klassen lave en fælles anbefaling til kunden om denne type af energilagring.</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a-DK" sz="1800" dirty="0"/>
          </a:p>
        </p:txBody>
      </p:sp>
    </p:spTree>
    <p:extLst>
      <p:ext uri="{BB962C8B-B14F-4D97-AF65-F5344CB8AC3E}">
        <p14:creationId xmlns:p14="http://schemas.microsoft.com/office/powerpoint/2010/main" val="3616127500"/>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Rammer og kriterier</a:t>
            </a:r>
            <a:endParaRPr lang="da-DK" dirty="0">
              <a:latin typeface="BetonEF" pitchFamily="50" charset="0"/>
            </a:endParaRPr>
          </a:p>
        </p:txBody>
      </p:sp>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695325" y="1568865"/>
            <a:ext cx="8847152" cy="4248000"/>
          </a:xfrm>
        </p:spPr>
        <p:txBody>
          <a:bodyPr/>
          <a:lstStyle/>
          <a:p>
            <a:pPr marL="0" indent="0">
              <a:lnSpc>
                <a:spcPct val="115000"/>
              </a:lnSpc>
              <a:spcAft>
                <a:spcPts val="1000"/>
              </a:spcAft>
              <a:buNone/>
            </a:pPr>
            <a:r>
              <a:rPr lang="da-DK" sz="1800" dirty="0">
                <a:effectLst/>
                <a:latin typeface="Work Sans" pitchFamily="2" charset="0"/>
                <a:ea typeface="Calibri" panose="020F0502020204030204" pitchFamily="34" charset="0"/>
                <a:cs typeface="Calibri" panose="020F0502020204030204" pitchFamily="34" charset="0"/>
              </a:rPr>
              <a:t>Kunden er interesseret i spørgsmål som: Kan det lade sig gøre? Hvor effektiv er metoden? Hvordan skal man designe batteriet? Hvilke praktiske udfordringer er der? </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I skal selv vælge en </a:t>
            </a:r>
            <a:r>
              <a:rPr lang="da-DK" sz="1800" u="sng" dirty="0">
                <a:effectLst/>
                <a:latin typeface="Work Sans" pitchFamily="2" charset="0"/>
                <a:ea typeface="Calibri" panose="020F0502020204030204" pitchFamily="34" charset="0"/>
                <a:cs typeface="Calibri" panose="020F0502020204030204" pitchFamily="34" charset="0"/>
              </a:rPr>
              <a:t>problemstilling</a:t>
            </a:r>
            <a:r>
              <a:rPr lang="da-DK" sz="1800" dirty="0">
                <a:effectLst/>
                <a:latin typeface="Work Sans" pitchFamily="2" charset="0"/>
                <a:ea typeface="Calibri" panose="020F0502020204030204" pitchFamily="34" charset="0"/>
                <a:cs typeface="Calibri" panose="020F0502020204030204" pitchFamily="34" charset="0"/>
              </a:rPr>
              <a:t>, som I gerne vil undersøge. </a:t>
            </a: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I skal undervejs bygge et stenbatteri, som I skal lave målinger på. </a:t>
            </a: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Hvor det er relevant, skal I lave en matematisk model og/eller beregninger. </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Til sidst skal resultatet præsenteres for de andre i klassen. Hver gruppe skal til deres præsentation fremvise et af deres stenbatterier. </a:t>
            </a:r>
          </a:p>
          <a:p>
            <a:pPr>
              <a:lnSpc>
                <a:spcPct val="115000"/>
              </a:lnSpc>
              <a:spcAft>
                <a:spcPts val="1000"/>
              </a:spcAft>
            </a:pPr>
            <a:r>
              <a:rPr lang="da-DK" sz="1800" dirty="0">
                <a:effectLst/>
                <a:latin typeface="Work Sans" pitchFamily="2" charset="0"/>
                <a:ea typeface="Calibri" panose="020F0502020204030204" pitchFamily="34" charset="0"/>
                <a:cs typeface="Calibri" panose="020F0502020204030204" pitchFamily="34" charset="0"/>
              </a:rPr>
              <a:t>Derefter skal klassen i fællesskab diskutere, hvor godt metoden virker og komme med anbefalinger til det endelige design til kunden.</a:t>
            </a:r>
            <a:endParaRPr lang="da-DK" sz="1800" dirty="0">
              <a:effectLst/>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da-DK" sz="1800" dirty="0"/>
          </a:p>
        </p:txBody>
      </p:sp>
    </p:spTree>
    <p:extLst>
      <p:ext uri="{BB962C8B-B14F-4D97-AF65-F5344CB8AC3E}">
        <p14:creationId xmlns:p14="http://schemas.microsoft.com/office/powerpoint/2010/main" val="2561363313"/>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Mulige undersøgelser</a:t>
            </a:r>
            <a:endParaRPr lang="da-DK" dirty="0">
              <a:latin typeface="BetonEF" pitchFamily="50" charset="0"/>
            </a:endParaRPr>
          </a:p>
        </p:txBody>
      </p:sp>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695325" y="1568865"/>
            <a:ext cx="8847152" cy="4248000"/>
          </a:xfrm>
        </p:spPr>
        <p:txBody>
          <a:bodyPr/>
          <a:lstStyle/>
          <a:p>
            <a:pPr marL="342900" lvl="0" indent="-342900">
              <a:lnSpc>
                <a:spcPct val="115000"/>
              </a:lnSpc>
              <a:spcAft>
                <a:spcPts val="1000"/>
              </a:spcAft>
              <a:buFont typeface="Arial" panose="020B0604020202020204" pitchFamily="34" charset="0"/>
              <a:buChar char="•"/>
              <a:tabLst>
                <a:tab pos="457200" algn="l"/>
              </a:tabLst>
            </a:pPr>
            <a:r>
              <a:rPr lang="da-DK" sz="1800" dirty="0">
                <a:effectLst/>
                <a:latin typeface="Work Sans" pitchFamily="2" charset="0"/>
                <a:ea typeface="Calibri" panose="020F0502020204030204" pitchFamily="34" charset="0"/>
                <a:cs typeface="Calibri" panose="020F0502020204030204" pitchFamily="34" charset="0"/>
              </a:rPr>
              <a:t>Hvad er nyttevirkningen for opvarmningen af stenene? Hvilke sten kan man få den bedste nyttevirkning på?</a:t>
            </a:r>
            <a:endParaRPr lang="da-DK"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tabLst>
                <a:tab pos="457200" algn="l"/>
              </a:tabLst>
            </a:pPr>
            <a:r>
              <a:rPr lang="da-DK" sz="1800" dirty="0">
                <a:effectLst/>
                <a:latin typeface="Work Sans" pitchFamily="2" charset="0"/>
                <a:ea typeface="Calibri" panose="020F0502020204030204" pitchFamily="34" charset="0"/>
                <a:cs typeface="Calibri" panose="020F0502020204030204" pitchFamily="34" charset="0"/>
              </a:rPr>
              <a:t>Hvor høj en temperatur kan man komme op på ved opvarmning? Hvilke sten virker bedst til dette?</a:t>
            </a:r>
            <a:endParaRPr lang="da-DK"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tabLst>
                <a:tab pos="457200" algn="l"/>
              </a:tabLst>
            </a:pPr>
            <a:r>
              <a:rPr lang="da-DK" sz="1800" dirty="0">
                <a:effectLst/>
                <a:latin typeface="Work Sans" pitchFamily="2" charset="0"/>
                <a:ea typeface="Calibri" panose="020F0502020204030204" pitchFamily="34" charset="0"/>
                <a:cs typeface="Calibri" panose="020F0502020204030204" pitchFamily="34" charset="0"/>
              </a:rPr>
              <a:t>Hvilken matematisk model gælder for opvarmningen? Afhænger stenenes temperatur af deres placering i røret, altså hvor man måler temperaturen?</a:t>
            </a:r>
            <a:endParaRPr lang="da-DK" sz="16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tabLst>
                <a:tab pos="457200" algn="l"/>
              </a:tabLst>
            </a:pPr>
            <a:r>
              <a:rPr lang="da-DK" sz="1800" dirty="0">
                <a:effectLst/>
                <a:latin typeface="Work Sans" pitchFamily="2" charset="0"/>
                <a:ea typeface="Calibri" panose="020F0502020204030204" pitchFamily="34" charset="0"/>
                <a:cs typeface="Calibri" panose="020F0502020204030204" pitchFamily="34" charset="0"/>
              </a:rPr>
              <a:t>Hvor længe er stenene varme? Hvor lang tid tager afkølingen, og hvilken matematisk model gælder her? Hvordan kan man holde længst muligt på varmen i stenene?</a:t>
            </a:r>
            <a:endParaRPr lang="da-DK" sz="16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1000"/>
              </a:spcAft>
              <a:buFont typeface="Arial" panose="020B0604020202020204" pitchFamily="34" charset="0"/>
              <a:buChar char="•"/>
              <a:tabLst>
                <a:tab pos="457200" algn="l"/>
              </a:tabLst>
            </a:pPr>
            <a:r>
              <a:rPr lang="da-DK" sz="1800" dirty="0">
                <a:effectLst/>
                <a:latin typeface="Work Sans" pitchFamily="2" charset="0"/>
                <a:ea typeface="Calibri" panose="020F0502020204030204" pitchFamily="34" charset="0"/>
                <a:cs typeface="Calibri" panose="020F0502020204030204" pitchFamily="34" charset="0"/>
              </a:rPr>
              <a:t>Hvor varm luft kan man få ud af stenene ved opvarmning af kold luft?</a:t>
            </a:r>
            <a:endParaRPr lang="da-DK" sz="2000" dirty="0"/>
          </a:p>
          <a:p>
            <a:pPr marL="0" indent="0">
              <a:buNone/>
            </a:pPr>
            <a:endParaRPr lang="da-DK" sz="1800" dirty="0"/>
          </a:p>
        </p:txBody>
      </p:sp>
    </p:spTree>
    <p:extLst>
      <p:ext uri="{BB962C8B-B14F-4D97-AF65-F5344CB8AC3E}">
        <p14:creationId xmlns:p14="http://schemas.microsoft.com/office/powerpoint/2010/main" val="1398672017"/>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Energilagring </a:t>
            </a:r>
            <a:endParaRPr lang="da-DK" dirty="0">
              <a:latin typeface="BetonEF" pitchFamily="50" charset="0"/>
            </a:endParaRPr>
          </a:p>
        </p:txBody>
      </p:sp>
      <p:sp>
        <p:nvSpPr>
          <p:cNvPr id="23" name="Pladsholder til indhold 22">
            <a:extLst>
              <a:ext uri="{FF2B5EF4-FFF2-40B4-BE49-F238E27FC236}">
                <a16:creationId xmlns:a16="http://schemas.microsoft.com/office/drawing/2014/main" id="{5A24F68F-5AAF-FFC7-81D1-1ABE737CE4BE}"/>
              </a:ext>
            </a:extLst>
          </p:cNvPr>
          <p:cNvSpPr>
            <a:spLocks noGrp="1"/>
          </p:cNvSpPr>
          <p:nvPr>
            <p:ph idx="1"/>
          </p:nvPr>
        </p:nvSpPr>
        <p:spPr>
          <a:xfrm>
            <a:off x="695324" y="1568865"/>
            <a:ext cx="8092588" cy="4248000"/>
          </a:xfrm>
        </p:spPr>
        <p:txBody>
          <a:bodyPr/>
          <a:lstStyle/>
          <a:p>
            <a:pPr marL="0" lvl="0" indent="0">
              <a:spcAft>
                <a:spcPts val="0"/>
              </a:spcAft>
              <a:buNone/>
              <a:tabLst>
                <a:tab pos="457200" algn="l"/>
              </a:tabLst>
            </a:pPr>
            <a:r>
              <a:rPr lang="da-DK" sz="4400" b="1" dirty="0">
                <a:effectLst/>
                <a:latin typeface="Work Sans" pitchFamily="2" charset="0"/>
                <a:ea typeface="Calibri" panose="020F0502020204030204" pitchFamily="34" charset="0"/>
                <a:cs typeface="Calibri" panose="020F0502020204030204" pitchFamily="34" charset="0"/>
              </a:rPr>
              <a:t>Strøm fra vores </a:t>
            </a:r>
          </a:p>
          <a:p>
            <a:pPr marL="0" lvl="0" indent="0">
              <a:spcAft>
                <a:spcPts val="0"/>
              </a:spcAft>
              <a:buNone/>
              <a:tabLst>
                <a:tab pos="457200" algn="l"/>
              </a:tabLst>
            </a:pPr>
            <a:r>
              <a:rPr lang="da-DK" sz="4400" b="1" dirty="0">
                <a:effectLst/>
                <a:latin typeface="Work Sans" pitchFamily="2" charset="0"/>
                <a:ea typeface="Calibri" panose="020F0502020204030204" pitchFamily="34" charset="0"/>
                <a:cs typeface="Calibri" panose="020F0502020204030204" pitchFamily="34" charset="0"/>
              </a:rPr>
              <a:t>vindmøller går til spilde:</a:t>
            </a:r>
          </a:p>
          <a:p>
            <a:pPr marL="0" lvl="0" indent="0">
              <a:spcAft>
                <a:spcPts val="0"/>
              </a:spcAft>
              <a:buNone/>
              <a:tabLst>
                <a:tab pos="457200" algn="l"/>
              </a:tabLst>
            </a:pPr>
            <a:r>
              <a:rPr lang="da-DK" sz="4400" dirty="0">
                <a:cs typeface="Calibri" panose="020F0502020204030204" pitchFamily="34" charset="0"/>
              </a:rPr>
              <a:t>Sådan kan vi gemme det </a:t>
            </a:r>
          </a:p>
          <a:p>
            <a:pPr marL="0" lvl="0" indent="0">
              <a:spcAft>
                <a:spcPts val="0"/>
              </a:spcAft>
              <a:buNone/>
              <a:tabLst>
                <a:tab pos="457200" algn="l"/>
              </a:tabLst>
            </a:pPr>
            <a:r>
              <a:rPr lang="da-DK" sz="4400" dirty="0">
                <a:cs typeface="Calibri" panose="020F0502020204030204" pitchFamily="34" charset="0"/>
              </a:rPr>
              <a:t>i sten under jorden</a:t>
            </a:r>
          </a:p>
          <a:p>
            <a:pPr marL="0" lvl="0" indent="0">
              <a:lnSpc>
                <a:spcPct val="115000"/>
              </a:lnSpc>
              <a:spcBef>
                <a:spcPts val="1200"/>
              </a:spcBef>
              <a:spcAft>
                <a:spcPts val="0"/>
              </a:spcAft>
              <a:buNone/>
              <a:tabLst>
                <a:tab pos="457200" algn="l"/>
              </a:tabLst>
            </a:pPr>
            <a:r>
              <a:rPr lang="da-DK" sz="1800" dirty="0">
                <a:cs typeface="Calibri" panose="020F0502020204030204" pitchFamily="34" charset="0"/>
              </a:rPr>
              <a:t>Almindelige småsten kan bruges som en slags batterier med vindmølle-strøm.</a:t>
            </a:r>
            <a:endParaRPr lang="da-DK" sz="2000" dirty="0"/>
          </a:p>
          <a:p>
            <a:pPr marL="0" indent="0">
              <a:buNone/>
            </a:pPr>
            <a:endParaRPr lang="da-DK" sz="1800" dirty="0"/>
          </a:p>
        </p:txBody>
      </p:sp>
    </p:spTree>
    <p:extLst>
      <p:ext uri="{BB962C8B-B14F-4D97-AF65-F5344CB8AC3E}">
        <p14:creationId xmlns:p14="http://schemas.microsoft.com/office/powerpoint/2010/main" val="2360508112"/>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8F1E098-34A8-0C73-9A8B-BEE574CA953C}"/>
              </a:ext>
            </a:extLst>
          </p:cNvPr>
          <p:cNvSpPr>
            <a:spLocks noGrp="1"/>
          </p:cNvSpPr>
          <p:nvPr>
            <p:ph type="title"/>
          </p:nvPr>
        </p:nvSpPr>
        <p:spPr/>
        <p:txBody>
          <a:bodyPr anchor="t" anchorCtr="0"/>
          <a:lstStyle/>
          <a:p>
            <a:r>
              <a:rPr lang="da-DK" dirty="0"/>
              <a:t>Danmarks energiforsyning </a:t>
            </a:r>
            <a:endParaRPr lang="da-DK" dirty="0">
              <a:latin typeface="BetonEF" pitchFamily="50" charset="0"/>
            </a:endParaRPr>
          </a:p>
        </p:txBody>
      </p:sp>
      <p:pic>
        <p:nvPicPr>
          <p:cNvPr id="5" name="Pladsholder til indhold 4">
            <a:extLst>
              <a:ext uri="{FF2B5EF4-FFF2-40B4-BE49-F238E27FC236}">
                <a16:creationId xmlns:a16="http://schemas.microsoft.com/office/drawing/2014/main" id="{A2D6F10A-36C0-627D-C2EA-82118135B603}"/>
              </a:ext>
            </a:extLst>
          </p:cNvPr>
          <p:cNvPicPr>
            <a:picLocks noGrp="1" noChangeAspect="1"/>
          </p:cNvPicPr>
          <p:nvPr>
            <p:ph idx="1"/>
          </p:nvPr>
        </p:nvPicPr>
        <p:blipFill>
          <a:blip r:embed="rId3"/>
          <a:stretch>
            <a:fillRect/>
          </a:stretch>
        </p:blipFill>
        <p:spPr>
          <a:xfrm>
            <a:off x="3967992" y="1359338"/>
            <a:ext cx="6805525" cy="4155414"/>
          </a:xfrm>
          <a:prstGeom prst="rect">
            <a:avLst/>
          </a:prstGeom>
        </p:spPr>
      </p:pic>
      <p:sp>
        <p:nvSpPr>
          <p:cNvPr id="6" name="Tekstfelt 5">
            <a:extLst>
              <a:ext uri="{FF2B5EF4-FFF2-40B4-BE49-F238E27FC236}">
                <a16:creationId xmlns:a16="http://schemas.microsoft.com/office/drawing/2014/main" id="{A45BE322-6E78-5C92-3536-DFA8E0D8307B}"/>
              </a:ext>
            </a:extLst>
          </p:cNvPr>
          <p:cNvSpPr txBox="1"/>
          <p:nvPr/>
        </p:nvSpPr>
        <p:spPr>
          <a:xfrm>
            <a:off x="642886" y="1343248"/>
            <a:ext cx="3455135" cy="923330"/>
          </a:xfrm>
          <a:prstGeom prst="rect">
            <a:avLst/>
          </a:prstGeom>
          <a:noFill/>
        </p:spPr>
        <p:txBody>
          <a:bodyPr wrap="square" rtlCol="0">
            <a:spAutoFit/>
          </a:bodyPr>
          <a:lstStyle/>
          <a:p>
            <a:r>
              <a:rPr lang="da-DK" sz="1800" dirty="0">
                <a:latin typeface="Work Sans" pitchFamily="2" charset="0"/>
              </a:rPr>
              <a:t>Danmarks energiforsyning </a:t>
            </a:r>
          </a:p>
          <a:p>
            <a:r>
              <a:rPr lang="da-DK" sz="1800" dirty="0">
                <a:latin typeface="Work Sans" pitchFamily="2" charset="0"/>
              </a:rPr>
              <a:t>en tilfældig dag</a:t>
            </a:r>
          </a:p>
          <a:p>
            <a:endParaRPr lang="da-DK" dirty="0"/>
          </a:p>
        </p:txBody>
      </p:sp>
      <p:sp>
        <p:nvSpPr>
          <p:cNvPr id="7" name="Tekstfelt 6">
            <a:extLst>
              <a:ext uri="{FF2B5EF4-FFF2-40B4-BE49-F238E27FC236}">
                <a16:creationId xmlns:a16="http://schemas.microsoft.com/office/drawing/2014/main" id="{6C92859A-1558-FA89-6007-A8A0BA91D34F}"/>
              </a:ext>
            </a:extLst>
          </p:cNvPr>
          <p:cNvSpPr txBox="1"/>
          <p:nvPr/>
        </p:nvSpPr>
        <p:spPr>
          <a:xfrm>
            <a:off x="5379592" y="5573657"/>
            <a:ext cx="4862228" cy="615553"/>
          </a:xfrm>
          <a:prstGeom prst="rect">
            <a:avLst/>
          </a:prstGeom>
          <a:noFill/>
        </p:spPr>
        <p:txBody>
          <a:bodyPr wrap="none" rtlCol="0">
            <a:spAutoFit/>
          </a:bodyPr>
          <a:lstStyle/>
          <a:p>
            <a:r>
              <a:rPr lang="da-DK" sz="1600" u="sng" dirty="0">
                <a:solidFill>
                  <a:srgbClr val="224B5A"/>
                </a:solidFill>
                <a:effectLst/>
                <a:latin typeface="Work Sans" pitchFamily="2" charset="0"/>
                <a:ea typeface="Calibri" panose="020F0502020204030204" pitchFamily="34" charset="0"/>
                <a:cs typeface="Calibri" panose="020F0502020204030204" pitchFamily="34" charset="0"/>
                <a:hlinkClick r:id="rId4">
                  <a:extLst>
                    <a:ext uri="{A12FA001-AC4F-418D-AE19-62706E023703}">
                      <ahyp:hlinkClr xmlns:ahyp="http://schemas.microsoft.com/office/drawing/2018/hyperlinkcolor" val="tx"/>
                    </a:ext>
                  </a:extLst>
                </a:hlinkClick>
              </a:rPr>
              <a:t>https://energinet.dk/energisystem_fullscreen</a:t>
            </a:r>
            <a:r>
              <a:rPr lang="da-DK" sz="1600" dirty="0">
                <a:solidFill>
                  <a:srgbClr val="224B5A"/>
                </a:solidFill>
                <a:effectLst/>
                <a:latin typeface="Work Sans" pitchFamily="2" charset="0"/>
                <a:ea typeface="Calibri" panose="020F0502020204030204" pitchFamily="34" charset="0"/>
                <a:cs typeface="Calibri" panose="020F0502020204030204" pitchFamily="34" charset="0"/>
              </a:rPr>
              <a:t>. </a:t>
            </a:r>
            <a:endParaRPr lang="da-DK" sz="1600" dirty="0">
              <a:solidFill>
                <a:srgbClr val="224B5A"/>
              </a:solidFill>
              <a:effectLst/>
              <a:latin typeface="Work Sans" pitchFamily="2" charset="0"/>
              <a:ea typeface="Calibri" panose="020F0502020204030204" pitchFamily="34" charset="0"/>
              <a:cs typeface="Times New Roman" panose="02020603050405020304" pitchFamily="18" charset="0"/>
            </a:endParaRPr>
          </a:p>
          <a:p>
            <a:endParaRPr lang="da-DK" dirty="0"/>
          </a:p>
        </p:txBody>
      </p:sp>
    </p:spTree>
    <p:extLst>
      <p:ext uri="{BB962C8B-B14F-4D97-AF65-F5344CB8AC3E}">
        <p14:creationId xmlns:p14="http://schemas.microsoft.com/office/powerpoint/2010/main" val="382166132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latin typeface="BetonEF" pitchFamily="50" charset="0"/>
              </a:rPr>
              <a:t>Introduktion til </a:t>
            </a:r>
            <a:r>
              <a:rPr lang="da-DK" dirty="0" err="1">
                <a:solidFill>
                  <a:srgbClr val="224B5A"/>
                </a:solidFill>
                <a:latin typeface="BetonEF" pitchFamily="50" charset="0"/>
              </a:rPr>
              <a:t>engineering</a:t>
            </a:r>
            <a:r>
              <a:rPr lang="da-DK" dirty="0">
                <a:solidFill>
                  <a:srgbClr val="224B5A"/>
                </a:solidFill>
                <a:latin typeface="BetonEF" pitchFamily="50" charset="0"/>
              </a:rPr>
              <a:t> designprocessen samt </a:t>
            </a:r>
            <a:r>
              <a:rPr lang="da-DK" dirty="0" err="1">
                <a:solidFill>
                  <a:srgbClr val="224B5A"/>
                </a:solidFill>
                <a:latin typeface="BetonEF" pitchFamily="50" charset="0"/>
              </a:rPr>
              <a:t>hands</a:t>
            </a:r>
            <a:r>
              <a:rPr lang="da-DK" dirty="0">
                <a:solidFill>
                  <a:srgbClr val="224B5A"/>
                </a:solidFill>
                <a:latin typeface="BetonEF" pitchFamily="50" charset="0"/>
              </a:rPr>
              <a:t> on-</a:t>
            </a:r>
            <a:r>
              <a:rPr lang="da-DK" dirty="0" err="1">
                <a:solidFill>
                  <a:srgbClr val="224B5A"/>
                </a:solidFill>
                <a:latin typeface="BetonEF" pitchFamily="50" charset="0"/>
              </a:rPr>
              <a:t>engineering</a:t>
            </a:r>
            <a:r>
              <a:rPr lang="da-DK" dirty="0">
                <a:solidFill>
                  <a:srgbClr val="224B5A"/>
                </a:solidFill>
                <a:latin typeface="BetonEF" pitchFamily="50" charset="0"/>
              </a:rPr>
              <a:t> (svævebane-udfordringen)</a:t>
            </a: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1</a:t>
            </a:r>
          </a:p>
        </p:txBody>
      </p:sp>
    </p:spTree>
    <p:extLst>
      <p:ext uri="{BB962C8B-B14F-4D97-AF65-F5344CB8AC3E}">
        <p14:creationId xmlns:p14="http://schemas.microsoft.com/office/powerpoint/2010/main" val="2621119764"/>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DAF70D-F600-43C1-839D-59EDB25DD8EA}"/>
              </a:ext>
            </a:extLst>
          </p:cNvPr>
          <p:cNvSpPr>
            <a:spLocks noGrp="1"/>
          </p:cNvSpPr>
          <p:nvPr>
            <p:ph type="title"/>
          </p:nvPr>
        </p:nvSpPr>
        <p:spPr>
          <a:xfrm>
            <a:off x="695325" y="294791"/>
            <a:ext cx="9954499" cy="923183"/>
          </a:xfrm>
        </p:spPr>
        <p:txBody>
          <a:bodyPr/>
          <a:lstStyle/>
          <a:p>
            <a:r>
              <a:rPr lang="da-DK" dirty="0"/>
              <a:t>Stenbatterier – find viden om emnet</a:t>
            </a:r>
          </a:p>
        </p:txBody>
      </p:sp>
      <p:sp>
        <p:nvSpPr>
          <p:cNvPr id="3" name="Pladsholder til indhold 2">
            <a:extLst>
              <a:ext uri="{FF2B5EF4-FFF2-40B4-BE49-F238E27FC236}">
                <a16:creationId xmlns:a16="http://schemas.microsoft.com/office/drawing/2014/main" id="{6BF998B6-7C47-5629-43F3-02261F985A15}"/>
              </a:ext>
            </a:extLst>
          </p:cNvPr>
          <p:cNvSpPr>
            <a:spLocks noGrp="1"/>
          </p:cNvSpPr>
          <p:nvPr>
            <p:ph idx="1"/>
          </p:nvPr>
        </p:nvSpPr>
        <p:spPr>
          <a:xfrm>
            <a:off x="2562956" y="1611520"/>
            <a:ext cx="6928339" cy="4248000"/>
          </a:xfrm>
        </p:spPr>
        <p:txBody>
          <a:bodyPr/>
          <a:lstStyle/>
          <a:p>
            <a:pPr marL="285750" indent="-285750">
              <a:buFont typeface="Arial" panose="020B0604020202020204" pitchFamily="34" charset="0"/>
              <a:buChar char="•"/>
            </a:pPr>
            <a:r>
              <a:rPr lang="da-DK" sz="1800" dirty="0">
                <a:effectLst/>
                <a:ea typeface="Calibri" panose="020F0502020204030204" pitchFamily="34" charset="0"/>
                <a:cs typeface="Times New Roman" panose="02020603050405020304" pitchFamily="18" charset="0"/>
              </a:rPr>
              <a:t>I grupper arbejder I sammen om at undersøge stenbatterier og finde viden om emnet.</a:t>
            </a:r>
          </a:p>
          <a:p>
            <a:pPr marL="285750" indent="-285750">
              <a:buFont typeface="Arial" panose="020B0604020202020204" pitchFamily="34" charset="0"/>
              <a:buChar char="•"/>
            </a:pPr>
            <a:endParaRPr lang="da-DK" sz="1800" dirty="0">
              <a:ea typeface="Calibri" panose="020F0502020204030204" pitchFamily="34" charset="0"/>
              <a:cs typeface="Times New Roman" panose="02020603050405020304" pitchFamily="18" charset="0"/>
            </a:endParaRPr>
          </a:p>
          <a:p>
            <a:pPr marL="0" indent="0">
              <a:buNone/>
            </a:pPr>
            <a:endParaRPr lang="da-DK" sz="1800" dirty="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da-DK" sz="1800" dirty="0">
                <a:ea typeface="Calibri" panose="020F0502020204030204" pitchFamily="34" charset="0"/>
                <a:cs typeface="Times New Roman" panose="02020603050405020304" pitchFamily="18" charset="0"/>
              </a:rPr>
              <a:t>Herefter går I så småt i gang med at diskutere, hvad I kan undersøge.</a:t>
            </a:r>
          </a:p>
          <a:p>
            <a:pPr marL="285750" indent="-285750">
              <a:buFont typeface="Arial" panose="020B0604020202020204" pitchFamily="34" charset="0"/>
              <a:buChar char="•"/>
            </a:pPr>
            <a:endParaRPr lang="da-DK" sz="1800" dirty="0">
              <a:ea typeface="Calibri" panose="020F0502020204030204" pitchFamily="34" charset="0"/>
              <a:cs typeface="Times New Roman" panose="02020603050405020304" pitchFamily="18" charset="0"/>
            </a:endParaRPr>
          </a:p>
          <a:p>
            <a:pPr marL="0" indent="0">
              <a:buNone/>
            </a:pPr>
            <a:endParaRPr lang="da-DK" sz="1800" dirty="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da-DK" sz="1800" dirty="0">
                <a:ea typeface="Calibri" panose="020F0502020204030204" pitchFamily="34" charset="0"/>
                <a:cs typeface="Times New Roman" panose="02020603050405020304" pitchFamily="18" charset="0"/>
              </a:rPr>
              <a:t>Undersøg udstyret og med udgangspunkt i elevvejledningen </a:t>
            </a:r>
            <a:r>
              <a:rPr lang="da-DK" sz="1800" i="1" dirty="0">
                <a:ea typeface="Calibri" panose="020F0502020204030204" pitchFamily="34" charset="0"/>
                <a:cs typeface="Times New Roman" panose="02020603050405020304" pitchFamily="18" charset="0"/>
              </a:rPr>
              <a:t>”Stens specifikke varmekapacitet” </a:t>
            </a:r>
            <a:r>
              <a:rPr lang="da-DK" sz="1800" dirty="0">
                <a:ea typeface="Calibri" panose="020F0502020204030204" pitchFamily="34" charset="0"/>
                <a:cs typeface="Times New Roman" panose="02020603050405020304" pitchFamily="18" charset="0"/>
              </a:rPr>
              <a:t>skal I overveje, hvordan man kan gøre, når det er små sten.</a:t>
            </a:r>
          </a:p>
          <a:p>
            <a:endParaRPr lang="da-DK" sz="1800" dirty="0">
              <a:effectLst/>
              <a:ea typeface="Calibri" panose="020F0502020204030204" pitchFamily="34" charset="0"/>
              <a:cs typeface="Times New Roman" panose="02020603050405020304" pitchFamily="18" charset="0"/>
            </a:endParaRPr>
          </a:p>
          <a:p>
            <a:endParaRPr lang="da-DK" sz="1800" dirty="0"/>
          </a:p>
        </p:txBody>
      </p:sp>
      <p:pic>
        <p:nvPicPr>
          <p:cNvPr id="4" name="Pladsholder til indhold 7" descr="Et billede, der indeholder tekst, cirkel, Font/skrifttype, logo&#10;&#10;Automatisk genereret beskrivelse">
            <a:extLst>
              <a:ext uri="{FF2B5EF4-FFF2-40B4-BE49-F238E27FC236}">
                <a16:creationId xmlns:a16="http://schemas.microsoft.com/office/drawing/2014/main" id="{F2EB1C0A-DEB9-F354-AF0C-B1BDF966C20B}"/>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8502" t="6828" r="8255" b="9812"/>
          <a:stretch/>
        </p:blipFill>
        <p:spPr>
          <a:xfrm>
            <a:off x="660405" y="1205046"/>
            <a:ext cx="1545837" cy="1548000"/>
          </a:xfrm>
          <a:prstGeom prst="rect">
            <a:avLst/>
          </a:prstGeom>
        </p:spPr>
      </p:pic>
      <p:pic>
        <p:nvPicPr>
          <p:cNvPr id="5" name="Billede 4" descr="Et billede, der indeholder cirkel, skærmbillede, logo, Font/skrifttype&#10;&#10;Automatisk genereret beskrivelse">
            <a:extLst>
              <a:ext uri="{FF2B5EF4-FFF2-40B4-BE49-F238E27FC236}">
                <a16:creationId xmlns:a16="http://schemas.microsoft.com/office/drawing/2014/main" id="{691A35B3-EC8E-D52B-CA34-17881107DEA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734" t="27060" r="26531" b="27182"/>
          <a:stretch/>
        </p:blipFill>
        <p:spPr>
          <a:xfrm>
            <a:off x="660405" y="2882390"/>
            <a:ext cx="1581023" cy="1548000"/>
          </a:xfrm>
          <a:prstGeom prst="rect">
            <a:avLst/>
          </a:prstGeom>
        </p:spPr>
      </p:pic>
      <p:pic>
        <p:nvPicPr>
          <p:cNvPr id="6" name="Billede 5" descr="Et billede, der indeholder tekst, logo, skærmbillede, Font/skrifttype&#10;&#10;Automatisk genereret beskrivelse">
            <a:extLst>
              <a:ext uri="{FF2B5EF4-FFF2-40B4-BE49-F238E27FC236}">
                <a16:creationId xmlns:a16="http://schemas.microsoft.com/office/drawing/2014/main" id="{B637F537-1406-8161-AC23-0E1E2AFB9AB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36" t="26450" r="27019" b="26938"/>
          <a:stretch/>
        </p:blipFill>
        <p:spPr>
          <a:xfrm>
            <a:off x="665517" y="4559734"/>
            <a:ext cx="1535844" cy="1548000"/>
          </a:xfrm>
          <a:prstGeom prst="rect">
            <a:avLst/>
          </a:prstGeom>
        </p:spPr>
      </p:pic>
    </p:spTree>
    <p:extLst>
      <p:ext uri="{BB962C8B-B14F-4D97-AF65-F5344CB8AC3E}">
        <p14:creationId xmlns:p14="http://schemas.microsoft.com/office/powerpoint/2010/main" val="2121195214"/>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0E74FC-B981-28B3-23B3-9BF2F4A70BB8}"/>
              </a:ext>
            </a:extLst>
          </p:cNvPr>
          <p:cNvSpPr>
            <a:spLocks noGrp="1"/>
          </p:cNvSpPr>
          <p:nvPr>
            <p:ph type="title"/>
          </p:nvPr>
        </p:nvSpPr>
        <p:spPr/>
        <p:txBody>
          <a:bodyPr/>
          <a:lstStyle/>
          <a:p>
            <a:r>
              <a:rPr lang="da-DK" dirty="0">
                <a:solidFill>
                  <a:srgbClr val="224B5A"/>
                </a:solidFill>
              </a:rPr>
              <a:t>Udfyld jeres logbog</a:t>
            </a:r>
          </a:p>
        </p:txBody>
      </p:sp>
      <p:pic>
        <p:nvPicPr>
          <p:cNvPr id="3" name="Billede 2" descr="model2.pdf">
            <a:extLst>
              <a:ext uri="{FF2B5EF4-FFF2-40B4-BE49-F238E27FC236}">
                <a16:creationId xmlns:a16="http://schemas.microsoft.com/office/drawing/2014/main" id="{5DAC027F-5D09-6F74-EF3C-4C4F15E13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130" y="1379035"/>
            <a:ext cx="5802108" cy="4099930"/>
          </a:xfrm>
          <a:prstGeom prst="rect">
            <a:avLst/>
          </a:prstGeom>
        </p:spPr>
      </p:pic>
      <p:sp>
        <p:nvSpPr>
          <p:cNvPr id="4" name="Tekstfelt 3">
            <a:extLst>
              <a:ext uri="{FF2B5EF4-FFF2-40B4-BE49-F238E27FC236}">
                <a16:creationId xmlns:a16="http://schemas.microsoft.com/office/drawing/2014/main" id="{3B6B27BE-3B88-AA14-3050-9741505226D0}"/>
              </a:ext>
            </a:extLst>
          </p:cNvPr>
          <p:cNvSpPr txBox="1"/>
          <p:nvPr/>
        </p:nvSpPr>
        <p:spPr>
          <a:xfrm>
            <a:off x="6495701" y="2602968"/>
            <a:ext cx="5145314" cy="2662267"/>
          </a:xfrm>
          <a:prstGeom prst="rect">
            <a:avLst/>
          </a:prstGeom>
          <a:noFill/>
        </p:spPr>
        <p:txBody>
          <a:bodyPr wrap="square" rtlCol="0">
            <a:spAutoFit/>
          </a:bodyPr>
          <a:lstStyle/>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Hvad nåede I </a:t>
            </a:r>
            <a:r>
              <a:rPr lang="da-DK" sz="2000" dirty="0" err="1">
                <a:effectLst/>
                <a:latin typeface="Work Sans" pitchFamily="2" charset="0"/>
                <a:ea typeface="Calibri" panose="020F0502020204030204" pitchFamily="34" charset="0"/>
                <a:cs typeface="Times New Roman" panose="02020603050405020304" pitchFamily="18" charset="0"/>
              </a:rPr>
              <a:t>i</a:t>
            </a:r>
            <a:r>
              <a:rPr lang="da-DK" sz="2000" dirty="0">
                <a:effectLst/>
                <a:latin typeface="Work Sans" pitchFamily="2" charset="0"/>
                <a:ea typeface="Calibri" panose="020F0502020204030204" pitchFamily="34" charset="0"/>
                <a:cs typeface="Times New Roman" panose="02020603050405020304" pitchFamily="18" charset="0"/>
              </a:rPr>
              <a:t> dag?</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Hvor er I </a:t>
            </a:r>
            <a:r>
              <a:rPr lang="da-DK" sz="2000" dirty="0" err="1">
                <a:effectLst/>
                <a:latin typeface="Work Sans" pitchFamily="2" charset="0"/>
                <a:ea typeface="Calibri" panose="020F0502020204030204" pitchFamily="34" charset="0"/>
                <a:cs typeface="Times New Roman" panose="02020603050405020304" pitchFamily="18" charset="0"/>
              </a:rPr>
              <a:t>i</a:t>
            </a:r>
            <a:r>
              <a:rPr lang="da-DK" sz="2000" dirty="0">
                <a:effectLst/>
                <a:latin typeface="Work Sans" pitchFamily="2" charset="0"/>
                <a:ea typeface="Calibri" panose="020F0502020204030204" pitchFamily="34" charset="0"/>
                <a:cs typeface="Times New Roman" panose="02020603050405020304" pitchFamily="18" charset="0"/>
              </a:rPr>
              <a:t> engineering-modellen?</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Hvad er jeres plan for næste </a:t>
            </a:r>
            <a:r>
              <a:rPr lang="da-DK" sz="2000" dirty="0">
                <a:latin typeface="Work Sans" pitchFamily="2" charset="0"/>
                <a:ea typeface="Calibri" panose="020F0502020204030204" pitchFamily="34" charset="0"/>
                <a:cs typeface="Times New Roman" panose="02020603050405020304" pitchFamily="18" charset="0"/>
              </a:rPr>
              <a:t>lektion</a:t>
            </a:r>
            <a:r>
              <a:rPr lang="da-DK" sz="2000" dirty="0">
                <a:effectLst/>
                <a:latin typeface="Work Sans" pitchFamily="2" charset="0"/>
                <a:ea typeface="Calibri" panose="020F0502020204030204" pitchFamily="34" charset="0"/>
                <a:cs typeface="Times New Roman" panose="02020603050405020304" pitchFamily="18" charset="0"/>
              </a:rPr>
              <a:t>?</a:t>
            </a:r>
          </a:p>
          <a:p>
            <a:pPr marL="342900" lvl="0" indent="-342900">
              <a:spcBef>
                <a:spcPts val="1200"/>
              </a:spcBef>
              <a:buFont typeface="+mj-lt"/>
              <a:buAutoNum type="arabicPeriod"/>
            </a:pPr>
            <a:endParaRPr lang="da-DK" sz="2000" dirty="0">
              <a:effectLst/>
              <a:latin typeface="Work Sans" pitchFamily="2" charset="0"/>
              <a:ea typeface="Times New Roman" panose="02020603050405020304" pitchFamily="18" charset="0"/>
            </a:endParaRPr>
          </a:p>
          <a:p>
            <a:endParaRPr lang="da-DK" sz="2000" dirty="0">
              <a:latin typeface="Work Sans" pitchFamily="2" charset="0"/>
            </a:endParaRPr>
          </a:p>
        </p:txBody>
      </p:sp>
    </p:spTree>
    <p:extLst>
      <p:ext uri="{BB962C8B-B14F-4D97-AF65-F5344CB8AC3E}">
        <p14:creationId xmlns:p14="http://schemas.microsoft.com/office/powerpoint/2010/main" val="272500305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Konstruktion, refleksion og </a:t>
            </a:r>
            <a:br>
              <a:rPr lang="da-DK" dirty="0">
                <a:solidFill>
                  <a:srgbClr val="224B5A"/>
                </a:solidFill>
              </a:rPr>
            </a:br>
            <a:r>
              <a:rPr lang="da-DK" dirty="0">
                <a:solidFill>
                  <a:srgbClr val="224B5A"/>
                </a:solidFill>
              </a:rPr>
              <a:t>forbedring af løsning</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3</a:t>
            </a:r>
          </a:p>
        </p:txBody>
      </p:sp>
    </p:spTree>
    <p:extLst>
      <p:ext uri="{BB962C8B-B14F-4D97-AF65-F5344CB8AC3E}">
        <p14:creationId xmlns:p14="http://schemas.microsoft.com/office/powerpoint/2010/main" val="225478966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9039137" cy="2862322"/>
          </a:xfrm>
          <a:prstGeom prst="rect">
            <a:avLst/>
          </a:prstGeom>
          <a:noFill/>
        </p:spPr>
        <p:txBody>
          <a:bodyPr wrap="square" lIns="0" rtlCol="0">
            <a:spAutoFit/>
          </a:bodyPr>
          <a:lstStyle/>
          <a:p>
            <a:pPr indent="-457200"/>
            <a:r>
              <a:rPr lang="da-DK" sz="1800" b="1" dirty="0">
                <a:latin typeface="Work Sans" pitchFamily="2" charset="0"/>
              </a:rPr>
              <a:t>Lektion 1:</a:t>
            </a:r>
            <a:r>
              <a:rPr lang="da-DK" sz="1800" dirty="0">
                <a:latin typeface="Work Sans" pitchFamily="2" charset="0"/>
              </a:rPr>
              <a:t>	Introduktion til EDP-modellen (Engineering Designprocessen) 		samt svævebane-udfordring</a:t>
            </a:r>
          </a:p>
          <a:p>
            <a:pPr indent="-457200"/>
            <a:endParaRPr lang="da-DK" sz="1800" dirty="0">
              <a:latin typeface="Work Sans" pitchFamily="2" charset="0"/>
            </a:endParaRPr>
          </a:p>
          <a:p>
            <a:pPr indent="-457200"/>
            <a:r>
              <a:rPr lang="da-DK" sz="1800" b="1" dirty="0">
                <a:latin typeface="Work Sans" pitchFamily="2" charset="0"/>
              </a:rPr>
              <a:t>Lektion 2:	</a:t>
            </a:r>
            <a:r>
              <a:rPr lang="da-DK" sz="1800" dirty="0">
                <a:latin typeface="Work Sans" pitchFamily="2" charset="0"/>
              </a:rPr>
              <a:t>Introduktion til engineering-udfordringen</a:t>
            </a:r>
          </a:p>
          <a:p>
            <a:pPr indent="-457200"/>
            <a:r>
              <a:rPr lang="da-DK" sz="1800" dirty="0">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solidFill>
                  <a:srgbClr val="37AFB5"/>
                </a:solidFill>
                <a:latin typeface="Work Sans" pitchFamily="2" charset="0"/>
              </a:rPr>
              <a:t>Lektion 3-6: 	Konstruktion </a:t>
            </a:r>
          </a:p>
          <a:p>
            <a:pPr indent="-457200"/>
            <a:r>
              <a:rPr lang="da-DK" sz="1800" b="1" dirty="0">
                <a:solidFill>
                  <a:srgbClr val="37AFB5"/>
                </a:solidFill>
                <a:latin typeface="Work Sans" pitchFamily="2" charset="0"/>
              </a:rPr>
              <a:t>		Refleksion og forbedring af løsning</a:t>
            </a:r>
          </a:p>
          <a:p>
            <a:pPr indent="-457200"/>
            <a:endParaRPr lang="da-DK" sz="1800" dirty="0">
              <a:latin typeface="Work Sans" pitchFamily="2" charset="0"/>
            </a:endParaRPr>
          </a:p>
          <a:p>
            <a:pPr indent="-457200"/>
            <a:r>
              <a:rPr lang="da-DK" sz="1800" b="1" dirty="0">
                <a:latin typeface="Work Sans" pitchFamily="2" charset="0"/>
              </a:rPr>
              <a:t>Lektion 7: </a:t>
            </a:r>
            <a:r>
              <a:rPr lang="da-DK" sz="1800" dirty="0">
                <a:latin typeface="Work Sans" pitchFamily="2" charset="0"/>
              </a:rPr>
              <a:t>	Præsentation af jeres produkt og proces </a:t>
            </a:r>
          </a:p>
        </p:txBody>
      </p:sp>
    </p:spTree>
    <p:extLst>
      <p:ext uri="{BB962C8B-B14F-4D97-AF65-F5344CB8AC3E}">
        <p14:creationId xmlns:p14="http://schemas.microsoft.com/office/powerpoint/2010/main" val="2812264442"/>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lede 7" descr="Et billede, der indeholder tekst, logo, skærmbillede, Font/skrifttype&#10;&#10;Automatisk genereret beskrivelse">
            <a:extLst>
              <a:ext uri="{FF2B5EF4-FFF2-40B4-BE49-F238E27FC236}">
                <a16:creationId xmlns:a16="http://schemas.microsoft.com/office/drawing/2014/main" id="{E08BD7A8-FFF6-DD76-79A8-BF284DB895DF}"/>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36" t="26450" r="27019" b="26938"/>
          <a:stretch/>
        </p:blipFill>
        <p:spPr>
          <a:xfrm>
            <a:off x="696333" y="848697"/>
            <a:ext cx="2143033" cy="2160000"/>
          </a:xfrm>
          <a:prstGeom prst="rect">
            <a:avLst/>
          </a:prstGeom>
        </p:spPr>
      </p:pic>
      <p:pic>
        <p:nvPicPr>
          <p:cNvPr id="9" name="Billede 8" descr="Et billede, der indeholder tekst, skærmbillede, Font/skrifttype, logo&#10;&#10;Automatisk genereret beskrivelse">
            <a:extLst>
              <a:ext uri="{FF2B5EF4-FFF2-40B4-BE49-F238E27FC236}">
                <a16:creationId xmlns:a16="http://schemas.microsoft.com/office/drawing/2014/main" id="{8A6A1889-2ED4-4272-A471-DAD71D47594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03" t="26338" r="26911" b="26526"/>
          <a:stretch/>
        </p:blipFill>
        <p:spPr>
          <a:xfrm>
            <a:off x="690824" y="3297055"/>
            <a:ext cx="2148542" cy="2160000"/>
          </a:xfrm>
          <a:prstGeom prst="rect">
            <a:avLst/>
          </a:prstGeom>
        </p:spPr>
      </p:pic>
      <p:sp>
        <p:nvSpPr>
          <p:cNvPr id="7" name="Tekstfelt 6">
            <a:extLst>
              <a:ext uri="{FF2B5EF4-FFF2-40B4-BE49-F238E27FC236}">
                <a16:creationId xmlns:a16="http://schemas.microsoft.com/office/drawing/2014/main" id="{446C85D4-72FC-391D-89F9-0828202CB516}"/>
              </a:ext>
            </a:extLst>
          </p:cNvPr>
          <p:cNvSpPr txBox="1"/>
          <p:nvPr/>
        </p:nvSpPr>
        <p:spPr>
          <a:xfrm>
            <a:off x="3469665" y="2562931"/>
            <a:ext cx="6710728" cy="1077218"/>
          </a:xfrm>
          <a:prstGeom prst="rect">
            <a:avLst/>
          </a:prstGeom>
          <a:noFill/>
        </p:spPr>
        <p:txBody>
          <a:bodyPr wrap="square">
            <a:spAutoFit/>
          </a:bodyPr>
          <a:lstStyle/>
          <a:p>
            <a:r>
              <a:rPr lang="da-DK" sz="3200" dirty="0">
                <a:latin typeface="Work Sans" pitchFamily="2" charset="0"/>
              </a:rPr>
              <a:t>I skal arbejde videre med at planlægge jeres undersøgelser</a:t>
            </a:r>
          </a:p>
        </p:txBody>
      </p:sp>
    </p:spTree>
    <p:extLst>
      <p:ext uri="{BB962C8B-B14F-4D97-AF65-F5344CB8AC3E}">
        <p14:creationId xmlns:p14="http://schemas.microsoft.com/office/powerpoint/2010/main" val="843496179"/>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0E74FC-B981-28B3-23B3-9BF2F4A70BB8}"/>
              </a:ext>
            </a:extLst>
          </p:cNvPr>
          <p:cNvSpPr>
            <a:spLocks noGrp="1"/>
          </p:cNvSpPr>
          <p:nvPr>
            <p:ph type="title"/>
          </p:nvPr>
        </p:nvSpPr>
        <p:spPr/>
        <p:txBody>
          <a:bodyPr/>
          <a:lstStyle/>
          <a:p>
            <a:r>
              <a:rPr lang="da-DK" dirty="0">
                <a:solidFill>
                  <a:srgbClr val="224B5A"/>
                </a:solidFill>
              </a:rPr>
              <a:t>Udfyld jeres logbog</a:t>
            </a:r>
          </a:p>
        </p:txBody>
      </p:sp>
      <p:pic>
        <p:nvPicPr>
          <p:cNvPr id="3" name="Billede 2" descr="model2.pdf">
            <a:extLst>
              <a:ext uri="{FF2B5EF4-FFF2-40B4-BE49-F238E27FC236}">
                <a16:creationId xmlns:a16="http://schemas.microsoft.com/office/drawing/2014/main" id="{5DAC027F-5D09-6F74-EF3C-4C4F15E13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130" y="1379035"/>
            <a:ext cx="5802108" cy="4099930"/>
          </a:xfrm>
          <a:prstGeom prst="rect">
            <a:avLst/>
          </a:prstGeom>
        </p:spPr>
      </p:pic>
      <p:sp>
        <p:nvSpPr>
          <p:cNvPr id="4" name="Tekstfelt 3">
            <a:extLst>
              <a:ext uri="{FF2B5EF4-FFF2-40B4-BE49-F238E27FC236}">
                <a16:creationId xmlns:a16="http://schemas.microsoft.com/office/drawing/2014/main" id="{3B6B27BE-3B88-AA14-3050-9741505226D0}"/>
              </a:ext>
            </a:extLst>
          </p:cNvPr>
          <p:cNvSpPr txBox="1"/>
          <p:nvPr/>
        </p:nvSpPr>
        <p:spPr>
          <a:xfrm>
            <a:off x="6442947" y="2624949"/>
            <a:ext cx="5224445" cy="3144451"/>
          </a:xfrm>
          <a:prstGeom prst="rect">
            <a:avLst/>
          </a:prstGeom>
          <a:noFill/>
        </p:spPr>
        <p:txBody>
          <a:bodyPr wrap="square" rtlCol="0">
            <a:spAutoFit/>
          </a:bodyPr>
          <a:lstStyle/>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Hvad nåede I </a:t>
            </a:r>
            <a:r>
              <a:rPr lang="da-DK" sz="2000" dirty="0" err="1">
                <a:effectLst/>
                <a:latin typeface="Work Sans" pitchFamily="2" charset="0"/>
                <a:ea typeface="Calibri" panose="020F0502020204030204" pitchFamily="34" charset="0"/>
                <a:cs typeface="Times New Roman" panose="02020603050405020304" pitchFamily="18" charset="0"/>
              </a:rPr>
              <a:t>i</a:t>
            </a:r>
            <a:r>
              <a:rPr lang="da-DK" sz="2000" dirty="0">
                <a:effectLst/>
                <a:latin typeface="Work Sans" pitchFamily="2" charset="0"/>
                <a:ea typeface="Calibri" panose="020F0502020204030204" pitchFamily="34" charset="0"/>
                <a:cs typeface="Times New Roman" panose="02020603050405020304" pitchFamily="18" charset="0"/>
              </a:rPr>
              <a:t> dag?</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Hvor er I </a:t>
            </a:r>
            <a:r>
              <a:rPr lang="da-DK" sz="2000" dirty="0" err="1">
                <a:effectLst/>
                <a:latin typeface="Work Sans" pitchFamily="2" charset="0"/>
                <a:ea typeface="Calibri" panose="020F0502020204030204" pitchFamily="34" charset="0"/>
                <a:cs typeface="Times New Roman" panose="02020603050405020304" pitchFamily="18" charset="0"/>
              </a:rPr>
              <a:t>i</a:t>
            </a:r>
            <a:r>
              <a:rPr lang="da-DK" sz="2000" dirty="0">
                <a:effectLst/>
                <a:latin typeface="Work Sans" pitchFamily="2" charset="0"/>
                <a:ea typeface="Calibri" panose="020F0502020204030204" pitchFamily="34" charset="0"/>
                <a:cs typeface="Times New Roman" panose="02020603050405020304" pitchFamily="18" charset="0"/>
              </a:rPr>
              <a:t> </a:t>
            </a:r>
            <a:r>
              <a:rPr lang="da-DK" sz="2000" dirty="0" err="1">
                <a:latin typeface="Work Sans" pitchFamily="2" charset="0"/>
                <a:ea typeface="Calibri" panose="020F0502020204030204" pitchFamily="34" charset="0"/>
                <a:cs typeface="Times New Roman" panose="02020603050405020304" pitchFamily="18" charset="0"/>
              </a:rPr>
              <a:t>engineering</a:t>
            </a:r>
            <a:r>
              <a:rPr lang="da-DK" sz="2000" dirty="0">
                <a:latin typeface="Work Sans" pitchFamily="2" charset="0"/>
                <a:ea typeface="Calibri" panose="020F0502020204030204" pitchFamily="34" charset="0"/>
                <a:cs typeface="Times New Roman" panose="02020603050405020304" pitchFamily="18" charset="0"/>
              </a:rPr>
              <a:t> design-processen</a:t>
            </a:r>
            <a:r>
              <a:rPr lang="da-DK" sz="2000" dirty="0">
                <a:effectLst/>
                <a:latin typeface="Work Sans" pitchFamily="2" charset="0"/>
                <a:ea typeface="Calibri" panose="020F0502020204030204" pitchFamily="34" charset="0"/>
                <a:cs typeface="Times New Roman" panose="02020603050405020304" pitchFamily="18" charset="0"/>
              </a:rPr>
              <a:t>?</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Hvad er jeres plan for næste </a:t>
            </a:r>
            <a:r>
              <a:rPr lang="da-DK" sz="2000" dirty="0">
                <a:latin typeface="Work Sans" pitchFamily="2" charset="0"/>
                <a:ea typeface="Calibri" panose="020F0502020204030204" pitchFamily="34" charset="0"/>
                <a:cs typeface="Times New Roman" panose="02020603050405020304" pitchFamily="18" charset="0"/>
              </a:rPr>
              <a:t>lektion</a:t>
            </a:r>
            <a:r>
              <a:rPr lang="da-DK" sz="2000" dirty="0">
                <a:effectLst/>
                <a:latin typeface="Work Sans" pitchFamily="2" charset="0"/>
                <a:ea typeface="Calibri" panose="020F0502020204030204" pitchFamily="34" charset="0"/>
                <a:cs typeface="Times New Roman" panose="02020603050405020304" pitchFamily="18" charset="0"/>
              </a:rPr>
              <a:t>?</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Kan I svare på udfordringen?</a:t>
            </a:r>
          </a:p>
          <a:p>
            <a:pPr lvl="0">
              <a:spcBef>
                <a:spcPts val="1200"/>
              </a:spcBef>
            </a:pPr>
            <a:endParaRPr lang="da-DK" sz="2000" dirty="0">
              <a:effectLst/>
              <a:latin typeface="Work Sans" pitchFamily="2" charset="0"/>
              <a:ea typeface="Times New Roman" panose="02020603050405020304" pitchFamily="18" charset="0"/>
            </a:endParaRPr>
          </a:p>
          <a:p>
            <a:endParaRPr lang="da-DK" sz="2000" dirty="0">
              <a:latin typeface="Work Sans" pitchFamily="2" charset="0"/>
            </a:endParaRPr>
          </a:p>
        </p:txBody>
      </p:sp>
    </p:spTree>
    <p:extLst>
      <p:ext uri="{BB962C8B-B14F-4D97-AF65-F5344CB8AC3E}">
        <p14:creationId xmlns:p14="http://schemas.microsoft.com/office/powerpoint/2010/main" val="2258990783"/>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sz="4400" dirty="0">
                <a:solidFill>
                  <a:srgbClr val="224B5A"/>
                </a:solidFill>
              </a:rPr>
              <a:t>Konstruktion, refleksion </a:t>
            </a:r>
            <a:br>
              <a:rPr lang="da-DK" sz="4400" dirty="0">
                <a:solidFill>
                  <a:srgbClr val="224B5A"/>
                </a:solidFill>
              </a:rPr>
            </a:br>
            <a:r>
              <a:rPr lang="da-DK" sz="4400" dirty="0">
                <a:solidFill>
                  <a:srgbClr val="224B5A"/>
                </a:solidFill>
              </a:rPr>
              <a:t>og forbedring af løsning</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4</a:t>
            </a:r>
          </a:p>
        </p:txBody>
      </p:sp>
    </p:spTree>
    <p:extLst>
      <p:ext uri="{BB962C8B-B14F-4D97-AF65-F5344CB8AC3E}">
        <p14:creationId xmlns:p14="http://schemas.microsoft.com/office/powerpoint/2010/main" val="285319450"/>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10868966" cy="2862322"/>
          </a:xfrm>
          <a:prstGeom prst="rect">
            <a:avLst/>
          </a:prstGeom>
          <a:noFill/>
        </p:spPr>
        <p:txBody>
          <a:bodyPr wrap="square" lIns="0" rtlCol="0">
            <a:spAutoFit/>
          </a:bodyPr>
          <a:lstStyle/>
          <a:p>
            <a:pPr indent="-457200"/>
            <a:r>
              <a:rPr lang="da-DK" sz="1800" b="1" dirty="0">
                <a:latin typeface="Work Sans" pitchFamily="2" charset="0"/>
              </a:rPr>
              <a:t>Lektion 1:</a:t>
            </a:r>
            <a:r>
              <a:rPr lang="da-DK" sz="1800" dirty="0">
                <a:latin typeface="Work Sans" pitchFamily="2" charset="0"/>
              </a:rPr>
              <a:t>	Introduktion til </a:t>
            </a:r>
            <a:r>
              <a:rPr lang="da-DK" sz="1800" dirty="0" err="1">
                <a:latin typeface="Work Sans" pitchFamily="2" charset="0"/>
              </a:rPr>
              <a:t>engineering</a:t>
            </a:r>
            <a:r>
              <a:rPr lang="da-DK" sz="1800" dirty="0">
                <a:latin typeface="Work Sans" pitchFamily="2" charset="0"/>
              </a:rPr>
              <a:t> designprocessen (EDP-modellen)</a:t>
            </a:r>
          </a:p>
          <a:p>
            <a:pPr indent="-457200"/>
            <a:r>
              <a:rPr lang="da-DK" sz="1800" dirty="0">
                <a:latin typeface="Work Sans" pitchFamily="2" charset="0"/>
              </a:rPr>
              <a:t>		samt svævebane-udfordring</a:t>
            </a:r>
          </a:p>
          <a:p>
            <a:pPr indent="-457200"/>
            <a:r>
              <a:rPr lang="da-DK" sz="1800" dirty="0">
                <a:latin typeface="Work Sans" pitchFamily="2" charset="0"/>
              </a:rPr>
              <a:t>		</a:t>
            </a:r>
          </a:p>
          <a:p>
            <a:pPr indent="-457200"/>
            <a:r>
              <a:rPr lang="da-DK" sz="1800" b="1" dirty="0">
                <a:latin typeface="Work Sans" pitchFamily="2" charset="0"/>
              </a:rPr>
              <a:t>Lektion 2:	</a:t>
            </a:r>
            <a:r>
              <a:rPr lang="da-DK" sz="1800" dirty="0">
                <a:latin typeface="Work Sans" pitchFamily="2" charset="0"/>
              </a:rPr>
              <a:t>Introduktion til engineering-udfordringen</a:t>
            </a:r>
          </a:p>
          <a:p>
            <a:pPr indent="-457200"/>
            <a:r>
              <a:rPr lang="da-DK" sz="1800" dirty="0">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solidFill>
                  <a:srgbClr val="37AFB5"/>
                </a:solidFill>
                <a:latin typeface="Work Sans" pitchFamily="2" charset="0"/>
              </a:rPr>
              <a:t>Lektion 3-6: 	Konstruktion </a:t>
            </a:r>
          </a:p>
          <a:p>
            <a:pPr indent="-457200"/>
            <a:r>
              <a:rPr lang="da-DK" sz="1800" b="1" dirty="0">
                <a:solidFill>
                  <a:srgbClr val="37AFB5"/>
                </a:solidFill>
                <a:latin typeface="Work Sans" pitchFamily="2" charset="0"/>
              </a:rPr>
              <a:t>		Refleksion og forbedring af løsning</a:t>
            </a:r>
          </a:p>
          <a:p>
            <a:pPr indent="-457200"/>
            <a:endParaRPr lang="da-DK" sz="1800" dirty="0">
              <a:latin typeface="Work Sans" pitchFamily="2" charset="0"/>
            </a:endParaRPr>
          </a:p>
          <a:p>
            <a:pPr indent="-457200"/>
            <a:r>
              <a:rPr lang="da-DK" sz="1800" b="1" dirty="0">
                <a:latin typeface="Work Sans" pitchFamily="2" charset="0"/>
              </a:rPr>
              <a:t>Lektion 7</a:t>
            </a:r>
            <a:r>
              <a:rPr lang="da-DK" b="1" dirty="0">
                <a:latin typeface="Work Sans" pitchFamily="2" charset="0"/>
              </a:rPr>
              <a:t>:</a:t>
            </a:r>
            <a:r>
              <a:rPr lang="da-DK" sz="1800" dirty="0">
                <a:latin typeface="Work Sans" pitchFamily="2" charset="0"/>
              </a:rPr>
              <a:t>	Præsentation af jeres produkt og proces </a:t>
            </a:r>
          </a:p>
        </p:txBody>
      </p:sp>
    </p:spTree>
    <p:extLst>
      <p:ext uri="{BB962C8B-B14F-4D97-AF65-F5344CB8AC3E}">
        <p14:creationId xmlns:p14="http://schemas.microsoft.com/office/powerpoint/2010/main" val="4272149476"/>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lede 8" descr="Et billede, der indeholder tekst, skærmbillede, Font/skrifttype, logo&#10;&#10;Automatisk genereret beskrivelse">
            <a:extLst>
              <a:ext uri="{FF2B5EF4-FFF2-40B4-BE49-F238E27FC236}">
                <a16:creationId xmlns:a16="http://schemas.microsoft.com/office/drawing/2014/main" id="{8A6A1889-2ED4-4272-A471-DAD71D475948}"/>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203" t="26338" r="26911" b="26526"/>
          <a:stretch/>
        </p:blipFill>
        <p:spPr>
          <a:xfrm>
            <a:off x="690824" y="1997228"/>
            <a:ext cx="2148542" cy="2160000"/>
          </a:xfrm>
          <a:prstGeom prst="rect">
            <a:avLst/>
          </a:prstGeom>
        </p:spPr>
      </p:pic>
      <p:sp>
        <p:nvSpPr>
          <p:cNvPr id="2" name="Titel 1">
            <a:extLst>
              <a:ext uri="{FF2B5EF4-FFF2-40B4-BE49-F238E27FC236}">
                <a16:creationId xmlns:a16="http://schemas.microsoft.com/office/drawing/2014/main" id="{3C0E642E-2042-2F02-1B07-F22A7E09DB30}"/>
              </a:ext>
            </a:extLst>
          </p:cNvPr>
          <p:cNvSpPr>
            <a:spLocks noGrp="1"/>
          </p:cNvSpPr>
          <p:nvPr>
            <p:ph type="title"/>
          </p:nvPr>
        </p:nvSpPr>
        <p:spPr/>
        <p:txBody>
          <a:bodyPr/>
          <a:lstStyle/>
          <a:p>
            <a:endParaRPr lang="da-DK" dirty="0"/>
          </a:p>
        </p:txBody>
      </p:sp>
      <p:sp>
        <p:nvSpPr>
          <p:cNvPr id="7" name="Tekstfelt 6">
            <a:extLst>
              <a:ext uri="{FF2B5EF4-FFF2-40B4-BE49-F238E27FC236}">
                <a16:creationId xmlns:a16="http://schemas.microsoft.com/office/drawing/2014/main" id="{446C85D4-72FC-391D-89F9-0828202CB516}"/>
              </a:ext>
            </a:extLst>
          </p:cNvPr>
          <p:cNvSpPr txBox="1"/>
          <p:nvPr/>
        </p:nvSpPr>
        <p:spPr>
          <a:xfrm>
            <a:off x="3469665" y="2474893"/>
            <a:ext cx="6710728" cy="954107"/>
          </a:xfrm>
          <a:prstGeom prst="rect">
            <a:avLst/>
          </a:prstGeom>
          <a:noFill/>
        </p:spPr>
        <p:txBody>
          <a:bodyPr wrap="square">
            <a:spAutoFit/>
          </a:bodyPr>
          <a:lstStyle/>
          <a:p>
            <a:r>
              <a:rPr lang="da-DK" sz="2800" dirty="0">
                <a:latin typeface="Work Sans" pitchFamily="2" charset="0"/>
              </a:rPr>
              <a:t>I arbejder videre med at konkretisere jeres undersøgelser.</a:t>
            </a:r>
          </a:p>
        </p:txBody>
      </p:sp>
    </p:spTree>
    <p:extLst>
      <p:ext uri="{BB962C8B-B14F-4D97-AF65-F5344CB8AC3E}">
        <p14:creationId xmlns:p14="http://schemas.microsoft.com/office/powerpoint/2010/main" val="2381621572"/>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logo, skærmbillede, Font/skrifttype&#10;&#10;Automatisk genereret beskrivelse">
            <a:extLst>
              <a:ext uri="{FF2B5EF4-FFF2-40B4-BE49-F238E27FC236}">
                <a16:creationId xmlns:a16="http://schemas.microsoft.com/office/drawing/2014/main" id="{AA610229-2B18-7293-4AC6-0B39FEAE7E3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36" t="26450" r="27019" b="26938"/>
          <a:stretch/>
        </p:blipFill>
        <p:spPr>
          <a:xfrm>
            <a:off x="696333" y="1975361"/>
            <a:ext cx="2143033" cy="2160000"/>
          </a:xfrm>
          <a:prstGeom prst="rect">
            <a:avLst/>
          </a:prstGeom>
        </p:spPr>
      </p:pic>
      <p:sp>
        <p:nvSpPr>
          <p:cNvPr id="2" name="Titel 1">
            <a:extLst>
              <a:ext uri="{FF2B5EF4-FFF2-40B4-BE49-F238E27FC236}">
                <a16:creationId xmlns:a16="http://schemas.microsoft.com/office/drawing/2014/main" id="{3C0E642E-2042-2F02-1B07-F22A7E09DB30}"/>
              </a:ext>
            </a:extLst>
          </p:cNvPr>
          <p:cNvSpPr>
            <a:spLocks noGrp="1"/>
          </p:cNvSpPr>
          <p:nvPr>
            <p:ph type="title"/>
          </p:nvPr>
        </p:nvSpPr>
        <p:spPr/>
        <p:txBody>
          <a:bodyPr/>
          <a:lstStyle/>
          <a:p>
            <a:endParaRPr lang="da-DK"/>
          </a:p>
        </p:txBody>
      </p:sp>
      <p:sp>
        <p:nvSpPr>
          <p:cNvPr id="7" name="Tekstfelt 6">
            <a:extLst>
              <a:ext uri="{FF2B5EF4-FFF2-40B4-BE49-F238E27FC236}">
                <a16:creationId xmlns:a16="http://schemas.microsoft.com/office/drawing/2014/main" id="{446C85D4-72FC-391D-89F9-0828202CB516}"/>
              </a:ext>
            </a:extLst>
          </p:cNvPr>
          <p:cNvSpPr txBox="1"/>
          <p:nvPr/>
        </p:nvSpPr>
        <p:spPr>
          <a:xfrm>
            <a:off x="3469665" y="2470065"/>
            <a:ext cx="6710728" cy="523220"/>
          </a:xfrm>
          <a:prstGeom prst="rect">
            <a:avLst/>
          </a:prstGeom>
          <a:noFill/>
        </p:spPr>
        <p:txBody>
          <a:bodyPr wrap="square">
            <a:spAutoFit/>
          </a:bodyPr>
          <a:lstStyle/>
          <a:p>
            <a:r>
              <a:rPr lang="da-DK" sz="2800" dirty="0">
                <a:latin typeface="Work Sans" pitchFamily="2" charset="0"/>
              </a:rPr>
              <a:t>Lidt om modeller og beregninger.</a:t>
            </a:r>
          </a:p>
        </p:txBody>
      </p:sp>
    </p:spTree>
    <p:extLst>
      <p:ext uri="{BB962C8B-B14F-4D97-AF65-F5344CB8AC3E}">
        <p14:creationId xmlns:p14="http://schemas.microsoft.com/office/powerpoint/2010/main" val="2601269762"/>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9039137" cy="2862322"/>
          </a:xfrm>
          <a:prstGeom prst="rect">
            <a:avLst/>
          </a:prstGeom>
          <a:noFill/>
        </p:spPr>
        <p:txBody>
          <a:bodyPr wrap="square" lIns="0" rtlCol="0">
            <a:spAutoFit/>
          </a:bodyPr>
          <a:lstStyle/>
          <a:p>
            <a:pPr indent="-457200"/>
            <a:r>
              <a:rPr lang="da-DK" sz="1800" b="1" dirty="0">
                <a:solidFill>
                  <a:srgbClr val="37AFB5"/>
                </a:solidFill>
                <a:latin typeface="Work Sans" pitchFamily="2" charset="0"/>
              </a:rPr>
              <a:t>Lektion 1:</a:t>
            </a:r>
            <a:r>
              <a:rPr lang="da-DK" sz="1800" dirty="0">
                <a:solidFill>
                  <a:srgbClr val="37AFB5"/>
                </a:solidFill>
                <a:latin typeface="Work Sans" pitchFamily="2" charset="0"/>
              </a:rPr>
              <a:t>	</a:t>
            </a:r>
            <a:r>
              <a:rPr lang="da-DK" sz="1800" b="1" dirty="0">
                <a:solidFill>
                  <a:srgbClr val="37AFB5"/>
                </a:solidFill>
                <a:latin typeface="Work Sans" pitchFamily="2" charset="0"/>
              </a:rPr>
              <a:t>Introduktion til </a:t>
            </a:r>
            <a:r>
              <a:rPr lang="da-DK" sz="1800" b="1" dirty="0" err="1">
                <a:solidFill>
                  <a:srgbClr val="37AFB5"/>
                </a:solidFill>
                <a:latin typeface="Work Sans" pitchFamily="2" charset="0"/>
              </a:rPr>
              <a:t>engineering</a:t>
            </a:r>
            <a:r>
              <a:rPr lang="da-DK" sz="1800" b="1" dirty="0">
                <a:solidFill>
                  <a:srgbClr val="37AFB5"/>
                </a:solidFill>
                <a:latin typeface="Work Sans" pitchFamily="2" charset="0"/>
              </a:rPr>
              <a:t> </a:t>
            </a:r>
            <a:r>
              <a:rPr lang="da-DK" b="1" dirty="0">
                <a:solidFill>
                  <a:srgbClr val="37AFB5"/>
                </a:solidFill>
                <a:latin typeface="Work Sans" pitchFamily="2" charset="0"/>
              </a:rPr>
              <a:t>d</a:t>
            </a:r>
            <a:r>
              <a:rPr lang="da-DK" sz="1800" b="1" dirty="0">
                <a:solidFill>
                  <a:srgbClr val="37AFB5"/>
                </a:solidFill>
                <a:latin typeface="Work Sans" pitchFamily="2" charset="0"/>
              </a:rPr>
              <a:t>esignprocessen (EDP-modellen) 		samt svævebane-udfordring</a:t>
            </a:r>
          </a:p>
          <a:p>
            <a:pPr indent="-457200"/>
            <a:endParaRPr lang="da-DK" sz="1800" dirty="0">
              <a:latin typeface="Work Sans" pitchFamily="2" charset="0"/>
            </a:endParaRPr>
          </a:p>
          <a:p>
            <a:pPr indent="-457200"/>
            <a:r>
              <a:rPr lang="da-DK" sz="1800" b="1" dirty="0">
                <a:latin typeface="Work Sans" pitchFamily="2" charset="0"/>
              </a:rPr>
              <a:t>Lektion 2:</a:t>
            </a:r>
            <a:r>
              <a:rPr lang="da-DK" sz="1800" dirty="0">
                <a:latin typeface="Work Sans" pitchFamily="2" charset="0"/>
              </a:rPr>
              <a:t>	Introduktion til engineering-udfordringen</a:t>
            </a:r>
          </a:p>
          <a:p>
            <a:pPr indent="-457200"/>
            <a:r>
              <a:rPr lang="da-DK" sz="1800" dirty="0">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latin typeface="Work Sans" pitchFamily="2" charset="0"/>
              </a:rPr>
              <a:t>Lektion 3-6: </a:t>
            </a:r>
            <a:r>
              <a:rPr lang="da-DK" sz="1800" dirty="0">
                <a:latin typeface="Work Sans" pitchFamily="2" charset="0"/>
              </a:rPr>
              <a:t>	Konstruktion </a:t>
            </a:r>
          </a:p>
          <a:p>
            <a:pPr indent="-457200"/>
            <a:r>
              <a:rPr lang="da-DK" sz="1800" dirty="0">
                <a:latin typeface="Work Sans" pitchFamily="2" charset="0"/>
              </a:rPr>
              <a:t>		Refleksion og forbedring af løsning</a:t>
            </a:r>
          </a:p>
          <a:p>
            <a:pPr indent="-457200"/>
            <a:endParaRPr lang="da-DK" sz="1800" dirty="0">
              <a:latin typeface="Work Sans" pitchFamily="2" charset="0"/>
            </a:endParaRPr>
          </a:p>
          <a:p>
            <a:pPr indent="-457200"/>
            <a:r>
              <a:rPr lang="da-DK" sz="1800" b="1" dirty="0">
                <a:latin typeface="Work Sans" pitchFamily="2" charset="0"/>
              </a:rPr>
              <a:t>Lektion 7</a:t>
            </a:r>
            <a:r>
              <a:rPr lang="da-DK" b="1" dirty="0">
                <a:latin typeface="Work Sans" pitchFamily="2" charset="0"/>
              </a:rPr>
              <a:t>:</a:t>
            </a:r>
            <a:r>
              <a:rPr lang="da-DK" sz="1800" dirty="0">
                <a:latin typeface="Work Sans" pitchFamily="2" charset="0"/>
              </a:rPr>
              <a:t>	Præsentation af jeres produkt og proces </a:t>
            </a:r>
          </a:p>
        </p:txBody>
      </p:sp>
    </p:spTree>
    <p:extLst>
      <p:ext uri="{BB962C8B-B14F-4D97-AF65-F5344CB8AC3E}">
        <p14:creationId xmlns:p14="http://schemas.microsoft.com/office/powerpoint/2010/main" val="4236719603"/>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4D1CA74-A82A-E0BC-819B-8AD063063F0C}"/>
              </a:ext>
            </a:extLst>
          </p:cNvPr>
          <p:cNvSpPr>
            <a:spLocks noGrp="1"/>
          </p:cNvSpPr>
          <p:nvPr>
            <p:ph type="title"/>
          </p:nvPr>
        </p:nvSpPr>
        <p:spPr>
          <a:xfrm>
            <a:off x="695325" y="316523"/>
            <a:ext cx="10801350" cy="1340827"/>
          </a:xfrm>
        </p:spPr>
        <p:txBody>
          <a:bodyPr/>
          <a:lstStyle/>
          <a:p>
            <a:r>
              <a:rPr lang="da-DK" sz="4400" dirty="0">
                <a:solidFill>
                  <a:srgbClr val="224B5A"/>
                </a:solidFill>
              </a:rPr>
              <a:t>Typisk graf for opvarmning og afkøling </a:t>
            </a:r>
            <a:br>
              <a:rPr lang="da-DK" sz="4400" dirty="0">
                <a:solidFill>
                  <a:srgbClr val="224B5A"/>
                </a:solidFill>
              </a:rPr>
            </a:br>
            <a:r>
              <a:rPr lang="da-DK" sz="4400" dirty="0">
                <a:solidFill>
                  <a:srgbClr val="224B5A"/>
                </a:solidFill>
              </a:rPr>
              <a:t>af stenbatteri</a:t>
            </a:r>
            <a:endParaRPr lang="da-DK" dirty="0">
              <a:solidFill>
                <a:srgbClr val="224B5A"/>
              </a:solidFill>
            </a:endParaRPr>
          </a:p>
        </p:txBody>
      </p:sp>
      <p:pic>
        <p:nvPicPr>
          <p:cNvPr id="3" name="Billede 2">
            <a:extLst>
              <a:ext uri="{FF2B5EF4-FFF2-40B4-BE49-F238E27FC236}">
                <a16:creationId xmlns:a16="http://schemas.microsoft.com/office/drawing/2014/main" id="{6E7956B7-4DD1-AE3D-F1E4-583F60E0BCE3}"/>
              </a:ext>
            </a:extLst>
          </p:cNvPr>
          <p:cNvPicPr>
            <a:picLocks noChangeAspect="1"/>
          </p:cNvPicPr>
          <p:nvPr/>
        </p:nvPicPr>
        <p:blipFill>
          <a:blip r:embed="rId2"/>
          <a:stretch>
            <a:fillRect/>
          </a:stretch>
        </p:blipFill>
        <p:spPr>
          <a:xfrm>
            <a:off x="573654" y="1868363"/>
            <a:ext cx="7214771" cy="3807072"/>
          </a:xfrm>
          <a:prstGeom prst="rect">
            <a:avLst/>
          </a:prstGeom>
        </p:spPr>
      </p:pic>
      <p:sp>
        <p:nvSpPr>
          <p:cNvPr id="4" name="Tekstfelt 3">
            <a:extLst>
              <a:ext uri="{FF2B5EF4-FFF2-40B4-BE49-F238E27FC236}">
                <a16:creationId xmlns:a16="http://schemas.microsoft.com/office/drawing/2014/main" id="{2E7606EE-3568-9158-1D9C-BF86AB640292}"/>
              </a:ext>
            </a:extLst>
          </p:cNvPr>
          <p:cNvSpPr txBox="1"/>
          <p:nvPr/>
        </p:nvSpPr>
        <p:spPr>
          <a:xfrm>
            <a:off x="7952642" y="1762858"/>
            <a:ext cx="3736731" cy="4062651"/>
          </a:xfrm>
          <a:prstGeom prst="rect">
            <a:avLst/>
          </a:prstGeom>
          <a:noFill/>
        </p:spPr>
        <p:txBody>
          <a:bodyPr wrap="square" rtlCol="0">
            <a:spAutoFit/>
          </a:bodyPr>
          <a:lstStyle/>
          <a:p>
            <a:r>
              <a:rPr lang="da-DK" sz="1600" dirty="0">
                <a:latin typeface="Work Sans" pitchFamily="2" charset="0"/>
              </a:rPr>
              <a:t>Der er typisk en lineær del i starten, altså hvor temperaturen vokser lineært. </a:t>
            </a:r>
          </a:p>
          <a:p>
            <a:endParaRPr lang="da-DK" sz="1600" dirty="0">
              <a:latin typeface="Work Sans" pitchFamily="2" charset="0"/>
            </a:endParaRPr>
          </a:p>
          <a:p>
            <a:r>
              <a:rPr lang="da-DK" sz="1600" dirty="0">
                <a:latin typeface="Work Sans" pitchFamily="2" charset="0"/>
              </a:rPr>
              <a:t>På et tidspunkt bliver varmeafgivelsen til omgivelserne så stor, at der vil komme en ligevægt mellem den tilførte energi og varmeafgivelsen. </a:t>
            </a:r>
          </a:p>
          <a:p>
            <a:r>
              <a:rPr lang="da-DK" sz="1600" dirty="0">
                <a:latin typeface="Work Sans" pitchFamily="2" charset="0"/>
              </a:rPr>
              <a:t>Stenbatteriet har derved opnået en maksimal temperatur. </a:t>
            </a:r>
          </a:p>
          <a:p>
            <a:endParaRPr lang="da-DK" sz="1600" dirty="0">
              <a:latin typeface="Work Sans" pitchFamily="2" charset="0"/>
            </a:endParaRPr>
          </a:p>
          <a:p>
            <a:r>
              <a:rPr lang="da-DK" sz="1600" dirty="0">
                <a:latin typeface="Work Sans" pitchFamily="2" charset="0"/>
              </a:rPr>
              <a:t>Afkølingen, efter der er slukket for hårtørreren, vil blive eksponentiel (i første tilnærmelse).</a:t>
            </a:r>
          </a:p>
          <a:p>
            <a:endParaRPr lang="da-DK" dirty="0">
              <a:latin typeface="Work Sans" pitchFamily="2" charset="0"/>
            </a:endParaRPr>
          </a:p>
        </p:txBody>
      </p:sp>
    </p:spTree>
    <p:extLst>
      <p:ext uri="{BB962C8B-B14F-4D97-AF65-F5344CB8AC3E}">
        <p14:creationId xmlns:p14="http://schemas.microsoft.com/office/powerpoint/2010/main" val="59980045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C1D4F5-E701-D0DE-BD75-E0E1C2A3CDBE}"/>
              </a:ext>
            </a:extLst>
          </p:cNvPr>
          <p:cNvSpPr>
            <a:spLocks noGrp="1"/>
          </p:cNvSpPr>
          <p:nvPr>
            <p:ph type="title"/>
          </p:nvPr>
        </p:nvSpPr>
        <p:spPr/>
        <p:txBody>
          <a:bodyPr/>
          <a:lstStyle/>
          <a:p>
            <a:r>
              <a:rPr lang="da-DK" dirty="0">
                <a:solidFill>
                  <a:srgbClr val="224B5A"/>
                </a:solidFill>
              </a:rPr>
              <a:t>Graf for opvarmning af stenbatteri</a:t>
            </a:r>
          </a:p>
        </p:txBody>
      </p:sp>
      <p:pic>
        <p:nvPicPr>
          <p:cNvPr id="3" name="Google Shape;655;p23">
            <a:extLst>
              <a:ext uri="{FF2B5EF4-FFF2-40B4-BE49-F238E27FC236}">
                <a16:creationId xmlns:a16="http://schemas.microsoft.com/office/drawing/2014/main" id="{1AB5BF98-720B-C6C9-D0CD-3BB9D7AEE7A1}"/>
              </a:ext>
            </a:extLst>
          </p:cNvPr>
          <p:cNvPicPr preferRelativeResize="0"/>
          <p:nvPr/>
        </p:nvPicPr>
        <p:blipFill>
          <a:blip r:embed="rId2">
            <a:alphaModFix/>
          </a:blip>
          <a:stretch>
            <a:fillRect/>
          </a:stretch>
        </p:blipFill>
        <p:spPr>
          <a:xfrm>
            <a:off x="755637" y="1355095"/>
            <a:ext cx="7679728" cy="4474846"/>
          </a:xfrm>
          <a:prstGeom prst="rect">
            <a:avLst/>
          </a:prstGeom>
          <a:noFill/>
          <a:ln>
            <a:noFill/>
          </a:ln>
        </p:spPr>
      </p:pic>
    </p:spTree>
    <p:extLst>
      <p:ext uri="{BB962C8B-B14F-4D97-AF65-F5344CB8AC3E}">
        <p14:creationId xmlns:p14="http://schemas.microsoft.com/office/powerpoint/2010/main" val="705296962"/>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C1D4F5-E701-D0DE-BD75-E0E1C2A3CDBE}"/>
              </a:ext>
            </a:extLst>
          </p:cNvPr>
          <p:cNvSpPr>
            <a:spLocks noGrp="1"/>
          </p:cNvSpPr>
          <p:nvPr>
            <p:ph type="title"/>
          </p:nvPr>
        </p:nvSpPr>
        <p:spPr/>
        <p:txBody>
          <a:bodyPr/>
          <a:lstStyle/>
          <a:p>
            <a:r>
              <a:rPr lang="da-DK" dirty="0">
                <a:solidFill>
                  <a:srgbClr val="224B5A"/>
                </a:solidFill>
              </a:rPr>
              <a:t>Graf for opvarmning af stenbatteri</a:t>
            </a:r>
          </a:p>
        </p:txBody>
      </p:sp>
      <p:pic>
        <p:nvPicPr>
          <p:cNvPr id="3" name="Google Shape;655;p23">
            <a:extLst>
              <a:ext uri="{FF2B5EF4-FFF2-40B4-BE49-F238E27FC236}">
                <a16:creationId xmlns:a16="http://schemas.microsoft.com/office/drawing/2014/main" id="{1AB5BF98-720B-C6C9-D0CD-3BB9D7AEE7A1}"/>
              </a:ext>
            </a:extLst>
          </p:cNvPr>
          <p:cNvPicPr preferRelativeResize="0"/>
          <p:nvPr/>
        </p:nvPicPr>
        <p:blipFill>
          <a:blip r:embed="rId2">
            <a:alphaModFix/>
          </a:blip>
          <a:stretch>
            <a:fillRect/>
          </a:stretch>
        </p:blipFill>
        <p:spPr>
          <a:xfrm>
            <a:off x="755637" y="1355095"/>
            <a:ext cx="7679728" cy="4474846"/>
          </a:xfrm>
          <a:prstGeom prst="rect">
            <a:avLst/>
          </a:prstGeom>
          <a:noFill/>
          <a:ln>
            <a:noFill/>
          </a:ln>
        </p:spPr>
      </p:pic>
      <p:pic>
        <p:nvPicPr>
          <p:cNvPr id="4" name="Google Shape;664;p24">
            <a:extLst>
              <a:ext uri="{FF2B5EF4-FFF2-40B4-BE49-F238E27FC236}">
                <a16:creationId xmlns:a16="http://schemas.microsoft.com/office/drawing/2014/main" id="{1A3ECFB1-0714-40DF-133B-36927C687A5F}"/>
              </a:ext>
            </a:extLst>
          </p:cNvPr>
          <p:cNvPicPr preferRelativeResize="0"/>
          <p:nvPr/>
        </p:nvPicPr>
        <p:blipFill rotWithShape="1">
          <a:blip r:embed="rId3">
            <a:alphaModFix/>
          </a:blip>
          <a:srcRect r="12747"/>
          <a:stretch/>
        </p:blipFill>
        <p:spPr>
          <a:xfrm>
            <a:off x="8760706" y="2482686"/>
            <a:ext cx="3100667" cy="1654650"/>
          </a:xfrm>
          <a:prstGeom prst="rect">
            <a:avLst/>
          </a:prstGeom>
          <a:noFill/>
          <a:ln>
            <a:noFill/>
          </a:ln>
        </p:spPr>
      </p:pic>
      <p:sp>
        <p:nvSpPr>
          <p:cNvPr id="5" name="Tekstfelt 4">
            <a:extLst>
              <a:ext uri="{FF2B5EF4-FFF2-40B4-BE49-F238E27FC236}">
                <a16:creationId xmlns:a16="http://schemas.microsoft.com/office/drawing/2014/main" id="{10BA770D-8F74-30AF-654A-666A859CEDC9}"/>
              </a:ext>
            </a:extLst>
          </p:cNvPr>
          <p:cNvSpPr txBox="1"/>
          <p:nvPr/>
        </p:nvSpPr>
        <p:spPr>
          <a:xfrm>
            <a:off x="8721141" y="1953439"/>
            <a:ext cx="2274982" cy="369332"/>
          </a:xfrm>
          <a:prstGeom prst="rect">
            <a:avLst/>
          </a:prstGeom>
          <a:noFill/>
        </p:spPr>
        <p:txBody>
          <a:bodyPr wrap="none" rtlCol="0">
            <a:spAutoFit/>
          </a:bodyPr>
          <a:lstStyle/>
          <a:p>
            <a:r>
              <a:rPr lang="da-DK" b="1" dirty="0">
                <a:latin typeface="Work Sans" pitchFamily="2" charset="0"/>
              </a:rPr>
              <a:t>Tilførsel af energi </a:t>
            </a:r>
          </a:p>
        </p:txBody>
      </p:sp>
    </p:spTree>
    <p:extLst>
      <p:ext uri="{BB962C8B-B14F-4D97-AF65-F5344CB8AC3E}">
        <p14:creationId xmlns:p14="http://schemas.microsoft.com/office/powerpoint/2010/main" val="2781173546"/>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BC1D4F5-E701-D0DE-BD75-E0E1C2A3CDBE}"/>
              </a:ext>
            </a:extLst>
          </p:cNvPr>
          <p:cNvSpPr>
            <a:spLocks noGrp="1"/>
          </p:cNvSpPr>
          <p:nvPr>
            <p:ph type="title"/>
          </p:nvPr>
        </p:nvSpPr>
        <p:spPr/>
        <p:txBody>
          <a:bodyPr/>
          <a:lstStyle/>
          <a:p>
            <a:r>
              <a:rPr lang="da-DK" dirty="0">
                <a:solidFill>
                  <a:srgbClr val="224B5A"/>
                </a:solidFill>
              </a:rPr>
              <a:t>Graf for opvarmning af stenbatteri</a:t>
            </a:r>
          </a:p>
        </p:txBody>
      </p:sp>
      <p:pic>
        <p:nvPicPr>
          <p:cNvPr id="3" name="Google Shape;655;p23">
            <a:extLst>
              <a:ext uri="{FF2B5EF4-FFF2-40B4-BE49-F238E27FC236}">
                <a16:creationId xmlns:a16="http://schemas.microsoft.com/office/drawing/2014/main" id="{1AB5BF98-720B-C6C9-D0CD-3BB9D7AEE7A1}"/>
              </a:ext>
            </a:extLst>
          </p:cNvPr>
          <p:cNvPicPr preferRelativeResize="0"/>
          <p:nvPr/>
        </p:nvPicPr>
        <p:blipFill>
          <a:blip r:embed="rId2">
            <a:alphaModFix/>
          </a:blip>
          <a:stretch>
            <a:fillRect/>
          </a:stretch>
        </p:blipFill>
        <p:spPr>
          <a:xfrm>
            <a:off x="755637" y="1355095"/>
            <a:ext cx="7679728" cy="4474846"/>
          </a:xfrm>
          <a:prstGeom prst="rect">
            <a:avLst/>
          </a:prstGeom>
          <a:noFill/>
          <a:ln>
            <a:noFill/>
          </a:ln>
        </p:spPr>
      </p:pic>
      <p:sp>
        <p:nvSpPr>
          <p:cNvPr id="5" name="Tekstfelt 4">
            <a:extLst>
              <a:ext uri="{FF2B5EF4-FFF2-40B4-BE49-F238E27FC236}">
                <a16:creationId xmlns:a16="http://schemas.microsoft.com/office/drawing/2014/main" id="{10BA770D-8F74-30AF-654A-666A859CEDC9}"/>
              </a:ext>
            </a:extLst>
          </p:cNvPr>
          <p:cNvSpPr txBox="1"/>
          <p:nvPr/>
        </p:nvSpPr>
        <p:spPr>
          <a:xfrm>
            <a:off x="8721141" y="1953439"/>
            <a:ext cx="1749197" cy="369332"/>
          </a:xfrm>
          <a:prstGeom prst="rect">
            <a:avLst/>
          </a:prstGeom>
          <a:noFill/>
        </p:spPr>
        <p:txBody>
          <a:bodyPr wrap="none" rtlCol="0">
            <a:spAutoFit/>
          </a:bodyPr>
          <a:lstStyle/>
          <a:p>
            <a:r>
              <a:rPr lang="da-DK" b="1" dirty="0">
                <a:latin typeface="Work Sans" pitchFamily="2" charset="0"/>
              </a:rPr>
              <a:t>Tilført energi </a:t>
            </a:r>
          </a:p>
        </p:txBody>
      </p:sp>
      <p:pic>
        <p:nvPicPr>
          <p:cNvPr id="6" name="Billede 5">
            <a:extLst>
              <a:ext uri="{FF2B5EF4-FFF2-40B4-BE49-F238E27FC236}">
                <a16:creationId xmlns:a16="http://schemas.microsoft.com/office/drawing/2014/main" id="{8B989EC6-3924-AB12-1E98-E6F263A71BAB}"/>
              </a:ext>
            </a:extLst>
          </p:cNvPr>
          <p:cNvPicPr>
            <a:picLocks noChangeAspect="1"/>
          </p:cNvPicPr>
          <p:nvPr/>
        </p:nvPicPr>
        <p:blipFill rotWithShape="1">
          <a:blip r:embed="rId3"/>
          <a:srcRect l="24" t="19240" r="-24" b="787"/>
          <a:stretch/>
        </p:blipFill>
        <p:spPr>
          <a:xfrm>
            <a:off x="8796671" y="2543834"/>
            <a:ext cx="2915232" cy="1162405"/>
          </a:xfrm>
          <a:prstGeom prst="rect">
            <a:avLst/>
          </a:prstGeom>
        </p:spPr>
      </p:pic>
    </p:spTree>
    <p:extLst>
      <p:ext uri="{BB962C8B-B14F-4D97-AF65-F5344CB8AC3E}">
        <p14:creationId xmlns:p14="http://schemas.microsoft.com/office/powerpoint/2010/main" val="2651983383"/>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Google Shape;685;p26">
            <a:extLst>
              <a:ext uri="{FF2B5EF4-FFF2-40B4-BE49-F238E27FC236}">
                <a16:creationId xmlns:a16="http://schemas.microsoft.com/office/drawing/2014/main" id="{22F01758-4A26-47BA-C5AC-AC5688D91DB1}"/>
              </a:ext>
            </a:extLst>
          </p:cNvPr>
          <p:cNvPicPr preferRelativeResize="0"/>
          <p:nvPr/>
        </p:nvPicPr>
        <p:blipFill>
          <a:blip r:embed="rId2">
            <a:alphaModFix/>
          </a:blip>
          <a:stretch>
            <a:fillRect/>
          </a:stretch>
        </p:blipFill>
        <p:spPr>
          <a:xfrm>
            <a:off x="7968703" y="2473894"/>
            <a:ext cx="3331760" cy="2153855"/>
          </a:xfrm>
          <a:prstGeom prst="rect">
            <a:avLst/>
          </a:prstGeom>
          <a:noFill/>
          <a:ln>
            <a:noFill/>
          </a:ln>
        </p:spPr>
      </p:pic>
      <p:sp>
        <p:nvSpPr>
          <p:cNvPr id="2" name="Titel 1">
            <a:extLst>
              <a:ext uri="{FF2B5EF4-FFF2-40B4-BE49-F238E27FC236}">
                <a16:creationId xmlns:a16="http://schemas.microsoft.com/office/drawing/2014/main" id="{7BC1D4F5-E701-D0DE-BD75-E0E1C2A3CDBE}"/>
              </a:ext>
            </a:extLst>
          </p:cNvPr>
          <p:cNvSpPr>
            <a:spLocks noGrp="1"/>
          </p:cNvSpPr>
          <p:nvPr>
            <p:ph type="title"/>
          </p:nvPr>
        </p:nvSpPr>
        <p:spPr/>
        <p:txBody>
          <a:bodyPr/>
          <a:lstStyle/>
          <a:p>
            <a:r>
              <a:rPr lang="da-DK" dirty="0">
                <a:solidFill>
                  <a:srgbClr val="224B5A"/>
                </a:solidFill>
              </a:rPr>
              <a:t>Mere om afkølingen</a:t>
            </a:r>
          </a:p>
        </p:txBody>
      </p:sp>
      <p:pic>
        <p:nvPicPr>
          <p:cNvPr id="4" name="Google Shape;675;p25">
            <a:extLst>
              <a:ext uri="{FF2B5EF4-FFF2-40B4-BE49-F238E27FC236}">
                <a16:creationId xmlns:a16="http://schemas.microsoft.com/office/drawing/2014/main" id="{3939E5CB-A953-EF73-8A35-4DC1F2F558FB}"/>
              </a:ext>
            </a:extLst>
          </p:cNvPr>
          <p:cNvPicPr preferRelativeResize="0"/>
          <p:nvPr/>
        </p:nvPicPr>
        <p:blipFill>
          <a:blip r:embed="rId3">
            <a:alphaModFix/>
          </a:blip>
          <a:stretch>
            <a:fillRect/>
          </a:stretch>
        </p:blipFill>
        <p:spPr>
          <a:xfrm>
            <a:off x="602272" y="1218237"/>
            <a:ext cx="6596859" cy="4742947"/>
          </a:xfrm>
          <a:prstGeom prst="rect">
            <a:avLst/>
          </a:prstGeom>
          <a:noFill/>
          <a:ln>
            <a:noFill/>
          </a:ln>
        </p:spPr>
      </p:pic>
      <p:sp>
        <p:nvSpPr>
          <p:cNvPr id="8" name="Tekstfelt 7">
            <a:extLst>
              <a:ext uri="{FF2B5EF4-FFF2-40B4-BE49-F238E27FC236}">
                <a16:creationId xmlns:a16="http://schemas.microsoft.com/office/drawing/2014/main" id="{9118728A-40E9-CA6E-E3E5-CA204906BB13}"/>
              </a:ext>
            </a:extLst>
          </p:cNvPr>
          <p:cNvSpPr txBox="1"/>
          <p:nvPr/>
        </p:nvSpPr>
        <p:spPr>
          <a:xfrm>
            <a:off x="7377022" y="1295373"/>
            <a:ext cx="4437433" cy="1077218"/>
          </a:xfrm>
          <a:prstGeom prst="rect">
            <a:avLst/>
          </a:prstGeom>
          <a:noFill/>
        </p:spPr>
        <p:txBody>
          <a:bodyPr wrap="none" rtlCol="0">
            <a:spAutoFit/>
          </a:bodyPr>
          <a:lstStyle/>
          <a:p>
            <a:r>
              <a:rPr lang="da-DK" sz="1600" dirty="0">
                <a:latin typeface="Work Sans" pitchFamily="2" charset="0"/>
              </a:rPr>
              <a:t>Man kan finde nedkølingshastigheden ved</a:t>
            </a:r>
          </a:p>
          <a:p>
            <a:r>
              <a:rPr lang="da-DK" sz="1600" dirty="0">
                <a:latin typeface="Work Sans" pitchFamily="2" charset="0"/>
              </a:rPr>
              <a:t>at lave et fit til en eksponentialfunktion. </a:t>
            </a:r>
          </a:p>
          <a:p>
            <a:r>
              <a:rPr lang="da-DK" sz="1600" dirty="0">
                <a:latin typeface="Work Sans" pitchFamily="2" charset="0"/>
              </a:rPr>
              <a:t>Derefter finder man differentialkvotienten</a:t>
            </a:r>
          </a:p>
          <a:p>
            <a:r>
              <a:rPr lang="da-DK" sz="1600" dirty="0">
                <a:latin typeface="Work Sans" pitchFamily="2" charset="0"/>
              </a:rPr>
              <a:t>til udvalgte tidspunkter.</a:t>
            </a:r>
          </a:p>
        </p:txBody>
      </p:sp>
      <p:sp>
        <p:nvSpPr>
          <p:cNvPr id="9" name="Tekstfelt 8">
            <a:extLst>
              <a:ext uri="{FF2B5EF4-FFF2-40B4-BE49-F238E27FC236}">
                <a16:creationId xmlns:a16="http://schemas.microsoft.com/office/drawing/2014/main" id="{3AE69B8E-9120-3381-D753-1543D3499F67}"/>
              </a:ext>
            </a:extLst>
          </p:cNvPr>
          <p:cNvSpPr txBox="1"/>
          <p:nvPr/>
        </p:nvSpPr>
        <p:spPr>
          <a:xfrm>
            <a:off x="7548921" y="5434942"/>
            <a:ext cx="3286477" cy="338554"/>
          </a:xfrm>
          <a:prstGeom prst="rect">
            <a:avLst/>
          </a:prstGeom>
          <a:noFill/>
        </p:spPr>
        <p:txBody>
          <a:bodyPr wrap="none" rtlCol="0">
            <a:spAutoFit/>
          </a:bodyPr>
          <a:lstStyle/>
          <a:p>
            <a:r>
              <a:rPr lang="da-DK" sz="1600" dirty="0">
                <a:latin typeface="Work Sans" pitchFamily="2" charset="0"/>
              </a:rPr>
              <a:t>← Bemærk, at tiden er i timer. </a:t>
            </a:r>
          </a:p>
        </p:txBody>
      </p:sp>
    </p:spTree>
    <p:extLst>
      <p:ext uri="{BB962C8B-B14F-4D97-AF65-F5344CB8AC3E}">
        <p14:creationId xmlns:p14="http://schemas.microsoft.com/office/powerpoint/2010/main" val="1311652720"/>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lede 8" descr="Et billede, der indeholder cirkel, skærmbillede, Grafik, logo&#10;&#10;Automatisk genereret beskrivelse">
            <a:extLst>
              <a:ext uri="{FF2B5EF4-FFF2-40B4-BE49-F238E27FC236}">
                <a16:creationId xmlns:a16="http://schemas.microsoft.com/office/drawing/2014/main" id="{A8D3A31D-B215-22B9-BE23-88B1036F3846}"/>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560" t="25260" r="26521" b="28286"/>
          <a:stretch/>
        </p:blipFill>
        <p:spPr>
          <a:xfrm>
            <a:off x="629516" y="2385946"/>
            <a:ext cx="1599881" cy="1584000"/>
          </a:xfrm>
          <a:prstGeom prst="rect">
            <a:avLst/>
          </a:prstGeom>
        </p:spPr>
      </p:pic>
      <p:pic>
        <p:nvPicPr>
          <p:cNvPr id="7" name="Billede 6" descr="Et billede, der indeholder tekst, skærmbillede, Font/skrifttype, logo&#10;&#10;Automatisk genereret beskrivelse">
            <a:extLst>
              <a:ext uri="{FF2B5EF4-FFF2-40B4-BE49-F238E27FC236}">
                <a16:creationId xmlns:a16="http://schemas.microsoft.com/office/drawing/2014/main" id="{BEE439A0-DAAC-B785-9CD5-72528531F29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03" t="26338" r="26911" b="26526"/>
          <a:stretch/>
        </p:blipFill>
        <p:spPr>
          <a:xfrm>
            <a:off x="695325" y="725604"/>
            <a:ext cx="1575598" cy="1584000"/>
          </a:xfrm>
          <a:prstGeom prst="rect">
            <a:avLst/>
          </a:prstGeom>
        </p:spPr>
      </p:pic>
      <p:pic>
        <p:nvPicPr>
          <p:cNvPr id="8" name="Billede 7" descr="Et billede, der indeholder cirkel, tekst, skærmbillede, logo&#10;&#10;Automatisk genereret beskrivelse">
            <a:extLst>
              <a:ext uri="{FF2B5EF4-FFF2-40B4-BE49-F238E27FC236}">
                <a16:creationId xmlns:a16="http://schemas.microsoft.com/office/drawing/2014/main" id="{FCBB8BC8-CBFC-96F0-0535-90B8EB02A58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703" t="26839" r="26911" b="26901"/>
          <a:stretch/>
        </p:blipFill>
        <p:spPr>
          <a:xfrm>
            <a:off x="635315" y="4080553"/>
            <a:ext cx="1588282" cy="1584000"/>
          </a:xfrm>
          <a:prstGeom prst="rect">
            <a:avLst/>
          </a:prstGeom>
        </p:spPr>
      </p:pic>
      <p:sp>
        <p:nvSpPr>
          <p:cNvPr id="12" name="Tekstfelt 11">
            <a:extLst>
              <a:ext uri="{FF2B5EF4-FFF2-40B4-BE49-F238E27FC236}">
                <a16:creationId xmlns:a16="http://schemas.microsoft.com/office/drawing/2014/main" id="{318EA0FC-CA24-23E6-3036-8FE23B122960}"/>
              </a:ext>
            </a:extLst>
          </p:cNvPr>
          <p:cNvSpPr txBox="1"/>
          <p:nvPr/>
        </p:nvSpPr>
        <p:spPr>
          <a:xfrm>
            <a:off x="2879481" y="2385946"/>
            <a:ext cx="7278931" cy="954107"/>
          </a:xfrm>
          <a:prstGeom prst="rect">
            <a:avLst/>
          </a:prstGeom>
          <a:noFill/>
        </p:spPr>
        <p:txBody>
          <a:bodyPr wrap="square">
            <a:spAutoFit/>
          </a:bodyPr>
          <a:lstStyle/>
          <a:p>
            <a:r>
              <a:rPr lang="da-DK" sz="2800" dirty="0">
                <a:latin typeface="Work Sans" pitchFamily="2" charset="0"/>
              </a:rPr>
              <a:t>I skal arbejde videre med de praktiske målinger samt beregninger og modeller.</a:t>
            </a:r>
          </a:p>
        </p:txBody>
      </p:sp>
    </p:spTree>
    <p:extLst>
      <p:ext uri="{BB962C8B-B14F-4D97-AF65-F5344CB8AC3E}">
        <p14:creationId xmlns:p14="http://schemas.microsoft.com/office/powerpoint/2010/main" val="378301901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0E74FC-B981-28B3-23B3-9BF2F4A70BB8}"/>
              </a:ext>
            </a:extLst>
          </p:cNvPr>
          <p:cNvSpPr>
            <a:spLocks noGrp="1"/>
          </p:cNvSpPr>
          <p:nvPr>
            <p:ph type="title"/>
          </p:nvPr>
        </p:nvSpPr>
        <p:spPr/>
        <p:txBody>
          <a:bodyPr/>
          <a:lstStyle/>
          <a:p>
            <a:r>
              <a:rPr lang="da-DK" dirty="0">
                <a:solidFill>
                  <a:srgbClr val="224B5A"/>
                </a:solidFill>
              </a:rPr>
              <a:t>Udfyld jeres logbog</a:t>
            </a:r>
          </a:p>
        </p:txBody>
      </p:sp>
      <p:pic>
        <p:nvPicPr>
          <p:cNvPr id="3" name="Billede 2" descr="model2.pdf">
            <a:extLst>
              <a:ext uri="{FF2B5EF4-FFF2-40B4-BE49-F238E27FC236}">
                <a16:creationId xmlns:a16="http://schemas.microsoft.com/office/drawing/2014/main" id="{5DAC027F-5D09-6F74-EF3C-4C4F15E13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130" y="1379035"/>
            <a:ext cx="5802108" cy="4099930"/>
          </a:xfrm>
          <a:prstGeom prst="rect">
            <a:avLst/>
          </a:prstGeom>
        </p:spPr>
      </p:pic>
      <p:sp>
        <p:nvSpPr>
          <p:cNvPr id="4" name="Tekstfelt 3">
            <a:extLst>
              <a:ext uri="{FF2B5EF4-FFF2-40B4-BE49-F238E27FC236}">
                <a16:creationId xmlns:a16="http://schemas.microsoft.com/office/drawing/2014/main" id="{3B6B27BE-3B88-AA14-3050-9741505226D0}"/>
              </a:ext>
            </a:extLst>
          </p:cNvPr>
          <p:cNvSpPr txBox="1"/>
          <p:nvPr/>
        </p:nvSpPr>
        <p:spPr>
          <a:xfrm>
            <a:off x="6442947" y="2624949"/>
            <a:ext cx="5180484" cy="3144451"/>
          </a:xfrm>
          <a:prstGeom prst="rect">
            <a:avLst/>
          </a:prstGeom>
          <a:noFill/>
        </p:spPr>
        <p:txBody>
          <a:bodyPr wrap="square" rtlCol="0">
            <a:spAutoFit/>
          </a:bodyPr>
          <a:lstStyle/>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Hvad nåede I </a:t>
            </a:r>
            <a:r>
              <a:rPr lang="da-DK" sz="2000" dirty="0" err="1">
                <a:effectLst/>
                <a:latin typeface="Work Sans" pitchFamily="2" charset="0"/>
                <a:ea typeface="Calibri" panose="020F0502020204030204" pitchFamily="34" charset="0"/>
                <a:cs typeface="Times New Roman" panose="02020603050405020304" pitchFamily="18" charset="0"/>
              </a:rPr>
              <a:t>i</a:t>
            </a:r>
            <a:r>
              <a:rPr lang="da-DK" sz="2000" dirty="0">
                <a:effectLst/>
                <a:latin typeface="Work Sans" pitchFamily="2" charset="0"/>
                <a:ea typeface="Calibri" panose="020F0502020204030204" pitchFamily="34" charset="0"/>
                <a:cs typeface="Times New Roman" panose="02020603050405020304" pitchFamily="18" charset="0"/>
              </a:rPr>
              <a:t> dag?</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Hvor er I </a:t>
            </a:r>
            <a:r>
              <a:rPr lang="da-DK" sz="2000" dirty="0" err="1">
                <a:effectLst/>
                <a:latin typeface="Work Sans" pitchFamily="2" charset="0"/>
                <a:ea typeface="Calibri" panose="020F0502020204030204" pitchFamily="34" charset="0"/>
                <a:cs typeface="Times New Roman" panose="02020603050405020304" pitchFamily="18" charset="0"/>
              </a:rPr>
              <a:t>i</a:t>
            </a:r>
            <a:r>
              <a:rPr lang="da-DK" sz="2000" dirty="0">
                <a:effectLst/>
                <a:latin typeface="Work Sans" pitchFamily="2" charset="0"/>
                <a:ea typeface="Calibri" panose="020F0502020204030204" pitchFamily="34" charset="0"/>
                <a:cs typeface="Times New Roman" panose="02020603050405020304" pitchFamily="18" charset="0"/>
              </a:rPr>
              <a:t> </a:t>
            </a:r>
            <a:r>
              <a:rPr lang="da-DK" sz="2000" dirty="0" err="1">
                <a:effectLst/>
                <a:latin typeface="Work Sans" pitchFamily="2" charset="0"/>
                <a:ea typeface="Calibri" panose="020F0502020204030204" pitchFamily="34" charset="0"/>
                <a:cs typeface="Times New Roman" panose="02020603050405020304" pitchFamily="18" charset="0"/>
              </a:rPr>
              <a:t>engineering</a:t>
            </a:r>
            <a:r>
              <a:rPr lang="da-DK" sz="2000" dirty="0">
                <a:effectLst/>
                <a:latin typeface="Work Sans" pitchFamily="2" charset="0"/>
                <a:ea typeface="Calibri" panose="020F0502020204030204" pitchFamily="34" charset="0"/>
                <a:cs typeface="Times New Roman" panose="02020603050405020304" pitchFamily="18" charset="0"/>
              </a:rPr>
              <a:t> designprocessen?</a:t>
            </a:r>
          </a:p>
          <a:p>
            <a:pPr marL="342900" lvl="0" indent="-342900">
              <a:lnSpc>
                <a:spcPct val="115000"/>
              </a:lnSpc>
              <a:spcAft>
                <a:spcPts val="960"/>
              </a:spcAft>
              <a:buFont typeface="+mj-lt"/>
              <a:buAutoNum type="arabicPeriod"/>
            </a:pPr>
            <a:r>
              <a:rPr lang="da-DK" sz="2000" dirty="0">
                <a:effectLst/>
                <a:latin typeface="Work Sans" pitchFamily="2" charset="0"/>
                <a:ea typeface="Calibri" panose="020F0502020204030204" pitchFamily="34" charset="0"/>
                <a:cs typeface="Times New Roman" panose="02020603050405020304" pitchFamily="18" charset="0"/>
              </a:rPr>
              <a:t>Hvad er jeres plan for næste </a:t>
            </a:r>
            <a:r>
              <a:rPr lang="da-DK" sz="2000" dirty="0">
                <a:latin typeface="Work Sans" pitchFamily="2" charset="0"/>
                <a:ea typeface="Calibri" panose="020F0502020204030204" pitchFamily="34" charset="0"/>
                <a:cs typeface="Times New Roman" panose="02020603050405020304" pitchFamily="18" charset="0"/>
              </a:rPr>
              <a:t>lektion</a:t>
            </a:r>
            <a:r>
              <a:rPr lang="da-DK" sz="2000" dirty="0">
                <a:effectLst/>
                <a:latin typeface="Work Sans" pitchFamily="2" charset="0"/>
                <a:ea typeface="Calibri" panose="020F0502020204030204" pitchFamily="34" charset="0"/>
                <a:cs typeface="Times New Roman" panose="02020603050405020304" pitchFamily="18" charset="0"/>
              </a:rPr>
              <a:t>?</a:t>
            </a:r>
          </a:p>
          <a:p>
            <a:pPr marL="342900" lvl="0" indent="-342900">
              <a:lnSpc>
                <a:spcPct val="115000"/>
              </a:lnSpc>
              <a:spcAft>
                <a:spcPts val="960"/>
              </a:spcAft>
              <a:buFont typeface="+mj-lt"/>
              <a:buAutoNum type="arabicPeriod"/>
            </a:pPr>
            <a:r>
              <a:rPr lang="da-DK" sz="2000" dirty="0">
                <a:latin typeface="Work Sans" pitchFamily="2" charset="0"/>
                <a:ea typeface="Calibri" panose="020F0502020204030204" pitchFamily="34" charset="0"/>
                <a:cs typeface="Times New Roman" panose="02020603050405020304" pitchFamily="18" charset="0"/>
              </a:rPr>
              <a:t>Kan I svare på udfordringen?</a:t>
            </a:r>
            <a:endParaRPr lang="da-DK" sz="2000" dirty="0">
              <a:effectLst/>
              <a:latin typeface="Work Sans" pitchFamily="2" charset="0"/>
              <a:ea typeface="Calibri" panose="020F0502020204030204" pitchFamily="34" charset="0"/>
              <a:cs typeface="Times New Roman" panose="02020603050405020304" pitchFamily="18" charset="0"/>
            </a:endParaRPr>
          </a:p>
          <a:p>
            <a:pPr lvl="0">
              <a:spcBef>
                <a:spcPts val="1200"/>
              </a:spcBef>
            </a:pPr>
            <a:endParaRPr lang="da-DK" sz="2000" dirty="0">
              <a:effectLst/>
              <a:latin typeface="Work Sans" pitchFamily="2" charset="0"/>
              <a:ea typeface="Times New Roman" panose="02020603050405020304" pitchFamily="18" charset="0"/>
            </a:endParaRPr>
          </a:p>
          <a:p>
            <a:endParaRPr lang="da-DK" sz="2000" dirty="0">
              <a:latin typeface="Work Sans" pitchFamily="2" charset="0"/>
            </a:endParaRPr>
          </a:p>
        </p:txBody>
      </p:sp>
    </p:spTree>
    <p:extLst>
      <p:ext uri="{BB962C8B-B14F-4D97-AF65-F5344CB8AC3E}">
        <p14:creationId xmlns:p14="http://schemas.microsoft.com/office/powerpoint/2010/main" val="1618525388"/>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Feedback og erfaringsudveksling</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5</a:t>
            </a:r>
          </a:p>
        </p:txBody>
      </p:sp>
    </p:spTree>
    <p:extLst>
      <p:ext uri="{BB962C8B-B14F-4D97-AF65-F5344CB8AC3E}">
        <p14:creationId xmlns:p14="http://schemas.microsoft.com/office/powerpoint/2010/main" val="4089307717"/>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9039137" cy="2862322"/>
          </a:xfrm>
          <a:prstGeom prst="rect">
            <a:avLst/>
          </a:prstGeom>
          <a:noFill/>
        </p:spPr>
        <p:txBody>
          <a:bodyPr wrap="square" lIns="0" rtlCol="0">
            <a:spAutoFit/>
          </a:bodyPr>
          <a:lstStyle/>
          <a:p>
            <a:pPr indent="-457200"/>
            <a:r>
              <a:rPr lang="da-DK" sz="1800" b="1" dirty="0">
                <a:latin typeface="Work Sans" pitchFamily="2" charset="0"/>
              </a:rPr>
              <a:t>Lektion 1:</a:t>
            </a:r>
            <a:r>
              <a:rPr lang="da-DK" sz="1800" dirty="0">
                <a:latin typeface="Work Sans" pitchFamily="2" charset="0"/>
              </a:rPr>
              <a:t>	Introduktion til </a:t>
            </a:r>
            <a:r>
              <a:rPr lang="da-DK" sz="1800" dirty="0" err="1">
                <a:latin typeface="Work Sans" pitchFamily="2" charset="0"/>
              </a:rPr>
              <a:t>engineering</a:t>
            </a:r>
            <a:r>
              <a:rPr lang="da-DK" sz="1800" dirty="0">
                <a:latin typeface="Work Sans" pitchFamily="2" charset="0"/>
              </a:rPr>
              <a:t> designprocessen (EDP-modellen)		samt svævebane-udfordring</a:t>
            </a:r>
          </a:p>
          <a:p>
            <a:pPr indent="-457200"/>
            <a:endParaRPr lang="da-DK" sz="1800" dirty="0">
              <a:latin typeface="Work Sans" pitchFamily="2" charset="0"/>
            </a:endParaRPr>
          </a:p>
          <a:p>
            <a:pPr indent="-457200"/>
            <a:r>
              <a:rPr lang="da-DK" sz="1800" b="1" dirty="0">
                <a:latin typeface="Work Sans" pitchFamily="2" charset="0"/>
              </a:rPr>
              <a:t>Lektion 2:	</a:t>
            </a:r>
            <a:r>
              <a:rPr lang="da-DK" sz="1800" dirty="0">
                <a:latin typeface="Work Sans" pitchFamily="2" charset="0"/>
              </a:rPr>
              <a:t>Introduktion til engineering-udfordringen</a:t>
            </a:r>
          </a:p>
          <a:p>
            <a:pPr indent="-457200"/>
            <a:r>
              <a:rPr lang="da-DK" sz="1800" dirty="0">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solidFill>
                  <a:srgbClr val="37AFB5"/>
                </a:solidFill>
                <a:latin typeface="Work Sans" pitchFamily="2" charset="0"/>
              </a:rPr>
              <a:t>Lektion 3-6: 	Konstruktion </a:t>
            </a:r>
          </a:p>
          <a:p>
            <a:pPr indent="-457200"/>
            <a:r>
              <a:rPr lang="da-DK" sz="1800" b="1" dirty="0">
                <a:solidFill>
                  <a:srgbClr val="37AFB5"/>
                </a:solidFill>
                <a:latin typeface="Work Sans" pitchFamily="2" charset="0"/>
              </a:rPr>
              <a:t>		Refleksion og forbedring af løsning</a:t>
            </a:r>
          </a:p>
          <a:p>
            <a:pPr indent="-457200"/>
            <a:endParaRPr lang="da-DK" sz="1800" dirty="0">
              <a:latin typeface="Work Sans" pitchFamily="2" charset="0"/>
            </a:endParaRPr>
          </a:p>
          <a:p>
            <a:pPr indent="-457200"/>
            <a:r>
              <a:rPr lang="da-DK" sz="1800" b="1" dirty="0">
                <a:latin typeface="Work Sans" pitchFamily="2" charset="0"/>
              </a:rPr>
              <a:t>Lektion 7</a:t>
            </a:r>
            <a:r>
              <a:rPr lang="da-DK" b="1" dirty="0">
                <a:latin typeface="Work Sans" pitchFamily="2" charset="0"/>
              </a:rPr>
              <a:t>:</a:t>
            </a:r>
            <a:r>
              <a:rPr lang="da-DK" sz="1800" dirty="0">
                <a:latin typeface="Work Sans" pitchFamily="2" charset="0"/>
              </a:rPr>
              <a:t>	Præsentation af jeres produkt og proces </a:t>
            </a:r>
          </a:p>
        </p:txBody>
      </p:sp>
    </p:spTree>
    <p:extLst>
      <p:ext uri="{BB962C8B-B14F-4D97-AF65-F5344CB8AC3E}">
        <p14:creationId xmlns:p14="http://schemas.microsoft.com/office/powerpoint/2010/main" val="3526610307"/>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logo, skærmbillede, Font/skrifttype&#10;&#10;Automatisk genereret beskrivelse">
            <a:extLst>
              <a:ext uri="{FF2B5EF4-FFF2-40B4-BE49-F238E27FC236}">
                <a16:creationId xmlns:a16="http://schemas.microsoft.com/office/drawing/2014/main" id="{AA610229-2B18-7293-4AC6-0B39FEAE7E31}"/>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36" t="26450" r="27019" b="26938"/>
          <a:stretch/>
        </p:blipFill>
        <p:spPr>
          <a:xfrm>
            <a:off x="696333" y="1927004"/>
            <a:ext cx="2143033" cy="2160000"/>
          </a:xfrm>
          <a:prstGeom prst="rect">
            <a:avLst/>
          </a:prstGeom>
        </p:spPr>
      </p:pic>
      <p:sp>
        <p:nvSpPr>
          <p:cNvPr id="2" name="Titel 1">
            <a:extLst>
              <a:ext uri="{FF2B5EF4-FFF2-40B4-BE49-F238E27FC236}">
                <a16:creationId xmlns:a16="http://schemas.microsoft.com/office/drawing/2014/main" id="{3C0E642E-2042-2F02-1B07-F22A7E09DB30}"/>
              </a:ext>
            </a:extLst>
          </p:cNvPr>
          <p:cNvSpPr>
            <a:spLocks noGrp="1"/>
          </p:cNvSpPr>
          <p:nvPr>
            <p:ph type="title"/>
          </p:nvPr>
        </p:nvSpPr>
        <p:spPr/>
        <p:txBody>
          <a:bodyPr/>
          <a:lstStyle/>
          <a:p>
            <a:endParaRPr lang="da-DK"/>
          </a:p>
        </p:txBody>
      </p:sp>
      <p:sp>
        <p:nvSpPr>
          <p:cNvPr id="7" name="Tekstfelt 6">
            <a:extLst>
              <a:ext uri="{FF2B5EF4-FFF2-40B4-BE49-F238E27FC236}">
                <a16:creationId xmlns:a16="http://schemas.microsoft.com/office/drawing/2014/main" id="{446C85D4-72FC-391D-89F9-0828202CB516}"/>
              </a:ext>
            </a:extLst>
          </p:cNvPr>
          <p:cNvSpPr txBox="1"/>
          <p:nvPr/>
        </p:nvSpPr>
        <p:spPr>
          <a:xfrm>
            <a:off x="3469665" y="2404669"/>
            <a:ext cx="6710728" cy="1508105"/>
          </a:xfrm>
          <a:prstGeom prst="rect">
            <a:avLst/>
          </a:prstGeom>
          <a:noFill/>
        </p:spPr>
        <p:txBody>
          <a:bodyPr wrap="square">
            <a:spAutoFit/>
          </a:bodyPr>
          <a:lstStyle/>
          <a:p>
            <a:r>
              <a:rPr lang="da-DK" dirty="0">
                <a:latin typeface="Work Sans" pitchFamily="2" charset="0"/>
              </a:rPr>
              <a:t>I grupper </a:t>
            </a:r>
            <a:r>
              <a:rPr lang="da-DK" dirty="0">
                <a:highlight>
                  <a:srgbClr val="FFFFFF"/>
                </a:highlight>
                <a:latin typeface="Work Sans" pitchFamily="2" charset="0"/>
              </a:rPr>
              <a:t>à to </a:t>
            </a:r>
            <a:r>
              <a:rPr lang="da-DK" dirty="0">
                <a:latin typeface="Work Sans" pitchFamily="2" charset="0"/>
              </a:rPr>
              <a:t>og to skal I udveksle erfaringer med fokus på, hvad jeres anbefaling til kunden skal være:</a:t>
            </a:r>
          </a:p>
          <a:p>
            <a:pPr marL="285750" indent="-285750">
              <a:spcBef>
                <a:spcPts val="1200"/>
              </a:spcBef>
              <a:buFont typeface="Arial" panose="020B0604020202020204" pitchFamily="34" charset="0"/>
              <a:buChar char="•"/>
            </a:pPr>
            <a:r>
              <a:rPr lang="da-DK" dirty="0">
                <a:latin typeface="Work Sans" pitchFamily="2" charset="0"/>
              </a:rPr>
              <a:t>Hvad har I allerede undersøgt?</a:t>
            </a:r>
          </a:p>
          <a:p>
            <a:pPr marL="285750" indent="-285750">
              <a:spcBef>
                <a:spcPts val="1200"/>
              </a:spcBef>
              <a:buFont typeface="Arial" panose="020B0604020202020204" pitchFamily="34" charset="0"/>
              <a:buChar char="•"/>
            </a:pPr>
            <a:r>
              <a:rPr lang="da-DK" dirty="0">
                <a:latin typeface="Work Sans" pitchFamily="2" charset="0"/>
              </a:rPr>
              <a:t>Hvad vil I undersøge videre?</a:t>
            </a:r>
          </a:p>
        </p:txBody>
      </p:sp>
    </p:spTree>
    <p:extLst>
      <p:ext uri="{BB962C8B-B14F-4D97-AF65-F5344CB8AC3E}">
        <p14:creationId xmlns:p14="http://schemas.microsoft.com/office/powerpoint/2010/main" val="158663827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kstfelt 2">
            <a:extLst>
              <a:ext uri="{FF2B5EF4-FFF2-40B4-BE49-F238E27FC236}">
                <a16:creationId xmlns:a16="http://schemas.microsoft.com/office/drawing/2014/main" id="{87D0DBCD-822B-1C08-890C-DD44E5DFE76D}"/>
              </a:ext>
            </a:extLst>
          </p:cNvPr>
          <p:cNvSpPr txBox="1"/>
          <p:nvPr/>
        </p:nvSpPr>
        <p:spPr>
          <a:xfrm>
            <a:off x="1524366" y="1622180"/>
            <a:ext cx="9143267" cy="1815882"/>
          </a:xfrm>
          <a:prstGeom prst="rect">
            <a:avLst/>
          </a:prstGeom>
          <a:noFill/>
        </p:spPr>
        <p:txBody>
          <a:bodyPr wrap="square" rtlCol="0">
            <a:spAutoFit/>
          </a:bodyPr>
          <a:lstStyle/>
          <a:p>
            <a:pPr algn="ctr"/>
            <a:r>
              <a:rPr lang="da-DK" sz="2800" i="1" dirty="0">
                <a:solidFill>
                  <a:srgbClr val="224B5A"/>
                </a:solidFill>
                <a:latin typeface="Work Sans" pitchFamily="2" charset="0"/>
              </a:rPr>
              <a:t>Note til læreren: </a:t>
            </a:r>
          </a:p>
          <a:p>
            <a:pPr algn="ctr"/>
            <a:r>
              <a:rPr lang="da-DK" sz="2800" i="1" dirty="0">
                <a:solidFill>
                  <a:srgbClr val="224B5A"/>
                </a:solidFill>
                <a:latin typeface="Work Sans" pitchFamily="2" charset="0"/>
              </a:rPr>
              <a:t>Brug PowerPoint-præsentationen ”Introduktion til </a:t>
            </a:r>
            <a:r>
              <a:rPr lang="da-DK" sz="2800" i="1" dirty="0" err="1">
                <a:solidFill>
                  <a:srgbClr val="224B5A"/>
                </a:solidFill>
                <a:latin typeface="Work Sans" pitchFamily="2" charset="0"/>
              </a:rPr>
              <a:t>engineering</a:t>
            </a:r>
            <a:r>
              <a:rPr lang="da-DK" sz="2800" i="1" dirty="0">
                <a:solidFill>
                  <a:srgbClr val="224B5A"/>
                </a:solidFill>
                <a:latin typeface="Work Sans" pitchFamily="2" charset="0"/>
              </a:rPr>
              <a:t> designprocessen”</a:t>
            </a:r>
          </a:p>
          <a:p>
            <a:pPr algn="ctr"/>
            <a:r>
              <a:rPr lang="da-DK" sz="2800" i="1" dirty="0">
                <a:solidFill>
                  <a:srgbClr val="224B5A"/>
                </a:solidFill>
                <a:latin typeface="Work Sans" pitchFamily="2" charset="0"/>
              </a:rPr>
              <a:t>eller indsæt slides i denne PPT.</a:t>
            </a:r>
          </a:p>
        </p:txBody>
      </p:sp>
      <p:sp>
        <p:nvSpPr>
          <p:cNvPr id="2" name="Titel 1">
            <a:extLst>
              <a:ext uri="{FF2B5EF4-FFF2-40B4-BE49-F238E27FC236}">
                <a16:creationId xmlns:a16="http://schemas.microsoft.com/office/drawing/2014/main" id="{967BC146-1486-D47F-5055-E9B7470CDF6A}"/>
              </a:ext>
            </a:extLst>
          </p:cNvPr>
          <p:cNvSpPr>
            <a:spLocks noGrp="1"/>
          </p:cNvSpPr>
          <p:nvPr>
            <p:ph type="title"/>
          </p:nvPr>
        </p:nvSpPr>
        <p:spPr>
          <a:xfrm>
            <a:off x="695325" y="176035"/>
            <a:ext cx="10801350" cy="923183"/>
          </a:xfrm>
        </p:spPr>
        <p:txBody>
          <a:bodyPr/>
          <a:lstStyle/>
          <a:p>
            <a:r>
              <a:rPr lang="da-DK" dirty="0">
                <a:solidFill>
                  <a:srgbClr val="224B5A"/>
                </a:solidFill>
                <a:latin typeface="BetonEF-Bold" panose="02000503040000020003"/>
              </a:rPr>
              <a:t>Introduktion til </a:t>
            </a:r>
            <a:r>
              <a:rPr lang="da-DK" dirty="0" err="1">
                <a:solidFill>
                  <a:srgbClr val="224B5A"/>
                </a:solidFill>
                <a:latin typeface="BetonEF-Bold" panose="02000503040000020003"/>
              </a:rPr>
              <a:t>engineering</a:t>
            </a:r>
            <a:r>
              <a:rPr lang="da-DK" dirty="0">
                <a:solidFill>
                  <a:srgbClr val="224B5A"/>
                </a:solidFill>
                <a:latin typeface="BetonEF-Bold" panose="02000503040000020003"/>
              </a:rPr>
              <a:t> designprocessen</a:t>
            </a:r>
            <a:endParaRPr lang="da-DK" dirty="0">
              <a:solidFill>
                <a:srgbClr val="224B5A"/>
              </a:solidFill>
            </a:endParaRPr>
          </a:p>
        </p:txBody>
      </p:sp>
    </p:spTree>
    <p:extLst>
      <p:ext uri="{BB962C8B-B14F-4D97-AF65-F5344CB8AC3E}">
        <p14:creationId xmlns:p14="http://schemas.microsoft.com/office/powerpoint/2010/main" val="3009142324"/>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lede 7" descr="Et billede, der indeholder cirkel, tekst, skærmbillede, logo&#10;&#10;Automatisk genereret beskrivelse">
            <a:extLst>
              <a:ext uri="{FF2B5EF4-FFF2-40B4-BE49-F238E27FC236}">
                <a16:creationId xmlns:a16="http://schemas.microsoft.com/office/drawing/2014/main" id="{FCBB8BC8-CBFC-96F0-0535-90B8EB02A5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03" t="26839" r="26911" b="26901"/>
          <a:stretch/>
        </p:blipFill>
        <p:spPr>
          <a:xfrm>
            <a:off x="635315" y="2271647"/>
            <a:ext cx="1588282" cy="1584000"/>
          </a:xfrm>
          <a:prstGeom prst="rect">
            <a:avLst/>
          </a:prstGeom>
        </p:spPr>
      </p:pic>
      <p:pic>
        <p:nvPicPr>
          <p:cNvPr id="9" name="Billede 8" descr="Et billede, der indeholder cirkel, skærmbillede, Grafik, logo&#10;&#10;Automatisk genereret beskrivelse">
            <a:extLst>
              <a:ext uri="{FF2B5EF4-FFF2-40B4-BE49-F238E27FC236}">
                <a16:creationId xmlns:a16="http://schemas.microsoft.com/office/drawing/2014/main" id="{A8D3A31D-B215-22B9-BE23-88B1036F38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560" t="25260" r="26521" b="28286"/>
          <a:stretch/>
        </p:blipFill>
        <p:spPr>
          <a:xfrm>
            <a:off x="629516" y="3931989"/>
            <a:ext cx="1599881" cy="1584000"/>
          </a:xfrm>
          <a:prstGeom prst="rect">
            <a:avLst/>
          </a:prstGeom>
        </p:spPr>
      </p:pic>
      <p:pic>
        <p:nvPicPr>
          <p:cNvPr id="7" name="Billede 6" descr="Et billede, der indeholder tekst, skærmbillede, Font/skrifttype, logo&#10;&#10;Automatisk genereret beskrivelse">
            <a:extLst>
              <a:ext uri="{FF2B5EF4-FFF2-40B4-BE49-F238E27FC236}">
                <a16:creationId xmlns:a16="http://schemas.microsoft.com/office/drawing/2014/main" id="{BEE439A0-DAAC-B785-9CD5-72528531F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203" t="26338" r="26911" b="26526"/>
          <a:stretch/>
        </p:blipFill>
        <p:spPr>
          <a:xfrm>
            <a:off x="695325" y="611305"/>
            <a:ext cx="1575598" cy="1584000"/>
          </a:xfrm>
          <a:prstGeom prst="rect">
            <a:avLst/>
          </a:prstGeom>
        </p:spPr>
      </p:pic>
      <p:sp>
        <p:nvSpPr>
          <p:cNvPr id="12" name="Tekstfelt 11">
            <a:extLst>
              <a:ext uri="{FF2B5EF4-FFF2-40B4-BE49-F238E27FC236}">
                <a16:creationId xmlns:a16="http://schemas.microsoft.com/office/drawing/2014/main" id="{318EA0FC-CA24-23E6-3036-8FE23B122960}"/>
              </a:ext>
            </a:extLst>
          </p:cNvPr>
          <p:cNvSpPr txBox="1"/>
          <p:nvPr/>
        </p:nvSpPr>
        <p:spPr>
          <a:xfrm>
            <a:off x="2879481" y="2271647"/>
            <a:ext cx="7278931" cy="954107"/>
          </a:xfrm>
          <a:prstGeom prst="rect">
            <a:avLst/>
          </a:prstGeom>
          <a:noFill/>
        </p:spPr>
        <p:txBody>
          <a:bodyPr wrap="square">
            <a:spAutoFit/>
          </a:bodyPr>
          <a:lstStyle/>
          <a:p>
            <a:r>
              <a:rPr lang="da-DK" sz="2800" dirty="0">
                <a:latin typeface="Work Sans" pitchFamily="2" charset="0"/>
              </a:rPr>
              <a:t>I skal arbejde videre med de praktiske målinger samt beregninger og modeller.</a:t>
            </a:r>
          </a:p>
        </p:txBody>
      </p:sp>
    </p:spTree>
    <p:extLst>
      <p:ext uri="{BB962C8B-B14F-4D97-AF65-F5344CB8AC3E}">
        <p14:creationId xmlns:p14="http://schemas.microsoft.com/office/powerpoint/2010/main" val="4219792589"/>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0E74FC-B981-28B3-23B3-9BF2F4A70BB8}"/>
              </a:ext>
            </a:extLst>
          </p:cNvPr>
          <p:cNvSpPr>
            <a:spLocks noGrp="1"/>
          </p:cNvSpPr>
          <p:nvPr>
            <p:ph type="title"/>
          </p:nvPr>
        </p:nvSpPr>
        <p:spPr/>
        <p:txBody>
          <a:bodyPr/>
          <a:lstStyle/>
          <a:p>
            <a:r>
              <a:rPr lang="da-DK" dirty="0">
                <a:solidFill>
                  <a:srgbClr val="224B5A"/>
                </a:solidFill>
              </a:rPr>
              <a:t>Udfyld jeres logbog</a:t>
            </a:r>
          </a:p>
        </p:txBody>
      </p:sp>
      <p:pic>
        <p:nvPicPr>
          <p:cNvPr id="3" name="Billede 2" descr="model2.pdf">
            <a:extLst>
              <a:ext uri="{FF2B5EF4-FFF2-40B4-BE49-F238E27FC236}">
                <a16:creationId xmlns:a16="http://schemas.microsoft.com/office/drawing/2014/main" id="{5DAC027F-5D09-6F74-EF3C-4C4F15E13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130" y="1379035"/>
            <a:ext cx="5802108" cy="4099930"/>
          </a:xfrm>
          <a:prstGeom prst="rect">
            <a:avLst/>
          </a:prstGeom>
        </p:spPr>
      </p:pic>
      <p:sp>
        <p:nvSpPr>
          <p:cNvPr id="4" name="Tekstfelt 3">
            <a:extLst>
              <a:ext uri="{FF2B5EF4-FFF2-40B4-BE49-F238E27FC236}">
                <a16:creationId xmlns:a16="http://schemas.microsoft.com/office/drawing/2014/main" id="{3B6B27BE-3B88-AA14-3050-9741505226D0}"/>
              </a:ext>
            </a:extLst>
          </p:cNvPr>
          <p:cNvSpPr txBox="1"/>
          <p:nvPr/>
        </p:nvSpPr>
        <p:spPr>
          <a:xfrm>
            <a:off x="6442947" y="2624949"/>
            <a:ext cx="5180484" cy="2790508"/>
          </a:xfrm>
          <a:prstGeom prst="rect">
            <a:avLst/>
          </a:prstGeom>
          <a:noFill/>
        </p:spPr>
        <p:txBody>
          <a:bodyPr wrap="square" rtlCol="0">
            <a:spAutoFit/>
          </a:bodyPr>
          <a:lstStyle/>
          <a:p>
            <a:pPr marL="342900" lvl="0" indent="-342900">
              <a:lnSpc>
                <a:spcPct val="115000"/>
              </a:lnSpc>
              <a:spcAft>
                <a:spcPts val="960"/>
              </a:spcAft>
              <a:buFont typeface="+mj-lt"/>
              <a:buAutoNum type="arabicPeriod"/>
            </a:pPr>
            <a:r>
              <a:rPr lang="da-DK" sz="2000" dirty="0">
                <a:effectLst/>
                <a:latin typeface="Calibri" panose="020F0502020204030204" pitchFamily="34" charset="0"/>
                <a:ea typeface="Calibri" panose="020F0502020204030204" pitchFamily="34" charset="0"/>
                <a:cs typeface="Times New Roman" panose="02020603050405020304" pitchFamily="18" charset="0"/>
              </a:rPr>
              <a:t>Hvad nåede I </a:t>
            </a:r>
            <a:r>
              <a:rPr lang="da-DK" sz="2000" dirty="0" err="1">
                <a:effectLst/>
                <a:latin typeface="Calibri" panose="020F0502020204030204" pitchFamily="34" charset="0"/>
                <a:ea typeface="Calibri" panose="020F0502020204030204" pitchFamily="34" charset="0"/>
                <a:cs typeface="Times New Roman" panose="02020603050405020304" pitchFamily="18" charset="0"/>
              </a:rPr>
              <a:t>i</a:t>
            </a:r>
            <a:r>
              <a:rPr lang="da-DK" sz="2000" dirty="0">
                <a:effectLst/>
                <a:latin typeface="Calibri" panose="020F0502020204030204" pitchFamily="34" charset="0"/>
                <a:ea typeface="Calibri" panose="020F0502020204030204" pitchFamily="34" charset="0"/>
                <a:cs typeface="Times New Roman" panose="02020603050405020304" pitchFamily="18" charset="0"/>
              </a:rPr>
              <a:t> dag?</a:t>
            </a:r>
          </a:p>
          <a:p>
            <a:pPr marL="342900" lvl="0" indent="-342900">
              <a:lnSpc>
                <a:spcPct val="115000"/>
              </a:lnSpc>
              <a:spcAft>
                <a:spcPts val="960"/>
              </a:spcAft>
              <a:buFont typeface="+mj-lt"/>
              <a:buAutoNum type="arabicPeriod"/>
            </a:pPr>
            <a:r>
              <a:rPr lang="da-DK" sz="2000" dirty="0">
                <a:effectLst/>
                <a:latin typeface="Calibri" panose="020F0502020204030204" pitchFamily="34" charset="0"/>
                <a:ea typeface="Calibri" panose="020F0502020204030204" pitchFamily="34" charset="0"/>
                <a:cs typeface="Times New Roman" panose="02020603050405020304" pitchFamily="18" charset="0"/>
              </a:rPr>
              <a:t>Hvor er I </a:t>
            </a:r>
            <a:r>
              <a:rPr lang="da-DK" sz="2000" dirty="0" err="1">
                <a:effectLst/>
                <a:latin typeface="Calibri" panose="020F0502020204030204" pitchFamily="34" charset="0"/>
                <a:ea typeface="Calibri" panose="020F0502020204030204" pitchFamily="34" charset="0"/>
                <a:cs typeface="Times New Roman" panose="02020603050405020304" pitchFamily="18" charset="0"/>
              </a:rPr>
              <a:t>i</a:t>
            </a:r>
            <a:r>
              <a:rPr lang="da-DK" sz="2000" dirty="0">
                <a:effectLst/>
                <a:latin typeface="Calibri" panose="020F0502020204030204" pitchFamily="34" charset="0"/>
                <a:ea typeface="Calibri" panose="020F0502020204030204" pitchFamily="34" charset="0"/>
                <a:cs typeface="Times New Roman" panose="02020603050405020304" pitchFamily="18" charset="0"/>
              </a:rPr>
              <a:t> </a:t>
            </a:r>
            <a:r>
              <a:rPr lang="da-DK" sz="2000" dirty="0" err="1">
                <a:latin typeface="Calibri" panose="020F0502020204030204" pitchFamily="34" charset="0"/>
                <a:ea typeface="Calibri" panose="020F0502020204030204" pitchFamily="34" charset="0"/>
                <a:cs typeface="Times New Roman" panose="02020603050405020304" pitchFamily="18" charset="0"/>
              </a:rPr>
              <a:t>engineering</a:t>
            </a:r>
            <a:r>
              <a:rPr lang="da-DK" sz="2000">
                <a:latin typeface="Calibri" panose="020F0502020204030204" pitchFamily="34" charset="0"/>
                <a:ea typeface="Calibri" panose="020F0502020204030204" pitchFamily="34" charset="0"/>
                <a:cs typeface="Times New Roman" panose="02020603050405020304" pitchFamily="18" charset="0"/>
              </a:rPr>
              <a:t> designprocessen</a:t>
            </a:r>
            <a:r>
              <a:rPr lang="da-DK" sz="2000">
                <a:effectLst/>
                <a:latin typeface="Calibri" panose="020F0502020204030204" pitchFamily="34" charset="0"/>
                <a:ea typeface="Calibri" panose="020F0502020204030204" pitchFamily="34" charset="0"/>
                <a:cs typeface="Times New Roman" panose="02020603050405020304" pitchFamily="18" charset="0"/>
              </a:rPr>
              <a:t>?</a:t>
            </a:r>
            <a:endParaRPr lang="da-DK" sz="20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15000"/>
              </a:lnSpc>
              <a:spcAft>
                <a:spcPts val="960"/>
              </a:spcAft>
              <a:buFont typeface="+mj-lt"/>
              <a:buAutoNum type="arabicPeriod"/>
            </a:pPr>
            <a:r>
              <a:rPr lang="da-DK" sz="2000" dirty="0">
                <a:effectLst/>
                <a:latin typeface="Calibri" panose="020F0502020204030204" pitchFamily="34" charset="0"/>
                <a:ea typeface="Calibri" panose="020F0502020204030204" pitchFamily="34" charset="0"/>
                <a:cs typeface="Times New Roman" panose="02020603050405020304" pitchFamily="18" charset="0"/>
              </a:rPr>
              <a:t>Hvad er jeres plan for næste lektion?</a:t>
            </a:r>
          </a:p>
          <a:p>
            <a:pPr marL="342900" lvl="0" indent="-342900">
              <a:lnSpc>
                <a:spcPct val="115000"/>
              </a:lnSpc>
              <a:spcAft>
                <a:spcPts val="960"/>
              </a:spcAft>
              <a:buFont typeface="+mj-lt"/>
              <a:buAutoNum type="arabicPeriod"/>
            </a:pPr>
            <a:r>
              <a:rPr lang="da-DK" sz="2000" dirty="0">
                <a:latin typeface="Calibri" panose="020F0502020204030204" pitchFamily="34" charset="0"/>
                <a:ea typeface="Calibri" panose="020F0502020204030204" pitchFamily="34" charset="0"/>
                <a:cs typeface="Times New Roman" panose="02020603050405020304" pitchFamily="18" charset="0"/>
              </a:rPr>
              <a:t>Kan I svare på udfordringen?</a:t>
            </a:r>
            <a:endParaRPr lang="da-DK" sz="2000" dirty="0">
              <a:effectLst/>
              <a:latin typeface="Calibri" panose="020F0502020204030204" pitchFamily="34" charset="0"/>
              <a:ea typeface="Calibri" panose="020F0502020204030204" pitchFamily="34" charset="0"/>
              <a:cs typeface="Times New Roman" panose="02020603050405020304" pitchFamily="18" charset="0"/>
            </a:endParaRPr>
          </a:p>
          <a:p>
            <a:pPr lvl="0">
              <a:spcBef>
                <a:spcPts val="1200"/>
              </a:spcBef>
            </a:pPr>
            <a:endParaRPr lang="da-DK" sz="2000" dirty="0">
              <a:effectLst/>
              <a:latin typeface="Work Sans" pitchFamily="2" charset="0"/>
              <a:ea typeface="Times New Roman" panose="02020603050405020304" pitchFamily="18" charset="0"/>
            </a:endParaRPr>
          </a:p>
          <a:p>
            <a:endParaRPr lang="da-DK" sz="2000" dirty="0">
              <a:latin typeface="Work Sans" pitchFamily="2" charset="0"/>
            </a:endParaRPr>
          </a:p>
        </p:txBody>
      </p:sp>
    </p:spTree>
    <p:extLst>
      <p:ext uri="{BB962C8B-B14F-4D97-AF65-F5344CB8AC3E}">
        <p14:creationId xmlns:p14="http://schemas.microsoft.com/office/powerpoint/2010/main" val="2307378066"/>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dirty="0">
                <a:solidFill>
                  <a:srgbClr val="224B5A"/>
                </a:solidFill>
              </a:rPr>
              <a:t>Forberedelse af p</a:t>
            </a:r>
            <a:r>
              <a:rPr lang="da-DK" sz="4400" dirty="0">
                <a:solidFill>
                  <a:srgbClr val="224B5A"/>
                </a:solidFill>
              </a:rPr>
              <a:t>ræsentation</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6</a:t>
            </a:r>
          </a:p>
        </p:txBody>
      </p:sp>
    </p:spTree>
    <p:extLst>
      <p:ext uri="{BB962C8B-B14F-4D97-AF65-F5344CB8AC3E}">
        <p14:creationId xmlns:p14="http://schemas.microsoft.com/office/powerpoint/2010/main" val="558533597"/>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9039137" cy="2862322"/>
          </a:xfrm>
          <a:prstGeom prst="rect">
            <a:avLst/>
          </a:prstGeom>
          <a:noFill/>
        </p:spPr>
        <p:txBody>
          <a:bodyPr wrap="square" lIns="0" rtlCol="0">
            <a:spAutoFit/>
          </a:bodyPr>
          <a:lstStyle/>
          <a:p>
            <a:pPr indent="-457200"/>
            <a:r>
              <a:rPr lang="da-DK" sz="1800" b="1" dirty="0">
                <a:latin typeface="Work Sans" pitchFamily="2" charset="0"/>
              </a:rPr>
              <a:t>Lektion 1:</a:t>
            </a:r>
            <a:r>
              <a:rPr lang="da-DK" sz="1800" dirty="0">
                <a:latin typeface="Work Sans" pitchFamily="2" charset="0"/>
              </a:rPr>
              <a:t>	Introduktion til </a:t>
            </a:r>
            <a:r>
              <a:rPr lang="da-DK" sz="1800" dirty="0" err="1">
                <a:latin typeface="Work Sans" pitchFamily="2" charset="0"/>
              </a:rPr>
              <a:t>engineering</a:t>
            </a:r>
            <a:r>
              <a:rPr lang="da-DK" sz="1800" dirty="0">
                <a:latin typeface="Work Sans" pitchFamily="2" charset="0"/>
              </a:rPr>
              <a:t> designprocessen (EDP-modellen)		samt svævebane-udfordring</a:t>
            </a:r>
          </a:p>
          <a:p>
            <a:pPr indent="-457200"/>
            <a:endParaRPr lang="da-DK" sz="1800" dirty="0">
              <a:latin typeface="Work Sans" pitchFamily="2" charset="0"/>
            </a:endParaRPr>
          </a:p>
          <a:p>
            <a:pPr indent="-457200"/>
            <a:r>
              <a:rPr lang="da-DK" sz="1800" b="1" dirty="0">
                <a:latin typeface="Work Sans" pitchFamily="2" charset="0"/>
              </a:rPr>
              <a:t>Lektion 2:	</a:t>
            </a:r>
            <a:r>
              <a:rPr lang="da-DK" sz="1800" dirty="0">
                <a:latin typeface="Work Sans" pitchFamily="2" charset="0"/>
              </a:rPr>
              <a:t>Introduktion til engineering-udfordringen</a:t>
            </a:r>
          </a:p>
          <a:p>
            <a:pPr indent="-457200"/>
            <a:r>
              <a:rPr lang="da-DK" sz="1800" dirty="0">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solidFill>
                  <a:srgbClr val="37AFB5"/>
                </a:solidFill>
                <a:latin typeface="Work Sans" pitchFamily="2" charset="0"/>
              </a:rPr>
              <a:t>Lektion 3-6: 	Konstruktion </a:t>
            </a:r>
          </a:p>
          <a:p>
            <a:pPr indent="-457200"/>
            <a:r>
              <a:rPr lang="da-DK" sz="1800" b="1" dirty="0">
                <a:solidFill>
                  <a:srgbClr val="37AFB5"/>
                </a:solidFill>
                <a:latin typeface="Work Sans" pitchFamily="2" charset="0"/>
              </a:rPr>
              <a:t>		Refleksion og forbedring af løsning</a:t>
            </a:r>
          </a:p>
          <a:p>
            <a:pPr indent="-457200"/>
            <a:endParaRPr lang="da-DK" sz="1800" dirty="0">
              <a:latin typeface="Work Sans" pitchFamily="2" charset="0"/>
            </a:endParaRPr>
          </a:p>
          <a:p>
            <a:pPr indent="-457200"/>
            <a:r>
              <a:rPr lang="da-DK" sz="1800" b="1" dirty="0">
                <a:latin typeface="Work Sans" pitchFamily="2" charset="0"/>
              </a:rPr>
              <a:t>Lektion 7</a:t>
            </a:r>
            <a:r>
              <a:rPr lang="da-DK" b="1" dirty="0">
                <a:latin typeface="Work Sans" pitchFamily="2" charset="0"/>
              </a:rPr>
              <a:t>:</a:t>
            </a:r>
            <a:r>
              <a:rPr lang="da-DK" sz="1800" dirty="0">
                <a:latin typeface="Work Sans" pitchFamily="2" charset="0"/>
              </a:rPr>
              <a:t>	Præsentation af jeres produkt og proces </a:t>
            </a:r>
          </a:p>
        </p:txBody>
      </p:sp>
    </p:spTree>
    <p:extLst>
      <p:ext uri="{BB962C8B-B14F-4D97-AF65-F5344CB8AC3E}">
        <p14:creationId xmlns:p14="http://schemas.microsoft.com/office/powerpoint/2010/main" val="440195623"/>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Billede 7" descr="Et billede, der indeholder cirkel, tekst, skærmbillede, logo&#10;&#10;Automatisk genereret beskrivelse">
            <a:extLst>
              <a:ext uri="{FF2B5EF4-FFF2-40B4-BE49-F238E27FC236}">
                <a16:creationId xmlns:a16="http://schemas.microsoft.com/office/drawing/2014/main" id="{FCBB8BC8-CBFC-96F0-0535-90B8EB02A589}"/>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26703" t="26839" r="26911" b="26901"/>
          <a:stretch/>
        </p:blipFill>
        <p:spPr>
          <a:xfrm>
            <a:off x="635315" y="1823239"/>
            <a:ext cx="1300030" cy="1296525"/>
          </a:xfrm>
          <a:prstGeom prst="rect">
            <a:avLst/>
          </a:prstGeom>
        </p:spPr>
      </p:pic>
      <p:pic>
        <p:nvPicPr>
          <p:cNvPr id="9" name="Billede 8" descr="Et billede, der indeholder cirkel, skærmbillede, Grafik, logo&#10;&#10;Automatisk genereret beskrivelse">
            <a:extLst>
              <a:ext uri="{FF2B5EF4-FFF2-40B4-BE49-F238E27FC236}">
                <a16:creationId xmlns:a16="http://schemas.microsoft.com/office/drawing/2014/main" id="{A8D3A31D-B215-22B9-BE23-88B1036F384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560" t="25260" r="26521" b="28286"/>
          <a:stretch/>
        </p:blipFill>
        <p:spPr>
          <a:xfrm>
            <a:off x="635315" y="3254257"/>
            <a:ext cx="1309524" cy="1296525"/>
          </a:xfrm>
          <a:prstGeom prst="rect">
            <a:avLst/>
          </a:prstGeom>
        </p:spPr>
      </p:pic>
      <p:pic>
        <p:nvPicPr>
          <p:cNvPr id="7" name="Billede 6" descr="Et billede, der indeholder tekst, skærmbillede, Font/skrifttype, logo&#10;&#10;Automatisk genereret beskrivelse">
            <a:extLst>
              <a:ext uri="{FF2B5EF4-FFF2-40B4-BE49-F238E27FC236}">
                <a16:creationId xmlns:a16="http://schemas.microsoft.com/office/drawing/2014/main" id="{BEE439A0-DAAC-B785-9CD5-72528531F29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6203" t="26338" r="26911" b="26526"/>
          <a:stretch/>
        </p:blipFill>
        <p:spPr>
          <a:xfrm>
            <a:off x="675449" y="426667"/>
            <a:ext cx="1289648" cy="1296525"/>
          </a:xfrm>
          <a:prstGeom prst="rect">
            <a:avLst/>
          </a:prstGeom>
        </p:spPr>
      </p:pic>
      <p:sp>
        <p:nvSpPr>
          <p:cNvPr id="12" name="Tekstfelt 11">
            <a:extLst>
              <a:ext uri="{FF2B5EF4-FFF2-40B4-BE49-F238E27FC236}">
                <a16:creationId xmlns:a16="http://schemas.microsoft.com/office/drawing/2014/main" id="{318EA0FC-CA24-23E6-3036-8FE23B122960}"/>
              </a:ext>
            </a:extLst>
          </p:cNvPr>
          <p:cNvSpPr txBox="1"/>
          <p:nvPr/>
        </p:nvSpPr>
        <p:spPr>
          <a:xfrm>
            <a:off x="2822331" y="2047443"/>
            <a:ext cx="7278931" cy="2246769"/>
          </a:xfrm>
          <a:prstGeom prst="rect">
            <a:avLst/>
          </a:prstGeom>
          <a:noFill/>
        </p:spPr>
        <p:txBody>
          <a:bodyPr wrap="square">
            <a:spAutoFit/>
          </a:bodyPr>
          <a:lstStyle/>
          <a:p>
            <a:r>
              <a:rPr lang="da-DK" sz="2800" dirty="0">
                <a:latin typeface="Work Sans" pitchFamily="2" charset="0"/>
              </a:rPr>
              <a:t>Sidste arbejde med praktiske målinger samt beregninger og modeller.</a:t>
            </a:r>
            <a:br>
              <a:rPr lang="da-DK" sz="2800" dirty="0">
                <a:latin typeface="Work Sans" pitchFamily="2" charset="0"/>
              </a:rPr>
            </a:br>
            <a:br>
              <a:rPr lang="da-DK" sz="2800" dirty="0">
                <a:latin typeface="Work Sans" pitchFamily="2" charset="0"/>
              </a:rPr>
            </a:br>
            <a:r>
              <a:rPr lang="da-DK" sz="2800" dirty="0">
                <a:latin typeface="Work Sans" pitchFamily="2" charset="0"/>
              </a:rPr>
              <a:t>Herefter går I </a:t>
            </a:r>
            <a:r>
              <a:rPr lang="da-DK" sz="2800" dirty="0" err="1">
                <a:latin typeface="Work Sans" pitchFamily="2" charset="0"/>
              </a:rPr>
              <a:t>i</a:t>
            </a:r>
            <a:r>
              <a:rPr lang="da-DK" sz="2800" dirty="0">
                <a:latin typeface="Work Sans" pitchFamily="2" charset="0"/>
              </a:rPr>
              <a:t> gang med at forberede jeres præsentation.</a:t>
            </a:r>
          </a:p>
        </p:txBody>
      </p:sp>
      <p:pic>
        <p:nvPicPr>
          <p:cNvPr id="2" name="Billede 1" descr="Et billede, der indeholder cirkel, Grafik, logo, Font/skrifttype&#10;&#10;Automatisk genereret beskrivelse">
            <a:extLst>
              <a:ext uri="{FF2B5EF4-FFF2-40B4-BE49-F238E27FC236}">
                <a16:creationId xmlns:a16="http://schemas.microsoft.com/office/drawing/2014/main" id="{F0586763-2C2B-C8F1-CEC0-1B206EC3D1A4}"/>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574" t="9369" r="9407" b="9397"/>
          <a:stretch/>
        </p:blipFill>
        <p:spPr>
          <a:xfrm>
            <a:off x="642259" y="4685275"/>
            <a:ext cx="1293086" cy="1296525"/>
          </a:xfrm>
          <a:prstGeom prst="rect">
            <a:avLst/>
          </a:prstGeom>
        </p:spPr>
      </p:pic>
    </p:spTree>
    <p:extLst>
      <p:ext uri="{BB962C8B-B14F-4D97-AF65-F5344CB8AC3E}">
        <p14:creationId xmlns:p14="http://schemas.microsoft.com/office/powerpoint/2010/main" val="460933243"/>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cirkel, Grafik, logo, Font/skrifttype&#10;&#10;Automatisk genereret beskrivelse">
            <a:extLst>
              <a:ext uri="{FF2B5EF4-FFF2-40B4-BE49-F238E27FC236}">
                <a16:creationId xmlns:a16="http://schemas.microsoft.com/office/drawing/2014/main" id="{01F708BB-92AE-5C03-E18B-A7F701381A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74" t="9369" r="9407" b="9397"/>
          <a:stretch/>
        </p:blipFill>
        <p:spPr>
          <a:xfrm>
            <a:off x="712586" y="2164396"/>
            <a:ext cx="2154282" cy="2160000"/>
          </a:xfrm>
          <a:prstGeom prst="rect">
            <a:avLst/>
          </a:prstGeom>
        </p:spPr>
      </p:pic>
      <p:sp>
        <p:nvSpPr>
          <p:cNvPr id="2" name="Titel 1">
            <a:extLst>
              <a:ext uri="{FF2B5EF4-FFF2-40B4-BE49-F238E27FC236}">
                <a16:creationId xmlns:a16="http://schemas.microsoft.com/office/drawing/2014/main" id="{3C0E642E-2042-2F02-1B07-F22A7E09DB30}"/>
              </a:ext>
            </a:extLst>
          </p:cNvPr>
          <p:cNvSpPr>
            <a:spLocks noGrp="1"/>
          </p:cNvSpPr>
          <p:nvPr>
            <p:ph type="title"/>
          </p:nvPr>
        </p:nvSpPr>
        <p:spPr/>
        <p:txBody>
          <a:bodyPr/>
          <a:lstStyle/>
          <a:p>
            <a:r>
              <a:rPr lang="da-DK" sz="4400" dirty="0">
                <a:solidFill>
                  <a:srgbClr val="224B5A"/>
                </a:solidFill>
                <a:latin typeface="BetonEF" pitchFamily="50" charset="0"/>
              </a:rPr>
              <a:t>Aflevering af logbog og præsentation</a:t>
            </a:r>
            <a:br>
              <a:rPr lang="da-DK" sz="4400" dirty="0">
                <a:solidFill>
                  <a:srgbClr val="224B5A"/>
                </a:solidFill>
                <a:latin typeface="BetonEF" pitchFamily="50" charset="0"/>
              </a:rPr>
            </a:br>
            <a:endParaRPr lang="da-DK" dirty="0">
              <a:solidFill>
                <a:srgbClr val="224B5A"/>
              </a:solidFill>
            </a:endParaRPr>
          </a:p>
        </p:txBody>
      </p:sp>
      <p:sp>
        <p:nvSpPr>
          <p:cNvPr id="3" name="Pladsholder til indhold 2">
            <a:extLst>
              <a:ext uri="{FF2B5EF4-FFF2-40B4-BE49-F238E27FC236}">
                <a16:creationId xmlns:a16="http://schemas.microsoft.com/office/drawing/2014/main" id="{C8FCB623-3E94-93AA-88FA-035D1CEEBB5C}"/>
              </a:ext>
            </a:extLst>
          </p:cNvPr>
          <p:cNvSpPr>
            <a:spLocks noGrp="1"/>
          </p:cNvSpPr>
          <p:nvPr>
            <p:ph idx="1"/>
          </p:nvPr>
        </p:nvSpPr>
        <p:spPr/>
        <p:txBody>
          <a:bodyPr/>
          <a:lstStyle/>
          <a:p>
            <a:endParaRPr lang="da-DK" dirty="0"/>
          </a:p>
        </p:txBody>
      </p:sp>
      <p:sp>
        <p:nvSpPr>
          <p:cNvPr id="7" name="Tekstfelt 6">
            <a:extLst>
              <a:ext uri="{FF2B5EF4-FFF2-40B4-BE49-F238E27FC236}">
                <a16:creationId xmlns:a16="http://schemas.microsoft.com/office/drawing/2014/main" id="{446C85D4-72FC-391D-89F9-0828202CB516}"/>
              </a:ext>
            </a:extLst>
          </p:cNvPr>
          <p:cNvSpPr txBox="1"/>
          <p:nvPr/>
        </p:nvSpPr>
        <p:spPr>
          <a:xfrm>
            <a:off x="3469665" y="2637665"/>
            <a:ext cx="6710728" cy="2246769"/>
          </a:xfrm>
          <a:prstGeom prst="rect">
            <a:avLst/>
          </a:prstGeom>
          <a:noFill/>
        </p:spPr>
        <p:txBody>
          <a:bodyPr wrap="square">
            <a:spAutoFit/>
          </a:bodyPr>
          <a:lstStyle/>
          <a:p>
            <a:pPr marL="432000" indent="-432000">
              <a:spcAft>
                <a:spcPts val="0"/>
              </a:spcAft>
              <a:buAutoNum type="arabicParenR"/>
            </a:pPr>
            <a:r>
              <a:rPr lang="da-DK" sz="2800" dirty="0">
                <a:latin typeface="Work Sans" pitchFamily="2" charset="0"/>
              </a:rPr>
              <a:t>I skal aflevere jeres logbog.</a:t>
            </a:r>
          </a:p>
          <a:p>
            <a:pPr marL="432000" indent="-432000">
              <a:buAutoNum type="arabicParenR"/>
            </a:pPr>
            <a:endParaRPr lang="da-DK" sz="2800" dirty="0">
              <a:latin typeface="Work Sans" pitchFamily="2" charset="0"/>
            </a:endParaRPr>
          </a:p>
          <a:p>
            <a:pPr marL="432000" indent="-432000">
              <a:buAutoNum type="arabicParenR"/>
            </a:pPr>
            <a:r>
              <a:rPr lang="da-DK" sz="2800" dirty="0">
                <a:latin typeface="Work Sans" pitchFamily="2" charset="0"/>
              </a:rPr>
              <a:t>I skal næste gang præsentere jeres anbefalinger til kunden for resten af klassen.</a:t>
            </a:r>
          </a:p>
        </p:txBody>
      </p:sp>
    </p:spTree>
    <p:extLst>
      <p:ext uri="{BB962C8B-B14F-4D97-AF65-F5344CB8AC3E}">
        <p14:creationId xmlns:p14="http://schemas.microsoft.com/office/powerpoint/2010/main" val="9523673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sz="4400" dirty="0">
                <a:solidFill>
                  <a:srgbClr val="224B5A"/>
                </a:solidFill>
              </a:rPr>
              <a:t>Præsentation</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7</a:t>
            </a:r>
          </a:p>
        </p:txBody>
      </p:sp>
    </p:spTree>
    <p:extLst>
      <p:ext uri="{BB962C8B-B14F-4D97-AF65-F5344CB8AC3E}">
        <p14:creationId xmlns:p14="http://schemas.microsoft.com/office/powerpoint/2010/main" val="399737513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303F2B2-F716-6598-80B7-EDA7F3A1A542}"/>
              </a:ext>
            </a:extLst>
          </p:cNvPr>
          <p:cNvSpPr>
            <a:spLocks noGrp="1"/>
          </p:cNvSpPr>
          <p:nvPr>
            <p:ph type="title"/>
          </p:nvPr>
        </p:nvSpPr>
        <p:spPr/>
        <p:txBody>
          <a:bodyPr/>
          <a:lstStyle/>
          <a:p>
            <a:r>
              <a:rPr lang="da-DK" dirty="0">
                <a:solidFill>
                  <a:srgbClr val="224B5A"/>
                </a:solidFill>
                <a:latin typeface="BetonEF-Bold" panose="02000503040000020003"/>
              </a:rPr>
              <a:t>Lektionsplan (</a:t>
            </a:r>
            <a:r>
              <a:rPr lang="da-DK" sz="4400" dirty="0">
                <a:solidFill>
                  <a:srgbClr val="224B5A"/>
                </a:solidFill>
              </a:rPr>
              <a:t>7 lektioner)</a:t>
            </a:r>
            <a:endParaRPr lang="da-DK" dirty="0">
              <a:solidFill>
                <a:srgbClr val="224B5A"/>
              </a:solidFill>
            </a:endParaRPr>
          </a:p>
        </p:txBody>
      </p:sp>
      <p:sp>
        <p:nvSpPr>
          <p:cNvPr id="3" name="Tekstfelt 2">
            <a:extLst>
              <a:ext uri="{FF2B5EF4-FFF2-40B4-BE49-F238E27FC236}">
                <a16:creationId xmlns:a16="http://schemas.microsoft.com/office/drawing/2014/main" id="{261B3C8E-10D8-692B-0631-3E8878D69FE5}"/>
              </a:ext>
            </a:extLst>
          </p:cNvPr>
          <p:cNvSpPr txBox="1"/>
          <p:nvPr/>
        </p:nvSpPr>
        <p:spPr>
          <a:xfrm>
            <a:off x="750815" y="1388378"/>
            <a:ext cx="9039137" cy="2862322"/>
          </a:xfrm>
          <a:prstGeom prst="rect">
            <a:avLst/>
          </a:prstGeom>
          <a:noFill/>
        </p:spPr>
        <p:txBody>
          <a:bodyPr wrap="square" lIns="0" rtlCol="0">
            <a:spAutoFit/>
          </a:bodyPr>
          <a:lstStyle/>
          <a:p>
            <a:pPr indent="-457200"/>
            <a:r>
              <a:rPr lang="da-DK" sz="1800" b="1" dirty="0">
                <a:latin typeface="Work Sans" pitchFamily="2" charset="0"/>
              </a:rPr>
              <a:t>Lektion 1:</a:t>
            </a:r>
            <a:r>
              <a:rPr lang="da-DK" sz="1800" dirty="0">
                <a:latin typeface="Work Sans" pitchFamily="2" charset="0"/>
              </a:rPr>
              <a:t>	Introduktion til </a:t>
            </a:r>
            <a:r>
              <a:rPr lang="da-DK" sz="1800" dirty="0" err="1">
                <a:latin typeface="Work Sans" pitchFamily="2" charset="0"/>
              </a:rPr>
              <a:t>engineering</a:t>
            </a:r>
            <a:r>
              <a:rPr lang="da-DK" sz="1800" dirty="0">
                <a:latin typeface="Work Sans" pitchFamily="2" charset="0"/>
              </a:rPr>
              <a:t> designprocessen (EDP-modellen)		samt svævebane-udfordring</a:t>
            </a:r>
          </a:p>
          <a:p>
            <a:pPr indent="-457200"/>
            <a:endParaRPr lang="da-DK" sz="1800" dirty="0">
              <a:latin typeface="Work Sans" pitchFamily="2" charset="0"/>
            </a:endParaRPr>
          </a:p>
          <a:p>
            <a:pPr indent="-457200"/>
            <a:r>
              <a:rPr lang="da-DK" sz="1800" b="1" dirty="0">
                <a:latin typeface="Work Sans" pitchFamily="2" charset="0"/>
              </a:rPr>
              <a:t>Lektion 2:	</a:t>
            </a:r>
            <a:r>
              <a:rPr lang="da-DK" sz="1800" dirty="0">
                <a:latin typeface="Work Sans" pitchFamily="2" charset="0"/>
              </a:rPr>
              <a:t>Introduktion til engineering-udfordringen</a:t>
            </a:r>
          </a:p>
          <a:p>
            <a:pPr indent="-457200"/>
            <a:r>
              <a:rPr lang="da-DK" sz="1800" dirty="0">
                <a:latin typeface="Work Sans" pitchFamily="2" charset="0"/>
              </a:rPr>
              <a:t>		Relevant viden, idegenerering og planlægning af arbejde</a:t>
            </a:r>
          </a:p>
          <a:p>
            <a:pPr indent="-457200"/>
            <a:endParaRPr lang="da-DK" sz="1800" dirty="0">
              <a:latin typeface="Work Sans" pitchFamily="2" charset="0"/>
            </a:endParaRPr>
          </a:p>
          <a:p>
            <a:pPr indent="-457200"/>
            <a:r>
              <a:rPr lang="da-DK" sz="1800" b="1" dirty="0">
                <a:latin typeface="Work Sans" pitchFamily="2" charset="0"/>
              </a:rPr>
              <a:t>Lektion 3-6: 	</a:t>
            </a:r>
            <a:r>
              <a:rPr lang="da-DK" sz="1800" dirty="0">
                <a:latin typeface="Work Sans" pitchFamily="2" charset="0"/>
              </a:rPr>
              <a:t>Konstruktion </a:t>
            </a:r>
          </a:p>
          <a:p>
            <a:pPr indent="-457200"/>
            <a:r>
              <a:rPr lang="da-DK" sz="1800" dirty="0">
                <a:latin typeface="Work Sans" pitchFamily="2" charset="0"/>
              </a:rPr>
              <a:t>		Refleksion og forbedring af løsning</a:t>
            </a:r>
          </a:p>
          <a:p>
            <a:pPr indent="-457200"/>
            <a:endParaRPr lang="da-DK" sz="1800" dirty="0">
              <a:latin typeface="Work Sans" pitchFamily="2" charset="0"/>
            </a:endParaRPr>
          </a:p>
          <a:p>
            <a:pPr indent="-457200"/>
            <a:r>
              <a:rPr lang="da-DK" sz="1800" b="1" dirty="0">
                <a:solidFill>
                  <a:srgbClr val="37AFB5"/>
                </a:solidFill>
                <a:latin typeface="Work Sans" pitchFamily="2" charset="0"/>
              </a:rPr>
              <a:t>Lektion 7</a:t>
            </a:r>
            <a:r>
              <a:rPr lang="da-DK" b="1" dirty="0">
                <a:solidFill>
                  <a:srgbClr val="37AFB5"/>
                </a:solidFill>
                <a:latin typeface="Work Sans" pitchFamily="2" charset="0"/>
              </a:rPr>
              <a:t>:</a:t>
            </a:r>
            <a:r>
              <a:rPr lang="da-DK" sz="1800" b="1" dirty="0">
                <a:solidFill>
                  <a:srgbClr val="37AFB5"/>
                </a:solidFill>
                <a:latin typeface="Work Sans" pitchFamily="2" charset="0"/>
              </a:rPr>
              <a:t>	Præsentation af jeres produkt og proces </a:t>
            </a:r>
          </a:p>
        </p:txBody>
      </p:sp>
    </p:spTree>
    <p:extLst>
      <p:ext uri="{BB962C8B-B14F-4D97-AF65-F5344CB8AC3E}">
        <p14:creationId xmlns:p14="http://schemas.microsoft.com/office/powerpoint/2010/main" val="819512493"/>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Billede 3" descr="Et billede, der indeholder cirkel, Grafik, logo, Font/skrifttype&#10;&#10;Automatisk genereret beskrivelse">
            <a:extLst>
              <a:ext uri="{FF2B5EF4-FFF2-40B4-BE49-F238E27FC236}">
                <a16:creationId xmlns:a16="http://schemas.microsoft.com/office/drawing/2014/main" id="{01F708BB-92AE-5C03-E18B-A7F701381A4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9574" t="9369" r="9407" b="9397"/>
          <a:stretch/>
        </p:blipFill>
        <p:spPr>
          <a:xfrm>
            <a:off x="712586" y="2164396"/>
            <a:ext cx="2154282" cy="2160000"/>
          </a:xfrm>
          <a:prstGeom prst="rect">
            <a:avLst/>
          </a:prstGeom>
        </p:spPr>
      </p:pic>
      <p:sp>
        <p:nvSpPr>
          <p:cNvPr id="2" name="Titel 1">
            <a:extLst>
              <a:ext uri="{FF2B5EF4-FFF2-40B4-BE49-F238E27FC236}">
                <a16:creationId xmlns:a16="http://schemas.microsoft.com/office/drawing/2014/main" id="{3C0E642E-2042-2F02-1B07-F22A7E09DB30}"/>
              </a:ext>
            </a:extLst>
          </p:cNvPr>
          <p:cNvSpPr>
            <a:spLocks noGrp="1"/>
          </p:cNvSpPr>
          <p:nvPr>
            <p:ph type="title"/>
          </p:nvPr>
        </p:nvSpPr>
        <p:spPr/>
        <p:txBody>
          <a:bodyPr/>
          <a:lstStyle/>
          <a:p>
            <a:r>
              <a:rPr lang="da-DK" sz="4400" dirty="0">
                <a:solidFill>
                  <a:srgbClr val="224B5A"/>
                </a:solidFill>
                <a:latin typeface="BetonEF" pitchFamily="50" charset="0"/>
              </a:rPr>
              <a:t>Præsentation</a:t>
            </a:r>
            <a:br>
              <a:rPr lang="da-DK" sz="4400" dirty="0">
                <a:solidFill>
                  <a:srgbClr val="224B5A"/>
                </a:solidFill>
                <a:latin typeface="BetonEF" pitchFamily="50" charset="0"/>
              </a:rPr>
            </a:br>
            <a:endParaRPr lang="da-DK" dirty="0">
              <a:solidFill>
                <a:srgbClr val="224B5A"/>
              </a:solidFill>
            </a:endParaRPr>
          </a:p>
        </p:txBody>
      </p:sp>
      <p:sp>
        <p:nvSpPr>
          <p:cNvPr id="3" name="Pladsholder til indhold 2">
            <a:extLst>
              <a:ext uri="{FF2B5EF4-FFF2-40B4-BE49-F238E27FC236}">
                <a16:creationId xmlns:a16="http://schemas.microsoft.com/office/drawing/2014/main" id="{C8FCB623-3E94-93AA-88FA-035D1CEEBB5C}"/>
              </a:ext>
            </a:extLst>
          </p:cNvPr>
          <p:cNvSpPr>
            <a:spLocks noGrp="1"/>
          </p:cNvSpPr>
          <p:nvPr>
            <p:ph idx="1"/>
          </p:nvPr>
        </p:nvSpPr>
        <p:spPr/>
        <p:txBody>
          <a:bodyPr/>
          <a:lstStyle/>
          <a:p>
            <a:endParaRPr lang="da-DK" dirty="0"/>
          </a:p>
        </p:txBody>
      </p:sp>
      <p:sp>
        <p:nvSpPr>
          <p:cNvPr id="7" name="Tekstfelt 6">
            <a:extLst>
              <a:ext uri="{FF2B5EF4-FFF2-40B4-BE49-F238E27FC236}">
                <a16:creationId xmlns:a16="http://schemas.microsoft.com/office/drawing/2014/main" id="{446C85D4-72FC-391D-89F9-0828202CB516}"/>
              </a:ext>
            </a:extLst>
          </p:cNvPr>
          <p:cNvSpPr txBox="1"/>
          <p:nvPr/>
        </p:nvSpPr>
        <p:spPr>
          <a:xfrm>
            <a:off x="3447683" y="2030996"/>
            <a:ext cx="7604247" cy="3108543"/>
          </a:xfrm>
          <a:prstGeom prst="rect">
            <a:avLst/>
          </a:prstGeom>
          <a:noFill/>
        </p:spPr>
        <p:txBody>
          <a:bodyPr wrap="square">
            <a:spAutoFit/>
          </a:bodyPr>
          <a:lstStyle/>
          <a:p>
            <a:pPr marL="0" indent="0">
              <a:buNone/>
            </a:pPr>
            <a:r>
              <a:rPr lang="da-DK" sz="2800" dirty="0">
                <a:latin typeface="Work Sans" pitchFamily="2" charset="0"/>
              </a:rPr>
              <a:t>I skal præsentere jeres anbefalinger til kunden for resten af klassen.</a:t>
            </a:r>
          </a:p>
          <a:p>
            <a:pPr marL="0" indent="0">
              <a:buNone/>
            </a:pPr>
            <a:endParaRPr lang="da-DK" sz="2800" dirty="0">
              <a:latin typeface="Work Sans" pitchFamily="2" charset="0"/>
            </a:endParaRPr>
          </a:p>
          <a:p>
            <a:pPr marL="0" indent="0">
              <a:buNone/>
            </a:pPr>
            <a:r>
              <a:rPr lang="da-DK" sz="2800" dirty="0">
                <a:latin typeface="Work Sans" pitchFamily="2" charset="0"/>
              </a:rPr>
              <a:t>Klassen vælger herefter i fællesskab ud fra alle præsentationer og anbefalinger nogle overordnede anbefalinger til kunden.</a:t>
            </a:r>
          </a:p>
        </p:txBody>
      </p:sp>
    </p:spTree>
    <p:extLst>
      <p:ext uri="{BB962C8B-B14F-4D97-AF65-F5344CB8AC3E}">
        <p14:creationId xmlns:p14="http://schemas.microsoft.com/office/powerpoint/2010/main" val="190318793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kstfelt 4">
            <a:extLst>
              <a:ext uri="{FF2B5EF4-FFF2-40B4-BE49-F238E27FC236}">
                <a16:creationId xmlns:a16="http://schemas.microsoft.com/office/drawing/2014/main" id="{E1E6DFD8-AA8E-A501-512E-8524F72FDB32}"/>
              </a:ext>
            </a:extLst>
          </p:cNvPr>
          <p:cNvSpPr txBox="1"/>
          <p:nvPr/>
        </p:nvSpPr>
        <p:spPr>
          <a:xfrm>
            <a:off x="-11206" y="2864644"/>
            <a:ext cx="12192000" cy="400110"/>
          </a:xfrm>
          <a:prstGeom prst="rect">
            <a:avLst/>
          </a:prstGeom>
          <a:noFill/>
        </p:spPr>
        <p:txBody>
          <a:bodyPr wrap="square">
            <a:spAutoFit/>
          </a:bodyPr>
          <a:lstStyle/>
          <a:p>
            <a:pPr algn="ctr">
              <a:tabLst>
                <a:tab pos="3060065" algn="ctr"/>
                <a:tab pos="6120130" algn="r"/>
              </a:tabLst>
            </a:pPr>
            <a:r>
              <a:rPr lang="da-DK" sz="1000" dirty="0">
                <a:effectLst/>
                <a:latin typeface="Work Sans" pitchFamily="2" charset="0"/>
                <a:ea typeface="Calibri" panose="020F0502020204030204" pitchFamily="34" charset="0"/>
                <a:cs typeface="Times New Roman" panose="02020603050405020304" pitchFamily="18" charset="0"/>
              </a:rPr>
              <a:t>Forløbet er udviklet af lærere fra Herlev Gymnasium &amp; HF, som en del af Engineering i gymnasiet-projektet, </a:t>
            </a:r>
          </a:p>
          <a:p>
            <a:pPr algn="ctr">
              <a:tabLst>
                <a:tab pos="3060065" algn="ctr"/>
                <a:tab pos="6120130" algn="r"/>
              </a:tabLst>
            </a:pPr>
            <a:r>
              <a:rPr lang="da-DK" sz="1000" dirty="0">
                <a:effectLst/>
                <a:latin typeface="Work Sans" pitchFamily="2" charset="0"/>
                <a:ea typeface="Calibri" panose="020F0502020204030204" pitchFamily="34" charset="0"/>
                <a:cs typeface="Times New Roman" panose="02020603050405020304" pitchFamily="18" charset="0"/>
              </a:rPr>
              <a:t>finansieret af Region Hovedstaden.</a:t>
            </a:r>
          </a:p>
        </p:txBody>
      </p:sp>
      <p:cxnSp>
        <p:nvCxnSpPr>
          <p:cNvPr id="6" name="Lige forbindelse 5">
            <a:extLst>
              <a:ext uri="{FF2B5EF4-FFF2-40B4-BE49-F238E27FC236}">
                <a16:creationId xmlns:a16="http://schemas.microsoft.com/office/drawing/2014/main" id="{C945EAEE-555C-334F-590C-61CAABB0729E}"/>
              </a:ext>
            </a:extLst>
          </p:cNvPr>
          <p:cNvCxnSpPr>
            <a:cxnSpLocks/>
          </p:cNvCxnSpPr>
          <p:nvPr/>
        </p:nvCxnSpPr>
        <p:spPr>
          <a:xfrm>
            <a:off x="1604682" y="690283"/>
            <a:ext cx="8960224" cy="0"/>
          </a:xfrm>
          <a:prstGeom prst="line">
            <a:avLst/>
          </a:prstGeom>
          <a:ln>
            <a:solidFill>
              <a:schemeClr val="bg1"/>
            </a:solidFill>
          </a:ln>
        </p:spPr>
        <p:style>
          <a:lnRef idx="1">
            <a:schemeClr val="accent2"/>
          </a:lnRef>
          <a:fillRef idx="0">
            <a:schemeClr val="accent2"/>
          </a:fillRef>
          <a:effectRef idx="0">
            <a:schemeClr val="accent2"/>
          </a:effectRef>
          <a:fontRef idx="minor">
            <a:schemeClr val="tx1"/>
          </a:fontRef>
        </p:style>
      </p:cxnSp>
      <p:pic>
        <p:nvPicPr>
          <p:cNvPr id="11" name="Billede 10" descr="Et billede, der indeholder tekst, Font/skrifttype, skærmbillede, Grafik&#10;&#10;Automatisk genereret beskrivelse">
            <a:extLst>
              <a:ext uri="{FF2B5EF4-FFF2-40B4-BE49-F238E27FC236}">
                <a16:creationId xmlns:a16="http://schemas.microsoft.com/office/drawing/2014/main" id="{73C1C6DE-9269-1A5B-0E47-3A66B82B971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37551" y="3631242"/>
            <a:ext cx="2042829" cy="619331"/>
          </a:xfrm>
          <a:prstGeom prst="rect">
            <a:avLst/>
          </a:prstGeom>
        </p:spPr>
      </p:pic>
      <p:pic>
        <p:nvPicPr>
          <p:cNvPr id="4" name="Billede 3" descr="Et billede, der indeholder tekst, Font/skrifttype, skærmbillede, Grafik&#10;&#10;Automatisk genereret beskrivelse">
            <a:extLst>
              <a:ext uri="{FF2B5EF4-FFF2-40B4-BE49-F238E27FC236}">
                <a16:creationId xmlns:a16="http://schemas.microsoft.com/office/drawing/2014/main" id="{089DBFD2-F856-7625-FC4C-008A8B0767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665" y="3631242"/>
            <a:ext cx="1802424" cy="619331"/>
          </a:xfrm>
          <a:prstGeom prst="rect">
            <a:avLst/>
          </a:prstGeom>
        </p:spPr>
      </p:pic>
    </p:spTree>
    <p:extLst>
      <p:ext uri="{BB962C8B-B14F-4D97-AF65-F5344CB8AC3E}">
        <p14:creationId xmlns:p14="http://schemas.microsoft.com/office/powerpoint/2010/main" val="1717709968"/>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A75229-D725-779E-DBFB-CDD2AA99FAF8}"/>
              </a:ext>
            </a:extLst>
          </p:cNvPr>
          <p:cNvSpPr>
            <a:spLocks noGrp="1"/>
          </p:cNvSpPr>
          <p:nvPr>
            <p:ph type="title"/>
          </p:nvPr>
        </p:nvSpPr>
        <p:spPr>
          <a:xfrm>
            <a:off x="695324" y="176035"/>
            <a:ext cx="11311145" cy="1841800"/>
          </a:xfrm>
        </p:spPr>
        <p:txBody>
          <a:bodyPr/>
          <a:lstStyle/>
          <a:p>
            <a:r>
              <a:rPr lang="da-DK" sz="4200" b="1" dirty="0" err="1">
                <a:solidFill>
                  <a:srgbClr val="224B5A"/>
                </a:solidFill>
              </a:rPr>
              <a:t>Hands-on</a:t>
            </a:r>
            <a:r>
              <a:rPr lang="da-DK" sz="4200" b="1" dirty="0">
                <a:solidFill>
                  <a:srgbClr val="224B5A"/>
                </a:solidFill>
              </a:rPr>
              <a:t> </a:t>
            </a:r>
            <a:r>
              <a:rPr lang="da-DK" sz="4200" b="1" dirty="0" err="1">
                <a:solidFill>
                  <a:srgbClr val="224B5A"/>
                </a:solidFill>
              </a:rPr>
              <a:t>engineering</a:t>
            </a:r>
            <a:r>
              <a:rPr lang="da-DK" sz="4200" b="1" dirty="0">
                <a:solidFill>
                  <a:srgbClr val="224B5A"/>
                </a:solidFill>
              </a:rPr>
              <a:t>: Svævebaneudfordring</a:t>
            </a:r>
            <a:br>
              <a:rPr lang="da-DK" b="1" dirty="0"/>
            </a:br>
            <a:endParaRPr lang="da-DK" dirty="0"/>
          </a:p>
        </p:txBody>
      </p:sp>
      <p:pic>
        <p:nvPicPr>
          <p:cNvPr id="3" name="Billede 2">
            <a:extLst>
              <a:ext uri="{FF2B5EF4-FFF2-40B4-BE49-F238E27FC236}">
                <a16:creationId xmlns:a16="http://schemas.microsoft.com/office/drawing/2014/main" id="{C66625F7-187A-579E-46A4-205BD55D000C}"/>
              </a:ext>
            </a:extLst>
          </p:cNvPr>
          <p:cNvPicPr>
            <a:picLocks noChangeAspect="1"/>
          </p:cNvPicPr>
          <p:nvPr/>
        </p:nvPicPr>
        <p:blipFill rotWithShape="1">
          <a:blip r:embed="rId2"/>
          <a:srcRect l="1" t="24404" r="686" b="9598"/>
          <a:stretch/>
        </p:blipFill>
        <p:spPr>
          <a:xfrm>
            <a:off x="762554" y="2095665"/>
            <a:ext cx="9421842" cy="3149451"/>
          </a:xfrm>
          <a:prstGeom prst="rect">
            <a:avLst/>
          </a:prstGeom>
        </p:spPr>
      </p:pic>
    </p:spTree>
    <p:extLst>
      <p:ext uri="{BB962C8B-B14F-4D97-AF65-F5344CB8AC3E}">
        <p14:creationId xmlns:p14="http://schemas.microsoft.com/office/powerpoint/2010/main" val="3776664794"/>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B70CE2-6BB9-D292-AC4F-6A0321BADC52}"/>
              </a:ext>
            </a:extLst>
          </p:cNvPr>
          <p:cNvSpPr>
            <a:spLocks noGrp="1"/>
          </p:cNvSpPr>
          <p:nvPr>
            <p:ph type="title"/>
          </p:nvPr>
        </p:nvSpPr>
        <p:spPr/>
        <p:txBody>
          <a:bodyPr/>
          <a:lstStyle/>
          <a:p>
            <a:r>
              <a:rPr lang="da-DK" dirty="0">
                <a:solidFill>
                  <a:srgbClr val="224B5A"/>
                </a:solidFill>
              </a:rPr>
              <a:t>Vejledning</a:t>
            </a:r>
          </a:p>
        </p:txBody>
      </p:sp>
      <p:sp>
        <p:nvSpPr>
          <p:cNvPr id="3" name="Pladsholder til indhold 4">
            <a:extLst>
              <a:ext uri="{FF2B5EF4-FFF2-40B4-BE49-F238E27FC236}">
                <a16:creationId xmlns:a16="http://schemas.microsoft.com/office/drawing/2014/main" id="{35E4BF9F-43A5-70AE-DB46-8C8626A81C79}"/>
              </a:ext>
            </a:extLst>
          </p:cNvPr>
          <p:cNvSpPr txBox="1">
            <a:spLocks/>
          </p:cNvSpPr>
          <p:nvPr/>
        </p:nvSpPr>
        <p:spPr>
          <a:xfrm>
            <a:off x="695324" y="1331999"/>
            <a:ext cx="10840183" cy="4582417"/>
          </a:xfrm>
          <a:prstGeom prst="rect">
            <a:avLst/>
          </a:prstGeom>
        </p:spPr>
        <p:txBody>
          <a:bodyPr/>
          <a:lstStyle>
            <a:lvl1pPr marL="179388" indent="-179388" algn="l" defTabSz="914377" rtl="0" eaLnBrk="1" latinLnBrk="0" hangingPunct="1">
              <a:lnSpc>
                <a:spcPct val="100000"/>
              </a:lnSpc>
              <a:spcBef>
                <a:spcPts val="0"/>
              </a:spcBef>
              <a:spcAft>
                <a:spcPts val="1200"/>
              </a:spcAft>
              <a:buFont typeface="Arial" panose="020B0604020202020204" pitchFamily="34" charset="0"/>
              <a:buChar char="•"/>
              <a:defRPr sz="1800" kern="1200">
                <a:solidFill>
                  <a:schemeClr val="tx1"/>
                </a:solidFill>
                <a:latin typeface="+mn-lt"/>
                <a:ea typeface="+mn-ea"/>
                <a:cs typeface="+mn-cs"/>
              </a:defRPr>
            </a:lvl1pPr>
            <a:lvl2pPr marL="35877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2pPr>
            <a:lvl3pPr marL="539750" indent="-180975"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3pPr>
            <a:lvl4pPr marL="719138"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4pPr>
            <a:lvl5pPr marL="898525" indent="-179388" algn="l" defTabSz="914377" rtl="0" eaLnBrk="1" latinLnBrk="0" hangingPunct="1">
              <a:lnSpc>
                <a:spcPct val="100000"/>
              </a:lnSpc>
              <a:spcBef>
                <a:spcPts val="0"/>
              </a:spcBef>
              <a:spcAft>
                <a:spcPts val="1200"/>
              </a:spcAft>
              <a:buFont typeface="Calibri" panose="020F050202020403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spcAft>
                <a:spcPts val="600"/>
              </a:spcAft>
              <a:buFont typeface="Arial" panose="020B0604020202020204" pitchFamily="34" charset="0"/>
              <a:buNone/>
            </a:pPr>
            <a:r>
              <a:rPr lang="da-DK" sz="1600" dirty="0">
                <a:solidFill>
                  <a:srgbClr val="000000"/>
                </a:solidFill>
                <a:latin typeface="Work Sans" pitchFamily="2" charset="0"/>
              </a:rPr>
              <a:t>I samarbejde med de andre elever i din gruppe, skal du løse nedenstående design- og udviklingsopgave.</a:t>
            </a:r>
          </a:p>
          <a:p>
            <a:pPr marL="342900" indent="-342900">
              <a:lnSpc>
                <a:spcPct val="114000"/>
              </a:lnSpc>
              <a:spcAft>
                <a:spcPts val="600"/>
              </a:spcAft>
              <a:buFont typeface="+mj-lt"/>
              <a:buAutoNum type="arabicPeriod"/>
            </a:pPr>
            <a:r>
              <a:rPr lang="da-DK" sz="1600" dirty="0">
                <a:solidFill>
                  <a:srgbClr val="000000"/>
                </a:solidFill>
                <a:latin typeface="Work Sans" pitchFamily="2" charset="0"/>
              </a:rPr>
              <a:t>I får udleveret en pose med følgende:</a:t>
            </a:r>
            <a:br>
              <a:rPr lang="da-DK" sz="1600" dirty="0">
                <a:solidFill>
                  <a:srgbClr val="000000"/>
                </a:solidFill>
                <a:latin typeface="Work Sans" pitchFamily="2" charset="0"/>
              </a:rPr>
            </a:br>
            <a:r>
              <a:rPr lang="da-DK" sz="1600" dirty="0">
                <a:solidFill>
                  <a:srgbClr val="000000"/>
                </a:solidFill>
                <a:latin typeface="Work Sans" pitchFamily="2" charset="0"/>
              </a:rPr>
              <a:t>7 m fiskesnøre</a:t>
            </a:r>
            <a:br>
              <a:rPr lang="da-DK" sz="1600" dirty="0">
                <a:solidFill>
                  <a:srgbClr val="000000"/>
                </a:solidFill>
                <a:latin typeface="Work Sans" pitchFamily="2" charset="0"/>
              </a:rPr>
            </a:br>
            <a:r>
              <a:rPr lang="da-DK" sz="1600" dirty="0">
                <a:solidFill>
                  <a:srgbClr val="000000"/>
                </a:solidFill>
                <a:latin typeface="Work Sans" pitchFamily="2" charset="0"/>
              </a:rPr>
              <a:t>7 m gavebånd</a:t>
            </a:r>
            <a:br>
              <a:rPr lang="da-DK" sz="1600" dirty="0">
                <a:solidFill>
                  <a:srgbClr val="000000"/>
                </a:solidFill>
                <a:latin typeface="Work Sans" pitchFamily="2" charset="0"/>
              </a:rPr>
            </a:br>
            <a:r>
              <a:rPr lang="da-DK" sz="1600" dirty="0">
                <a:solidFill>
                  <a:srgbClr val="000000"/>
                </a:solidFill>
                <a:latin typeface="Work Sans" pitchFamily="2" charset="0"/>
              </a:rPr>
              <a:t>7 m sejlgarn</a:t>
            </a:r>
            <a:br>
              <a:rPr lang="da-DK" sz="1600" dirty="0">
                <a:solidFill>
                  <a:srgbClr val="000000"/>
                </a:solidFill>
                <a:latin typeface="Work Sans" pitchFamily="2" charset="0"/>
              </a:rPr>
            </a:br>
            <a:r>
              <a:rPr lang="da-DK" sz="1600" dirty="0">
                <a:solidFill>
                  <a:srgbClr val="000000"/>
                </a:solidFill>
                <a:latin typeface="Work Sans" pitchFamily="2" charset="0"/>
              </a:rPr>
              <a:t>2 x 1 m malertape</a:t>
            </a:r>
            <a:br>
              <a:rPr lang="da-DK" sz="1600" dirty="0">
                <a:solidFill>
                  <a:srgbClr val="000000"/>
                </a:solidFill>
                <a:latin typeface="Work Sans" pitchFamily="2" charset="0"/>
              </a:rPr>
            </a:br>
            <a:r>
              <a:rPr lang="da-DK" sz="1600" dirty="0">
                <a:solidFill>
                  <a:srgbClr val="000000"/>
                </a:solidFill>
                <a:latin typeface="Work Sans" pitchFamily="2" charset="0"/>
              </a:rPr>
              <a:t>Målebånd </a:t>
            </a:r>
            <a:br>
              <a:rPr lang="da-DK" sz="1600" dirty="0">
                <a:solidFill>
                  <a:srgbClr val="000000"/>
                </a:solidFill>
                <a:latin typeface="Work Sans" pitchFamily="2" charset="0"/>
              </a:rPr>
            </a:br>
            <a:r>
              <a:rPr lang="da-DK" sz="1600" dirty="0">
                <a:solidFill>
                  <a:srgbClr val="000000"/>
                </a:solidFill>
                <a:latin typeface="Work Sans" pitchFamily="2" charset="0"/>
              </a:rPr>
              <a:t>3 </a:t>
            </a:r>
            <a:r>
              <a:rPr lang="da-DK" sz="1600" dirty="0" err="1">
                <a:solidFill>
                  <a:srgbClr val="000000"/>
                </a:solidFill>
                <a:latin typeface="Work Sans" pitchFamily="2" charset="0"/>
              </a:rPr>
              <a:t>papirclips</a:t>
            </a:r>
            <a:r>
              <a:rPr lang="da-DK" sz="1600" dirty="0">
                <a:solidFill>
                  <a:srgbClr val="000000"/>
                </a:solidFill>
                <a:latin typeface="Work Sans" pitchFamily="2" charset="0"/>
              </a:rPr>
              <a:t> (hvoraf den ene kan bruges til at fastgøre line til loft/væg med)</a:t>
            </a:r>
            <a:br>
              <a:rPr lang="da-DK" sz="1600" dirty="0">
                <a:solidFill>
                  <a:srgbClr val="000000"/>
                </a:solidFill>
                <a:latin typeface="Work Sans" pitchFamily="2" charset="0"/>
              </a:rPr>
            </a:br>
            <a:r>
              <a:rPr lang="da-DK" sz="1600" dirty="0">
                <a:solidFill>
                  <a:srgbClr val="000000"/>
                </a:solidFill>
                <a:latin typeface="Work Sans" pitchFamily="2" charset="0"/>
              </a:rPr>
              <a:t>1 spændeskive</a:t>
            </a:r>
            <a:br>
              <a:rPr lang="da-DK" sz="1600" dirty="0">
                <a:solidFill>
                  <a:srgbClr val="000000"/>
                </a:solidFill>
                <a:latin typeface="Work Sans" pitchFamily="2" charset="0"/>
              </a:rPr>
            </a:br>
            <a:r>
              <a:rPr lang="da-DK" sz="1600" dirty="0">
                <a:solidFill>
                  <a:srgbClr val="000000"/>
                </a:solidFill>
                <a:latin typeface="Work Sans" pitchFamily="2" charset="0"/>
              </a:rPr>
              <a:t>1 saks</a:t>
            </a:r>
          </a:p>
          <a:p>
            <a:pPr marL="342900" indent="-342900">
              <a:lnSpc>
                <a:spcPct val="114000"/>
              </a:lnSpc>
              <a:spcAft>
                <a:spcPts val="600"/>
              </a:spcAft>
              <a:buFont typeface="+mj-lt"/>
              <a:buAutoNum type="arabicPeriod"/>
            </a:pPr>
            <a:r>
              <a:rPr lang="da-DK" sz="1600" dirty="0">
                <a:solidFill>
                  <a:srgbClr val="000000"/>
                </a:solidFill>
                <a:latin typeface="Work Sans" pitchFamily="2" charset="0"/>
              </a:rPr>
              <a:t>Inden for det angivne tidsrum skal I designe og bygge en svævebane, der starter i 2,3 meters højde og rækker 5 meter frem – og som den udleverede spændeskive kan glide nedad langsomst muligt. </a:t>
            </a:r>
            <a:br>
              <a:rPr lang="da-DK" sz="1600" dirty="0">
                <a:solidFill>
                  <a:srgbClr val="000000"/>
                </a:solidFill>
                <a:latin typeface="Work Sans" pitchFamily="2" charset="0"/>
              </a:rPr>
            </a:br>
            <a:r>
              <a:rPr lang="da-DK" sz="1600" u="sng" dirty="0">
                <a:solidFill>
                  <a:srgbClr val="000000"/>
                </a:solidFill>
                <a:latin typeface="Work Sans" pitchFamily="2" charset="0"/>
              </a:rPr>
              <a:t>Det gælder om at komme sidst! </a:t>
            </a:r>
            <a:r>
              <a:rPr lang="da-DK" sz="1600" dirty="0">
                <a:solidFill>
                  <a:srgbClr val="000000"/>
                </a:solidFill>
                <a:latin typeface="Work Sans" pitchFamily="2" charset="0"/>
              </a:rPr>
              <a:t>I må kun anvende de udleverede materialer.</a:t>
            </a:r>
          </a:p>
          <a:p>
            <a:pPr marL="342900" indent="-342900">
              <a:lnSpc>
                <a:spcPct val="114000"/>
              </a:lnSpc>
              <a:spcAft>
                <a:spcPts val="600"/>
              </a:spcAft>
              <a:buFont typeface="+mj-lt"/>
              <a:buAutoNum type="arabicPeriod"/>
            </a:pPr>
            <a:r>
              <a:rPr lang="da-DK" sz="1600" dirty="0">
                <a:solidFill>
                  <a:srgbClr val="000000"/>
                </a:solidFill>
                <a:latin typeface="Work Sans" pitchFamily="2" charset="0"/>
              </a:rPr>
              <a:t>Samarbejd i gruppen, og involver alle i både design og afprøvning af jeres svævebane.</a:t>
            </a:r>
            <a:br>
              <a:rPr lang="da-DK" sz="1600" dirty="0">
                <a:solidFill>
                  <a:srgbClr val="000000"/>
                </a:solidFill>
                <a:latin typeface="Work Sans" pitchFamily="2" charset="0"/>
              </a:rPr>
            </a:br>
            <a:r>
              <a:rPr lang="da-DK" sz="1600" dirty="0">
                <a:solidFill>
                  <a:srgbClr val="000000"/>
                </a:solidFill>
                <a:latin typeface="Work Sans" pitchFamily="2" charset="0"/>
              </a:rPr>
              <a:t>Gruppen med den spændeskive, der kommer sidst ned ad linen, har vundet.</a:t>
            </a:r>
            <a:r>
              <a:rPr lang="da-DK" dirty="0"/>
              <a:t> </a:t>
            </a:r>
            <a:br>
              <a:rPr lang="da-DK" dirty="0"/>
            </a:br>
            <a:endParaRPr lang="da-DK" dirty="0"/>
          </a:p>
        </p:txBody>
      </p:sp>
      <p:pic>
        <p:nvPicPr>
          <p:cNvPr id="4" name="Billede 3">
            <a:extLst>
              <a:ext uri="{FF2B5EF4-FFF2-40B4-BE49-F238E27FC236}">
                <a16:creationId xmlns:a16="http://schemas.microsoft.com/office/drawing/2014/main" id="{8970FD9D-5C44-4DC6-ED94-5FEC5DA67ADA}"/>
              </a:ext>
            </a:extLst>
          </p:cNvPr>
          <p:cNvPicPr>
            <a:picLocks noChangeAspect="1"/>
          </p:cNvPicPr>
          <p:nvPr/>
        </p:nvPicPr>
        <p:blipFill>
          <a:blip r:embed="rId2"/>
          <a:stretch>
            <a:fillRect/>
          </a:stretch>
        </p:blipFill>
        <p:spPr>
          <a:xfrm>
            <a:off x="6215975" y="1902670"/>
            <a:ext cx="4522449" cy="702472"/>
          </a:xfrm>
          <a:prstGeom prst="rect">
            <a:avLst/>
          </a:prstGeom>
        </p:spPr>
      </p:pic>
      <p:grpSp>
        <p:nvGrpSpPr>
          <p:cNvPr id="5" name="Gruppe 4">
            <a:extLst>
              <a:ext uri="{FF2B5EF4-FFF2-40B4-BE49-F238E27FC236}">
                <a16:creationId xmlns:a16="http://schemas.microsoft.com/office/drawing/2014/main" id="{002BC082-AB63-DDB5-B5A2-4261EEC7EB6A}"/>
              </a:ext>
            </a:extLst>
          </p:cNvPr>
          <p:cNvGrpSpPr/>
          <p:nvPr/>
        </p:nvGrpSpPr>
        <p:grpSpPr>
          <a:xfrm>
            <a:off x="9459870" y="2684953"/>
            <a:ext cx="2350192" cy="1574825"/>
            <a:chOff x="9740901" y="2723535"/>
            <a:chExt cx="2350192" cy="1574825"/>
          </a:xfrm>
        </p:grpSpPr>
        <p:grpSp>
          <p:nvGrpSpPr>
            <p:cNvPr id="6" name="Gruppe 5">
              <a:extLst>
                <a:ext uri="{FF2B5EF4-FFF2-40B4-BE49-F238E27FC236}">
                  <a16:creationId xmlns:a16="http://schemas.microsoft.com/office/drawing/2014/main" id="{151A253F-25CA-C91F-325B-0E175D1BFE80}"/>
                </a:ext>
              </a:extLst>
            </p:cNvPr>
            <p:cNvGrpSpPr/>
            <p:nvPr/>
          </p:nvGrpSpPr>
          <p:grpSpPr>
            <a:xfrm>
              <a:off x="9838424" y="3175813"/>
              <a:ext cx="2252669" cy="1122547"/>
              <a:chOff x="9838424" y="3175813"/>
              <a:chExt cx="2252669" cy="1122547"/>
            </a:xfrm>
          </p:grpSpPr>
          <p:sp>
            <p:nvSpPr>
              <p:cNvPr id="8" name="Retvinklet trekant 7">
                <a:extLst>
                  <a:ext uri="{FF2B5EF4-FFF2-40B4-BE49-F238E27FC236}">
                    <a16:creationId xmlns:a16="http://schemas.microsoft.com/office/drawing/2014/main" id="{17AA0027-8FA3-25DF-EE61-DC8E3E918E25}"/>
                  </a:ext>
                </a:extLst>
              </p:cNvPr>
              <p:cNvSpPr/>
              <p:nvPr/>
            </p:nvSpPr>
            <p:spPr>
              <a:xfrm flipH="1">
                <a:off x="9838424" y="3175813"/>
                <a:ext cx="1800000" cy="828000"/>
              </a:xfrm>
              <a:prstGeom prst="rtTriangl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Tekstfelt 8">
                <a:extLst>
                  <a:ext uri="{FF2B5EF4-FFF2-40B4-BE49-F238E27FC236}">
                    <a16:creationId xmlns:a16="http://schemas.microsoft.com/office/drawing/2014/main" id="{5A48FEEA-0C00-915E-47C4-618C2387D497}"/>
                  </a:ext>
                </a:extLst>
              </p:cNvPr>
              <p:cNvSpPr txBox="1"/>
              <p:nvPr/>
            </p:nvSpPr>
            <p:spPr>
              <a:xfrm>
                <a:off x="11638424" y="3469318"/>
                <a:ext cx="452669" cy="307777"/>
              </a:xfrm>
              <a:prstGeom prst="rect">
                <a:avLst/>
              </a:prstGeom>
              <a:noFill/>
            </p:spPr>
            <p:txBody>
              <a:bodyPr wrap="square" rtlCol="0">
                <a:spAutoFit/>
              </a:bodyPr>
              <a:lstStyle/>
              <a:p>
                <a:r>
                  <a:rPr lang="da-DK" sz="1400" dirty="0">
                    <a:solidFill>
                      <a:srgbClr val="FF0000"/>
                    </a:solidFill>
                  </a:rPr>
                  <a:t>2,3</a:t>
                </a:r>
              </a:p>
            </p:txBody>
          </p:sp>
          <p:sp>
            <p:nvSpPr>
              <p:cNvPr id="10" name="Tekstfelt 9">
                <a:extLst>
                  <a:ext uri="{FF2B5EF4-FFF2-40B4-BE49-F238E27FC236}">
                    <a16:creationId xmlns:a16="http://schemas.microsoft.com/office/drawing/2014/main" id="{D1F1EEEC-7831-3D0D-5C24-EE63CC95A659}"/>
                  </a:ext>
                </a:extLst>
              </p:cNvPr>
              <p:cNvSpPr txBox="1"/>
              <p:nvPr/>
            </p:nvSpPr>
            <p:spPr>
              <a:xfrm>
                <a:off x="10660655" y="3990583"/>
                <a:ext cx="452669" cy="307777"/>
              </a:xfrm>
              <a:prstGeom prst="rect">
                <a:avLst/>
              </a:prstGeom>
              <a:noFill/>
            </p:spPr>
            <p:txBody>
              <a:bodyPr wrap="square" rtlCol="0">
                <a:spAutoFit/>
              </a:bodyPr>
              <a:lstStyle/>
              <a:p>
                <a:r>
                  <a:rPr lang="da-DK" sz="1400" dirty="0">
                    <a:solidFill>
                      <a:srgbClr val="FF0000"/>
                    </a:solidFill>
                  </a:rPr>
                  <a:t>5</a:t>
                </a:r>
              </a:p>
            </p:txBody>
          </p:sp>
        </p:grpSp>
        <p:sp>
          <p:nvSpPr>
            <p:cNvPr id="7" name="Rektangel 6">
              <a:extLst>
                <a:ext uri="{FF2B5EF4-FFF2-40B4-BE49-F238E27FC236}">
                  <a16:creationId xmlns:a16="http://schemas.microsoft.com/office/drawing/2014/main" id="{EFCBA228-D1F6-19A2-4B34-157B882A84A2}"/>
                </a:ext>
              </a:extLst>
            </p:cNvPr>
            <p:cNvSpPr/>
            <p:nvPr/>
          </p:nvSpPr>
          <p:spPr>
            <a:xfrm>
              <a:off x="9740901" y="2723535"/>
              <a:ext cx="1884824" cy="12670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grpSp>
    </p:spTree>
    <p:extLst>
      <p:ext uri="{BB962C8B-B14F-4D97-AF65-F5344CB8AC3E}">
        <p14:creationId xmlns:p14="http://schemas.microsoft.com/office/powerpoint/2010/main" val="124136001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687CAD2-CF8B-2366-9EA6-B6BF807D010A}"/>
              </a:ext>
            </a:extLst>
          </p:cNvPr>
          <p:cNvSpPr>
            <a:spLocks noGrp="1"/>
          </p:cNvSpPr>
          <p:nvPr>
            <p:ph type="title"/>
          </p:nvPr>
        </p:nvSpPr>
        <p:spPr/>
        <p:txBody>
          <a:bodyPr/>
          <a:lstStyle/>
          <a:p>
            <a:r>
              <a:rPr lang="da-DK" dirty="0">
                <a:solidFill>
                  <a:srgbClr val="224B5A"/>
                </a:solidFill>
              </a:rPr>
              <a:t>Grupper:</a:t>
            </a:r>
          </a:p>
        </p:txBody>
      </p:sp>
      <p:sp>
        <p:nvSpPr>
          <p:cNvPr id="3" name="Tekstfelt 2">
            <a:extLst>
              <a:ext uri="{FF2B5EF4-FFF2-40B4-BE49-F238E27FC236}">
                <a16:creationId xmlns:a16="http://schemas.microsoft.com/office/drawing/2014/main" id="{A508A556-E40C-44B6-0FA8-D54BB8AA62DF}"/>
              </a:ext>
            </a:extLst>
          </p:cNvPr>
          <p:cNvSpPr txBox="1"/>
          <p:nvPr/>
        </p:nvSpPr>
        <p:spPr>
          <a:xfrm>
            <a:off x="695325" y="1380796"/>
            <a:ext cx="8058150" cy="3570208"/>
          </a:xfrm>
          <a:prstGeom prst="rect">
            <a:avLst/>
          </a:prstGeom>
          <a:noFill/>
        </p:spPr>
        <p:txBody>
          <a:bodyPr wrap="square" rtlCol="0">
            <a:spAutoFit/>
          </a:bodyPr>
          <a:lstStyle/>
          <a:p>
            <a:pPr>
              <a:spcBef>
                <a:spcPts val="600"/>
              </a:spcBef>
            </a:pPr>
            <a:r>
              <a:rPr lang="da-DK" sz="2800" dirty="0">
                <a:latin typeface="Work Sans" pitchFamily="2" charset="0"/>
              </a:rPr>
              <a:t>1.</a:t>
            </a:r>
          </a:p>
          <a:p>
            <a:pPr>
              <a:spcBef>
                <a:spcPts val="600"/>
              </a:spcBef>
            </a:pPr>
            <a:r>
              <a:rPr lang="da-DK" sz="2800" dirty="0">
                <a:latin typeface="Work Sans" pitchFamily="2" charset="0"/>
              </a:rPr>
              <a:t>2.</a:t>
            </a:r>
          </a:p>
          <a:p>
            <a:pPr>
              <a:spcBef>
                <a:spcPts val="600"/>
              </a:spcBef>
            </a:pPr>
            <a:r>
              <a:rPr lang="da-DK" sz="2800" dirty="0">
                <a:latin typeface="Work Sans" pitchFamily="2" charset="0"/>
              </a:rPr>
              <a:t>3.</a:t>
            </a:r>
          </a:p>
          <a:p>
            <a:pPr>
              <a:spcBef>
                <a:spcPts val="600"/>
              </a:spcBef>
            </a:pPr>
            <a:r>
              <a:rPr lang="da-DK" sz="2800" dirty="0">
                <a:latin typeface="Work Sans" pitchFamily="2" charset="0"/>
              </a:rPr>
              <a:t>4.</a:t>
            </a:r>
          </a:p>
          <a:p>
            <a:pPr>
              <a:spcBef>
                <a:spcPts val="600"/>
              </a:spcBef>
            </a:pPr>
            <a:r>
              <a:rPr lang="da-DK" sz="2800" dirty="0">
                <a:latin typeface="Work Sans" pitchFamily="2" charset="0"/>
              </a:rPr>
              <a:t>5.</a:t>
            </a:r>
          </a:p>
          <a:p>
            <a:pPr>
              <a:spcBef>
                <a:spcPts val="600"/>
              </a:spcBef>
            </a:pPr>
            <a:r>
              <a:rPr lang="da-DK" sz="2800" dirty="0">
                <a:latin typeface="Work Sans" pitchFamily="2" charset="0"/>
              </a:rPr>
              <a:t>6.</a:t>
            </a:r>
          </a:p>
          <a:p>
            <a:pPr>
              <a:spcBef>
                <a:spcPts val="600"/>
              </a:spcBef>
            </a:pPr>
            <a:r>
              <a:rPr lang="da-DK" sz="2800" dirty="0">
                <a:latin typeface="Work Sans" pitchFamily="2" charset="0"/>
              </a:rPr>
              <a:t>7.</a:t>
            </a:r>
          </a:p>
        </p:txBody>
      </p:sp>
    </p:spTree>
    <p:extLst>
      <p:ext uri="{BB962C8B-B14F-4D97-AF65-F5344CB8AC3E}">
        <p14:creationId xmlns:p14="http://schemas.microsoft.com/office/powerpoint/2010/main" val="328720450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F0E74FC-B981-28B3-23B3-9BF2F4A70BB8}"/>
              </a:ext>
            </a:extLst>
          </p:cNvPr>
          <p:cNvSpPr>
            <a:spLocks noGrp="1"/>
          </p:cNvSpPr>
          <p:nvPr>
            <p:ph type="title"/>
          </p:nvPr>
        </p:nvSpPr>
        <p:spPr/>
        <p:txBody>
          <a:bodyPr/>
          <a:lstStyle/>
          <a:p>
            <a:r>
              <a:rPr lang="da-DK" dirty="0">
                <a:solidFill>
                  <a:srgbClr val="224B5A"/>
                </a:solidFill>
              </a:rPr>
              <a:t>Udfyld jeres logbog</a:t>
            </a:r>
          </a:p>
        </p:txBody>
      </p:sp>
      <p:pic>
        <p:nvPicPr>
          <p:cNvPr id="3" name="Billede 2" descr="model2.pdf">
            <a:extLst>
              <a:ext uri="{FF2B5EF4-FFF2-40B4-BE49-F238E27FC236}">
                <a16:creationId xmlns:a16="http://schemas.microsoft.com/office/drawing/2014/main" id="{5DAC027F-5D09-6F74-EF3C-4C4F15E13C3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8130" y="1379035"/>
            <a:ext cx="5802108" cy="4099930"/>
          </a:xfrm>
          <a:prstGeom prst="rect">
            <a:avLst/>
          </a:prstGeom>
        </p:spPr>
      </p:pic>
      <p:sp>
        <p:nvSpPr>
          <p:cNvPr id="4" name="Tekstfelt 3">
            <a:extLst>
              <a:ext uri="{FF2B5EF4-FFF2-40B4-BE49-F238E27FC236}">
                <a16:creationId xmlns:a16="http://schemas.microsoft.com/office/drawing/2014/main" id="{3B6B27BE-3B88-AA14-3050-9741505226D0}"/>
              </a:ext>
            </a:extLst>
          </p:cNvPr>
          <p:cNvSpPr txBox="1"/>
          <p:nvPr/>
        </p:nvSpPr>
        <p:spPr>
          <a:xfrm>
            <a:off x="6451739" y="2198521"/>
            <a:ext cx="4948463" cy="2554545"/>
          </a:xfrm>
          <a:prstGeom prst="rect">
            <a:avLst/>
          </a:prstGeom>
          <a:noFill/>
        </p:spPr>
        <p:txBody>
          <a:bodyPr wrap="square" rtlCol="0">
            <a:spAutoFit/>
          </a:bodyPr>
          <a:lstStyle/>
          <a:p>
            <a:pPr marL="342900" lvl="0" indent="-342900">
              <a:buFont typeface="+mj-lt"/>
              <a:buAutoNum type="arabicPeriod"/>
            </a:pPr>
            <a:r>
              <a:rPr lang="da-DK" sz="2000" dirty="0">
                <a:solidFill>
                  <a:srgbClr val="000000"/>
                </a:solidFill>
                <a:effectLst/>
                <a:latin typeface="Work Sans" pitchFamily="2" charset="0"/>
                <a:ea typeface="Times New Roman" panose="02020603050405020304" pitchFamily="18" charset="0"/>
              </a:rPr>
              <a:t>Hvad gik godt, og hvad gik mindre godt med svævebaneøvelsen?</a:t>
            </a:r>
            <a:endParaRPr lang="da-DK" sz="2000" dirty="0">
              <a:effectLst/>
              <a:latin typeface="Work Sans" pitchFamily="2" charset="0"/>
              <a:ea typeface="Times New Roman" panose="02020603050405020304" pitchFamily="18" charset="0"/>
            </a:endParaRPr>
          </a:p>
          <a:p>
            <a:pPr marL="342900" lvl="0" indent="-342900">
              <a:spcBef>
                <a:spcPts val="1200"/>
              </a:spcBef>
              <a:buFont typeface="+mj-lt"/>
              <a:buAutoNum type="arabicPeriod"/>
            </a:pPr>
            <a:r>
              <a:rPr lang="da-DK" sz="2000" dirty="0">
                <a:solidFill>
                  <a:srgbClr val="000000"/>
                </a:solidFill>
                <a:effectLst/>
                <a:latin typeface="Work Sans" pitchFamily="2" charset="0"/>
                <a:ea typeface="Times New Roman" panose="02020603050405020304" pitchFamily="18" charset="0"/>
              </a:rPr>
              <a:t>Kom I igennem alle faser i engineering-modellen?</a:t>
            </a:r>
            <a:endParaRPr lang="da-DK" sz="2000" dirty="0">
              <a:effectLst/>
              <a:latin typeface="Work Sans" pitchFamily="2" charset="0"/>
              <a:ea typeface="Times New Roman" panose="02020603050405020304" pitchFamily="18" charset="0"/>
            </a:endParaRPr>
          </a:p>
          <a:p>
            <a:pPr marL="342900" lvl="0" indent="-342900">
              <a:spcBef>
                <a:spcPts val="1200"/>
              </a:spcBef>
              <a:buFont typeface="+mj-lt"/>
              <a:buAutoNum type="arabicPeriod"/>
            </a:pPr>
            <a:r>
              <a:rPr lang="da-DK" sz="2000" dirty="0">
                <a:solidFill>
                  <a:srgbClr val="000000"/>
                </a:solidFill>
                <a:effectLst/>
                <a:latin typeface="Work Sans" pitchFamily="2" charset="0"/>
                <a:ea typeface="Times New Roman" panose="02020603050405020304" pitchFamily="18" charset="0"/>
              </a:rPr>
              <a:t>Hvordan kan I bedst forbedre jeres arbejdsproces?</a:t>
            </a:r>
            <a:endParaRPr lang="da-DK" sz="2000" dirty="0">
              <a:effectLst/>
              <a:latin typeface="Work Sans" pitchFamily="2" charset="0"/>
              <a:ea typeface="Times New Roman" panose="02020603050405020304" pitchFamily="18" charset="0"/>
            </a:endParaRPr>
          </a:p>
          <a:p>
            <a:endParaRPr lang="da-DK" sz="2000" dirty="0">
              <a:latin typeface="Work Sans" pitchFamily="2" charset="0"/>
            </a:endParaRPr>
          </a:p>
        </p:txBody>
      </p:sp>
    </p:spTree>
    <p:extLst>
      <p:ext uri="{BB962C8B-B14F-4D97-AF65-F5344CB8AC3E}">
        <p14:creationId xmlns:p14="http://schemas.microsoft.com/office/powerpoint/2010/main" val="83458631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17F35CB8-0723-07E3-084A-9DE0F5358D6C}"/>
              </a:ext>
            </a:extLst>
          </p:cNvPr>
          <p:cNvSpPr>
            <a:spLocks noGrp="1"/>
          </p:cNvSpPr>
          <p:nvPr>
            <p:ph type="title"/>
          </p:nvPr>
        </p:nvSpPr>
        <p:spPr>
          <a:xfrm>
            <a:off x="0" y="1440000"/>
            <a:ext cx="12192000" cy="2635623"/>
          </a:xfrm>
        </p:spPr>
        <p:txBody>
          <a:bodyPr anchor="t" anchorCtr="0"/>
          <a:lstStyle/>
          <a:p>
            <a:pPr algn="ctr"/>
            <a:r>
              <a:rPr lang="da-DK" sz="6000" dirty="0">
                <a:solidFill>
                  <a:srgbClr val="224B5A"/>
                </a:solidFill>
                <a:latin typeface="BetonEF" pitchFamily="50" charset="0"/>
              </a:rPr>
              <a:t> </a:t>
            </a:r>
            <a:br>
              <a:rPr lang="da-DK" sz="6000" dirty="0">
                <a:solidFill>
                  <a:srgbClr val="224B5A"/>
                </a:solidFill>
                <a:latin typeface="BetonEF" pitchFamily="50" charset="0"/>
              </a:rPr>
            </a:br>
            <a:br>
              <a:rPr lang="da-DK" sz="6000" dirty="0">
                <a:solidFill>
                  <a:srgbClr val="224B5A"/>
                </a:solidFill>
                <a:latin typeface="BetonEF" pitchFamily="50" charset="0"/>
              </a:rPr>
            </a:br>
            <a:r>
              <a:rPr lang="da-DK" sz="4400" dirty="0">
                <a:solidFill>
                  <a:srgbClr val="224B5A"/>
                </a:solidFill>
              </a:rPr>
              <a:t>Introduktion til engineering-udfordringen</a:t>
            </a:r>
            <a:endParaRPr lang="da-DK" dirty="0">
              <a:solidFill>
                <a:srgbClr val="224B5A"/>
              </a:solidFill>
              <a:latin typeface="BetonEF" pitchFamily="50" charset="0"/>
            </a:endParaRPr>
          </a:p>
        </p:txBody>
      </p:sp>
      <p:sp>
        <p:nvSpPr>
          <p:cNvPr id="2" name="Titel 1">
            <a:extLst>
              <a:ext uri="{FF2B5EF4-FFF2-40B4-BE49-F238E27FC236}">
                <a16:creationId xmlns:a16="http://schemas.microsoft.com/office/drawing/2014/main" id="{649BB1E1-ED61-1CDD-B40F-DF7AE0BE7376}"/>
              </a:ext>
            </a:extLst>
          </p:cNvPr>
          <p:cNvSpPr txBox="1">
            <a:spLocks/>
          </p:cNvSpPr>
          <p:nvPr/>
        </p:nvSpPr>
        <p:spPr>
          <a:xfrm>
            <a:off x="3517037" y="1772913"/>
            <a:ext cx="5157926" cy="1019114"/>
          </a:xfrm>
          <a:prstGeom prst="rect">
            <a:avLst/>
          </a:prstGeom>
          <a:solidFill>
            <a:srgbClr val="224B5A"/>
          </a:solidFill>
        </p:spPr>
        <p:txBody>
          <a:bodyPr vert="horz" lIns="0" tIns="108000" rIns="91440" bIns="45720" rtlCol="0" anchor="t" anchorCtr="0">
            <a:noAutofit/>
          </a:bodyPr>
          <a:lstStyle>
            <a:lvl1pPr algn="l" defTabSz="914377" rtl="0" eaLnBrk="1" latinLnBrk="0" hangingPunct="1">
              <a:lnSpc>
                <a:spcPct val="90000"/>
              </a:lnSpc>
              <a:spcBef>
                <a:spcPct val="0"/>
              </a:spcBef>
              <a:buNone/>
              <a:defRPr sz="4400" b="0" kern="1200">
                <a:solidFill>
                  <a:srgbClr val="587F8A"/>
                </a:solidFill>
                <a:latin typeface="BetonEF-Bold" panose="02000503040000020003"/>
                <a:ea typeface="+mj-ea"/>
                <a:cs typeface="+mj-cs"/>
              </a:defRPr>
            </a:lvl1pPr>
          </a:lstStyle>
          <a:p>
            <a:pPr algn="ctr"/>
            <a:r>
              <a:rPr lang="da-DK" sz="6000" dirty="0">
                <a:solidFill>
                  <a:schemeClr val="bg1"/>
                </a:solidFill>
                <a:latin typeface="BetonEF" pitchFamily="50" charset="0"/>
              </a:rPr>
              <a:t>Lektion 2</a:t>
            </a:r>
          </a:p>
        </p:txBody>
      </p:sp>
    </p:spTree>
    <p:extLst>
      <p:ext uri="{BB962C8B-B14F-4D97-AF65-F5344CB8AC3E}">
        <p14:creationId xmlns:p14="http://schemas.microsoft.com/office/powerpoint/2010/main" val="2996603378"/>
      </p:ext>
    </p:extLst>
  </p:cSld>
  <p:clrMapOvr>
    <a:masterClrMapping/>
  </p:clrMapOvr>
  <p:transition>
    <p:fade/>
  </p:transition>
</p:sld>
</file>

<file path=ppt/theme/theme1.xml><?xml version="1.0" encoding="utf-8"?>
<a:theme xmlns:a="http://schemas.openxmlformats.org/drawingml/2006/main" name="EIS template">
  <a:themeElements>
    <a:clrScheme name="EIS">
      <a:dk1>
        <a:sysClr val="windowText" lastClr="000000"/>
      </a:dk1>
      <a:lt1>
        <a:sysClr val="window" lastClr="FFFFFF"/>
      </a:lt1>
      <a:dk2>
        <a:srgbClr val="000000"/>
      </a:dk2>
      <a:lt2>
        <a:srgbClr val="FFFFFF"/>
      </a:lt2>
      <a:accent1>
        <a:srgbClr val="587F8A"/>
      </a:accent1>
      <a:accent2>
        <a:srgbClr val="BCCF00"/>
      </a:accent2>
      <a:accent3>
        <a:srgbClr val="AEBAC0"/>
      </a:accent3>
      <a:accent4>
        <a:srgbClr val="40ACB6"/>
      </a:accent4>
      <a:accent5>
        <a:srgbClr val="234B5A"/>
      </a:accent5>
      <a:accent6>
        <a:srgbClr val="DDDDDD"/>
      </a:accent6>
      <a:hlink>
        <a:srgbClr val="BCCF00"/>
      </a:hlink>
      <a:folHlink>
        <a:srgbClr val="7F7F7F"/>
      </a:folHlink>
    </a:clrScheme>
    <a:fontScheme name="EIS">
      <a:majorFont>
        <a:latin typeface="Calibri"/>
        <a:ea typeface=""/>
        <a:cs typeface=""/>
      </a:majorFont>
      <a:minorFont>
        <a:latin typeface="Calibri"/>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rugerdefineret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ema">
  <a:themeElements>
    <a:clrScheme name="Kont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ontor">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a182a518-1075-4414-b33f-9ae5c587f5b3">
      <UserInfo>
        <DisplayName>Ghita Wolf Andreasen</DisplayName>
        <AccountId>12</AccountId>
        <AccountType/>
      </UserInfo>
    </SharedWithUsers>
    <lcf76f155ced4ddcb4097134ff3c332f xmlns="c9556b18-80b3-495f-bf06-e7a3be1966d2">
      <Terms xmlns="http://schemas.microsoft.com/office/infopath/2007/PartnerControls"/>
    </lcf76f155ced4ddcb4097134ff3c332f>
    <TaxCatchAll xmlns="a182a518-1075-4414-b33f-9ae5c587f5b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824A62435C14A4286DB020D2DE62476" ma:contentTypeVersion="18" ma:contentTypeDescription="Create a new document." ma:contentTypeScope="" ma:versionID="32fed83ba641ae99dbe5ee28e9a63d70">
  <xsd:schema xmlns:xsd="http://www.w3.org/2001/XMLSchema" xmlns:xs="http://www.w3.org/2001/XMLSchema" xmlns:p="http://schemas.microsoft.com/office/2006/metadata/properties" xmlns:ns2="c9556b18-80b3-495f-bf06-e7a3be1966d2" xmlns:ns3="a182a518-1075-4414-b33f-9ae5c587f5b3" targetNamespace="http://schemas.microsoft.com/office/2006/metadata/properties" ma:root="true" ma:fieldsID="e2f0c6632ad252403969600f6bc2e3eb" ns2:_="" ns3:_="">
    <xsd:import namespace="c9556b18-80b3-495f-bf06-e7a3be1966d2"/>
    <xsd:import namespace="a182a518-1075-4414-b33f-9ae5c587f5b3"/>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556b18-80b3-495f-bf06-e7a3be1966d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LengthInSeconds" ma:index="19" nillable="true" ma:displayName="Length (seconds)"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58568548-9f5a-4e35-9c17-968ba1d5feab" ma:termSetId="09814cd3-568e-fe90-9814-8d621ff8fb84" ma:anchorId="fba54fb3-c3e1-fe81-a776-ca4b69148c4d" ma:open="true" ma:isKeyword="false">
      <xsd:complexType>
        <xsd:sequence>
          <xsd:element ref="pc:Terms" minOccurs="0" maxOccurs="1"/>
        </xsd:sequence>
      </xsd:complexType>
    </xsd:element>
    <xsd:element name="MediaServiceSearchProperties" ma:index="23" nillable="true" ma:displayName="MediaServiceSearchProperties" ma:hidden="true" ma:internalName="MediaServiceSearchProperties" ma:readOnly="true">
      <xsd:simpleType>
        <xsd:restriction base="dms:Note"/>
      </xsd:simple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182a518-1075-4414-b33f-9ae5c587f5b3"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5b5a254-60cb-4216-8964-bd87b223acca}" ma:internalName="TaxCatchAll" ma:showField="CatchAllData" ma:web="a182a518-1075-4414-b33f-9ae5c587f5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2CE1CC-95F7-4584-9450-33F63802ABB0}">
  <ds:schemaRefs>
    <ds:schemaRef ds:uri="http://schemas.microsoft.com/sharepoint/v3/contenttype/forms"/>
  </ds:schemaRefs>
</ds:datastoreItem>
</file>

<file path=customXml/itemProps2.xml><?xml version="1.0" encoding="utf-8"?>
<ds:datastoreItem xmlns:ds="http://schemas.openxmlformats.org/officeDocument/2006/customXml" ds:itemID="{24C3EF39-3305-44D2-9B77-D5B5CFFA3B7F}">
  <ds:schemaRefs>
    <ds:schemaRef ds:uri="http://schemas.microsoft.com/office/2006/documentManagement/types"/>
    <ds:schemaRef ds:uri="http://www.w3.org/XML/1998/namespace"/>
    <ds:schemaRef ds:uri="http://schemas.microsoft.com/office/infopath/2007/PartnerControls"/>
    <ds:schemaRef ds:uri="http://purl.org/dc/elements/1.1/"/>
    <ds:schemaRef ds:uri="http://schemas.microsoft.com/office/2006/metadata/properties"/>
    <ds:schemaRef ds:uri="c9556b18-80b3-495f-bf06-e7a3be1966d2"/>
    <ds:schemaRef ds:uri="http://purl.org/dc/terms/"/>
    <ds:schemaRef ds:uri="http://schemas.openxmlformats.org/package/2006/metadata/core-properties"/>
    <ds:schemaRef ds:uri="a182a518-1075-4414-b33f-9ae5c587f5b3"/>
    <ds:schemaRef ds:uri="http://purl.org/dc/dcmitype/"/>
  </ds:schemaRefs>
</ds:datastoreItem>
</file>

<file path=customXml/itemProps3.xml><?xml version="1.0" encoding="utf-8"?>
<ds:datastoreItem xmlns:ds="http://schemas.openxmlformats.org/officeDocument/2006/customXml" ds:itemID="{D3F0088B-635A-46FA-86A8-98AB4CA7C8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556b18-80b3-495f-bf06-e7a3be1966d2"/>
    <ds:schemaRef ds:uri="a182a518-1075-4414-b33f-9ae5c587f5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7942</TotalTime>
  <Words>1811</Words>
  <Application>Microsoft Office PowerPoint</Application>
  <PresentationFormat>Widescreen</PresentationFormat>
  <Paragraphs>215</Paragraphs>
  <Slides>49</Slides>
  <Notes>8</Notes>
  <HiddenSlides>0</HiddenSlides>
  <MMClips>0</MMClips>
  <ScaleCrop>false</ScaleCrop>
  <HeadingPairs>
    <vt:vector size="6" baseType="variant">
      <vt:variant>
        <vt:lpstr>Benyttede skrifttyper</vt:lpstr>
      </vt:variant>
      <vt:variant>
        <vt:i4>7</vt:i4>
      </vt:variant>
      <vt:variant>
        <vt:lpstr>Tema</vt:lpstr>
      </vt:variant>
      <vt:variant>
        <vt:i4>2</vt:i4>
      </vt:variant>
      <vt:variant>
        <vt:lpstr>Slidetitler</vt:lpstr>
      </vt:variant>
      <vt:variant>
        <vt:i4>49</vt:i4>
      </vt:variant>
    </vt:vector>
  </HeadingPairs>
  <TitlesOfParts>
    <vt:vector size="58" baseType="lpstr">
      <vt:lpstr>Work Sans</vt:lpstr>
      <vt:lpstr>Calibri Light</vt:lpstr>
      <vt:lpstr>Times New Roman</vt:lpstr>
      <vt:lpstr>BetonEF-Bold</vt:lpstr>
      <vt:lpstr>Arial</vt:lpstr>
      <vt:lpstr>Calibri</vt:lpstr>
      <vt:lpstr>BetonEF</vt:lpstr>
      <vt:lpstr>EIS template</vt:lpstr>
      <vt:lpstr>Brugerdefineret design</vt:lpstr>
      <vt:lpstr>PowerPoint-præsentation</vt:lpstr>
      <vt:lpstr>   Introduktion til engineering designprocessen samt hands on-engineering (svævebane-udfordringen)</vt:lpstr>
      <vt:lpstr>Lektionsplan (7 lektioner)</vt:lpstr>
      <vt:lpstr>Introduktion til engineering designprocessen</vt:lpstr>
      <vt:lpstr>Hands-on engineering: Svævebaneudfordring </vt:lpstr>
      <vt:lpstr>Vejledning</vt:lpstr>
      <vt:lpstr>Grupper:</vt:lpstr>
      <vt:lpstr>Udfyld jeres logbog</vt:lpstr>
      <vt:lpstr>   Introduktion til engineering-udfordringen</vt:lpstr>
      <vt:lpstr>Lektionsplan (7 lektioner)</vt:lpstr>
      <vt:lpstr>EDP-modellen – Hvad er det nu lige, det er?</vt:lpstr>
      <vt:lpstr>Narrativ og problem</vt:lpstr>
      <vt:lpstr>Narrativ og problem</vt:lpstr>
      <vt:lpstr>PowerPoint-præsentation</vt:lpstr>
      <vt:lpstr>Udfordring</vt:lpstr>
      <vt:lpstr>Rammer og kriterier</vt:lpstr>
      <vt:lpstr>Mulige undersøgelser</vt:lpstr>
      <vt:lpstr>Energilagring </vt:lpstr>
      <vt:lpstr>Danmarks energiforsyning </vt:lpstr>
      <vt:lpstr>Stenbatterier – find viden om emnet</vt:lpstr>
      <vt:lpstr>Udfyld jeres logbog</vt:lpstr>
      <vt:lpstr>   Konstruktion, refleksion og  forbedring af løsning</vt:lpstr>
      <vt:lpstr>Lektionsplan (7 lektioner)</vt:lpstr>
      <vt:lpstr>PowerPoint-præsentation</vt:lpstr>
      <vt:lpstr>Udfyld jeres logbog</vt:lpstr>
      <vt:lpstr>   Konstruktion, refleksion  og forbedring af løsning</vt:lpstr>
      <vt:lpstr>Lektionsplan (7 lektioner)</vt:lpstr>
      <vt:lpstr>PowerPoint-præsentation</vt:lpstr>
      <vt:lpstr>PowerPoint-præsentation</vt:lpstr>
      <vt:lpstr>Typisk graf for opvarmning og afkøling  af stenbatteri</vt:lpstr>
      <vt:lpstr>Graf for opvarmning af stenbatteri</vt:lpstr>
      <vt:lpstr>Graf for opvarmning af stenbatteri</vt:lpstr>
      <vt:lpstr>Graf for opvarmning af stenbatteri</vt:lpstr>
      <vt:lpstr>Mere om afkølingen</vt:lpstr>
      <vt:lpstr>PowerPoint-præsentation</vt:lpstr>
      <vt:lpstr>Udfyld jeres logbog</vt:lpstr>
      <vt:lpstr>   Feedback og erfaringsudveksling</vt:lpstr>
      <vt:lpstr>Lektionsplan (7 lektioner)</vt:lpstr>
      <vt:lpstr>PowerPoint-præsentation</vt:lpstr>
      <vt:lpstr>PowerPoint-præsentation</vt:lpstr>
      <vt:lpstr>Udfyld jeres logbog</vt:lpstr>
      <vt:lpstr>   Forberedelse af præsentation</vt:lpstr>
      <vt:lpstr>Lektionsplan (7 lektioner)</vt:lpstr>
      <vt:lpstr>PowerPoint-præsentation</vt:lpstr>
      <vt:lpstr>Aflevering af logbog og præsentation </vt:lpstr>
      <vt:lpstr>   Præsentation</vt:lpstr>
      <vt:lpstr>Lektionsplan (7 lektioner)</vt:lpstr>
      <vt:lpstr>Præsentation </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Helle Janniche</dc:creator>
  <cp:lastModifiedBy>Julie Lindholm</cp:lastModifiedBy>
  <cp:revision>84</cp:revision>
  <cp:lastPrinted>2023-08-23T11:29:47Z</cp:lastPrinted>
  <dcterms:created xsi:type="dcterms:W3CDTF">2017-11-20T16:02:28Z</dcterms:created>
  <dcterms:modified xsi:type="dcterms:W3CDTF">2023-11-13T20:26:28Z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0x010100B824A62435C14A4286DB020D2DE62476</vt:lpwstr>
  </property>
  <property fmtid="{D5CDD505-2E9C-101B-9397-08002B2CF9AE}" pid="3" name="MediaServiceImageTags">
    <vt:lpwstr/>
  </property>
</Properties>
</file>