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80" r:id="rId6"/>
    <p:sldId id="279" r:id="rId7"/>
    <p:sldId id="281" r:id="rId8"/>
    <p:sldId id="282" r:id="rId9"/>
    <p:sldId id="283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6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4C500-DF46-485F-9A40-CDC02CF33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4AB11E8-6CE4-499E-BF92-BCED769712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E98AEE4-7942-439F-AE96-440DF1A17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DC9B33-A16A-485B-8FAC-216BD0D53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D0BE68-61BC-4ECC-8327-4B995E442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33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573982-7E4F-42AB-A19D-A2CF40CEF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22AA2F4A-E28E-4229-98E5-145257227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421945-EDD6-43DE-8769-EF6C7F525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370D181-BB6D-4A68-A8DC-45FD5959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7B789D5-B0E7-4001-8BAF-B055A1754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9203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ED605B1-6E58-41E1-AC6F-9B605918BC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BDC0AA0-043F-48B5-AA9C-FBD644E98B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53D5760-A098-4A11-8AD5-A83DF8457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C6AC447-A031-4D2A-9995-405247BDB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4EF5D73-79B5-4424-8205-CF8B8B01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1328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9CDA0F-DD2F-42A8-8269-AD9B7F2D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BBCF800-71AB-4157-B578-0226C42D3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B2E8095-C37A-4CB4-AF29-BF8FBA31E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588028F-A258-4C00-92E2-34A96806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7086E6-50A7-4393-AF19-48E552CD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00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E44B0C-8415-4BE1-AC6E-7BE299E67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F8E243D-080D-40D6-AE78-3C1171413C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9BCAF2E-4B83-4530-86DB-273F0F4A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E701C14-A2C2-4EAB-8DDD-70F55DC2F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15C550F-9557-4F0B-A5DF-692F02D4C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1737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D5450A-5875-4373-B912-FF9A935A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3A88AB-9522-47CB-8620-A8FD70490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FA3A308-AD03-4AEF-A1D7-4AFE258F3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FBDFEF3-3D62-4DB8-989F-B2D13B9AA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59A307-D5E5-430F-9039-F7C104D3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70773C-B8FE-4A15-BFE0-0777D1D9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465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D86414-1300-4DC4-BC4C-1DA380919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0F194C8-638C-4897-9037-027A7ABE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066C461-B29B-42AD-AF9A-69653F24C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FF467ED-EEF1-40AC-AD48-AEC7AE08C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3CB8C0F0-F0C3-438E-A9BE-2A5A986D5F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571176D-40D8-4B8E-9908-CE6EE5F3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060B18C0-84DC-4072-AF35-33460A39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F0ED10C-5CAA-430E-8158-198C213B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170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31CFE8-3A0B-4D70-8D08-7B63E6C1B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3E2DF28D-80A5-4944-80D5-80CA1B07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965B0D8-B122-4675-B035-B344BA07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1C9CD5A-5D35-4DF4-8FD5-C899C607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35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3C8E890-A4A8-41A4-9279-8A352ED8B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FDB85E9-D52E-42BC-BC05-F8D12C23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B83FE16-D89A-41C7-B980-82715F450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74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E5827D-9A0A-42E1-9EA9-23AC36B56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43DAB4-D230-4252-ACA5-608FDF0A9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18CA284-157B-4678-AD45-352FADA89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161BA91-4F69-4AB3-8A19-E263448A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584CBFD-30D6-4CB3-B37C-B0B7FB27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A84A145-DFDC-4816-AF78-FCAD2B7C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884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F620FA-F9C4-44A5-B7DF-73EC61EFB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30D32643-3D00-4851-A54A-F5C25A778F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EC16529-A12B-49EC-9C60-EB7A892B4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5693E6D-55D1-4FF4-A718-116A269A3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5B1CD2-407B-422A-B0C9-D23D96916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4202A38-2167-42CF-970E-133E18931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628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4A6E2FE-031F-409E-95CD-F7770EADD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0F938B1-AA9A-4E09-B4C6-778D8E6910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80F764-A10D-4AFB-8A74-8E436A2CB2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5F5CC-CDB9-4E3A-AB12-BD68EA62E4A9}" type="datetimeFigureOut">
              <a:rPr lang="da-DK" smtClean="0"/>
              <a:t>22-03-2021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6AAE31A-439A-4C31-9207-F178A4B827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4401C09-F8CF-4F96-AF62-308C5327D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4436C-2A4B-4842-B11C-A4710FBEF2E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820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4462" y="6353330"/>
            <a:ext cx="660899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Odder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1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Rammerne for </a:t>
            </a:r>
            <a:r>
              <a:rPr lang="da-DK" sz="3600" b="1" dirty="0" err="1">
                <a:solidFill>
                  <a:srgbClr val="234B5A"/>
                </a:solidFill>
              </a:rPr>
              <a:t>engineering</a:t>
            </a:r>
            <a:r>
              <a:rPr lang="da-DK" sz="3600" b="1" dirty="0">
                <a:solidFill>
                  <a:srgbClr val="234B5A"/>
                </a:solidFill>
              </a:rPr>
              <a:t> i kemi C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B240015-F1F1-4097-AA53-51E0EDC20FE2}"/>
              </a:ext>
            </a:extLst>
          </p:cNvPr>
          <p:cNvSpPr txBox="1"/>
          <p:nvPr/>
        </p:nvSpPr>
        <p:spPr>
          <a:xfrm>
            <a:off x="2991852" y="2213375"/>
            <a:ext cx="6839953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18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4 klasser i 2.g Kemi C (eng/musk-2 </a:t>
            </a:r>
            <a:r>
              <a:rPr lang="da-DK" dirty="0" err="1"/>
              <a:t>samf</a:t>
            </a:r>
            <a:r>
              <a:rPr lang="da-DK" dirty="0"/>
              <a:t>/eng – </a:t>
            </a:r>
            <a:r>
              <a:rPr lang="da-DK" dirty="0" err="1"/>
              <a:t>samf</a:t>
            </a:r>
            <a:r>
              <a:rPr lang="da-DK" dirty="0"/>
              <a:t>/mat)</a:t>
            </a:r>
          </a:p>
          <a:p>
            <a:pPr marL="285750" indent="-18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3 lektioner af 70 min</a:t>
            </a:r>
          </a:p>
          <a:p>
            <a:pPr marL="285750" indent="-180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dirty="0"/>
              <a:t>Fagligt kanonforløb i de 4 klasser </a:t>
            </a:r>
          </a:p>
        </p:txBody>
      </p:sp>
    </p:spTree>
    <p:extLst>
      <p:ext uri="{BB962C8B-B14F-4D97-AF65-F5344CB8AC3E}">
        <p14:creationId xmlns:p14="http://schemas.microsoft.com/office/powerpoint/2010/main" val="982728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4462" y="6353330"/>
            <a:ext cx="660899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Odder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1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Kemi C: Mayonnaise, 4 klasser, 3 lektioner 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B240015-F1F1-4097-AA53-51E0EDC20FE2}"/>
              </a:ext>
            </a:extLst>
          </p:cNvPr>
          <p:cNvSpPr txBox="1"/>
          <p:nvPr/>
        </p:nvSpPr>
        <p:spPr>
          <a:xfrm>
            <a:off x="2991852" y="1822678"/>
            <a:ext cx="6839953" cy="37888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252000">
              <a:lnSpc>
                <a:spcPct val="150000"/>
              </a:lnSpc>
              <a:buAutoNum type="arabicPeriod"/>
            </a:pPr>
            <a:r>
              <a:rPr lang="da-DK" dirty="0"/>
              <a:t>Lektion</a:t>
            </a:r>
          </a:p>
          <a:p>
            <a:pPr marL="252000" lvl="1" indent="0">
              <a:lnSpc>
                <a:spcPct val="150000"/>
              </a:lnSpc>
              <a:buNone/>
            </a:pPr>
            <a:r>
              <a:rPr lang="da-DK" dirty="0"/>
              <a:t>Øvelse: Identifikation af emulgatorer og fremstilling af mayonnaise. </a:t>
            </a:r>
          </a:p>
          <a:p>
            <a:pPr indent="-252000">
              <a:lnSpc>
                <a:spcPct val="150000"/>
              </a:lnSpc>
              <a:buAutoNum type="arabicPeriod"/>
            </a:pPr>
            <a:r>
              <a:rPr lang="da-DK" dirty="0"/>
              <a:t>Lektion</a:t>
            </a:r>
          </a:p>
          <a:p>
            <a:pPr marL="720000" lvl="1" indent="-252000">
              <a:lnSpc>
                <a:spcPct val="150000"/>
              </a:lnSpc>
              <a:buAutoNum type="arabicPeriod"/>
            </a:pPr>
            <a:r>
              <a:rPr lang="da-DK" dirty="0"/>
              <a:t>Teoretisk gennemgang af emulgatorer.</a:t>
            </a:r>
          </a:p>
          <a:p>
            <a:pPr marL="720000" lvl="1" indent="-252000">
              <a:lnSpc>
                <a:spcPct val="150000"/>
              </a:lnSpc>
              <a:buAutoNum type="arabicPeriod"/>
            </a:pPr>
            <a:r>
              <a:rPr lang="da-DK" dirty="0"/>
              <a:t>Opsamling på øvelsen med elevfremstillet video.</a:t>
            </a:r>
          </a:p>
          <a:p>
            <a:pPr marL="720000" lvl="1" indent="-252000">
              <a:lnSpc>
                <a:spcPct val="150000"/>
              </a:lnSpc>
              <a:buAutoNum type="arabicPeriod"/>
            </a:pPr>
            <a:r>
              <a:rPr lang="da-DK" dirty="0"/>
              <a:t>Introduktion til </a:t>
            </a:r>
            <a:r>
              <a:rPr lang="da-DK" dirty="0" err="1"/>
              <a:t>engineering</a:t>
            </a:r>
            <a:r>
              <a:rPr lang="da-DK" dirty="0"/>
              <a:t> og brainstorm.</a:t>
            </a:r>
          </a:p>
          <a:p>
            <a:pPr indent="-252000">
              <a:lnSpc>
                <a:spcPct val="150000"/>
              </a:lnSpc>
              <a:buAutoNum type="arabicPeriod"/>
            </a:pPr>
            <a:r>
              <a:rPr lang="da-DK" dirty="0"/>
              <a:t>Lektion</a:t>
            </a:r>
          </a:p>
          <a:p>
            <a:pPr marL="252000" lvl="1" indent="-252000">
              <a:lnSpc>
                <a:spcPct val="150000"/>
              </a:lnSpc>
              <a:buNone/>
            </a:pPr>
            <a:r>
              <a:rPr lang="da-DK" dirty="0"/>
              <a:t>	Videreudvikling (</a:t>
            </a:r>
            <a:r>
              <a:rPr lang="da-DK" dirty="0" err="1"/>
              <a:t>engineering</a:t>
            </a:r>
            <a:r>
              <a:rPr lang="da-DK" dirty="0"/>
              <a:t>) af mayonnaise med fokus på at fremstille og forbedring. </a:t>
            </a:r>
          </a:p>
        </p:txBody>
      </p:sp>
    </p:spTree>
    <p:extLst>
      <p:ext uri="{BB962C8B-B14F-4D97-AF65-F5344CB8AC3E}">
        <p14:creationId xmlns:p14="http://schemas.microsoft.com/office/powerpoint/2010/main" val="142999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4462" y="6353330"/>
            <a:ext cx="660899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Odder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lede 2">
            <a:extLst>
              <a:ext uri="{FF2B5EF4-FFF2-40B4-BE49-F238E27FC236}">
                <a16:creationId xmlns:a16="http://schemas.microsoft.com/office/drawing/2014/main" id="{748F6992-2F11-47B3-9366-AAE71542C7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2900" y="762000"/>
            <a:ext cx="6868159" cy="4444834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6ABC3566-8D12-4AE3-B321-A6FD4D1014AA}"/>
              </a:ext>
            </a:extLst>
          </p:cNvPr>
          <p:cNvSpPr txBox="1"/>
          <p:nvPr/>
        </p:nvSpPr>
        <p:spPr>
          <a:xfrm>
            <a:off x="3288632" y="1989222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Lektion 1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ABF4CF5F-CF31-4DE9-AB81-30EAF5E3A8DD}"/>
              </a:ext>
            </a:extLst>
          </p:cNvPr>
          <p:cNvSpPr txBox="1"/>
          <p:nvPr/>
        </p:nvSpPr>
        <p:spPr>
          <a:xfrm>
            <a:off x="5249780" y="1281834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Lektion 2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349C043-E250-41E2-916E-04BE0BD06941}"/>
              </a:ext>
            </a:extLst>
          </p:cNvPr>
          <p:cNvSpPr txBox="1"/>
          <p:nvPr/>
        </p:nvSpPr>
        <p:spPr>
          <a:xfrm>
            <a:off x="5201654" y="4686797"/>
            <a:ext cx="1060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>
                <a:solidFill>
                  <a:srgbClr val="FF0000"/>
                </a:solidFill>
              </a:rPr>
              <a:t>Lektion 3</a:t>
            </a:r>
          </a:p>
        </p:txBody>
      </p:sp>
    </p:spTree>
    <p:extLst>
      <p:ext uri="{BB962C8B-B14F-4D97-AF65-F5344CB8AC3E}">
        <p14:creationId xmlns:p14="http://schemas.microsoft.com/office/powerpoint/2010/main" val="2191633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4462" y="6353330"/>
            <a:ext cx="660899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Odder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1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Konklusion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B240015-F1F1-4097-AA53-51E0EDC20FE2}"/>
              </a:ext>
            </a:extLst>
          </p:cNvPr>
          <p:cNvSpPr txBox="1"/>
          <p:nvPr/>
        </p:nvSpPr>
        <p:spPr>
          <a:xfrm>
            <a:off x="2233862" y="2178682"/>
            <a:ext cx="7724274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Elever elsker mayonnaise</a:t>
            </a:r>
          </a:p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Det faglige niveau passer til kemi C</a:t>
            </a:r>
          </a:p>
          <a:p>
            <a:pPr marL="180000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 err="1"/>
              <a:t>Engineeringmodellen</a:t>
            </a:r>
            <a:r>
              <a:rPr lang="da-DK" dirty="0"/>
              <a:t> er et godt værktøj til lærerens planlægning af aktiviteter. </a:t>
            </a:r>
          </a:p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a-DK" dirty="0"/>
          </a:p>
          <a:p>
            <a:pPr>
              <a:spcAft>
                <a:spcPts val="600"/>
              </a:spcAft>
            </a:pPr>
            <a:r>
              <a:rPr lang="da-DK" b="1" dirty="0">
                <a:solidFill>
                  <a:srgbClr val="234B5A"/>
                </a:solidFill>
              </a:rPr>
              <a:t>Udfordringer</a:t>
            </a:r>
          </a:p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Svært for eleverne at få ideer til udvikling af mayonnaise</a:t>
            </a:r>
          </a:p>
          <a:p>
            <a:pPr marL="54000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Spørgsmål: bedre smag, mere vegansk, mere miljørigtig, mere partyagtig…</a:t>
            </a:r>
          </a:p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Undgå husgerning</a:t>
            </a:r>
          </a:p>
          <a:p>
            <a:pPr marL="54000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Ark med kemikrav til processen. </a:t>
            </a:r>
          </a:p>
        </p:txBody>
      </p:sp>
    </p:spTree>
    <p:extLst>
      <p:ext uri="{BB962C8B-B14F-4D97-AF65-F5344CB8AC3E}">
        <p14:creationId xmlns:p14="http://schemas.microsoft.com/office/powerpoint/2010/main" val="3745753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4462" y="6353330"/>
            <a:ext cx="660899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Odder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1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Overvejelser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B240015-F1F1-4097-AA53-51E0EDC20FE2}"/>
              </a:ext>
            </a:extLst>
          </p:cNvPr>
          <p:cNvSpPr txBox="1"/>
          <p:nvPr/>
        </p:nvSpPr>
        <p:spPr>
          <a:xfrm>
            <a:off x="2233862" y="2178682"/>
            <a:ext cx="7383537" cy="38318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Prototype vs. udvikling af en metode </a:t>
            </a:r>
          </a:p>
          <a:p>
            <a:pPr marL="54000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Er det nødvendigt for elevernes motivation af lave en prototype (dims)?</a:t>
            </a:r>
          </a:p>
          <a:p>
            <a:pPr marL="54000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Er udvikling af en metode lige så motiverende og lærende? </a:t>
            </a:r>
          </a:p>
          <a:p>
            <a:pPr marL="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a-DK" dirty="0"/>
          </a:p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Den gode projektidé giver et godt projekt</a:t>
            </a:r>
          </a:p>
          <a:p>
            <a:pPr marL="54000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Hvordan skaber man et godt fundament i faggruppen, så man får gode ideer?</a:t>
            </a:r>
          </a:p>
          <a:p>
            <a:pPr marL="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a-DK" dirty="0"/>
          </a:p>
          <a:p>
            <a:pPr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Det gode projekt ligger tæt på kernepensum</a:t>
            </a:r>
          </a:p>
          <a:p>
            <a:pPr marL="540000" lvl="1" indent="-180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Så har eleverne en faglig ballast, de kan trække på.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5320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lede 1">
            <a:extLst>
              <a:ext uri="{FF2B5EF4-FFF2-40B4-BE49-F238E27FC236}">
                <a16:creationId xmlns:a16="http://schemas.microsoft.com/office/drawing/2014/main" id="{86A6CA8C-C338-44A8-A8B9-336FB8FE6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345" y="6223476"/>
            <a:ext cx="1028618" cy="48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Billede 2">
            <a:extLst>
              <a:ext uri="{FF2B5EF4-FFF2-40B4-BE49-F238E27FC236}">
                <a16:creationId xmlns:a16="http://schemas.microsoft.com/office/drawing/2014/main" id="{B29B8298-E17C-4046-A893-D3C00B35F9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74462" y="6353330"/>
            <a:ext cx="660899" cy="318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730CF32E-E4F1-47F9-8A76-0810D1524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D13AFBD0-D0A9-4747-8476-B86F87DD9E71}"/>
              </a:ext>
            </a:extLst>
          </p:cNvPr>
          <p:cNvSpPr txBox="1"/>
          <p:nvPr/>
        </p:nvSpPr>
        <p:spPr>
          <a:xfrm>
            <a:off x="2178424" y="6404943"/>
            <a:ext cx="582257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Forløb udviklet af lærere fra Odder Gymnasium, som en del af K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ompetenceudviklingsforløbet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rgbClr val="234B5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Engineering i gymnasiet</a:t>
            </a:r>
            <a:r>
              <a:rPr kumimoji="0" lang="da-DK" altLang="da-DK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da-DK" altLang="da-DK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E58D5CA4-F0CD-4638-9DE0-52974E074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/>
          </a:p>
        </p:txBody>
      </p: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A43A0282-4843-4D3E-B213-1E31E865C086}"/>
              </a:ext>
            </a:extLst>
          </p:cNvPr>
          <p:cNvCxnSpPr>
            <a:cxnSpLocks/>
          </p:cNvCxnSpPr>
          <p:nvPr/>
        </p:nvCxnSpPr>
        <p:spPr>
          <a:xfrm>
            <a:off x="2057399" y="6155554"/>
            <a:ext cx="756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felt 9">
            <a:extLst>
              <a:ext uri="{FF2B5EF4-FFF2-40B4-BE49-F238E27FC236}">
                <a16:creationId xmlns:a16="http://schemas.microsoft.com/office/drawing/2014/main" id="{3B683D4A-BC80-46DE-92F7-CC723D9AA41A}"/>
              </a:ext>
            </a:extLst>
          </p:cNvPr>
          <p:cNvSpPr txBox="1"/>
          <p:nvPr/>
        </p:nvSpPr>
        <p:spPr>
          <a:xfrm>
            <a:off x="0" y="1012122"/>
            <a:ext cx="121919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3600" b="1" dirty="0">
                <a:solidFill>
                  <a:srgbClr val="234B5A"/>
                </a:solidFill>
              </a:rPr>
              <a:t>Fundamentet for </a:t>
            </a:r>
            <a:r>
              <a:rPr lang="da-DK" sz="3600" b="1" dirty="0" err="1">
                <a:solidFill>
                  <a:srgbClr val="234B5A"/>
                </a:solidFill>
              </a:rPr>
              <a:t>engineering</a:t>
            </a:r>
            <a:r>
              <a:rPr lang="da-DK" sz="3600" b="1" dirty="0">
                <a:solidFill>
                  <a:srgbClr val="234B5A"/>
                </a:solidFill>
              </a:rPr>
              <a:t> i kemigruppen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B240015-F1F1-4097-AA53-51E0EDC20FE2}"/>
              </a:ext>
            </a:extLst>
          </p:cNvPr>
          <p:cNvSpPr txBox="1"/>
          <p:nvPr/>
        </p:nvSpPr>
        <p:spPr>
          <a:xfrm>
            <a:off x="1828800" y="2178682"/>
            <a:ext cx="8899358" cy="397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-1800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Den gode idé </a:t>
            </a:r>
          </a:p>
          <a:p>
            <a:pPr marL="720000" lvl="1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Science dag på </a:t>
            </a:r>
            <a:r>
              <a:rPr lang="da-DK"/>
              <a:t>Odder gymnasium - </a:t>
            </a:r>
            <a:r>
              <a:rPr lang="da-DK" dirty="0"/>
              <a:t>ufarligt forsøg til mange elever</a:t>
            </a:r>
          </a:p>
          <a:p>
            <a:pPr marL="720000" lvl="1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Inspiration til emulgatorforsøget kom fra </a:t>
            </a:r>
          </a:p>
          <a:p>
            <a:pPr marL="720000" lvl="1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da-DK" sz="1200" i="1" dirty="0" err="1"/>
              <a:t>Showing</a:t>
            </a:r>
            <a:r>
              <a:rPr lang="da-DK" sz="1200" i="1" dirty="0"/>
              <a:t> Emulsion Properties with Common </a:t>
            </a:r>
            <a:r>
              <a:rPr lang="da-DK" sz="1200" i="1" dirty="0" err="1"/>
              <a:t>Dairy</a:t>
            </a:r>
            <a:r>
              <a:rPr lang="da-DK" sz="1200" i="1" dirty="0"/>
              <a:t> Foods</a:t>
            </a:r>
            <a:br>
              <a:rPr lang="da-DK" sz="1200" i="1" dirty="0"/>
            </a:br>
            <a:r>
              <a:rPr lang="da-DK" sz="1200" i="1" dirty="0"/>
              <a:t>Carlos Bravo-Diaz and Elisa Gonzalez-Romero, Journal of Chemical Education • Vol. 73 No. 9 September 1996</a:t>
            </a:r>
          </a:p>
          <a:p>
            <a:pPr marL="7200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da-DK" sz="1200" i="1" dirty="0"/>
              <a:t>https://doi.org/10.1021/ed073p844</a:t>
            </a:r>
          </a:p>
          <a:p>
            <a:pPr marL="720000" lvl="2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da-DK" sz="1200" i="1" dirty="0"/>
              <a:t>Læs også: </a:t>
            </a:r>
            <a:r>
              <a:rPr lang="en-US" sz="1200" i="1" dirty="0"/>
              <a:t>The Preparation and Testing of a Common Emulsion and Personal Care Product: Lotion</a:t>
            </a:r>
          </a:p>
          <a:p>
            <a:pPr marL="720000" lvl="2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200" i="1" dirty="0"/>
              <a:t>Suzanne T. Mabrouk, Chemistry, Vol. 81 No. 1 January 2004 • Journal of Chemical Education</a:t>
            </a:r>
          </a:p>
          <a:p>
            <a:pPr marL="0" lvl="2" indent="-180000">
              <a:lnSpc>
                <a:spcPct val="11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a-DK" dirty="0"/>
              <a:t>Mulighederne for at teste i mange klasser</a:t>
            </a:r>
          </a:p>
          <a:p>
            <a:pPr marL="720000" lvl="1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Minimumslæsning af studieplanen i kemi C, oplæg på FIP</a:t>
            </a:r>
          </a:p>
          <a:p>
            <a:pPr marL="720000" lvl="1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Minimumslæsning på OG oversat af hele kemigruppen til en kemi C kanon. </a:t>
            </a:r>
          </a:p>
          <a:p>
            <a:pPr marL="720000" lvl="1" indent="-1800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a-DK" dirty="0"/>
              <a:t>Forløbet ligger tæt op af kernestof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3862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24A62435C14A4286DB020D2DE62476" ma:contentTypeVersion="12" ma:contentTypeDescription="Opret et nyt dokument." ma:contentTypeScope="" ma:versionID="f506775eee18c1f1304e1970f4aae48b">
  <xsd:schema xmlns:xsd="http://www.w3.org/2001/XMLSchema" xmlns:xs="http://www.w3.org/2001/XMLSchema" xmlns:p="http://schemas.microsoft.com/office/2006/metadata/properties" xmlns:ns2="c9556b18-80b3-495f-bf06-e7a3be1966d2" xmlns:ns3="a182a518-1075-4414-b33f-9ae5c587f5b3" targetNamespace="http://schemas.microsoft.com/office/2006/metadata/properties" ma:root="true" ma:fieldsID="ea0a41377d46a42ca19c3bc538ca97ab" ns2:_="" ns3:_="">
    <xsd:import namespace="c9556b18-80b3-495f-bf06-e7a3be1966d2"/>
    <xsd:import namespace="a182a518-1075-4414-b33f-9ae5c587f5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556b18-80b3-495f-bf06-e7a3be1966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82a518-1075-4414-b33f-9ae5c587f5b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2C9379C-36F6-44E8-B345-44C950D26F25}"/>
</file>

<file path=customXml/itemProps2.xml><?xml version="1.0" encoding="utf-8"?>
<ds:datastoreItem xmlns:ds="http://schemas.openxmlformats.org/officeDocument/2006/customXml" ds:itemID="{E73D3F56-B371-499C-A2C7-78A284F8BB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7CC407-53A4-4DA7-9E37-379927EE067C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456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Artcome - Grethe Kofoed</dc:creator>
  <cp:lastModifiedBy>Artcome - Grethe Kofoed</cp:lastModifiedBy>
  <cp:revision>33</cp:revision>
  <dcterms:created xsi:type="dcterms:W3CDTF">2021-03-15T11:20:20Z</dcterms:created>
  <dcterms:modified xsi:type="dcterms:W3CDTF">2021-03-22T14:19:42Z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0x010100B824A62435C14A4286DB020D2DE62476</vt:lpwstr>
  </property>
</Properties>
</file>