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7" d="100"/>
          <a:sy n="17" d="100"/>
        </p:scale>
        <p:origin x="32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B7AB1-7406-459A-829C-DE9EF6C29A18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EBA2D-DD0C-48AB-95BC-E1AC5BFB7D1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403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Anbefalinger til skriftstørrelser på en A0-plakat:</a:t>
            </a:r>
          </a:p>
          <a:p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Titel: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72-100pt (store og fede bogstaver)</a:t>
            </a:r>
          </a:p>
          <a:p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Overskrifter: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48-60pt (tydeligt adskilt fra brødtekst)</a:t>
            </a:r>
          </a:p>
          <a:p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Brødtekst: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24-36pt (letlæselig)</a:t>
            </a:r>
          </a:p>
          <a:p>
            <a:pPr fontAlgn="ctr"/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Referencer: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24-30pt (mindre end brødtekst, men stadig læselig) </a:t>
            </a:r>
          </a:p>
          <a:p>
            <a:b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da-DK" b="1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3EBA2D-DD0C-48AB-95BC-E1AC5BFB7D1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504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Titel og forfattere</a:t>
            </a:r>
          </a:p>
          <a:p>
            <a:r>
              <a:rPr lang="da-DK" b="1" dirty="0"/>
              <a:t>Titel:</a:t>
            </a:r>
            <a:r>
              <a:rPr lang="da-DK" dirty="0"/>
              <a:t> Kort, præcis og dækkende.</a:t>
            </a:r>
          </a:p>
          <a:p>
            <a:r>
              <a:rPr lang="da-DK" b="1" dirty="0"/>
              <a:t>Forfatter(e):</a:t>
            </a:r>
            <a:r>
              <a:rPr lang="da-DK" dirty="0"/>
              <a:t> Navne, tilknytning (f.eks. universitet/institut), og evt. e-mails.</a:t>
            </a:r>
          </a:p>
          <a:p>
            <a:r>
              <a:rPr lang="da-DK" b="1" dirty="0"/>
              <a:t>Logoer:</a:t>
            </a:r>
            <a:r>
              <a:rPr lang="da-DK" dirty="0"/>
              <a:t> Institution(er), samarbejdspartnere, fonde m.m.</a:t>
            </a:r>
          </a:p>
          <a:p>
            <a:r>
              <a:rPr lang="da-DK" b="1" dirty="0"/>
              <a:t>🧭 Introduktion / Baggrund</a:t>
            </a:r>
          </a:p>
          <a:p>
            <a:r>
              <a:rPr lang="da-DK" dirty="0"/>
              <a:t>Giver kontekst: Hvad handler projektet om?</a:t>
            </a:r>
          </a:p>
          <a:p>
            <a:r>
              <a:rPr lang="da-DK" dirty="0"/>
              <a:t>Hvad er problemet eller det videnskabelige spørgsmål?</a:t>
            </a:r>
          </a:p>
          <a:p>
            <a:r>
              <a:rPr lang="da-DK" dirty="0"/>
              <a:t>Kort gennemgang af relevant litteratur eller tidligere arbejde.</a:t>
            </a:r>
          </a:p>
          <a:p>
            <a:r>
              <a:rPr lang="da-DK" b="1" dirty="0"/>
              <a:t>🎯 Formål / Hypotese</a:t>
            </a:r>
          </a:p>
          <a:p>
            <a:r>
              <a:rPr lang="da-DK" dirty="0"/>
              <a:t>Hvad er målet med projektet?</a:t>
            </a:r>
          </a:p>
          <a:p>
            <a:r>
              <a:rPr lang="da-DK" dirty="0"/>
              <a:t>Hvad undersøges, og hvorfor?</a:t>
            </a:r>
          </a:p>
          <a:p>
            <a:r>
              <a:rPr lang="da-DK" dirty="0"/>
              <a:t>Hvilken hypotese testes (hvis relevant)?</a:t>
            </a:r>
          </a:p>
          <a:p>
            <a:r>
              <a:rPr lang="da-DK" b="1" dirty="0"/>
              <a:t>🧪 Metoder</a:t>
            </a:r>
          </a:p>
          <a:p>
            <a:r>
              <a:rPr lang="da-DK" dirty="0"/>
              <a:t>Kort beskrivelse af hvordan undersøgelsen er udført.</a:t>
            </a:r>
          </a:p>
          <a:p>
            <a:r>
              <a:rPr lang="da-DK" dirty="0"/>
              <a:t>Brug evt. diagrammer eller figurer for at vise design.</a:t>
            </a:r>
          </a:p>
          <a:p>
            <a:r>
              <a:rPr lang="da-DK" dirty="0"/>
              <a:t>Undgå overdreven teknisk detaljeringsgrad – fokus på overblik.</a:t>
            </a:r>
          </a:p>
          <a:p>
            <a:r>
              <a:rPr lang="da-DK" b="1" dirty="0"/>
              <a:t>📊 Resultater</a:t>
            </a:r>
          </a:p>
          <a:p>
            <a:r>
              <a:rPr lang="da-DK" dirty="0"/>
              <a:t>Klare, letlæselige figurer, tabeller eller grafer.</a:t>
            </a:r>
          </a:p>
          <a:p>
            <a:r>
              <a:rPr lang="da-DK" dirty="0"/>
              <a:t>Brug billedmateriale, hvis relevant.</a:t>
            </a:r>
          </a:p>
          <a:p>
            <a:r>
              <a:rPr lang="da-DK" dirty="0"/>
              <a:t>Sørg for at akser og enheder er tydeligt mærkede.</a:t>
            </a:r>
          </a:p>
          <a:p>
            <a:r>
              <a:rPr lang="da-DK" b="1" dirty="0"/>
              <a:t>🔍 Diskussion</a:t>
            </a:r>
          </a:p>
          <a:p>
            <a:r>
              <a:rPr lang="da-DK" dirty="0"/>
              <a:t>Hvad betyder resultaterne?</a:t>
            </a:r>
          </a:p>
          <a:p>
            <a:r>
              <a:rPr lang="da-DK" dirty="0"/>
              <a:t>Hvordan stemmer de overens med hypotesen?</a:t>
            </a:r>
          </a:p>
          <a:p>
            <a:r>
              <a:rPr lang="da-DK" dirty="0"/>
              <a:t>Hvad er styrker og svagheder ved studiet?</a:t>
            </a:r>
          </a:p>
          <a:p>
            <a:r>
              <a:rPr lang="da-DK" b="1" dirty="0"/>
              <a:t>🧾 Konklusion</a:t>
            </a:r>
          </a:p>
          <a:p>
            <a:r>
              <a:rPr lang="da-DK" dirty="0"/>
              <a:t>Kort opsummering af de vigtigste fund.</a:t>
            </a:r>
          </a:p>
          <a:p>
            <a:r>
              <a:rPr lang="da-DK" dirty="0"/>
              <a:t>Perspektivering: Hvad kan bruges videre? Hvad er næste skridt?</a:t>
            </a:r>
          </a:p>
          <a:p>
            <a:r>
              <a:rPr lang="da-DK" b="1" dirty="0"/>
              <a:t>📚 Referencer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7A606-CD57-4868-8D8C-318D0AB69F63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078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29352240" cy="2160000"/>
          </a:xfrm>
          <a:prstGeom prst="rect">
            <a:avLst/>
          </a:prstGeom>
          <a:solidFill>
            <a:srgbClr val="224B5A"/>
          </a:solidFill>
          <a:ln>
            <a:solidFill>
              <a:srgbClr val="224B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 algn="l">
              <a:lnSpc>
                <a:spcPct val="114000"/>
              </a:lnSpc>
              <a:spcAft>
                <a:spcPts val="600"/>
              </a:spcAft>
              <a:defRPr sz="6000" b="1">
                <a:solidFill>
                  <a:srgbClr val="FFFFFF"/>
                </a:solidFill>
                <a:latin typeface="Work Sans"/>
              </a:defRPr>
            </a:pPr>
            <a:r>
              <a:rPr sz="9600" dirty="0"/>
              <a:t>ENGINEERING</a:t>
            </a:r>
            <a:r>
              <a:rPr lang="da-DK" sz="9600"/>
              <a:t>-</a:t>
            </a:r>
            <a:r>
              <a:rPr sz="9600"/>
              <a:t>POSTER</a:t>
            </a:r>
            <a:endParaRPr sz="9600" dirty="0"/>
          </a:p>
        </p:txBody>
      </p:sp>
      <p:sp>
        <p:nvSpPr>
          <p:cNvPr id="3" name="Rectangle 2"/>
          <p:cNvSpPr/>
          <p:nvPr/>
        </p:nvSpPr>
        <p:spPr>
          <a:xfrm>
            <a:off x="735499" y="4858600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4000" dirty="0"/>
              <a:t>Problem</a:t>
            </a:r>
            <a:r>
              <a:rPr lang="da-DK" sz="4000" dirty="0"/>
              <a:t> og udfordring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Hvad</a:t>
            </a:r>
            <a:r>
              <a:rPr sz="2400" dirty="0"/>
              <a:t> er </a:t>
            </a:r>
            <a:r>
              <a:rPr sz="2400" dirty="0" err="1"/>
              <a:t>problemet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Hvorfor</a:t>
            </a:r>
            <a:r>
              <a:rPr sz="2400" dirty="0"/>
              <a:t> er det </a:t>
            </a:r>
            <a:r>
              <a:rPr sz="2400" dirty="0" err="1"/>
              <a:t>vigtigt</a:t>
            </a:r>
            <a:r>
              <a:rPr lang="da-DK" sz="2400" dirty="0"/>
              <a:t> at løse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Hvad er udfordringen?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Hvilke krav og kriterier er der til jeres løsning?</a:t>
            </a:r>
            <a:endParaRPr sz="2400" dirty="0"/>
          </a:p>
        </p:txBody>
      </p:sp>
      <p:sp>
        <p:nvSpPr>
          <p:cNvPr id="4" name="Rectangle 3"/>
          <p:cNvSpPr/>
          <p:nvPr/>
        </p:nvSpPr>
        <p:spPr>
          <a:xfrm>
            <a:off x="15548779" y="4858600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4000" dirty="0"/>
              <a:t>Undersøgelser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Hvilken faglig viden og hvilke undersøgelser har I arbejdet med under udviklingen af jeres løsning?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Hvilken</a:t>
            </a:r>
            <a:r>
              <a:rPr sz="2400" dirty="0"/>
              <a:t> inspiration </a:t>
            </a:r>
            <a:r>
              <a:rPr lang="da-DK" sz="2400" dirty="0"/>
              <a:t>fandt I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</a:t>
            </a:r>
            <a:r>
              <a:rPr sz="2400" dirty="0"/>
              <a:t> </a:t>
            </a:r>
            <a:r>
              <a:rPr sz="2400" dirty="0" err="1"/>
              <a:t>eksisterende</a:t>
            </a:r>
            <a:r>
              <a:rPr sz="2400" dirty="0"/>
              <a:t> </a:t>
            </a:r>
            <a:r>
              <a:rPr sz="2400" dirty="0" err="1"/>
              <a:t>løsninger</a:t>
            </a:r>
            <a:r>
              <a:rPr sz="2400" dirty="0"/>
              <a:t> </a:t>
            </a:r>
            <a:r>
              <a:rPr sz="2400" dirty="0" err="1"/>
              <a:t>findes</a:t>
            </a:r>
            <a:r>
              <a:rPr sz="2400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735499" y="12864509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4000" dirty="0" err="1"/>
              <a:t>Idégenerering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</a:t>
            </a:r>
            <a:r>
              <a:rPr sz="2400" dirty="0"/>
              <a:t> </a:t>
            </a:r>
            <a:r>
              <a:rPr sz="2400" dirty="0" err="1"/>
              <a:t>idéer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overvejet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idéer</a:t>
            </a:r>
            <a:r>
              <a:rPr sz="2400" dirty="0"/>
              <a:t> </a:t>
            </a:r>
            <a:r>
              <a:rPr sz="2400" dirty="0" err="1"/>
              <a:t>vurderet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</a:t>
            </a:r>
            <a:r>
              <a:rPr lang="da-DK" sz="2400" dirty="0"/>
              <a:t>n ide/løsningsforslag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valgt</a:t>
            </a:r>
            <a:r>
              <a:rPr sz="2400" dirty="0"/>
              <a:t> og </a:t>
            </a:r>
            <a:r>
              <a:rPr sz="2400" dirty="0" err="1"/>
              <a:t>hvorfor</a:t>
            </a:r>
            <a:r>
              <a:rPr sz="2400" dirty="0"/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48779" y="12864509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4000" dirty="0"/>
              <a:t>Konkretisering og </a:t>
            </a:r>
            <a:r>
              <a:rPr sz="4000" dirty="0" err="1"/>
              <a:t>Konstruktion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løsningen</a:t>
            </a:r>
            <a:r>
              <a:rPr sz="2400" dirty="0"/>
              <a:t> </a:t>
            </a:r>
            <a:r>
              <a:rPr sz="2400" dirty="0" err="1"/>
              <a:t>bygget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</a:t>
            </a:r>
            <a:r>
              <a:rPr sz="2400" dirty="0"/>
              <a:t> </a:t>
            </a:r>
            <a:r>
              <a:rPr sz="2400" dirty="0" err="1"/>
              <a:t>materialer</a:t>
            </a:r>
            <a:r>
              <a:rPr sz="2400" dirty="0"/>
              <a:t> og </a:t>
            </a:r>
            <a:r>
              <a:rPr sz="2400" dirty="0" err="1"/>
              <a:t>værktøjer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brugt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Medtag i</a:t>
            </a:r>
            <a:r>
              <a:rPr lang="da-DK" altLang="da-DK" sz="2400" dirty="0"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llustrationer/fotos/film/modeller fra jeres designproces.</a:t>
            </a:r>
            <a:endParaRPr lang="da-DK" altLang="da-DK" sz="2400" dirty="0">
              <a:latin typeface="Work Sans" pitchFamily="2" charset="0"/>
            </a:endParaRPr>
          </a:p>
          <a:p>
            <a:pPr>
              <a:lnSpc>
                <a:spcPct val="114000"/>
              </a:lnSpc>
              <a:spcAft>
                <a:spcPts val="6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2400" dirty="0"/>
          </a:p>
        </p:txBody>
      </p:sp>
      <p:sp>
        <p:nvSpPr>
          <p:cNvPr id="7" name="Rectangle 6"/>
          <p:cNvSpPr/>
          <p:nvPr/>
        </p:nvSpPr>
        <p:spPr>
          <a:xfrm>
            <a:off x="735499" y="20870418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4000" dirty="0"/>
              <a:t>Test og </a:t>
            </a:r>
            <a:r>
              <a:rPr sz="4000" dirty="0" err="1"/>
              <a:t>evaluering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</a:t>
            </a:r>
            <a:r>
              <a:rPr sz="2400" dirty="0" err="1"/>
              <a:t>løsningen</a:t>
            </a:r>
            <a:r>
              <a:rPr sz="2400" dirty="0"/>
              <a:t> </a:t>
            </a:r>
            <a:r>
              <a:rPr sz="2400" dirty="0" err="1"/>
              <a:t>testet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Beskriv data, test og resultater, I har fra arbejdet med jeres prototyper.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Hvad</a:t>
            </a:r>
            <a:r>
              <a:rPr sz="2400" dirty="0"/>
              <a:t> </a:t>
            </a:r>
            <a:r>
              <a:rPr sz="2400" dirty="0" err="1"/>
              <a:t>fungerede</a:t>
            </a:r>
            <a:r>
              <a:rPr sz="2400" dirty="0"/>
              <a:t>, og </a:t>
            </a:r>
            <a:r>
              <a:rPr sz="2400" dirty="0" err="1"/>
              <a:t>hvad</a:t>
            </a:r>
            <a:r>
              <a:rPr sz="2400" dirty="0"/>
              <a:t> </a:t>
            </a:r>
            <a:r>
              <a:rPr sz="2400" dirty="0" err="1"/>
              <a:t>kunne</a:t>
            </a:r>
            <a:r>
              <a:rPr sz="2400" dirty="0"/>
              <a:t> </a:t>
            </a:r>
            <a:r>
              <a:rPr sz="2400" dirty="0" err="1"/>
              <a:t>forbedres</a:t>
            </a:r>
            <a:r>
              <a:rPr sz="2400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48779" y="20870418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4000" dirty="0" err="1"/>
              <a:t>Forbedring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Beskriv med stikord de forbedringer og valg, I har truffet undervejs.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blev</a:t>
            </a:r>
            <a:r>
              <a:rPr sz="2400" dirty="0"/>
              <a:t> de </a:t>
            </a:r>
            <a:r>
              <a:rPr sz="2400" dirty="0" err="1"/>
              <a:t>udført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Hvilken</a:t>
            </a:r>
            <a:r>
              <a:rPr sz="2400" dirty="0"/>
              <a:t> </a:t>
            </a:r>
            <a:r>
              <a:rPr sz="2400" dirty="0" err="1"/>
              <a:t>forskel</a:t>
            </a:r>
            <a:r>
              <a:rPr sz="2400" dirty="0"/>
              <a:t> </a:t>
            </a:r>
            <a:r>
              <a:rPr sz="2400" dirty="0" err="1"/>
              <a:t>gjorde</a:t>
            </a:r>
            <a:r>
              <a:rPr sz="2400" dirty="0"/>
              <a:t> </a:t>
            </a:r>
            <a:r>
              <a:rPr lang="da-DK" sz="2400" dirty="0"/>
              <a:t>jeres ændringer</a:t>
            </a:r>
            <a:r>
              <a:rPr sz="2400" dirty="0"/>
              <a:t>?</a:t>
            </a:r>
            <a:endParaRPr lang="da-DK" sz="2400" dirty="0"/>
          </a:p>
          <a:p>
            <a:pPr>
              <a:lnSpc>
                <a:spcPct val="114000"/>
              </a:lnSpc>
              <a:spcAft>
                <a:spcPts val="6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2400" dirty="0"/>
          </a:p>
        </p:txBody>
      </p:sp>
      <p:sp>
        <p:nvSpPr>
          <p:cNvPr id="9" name="Rectangle 8"/>
          <p:cNvSpPr/>
          <p:nvPr/>
        </p:nvSpPr>
        <p:spPr>
          <a:xfrm>
            <a:off x="735499" y="28876327"/>
            <a:ext cx="14040000" cy="773582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4000" dirty="0"/>
              <a:t>Evaluering af jeres løsning / </a:t>
            </a:r>
            <a:r>
              <a:rPr sz="4000" dirty="0" err="1"/>
              <a:t>Perspektivering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løser</a:t>
            </a:r>
            <a:r>
              <a:rPr sz="2400" dirty="0"/>
              <a:t> </a:t>
            </a:r>
            <a:r>
              <a:rPr sz="2400" dirty="0" err="1"/>
              <a:t>jeres</a:t>
            </a:r>
            <a:r>
              <a:rPr sz="2400" dirty="0"/>
              <a:t> </a:t>
            </a:r>
            <a:r>
              <a:rPr sz="2400" dirty="0" err="1"/>
              <a:t>løsning</a:t>
            </a:r>
            <a:r>
              <a:rPr sz="2400" dirty="0"/>
              <a:t> </a:t>
            </a:r>
            <a:r>
              <a:rPr sz="2400" dirty="0" err="1"/>
              <a:t>problemet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Hvilke</a:t>
            </a:r>
            <a:r>
              <a:rPr sz="2400" dirty="0"/>
              <a:t> </a:t>
            </a:r>
            <a:r>
              <a:rPr sz="2400" dirty="0" err="1"/>
              <a:t>begrænsninger</a:t>
            </a:r>
            <a:r>
              <a:rPr sz="2400" dirty="0"/>
              <a:t> </a:t>
            </a:r>
            <a:r>
              <a:rPr sz="2400" dirty="0" err="1"/>
              <a:t>har</a:t>
            </a:r>
            <a:r>
              <a:rPr sz="2400" dirty="0"/>
              <a:t> </a:t>
            </a:r>
            <a:r>
              <a:rPr sz="2400" dirty="0" err="1"/>
              <a:t>løsningen</a:t>
            </a:r>
            <a:r>
              <a:rPr sz="2400" dirty="0"/>
              <a:t>?</a:t>
            </a:r>
            <a:endParaRPr lang="da-DK" sz="24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Hvor godt lever jeres løsning op til kriterierne for udfordringen?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Hvordan har I inddraget faglig viden og undersøgelser?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Hvad ville I forbedre, hvis I havde mere tid?</a:t>
            </a:r>
          </a:p>
          <a:p>
            <a:pPr>
              <a:lnSpc>
                <a:spcPct val="114000"/>
              </a:lnSpc>
              <a:spcAft>
                <a:spcPts val="6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2400" dirty="0"/>
          </a:p>
        </p:txBody>
      </p:sp>
      <p:sp>
        <p:nvSpPr>
          <p:cNvPr id="10" name="Rectangle 9"/>
          <p:cNvSpPr/>
          <p:nvPr/>
        </p:nvSpPr>
        <p:spPr>
          <a:xfrm>
            <a:off x="15548779" y="28876326"/>
            <a:ext cx="14040000" cy="112993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4000" dirty="0" err="1"/>
              <a:t>Refleksion</a:t>
            </a:r>
            <a:r>
              <a:rPr lang="da-DK" sz="4000" dirty="0"/>
              <a:t>er omkring jeres designproces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Hvor i engineering designprocessen har I haft overskud og hvorfor?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Hvor i processen har I været udfordret eller frustrerede og hvorfor?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2400" dirty="0"/>
              <a:t>Hvad vil I gøre anderledes, næste gang I arbejder med engineering eller et lignende projektarbejde?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Hvordan</a:t>
            </a:r>
            <a:r>
              <a:rPr sz="2400" dirty="0"/>
              <a:t> </a:t>
            </a:r>
            <a:r>
              <a:rPr sz="2400" dirty="0" err="1"/>
              <a:t>fungerede</a:t>
            </a:r>
            <a:r>
              <a:rPr sz="2400" dirty="0"/>
              <a:t> </a:t>
            </a:r>
            <a:r>
              <a:rPr sz="2400" dirty="0" err="1"/>
              <a:t>samarbejdet</a:t>
            </a:r>
            <a:r>
              <a:rPr sz="2400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5499" y="36955188"/>
            <a:ext cx="14046298" cy="322051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4000"/>
              <a:t>Henvisninger</a:t>
            </a:r>
            <a:endParaRPr sz="4000" dirty="0"/>
          </a:p>
          <a:p>
            <a:pPr>
              <a:lnSpc>
                <a:spcPct val="114000"/>
              </a:lnSpc>
              <a:spcAft>
                <a:spcPts val="6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/>
              <a:t>• QR-</a:t>
            </a:r>
            <a:r>
              <a:rPr sz="2400" dirty="0" err="1"/>
              <a:t>koder</a:t>
            </a:r>
            <a:r>
              <a:rPr sz="2400" dirty="0"/>
              <a:t> til video, </a:t>
            </a:r>
            <a:r>
              <a:rPr sz="2400" dirty="0" err="1"/>
              <a:t>modeller</a:t>
            </a:r>
            <a:r>
              <a:rPr sz="2400" dirty="0"/>
              <a:t> </a:t>
            </a:r>
            <a:r>
              <a:rPr sz="2400" dirty="0" err="1"/>
              <a:t>eller</a:t>
            </a:r>
            <a:r>
              <a:rPr sz="2400" dirty="0"/>
              <a:t> rapport</a:t>
            </a:r>
            <a:br>
              <a:rPr sz="2400" dirty="0"/>
            </a:br>
            <a:r>
              <a:rPr sz="2400" dirty="0"/>
              <a:t>• Links til </a:t>
            </a:r>
            <a:r>
              <a:rPr sz="2400" dirty="0" err="1"/>
              <a:t>kildehenvisninger</a:t>
            </a:r>
            <a:r>
              <a:rPr sz="2400" dirty="0"/>
              <a:t> </a:t>
            </a:r>
            <a:r>
              <a:rPr sz="2400" dirty="0" err="1"/>
              <a:t>eller</a:t>
            </a:r>
            <a:r>
              <a:rPr sz="2400" dirty="0"/>
              <a:t> </a:t>
            </a:r>
            <a:r>
              <a:rPr sz="2400" dirty="0" err="1"/>
              <a:t>hjemmesider</a:t>
            </a:r>
            <a:br>
              <a:rPr sz="2400" dirty="0"/>
            </a:br>
            <a:endParaRPr sz="2400" dirty="0"/>
          </a:p>
        </p:txBody>
      </p:sp>
      <p:sp>
        <p:nvSpPr>
          <p:cNvPr id="12" name="Rectangle 11"/>
          <p:cNvSpPr/>
          <p:nvPr/>
        </p:nvSpPr>
        <p:spPr>
          <a:xfrm>
            <a:off x="769320" y="40457247"/>
            <a:ext cx="28728000" cy="20750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tlCol="0" anchor="t" anchorCtr="0"/>
          <a:lstStyle/>
          <a:p>
            <a:pPr>
              <a:lnSpc>
                <a:spcPct val="114000"/>
              </a:lnSpc>
              <a:spcAft>
                <a:spcPts val="6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4000" dirty="0"/>
              <a:t>Deltagerinformation</a:t>
            </a:r>
            <a:endParaRPr sz="4000" dirty="0"/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2400" dirty="0" err="1"/>
              <a:t>Navn</a:t>
            </a:r>
            <a:r>
              <a:rPr sz="2400" dirty="0"/>
              <a:t>(e), </a:t>
            </a:r>
            <a:r>
              <a:rPr lang="da-DK" sz="2400" dirty="0"/>
              <a:t>klasse, </a:t>
            </a:r>
            <a:r>
              <a:rPr sz="2400" dirty="0"/>
              <a:t>institution/</a:t>
            </a:r>
            <a:r>
              <a:rPr sz="2400" dirty="0" err="1"/>
              <a:t>skole</a:t>
            </a:r>
            <a:r>
              <a:rPr lang="da-DK" sz="2400" dirty="0"/>
              <a:t> og d</a:t>
            </a:r>
            <a:r>
              <a:rPr sz="2400" dirty="0" err="1"/>
              <a:t>ato</a:t>
            </a:r>
            <a:endParaRPr sz="2400" dirty="0"/>
          </a:p>
        </p:txBody>
      </p:sp>
      <p:sp>
        <p:nvSpPr>
          <p:cNvPr id="15" name="Textbox 295">
            <a:extLst>
              <a:ext uri="{FF2B5EF4-FFF2-40B4-BE49-F238E27FC236}">
                <a16:creationId xmlns:a16="http://schemas.microsoft.com/office/drawing/2014/main" id="{0C0FB433-7215-D551-7E9C-D3724668EA38}"/>
              </a:ext>
            </a:extLst>
          </p:cNvPr>
          <p:cNvSpPr txBox="1">
            <a:spLocks/>
          </p:cNvSpPr>
          <p:nvPr/>
        </p:nvSpPr>
        <p:spPr bwMode="auto">
          <a:xfrm>
            <a:off x="867077" y="3277389"/>
            <a:ext cx="28728000" cy="1231612"/>
          </a:xfrm>
          <a:prstGeom prst="rect">
            <a:avLst/>
          </a:prstGeom>
          <a:noFill/>
          <a:ln w="12700">
            <a:solidFill>
              <a:srgbClr val="193B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3951122" eaLnBrk="0" fontAlgn="base" hangingPunct="0">
              <a:lnSpc>
                <a:spcPct val="114000"/>
              </a:lnSpc>
              <a:spcAft>
                <a:spcPts val="600"/>
              </a:spcAft>
            </a:pPr>
            <a:r>
              <a:rPr lang="da-DK" altLang="da-DK" sz="5400" b="1" dirty="0">
                <a:solidFill>
                  <a:srgbClr val="000000"/>
                </a:solidFill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Titel på jeres løsning</a:t>
            </a:r>
            <a:endParaRPr lang="da-DK" altLang="da-DK" sz="5400" dirty="0">
              <a:latin typeface="Work Sans" pitchFamily="2" charset="0"/>
            </a:endParaRPr>
          </a:p>
        </p:txBody>
      </p:sp>
      <p:pic>
        <p:nvPicPr>
          <p:cNvPr id="16" name="Billede 13" descr="Et billede, der indeholder cirkel, Grafik, logo, clipart&#10;&#10;Automatisk genereret beskrivelse">
            <a:extLst>
              <a:ext uri="{FF2B5EF4-FFF2-40B4-BE49-F238E27FC236}">
                <a16:creationId xmlns:a16="http://schemas.microsoft.com/office/drawing/2014/main" id="{1C906A18-5103-D5A5-80A0-908F1C63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3930" y="591029"/>
            <a:ext cx="3916268" cy="391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90CC0-070D-EE87-B5EC-7A9EC917D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75" y="2279165"/>
            <a:ext cx="26105525" cy="2749566"/>
          </a:xfrm>
        </p:spPr>
        <p:txBody>
          <a:bodyPr/>
          <a:lstStyle/>
          <a:p>
            <a:r>
              <a:rPr lang="da-DK" sz="9597" b="1" dirty="0"/>
              <a:t>GODE RÅD TIL DIN POSTER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C6305-19C1-98EE-4230-6DDE7674F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875" y="5866711"/>
            <a:ext cx="26105525" cy="32677145"/>
          </a:xfrm>
        </p:spPr>
        <p:txBody>
          <a:bodyPr>
            <a:normAutofit/>
          </a:bodyPr>
          <a:lstStyle/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4799" b="1" dirty="0">
                <a:latin typeface="Work Sans" pitchFamily="2" charset="0"/>
              </a:rPr>
              <a:t>En god poster er: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Indbydende</a:t>
            </a:r>
            <a:r>
              <a:rPr lang="da-DK" sz="3999" dirty="0">
                <a:latin typeface="Work Sans" pitchFamily="2" charset="0"/>
              </a:rPr>
              <a:t>		Brug gerne blikfang – billeder, illustrationer og tænk over farvevalg.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Læselig</a:t>
            </a:r>
            <a:r>
              <a:rPr lang="da-DK" sz="3999" dirty="0">
                <a:latin typeface="Work Sans" pitchFamily="2" charset="0"/>
              </a:rPr>
              <a:t>		Posteren skal være let tilgængelig. Grammatikken skal være i orden. 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Undgå passive eller svære sætninger. Ret stavefejl.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Tydelig</a:t>
            </a:r>
            <a:r>
              <a:rPr lang="da-DK" sz="3999" dirty="0">
                <a:latin typeface="Work Sans" pitchFamily="2" charset="0"/>
              </a:rPr>
              <a:t>		Hvis teksten er tydelig, kan den læses på 2-3 meters afstand. 	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Budskabet skal også være tydeligt – tænk over, hvad du vil sige med din 		poster!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Velorganiseret</a:t>
            </a:r>
            <a:r>
              <a:rPr lang="da-DK" sz="3999" dirty="0">
                <a:latin typeface="Work Sans" pitchFamily="2" charset="0"/>
              </a:rPr>
              <a:t>	En logisk placering af teksten kan betyde, at du når dit publikum. 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Læseren skal helst ikke bruge tid på at finde næste logiske afsnit – 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læseren skal i stedet bruge tiden på at opsuge information.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Kortfattet</a:t>
            </a:r>
            <a:r>
              <a:rPr lang="da-DK" sz="3999" dirty="0">
                <a:latin typeface="Work Sans" pitchFamily="2" charset="0"/>
              </a:rPr>
              <a:t>		Du har under ét minut til at fange dit publikum – nogle mener så lidt som 11 		sekunder! 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De fleste læsere opfanger kun overskriften, så sørg for, at den er fangende og 		kort. </a:t>
            </a:r>
            <a:br>
              <a:rPr lang="da-DK" sz="3999" dirty="0">
                <a:latin typeface="Work Sans" pitchFamily="2" charset="0"/>
              </a:rPr>
            </a:br>
            <a:r>
              <a:rPr lang="da-DK" sz="3999" dirty="0">
                <a:latin typeface="Work Sans" pitchFamily="2" charset="0"/>
              </a:rPr>
              <a:t>		Gør læseren nysgerrig!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3999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4799" b="1" dirty="0">
                <a:latin typeface="Work Sans" pitchFamily="2" charset="0"/>
              </a:rPr>
              <a:t>Praktiske råd: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Det tager tid at lave en god poster. </a:t>
            </a:r>
            <a:r>
              <a:rPr lang="da-DK" sz="3999" dirty="0">
                <a:latin typeface="Work Sans" pitchFamily="2" charset="0"/>
              </a:rPr>
              <a:t>Begynd i god tid. Hvis en grafisk medarbejder skal involveres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i arbejdet, så gør det så tidligt som muligt i processen.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3999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Placering af tekst og evt. billeder. </a:t>
            </a:r>
            <a:r>
              <a:rPr lang="da-DK" sz="3999" dirty="0">
                <a:latin typeface="Work Sans" pitchFamily="2" charset="0"/>
              </a:rPr>
              <a:t>Læsefeltet starter midt-øverst og derefter læser man fra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øverste venstre side og slutter i nederste højre side. Derfor bør titlen være øverst og kort og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fængende. Husk, at titel og forfatternavn bør kunne læses på under 30 sekunder!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3999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Husk luft på din poster. </a:t>
            </a:r>
            <a:r>
              <a:rPr lang="da-DK" sz="3999" dirty="0">
                <a:latin typeface="Work Sans" pitchFamily="2" charset="0"/>
              </a:rPr>
              <a:t>Uden luft har dine læsere ingen tid til tænkepauser. En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poster, som har alt for meget information placeret tæt, gør læseren træt – måske opgiver han eller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hun undervejs.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3999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b="1" dirty="0">
                <a:latin typeface="Work Sans" pitchFamily="2" charset="0"/>
              </a:rPr>
              <a:t>Illustrationer</a:t>
            </a:r>
            <a:r>
              <a:rPr lang="da-DK" sz="3999" dirty="0">
                <a:latin typeface="Work Sans" pitchFamily="2" charset="0"/>
              </a:rPr>
              <a:t> – hvis du har billeder eller illustrationer med, skal de som hovedregel være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selvforklarende og enkle med et minimum af tekst til at beskrive dem. Tabeller bør undgås – de 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svære at opfange på kort tid. Hvis du har en tabel med – brug krudt på at gøre den så læsevenlig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3999" dirty="0">
                <a:latin typeface="Work Sans" pitchFamily="2" charset="0"/>
              </a:rPr>
              <a:t>som muligt.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3999" dirty="0">
              <a:latin typeface="Work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74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556b18-80b3-495f-bf06-e7a3be1966d2">
      <Terms xmlns="http://schemas.microsoft.com/office/infopath/2007/PartnerControls"/>
    </lcf76f155ced4ddcb4097134ff3c332f>
    <TaxCatchAll xmlns="a182a518-1075-4414-b33f-9ae5c587f5b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24A62435C14A4286DB020D2DE62476" ma:contentTypeVersion="19" ma:contentTypeDescription="Create a new document." ma:contentTypeScope="" ma:versionID="5c11a5fb415c1a8b81dc2fb03f79ea4d">
  <xsd:schema xmlns:xsd="http://www.w3.org/2001/XMLSchema" xmlns:xs="http://www.w3.org/2001/XMLSchema" xmlns:p="http://schemas.microsoft.com/office/2006/metadata/properties" xmlns:ns2="c9556b18-80b3-495f-bf06-e7a3be1966d2" xmlns:ns3="a182a518-1075-4414-b33f-9ae5c587f5b3" targetNamespace="http://schemas.microsoft.com/office/2006/metadata/properties" ma:root="true" ma:fieldsID="00596c73157ffde7851c1a44a4cc1560" ns2:_="" ns3:_="">
    <xsd:import namespace="c9556b18-80b3-495f-bf06-e7a3be1966d2"/>
    <xsd:import namespace="a182a518-1075-4414-b33f-9ae5c587f5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56b18-80b3-495f-bf06-e7a3be196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8568548-9f5a-4e35-9c17-968ba1d5fe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82a518-1075-4414-b33f-9ae5c587f5b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5b5a254-60cb-4216-8964-bd87b223acca}" ma:internalName="TaxCatchAll" ma:showField="CatchAllData" ma:web="a182a518-1075-4414-b33f-9ae5c587f5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7D1A50-297C-4BEB-857E-2A2E884D45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A32D39-06B2-4A17-9BFA-0E6E6E748BA3}">
  <ds:schemaRefs>
    <ds:schemaRef ds:uri="http://schemas.microsoft.com/office/2006/metadata/properties"/>
    <ds:schemaRef ds:uri="http://schemas.microsoft.com/office/infopath/2007/PartnerControls"/>
    <ds:schemaRef ds:uri="c9556b18-80b3-495f-bf06-e7a3be1966d2"/>
    <ds:schemaRef ds:uri="a182a518-1075-4414-b33f-9ae5c587f5b3"/>
  </ds:schemaRefs>
</ds:datastoreItem>
</file>

<file path=customXml/itemProps3.xml><?xml version="1.0" encoding="utf-8"?>
<ds:datastoreItem xmlns:ds="http://schemas.openxmlformats.org/officeDocument/2006/customXml" ds:itemID="{4637FFD7-620F-49D8-9C58-40D5321DB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556b18-80b3-495f-bf06-e7a3be1966d2"/>
    <ds:schemaRef ds:uri="a182a518-1075-4414-b33f-9ae5c587f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912</Words>
  <Application>Microsoft Office PowerPoint</Application>
  <PresentationFormat>Brugerdefineret</PresentationFormat>
  <Paragraphs>102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Work Sans</vt:lpstr>
      <vt:lpstr>Office Theme</vt:lpstr>
      <vt:lpstr>PowerPoint-præsentation</vt:lpstr>
      <vt:lpstr>GODE RÅD TIL DIN POSTER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Anne Hansen</dc:creator>
  <cp:keywords/>
  <dc:description>generated using python-pptx</dc:description>
  <cp:lastModifiedBy>Asger Gotholdt Jacobsen</cp:lastModifiedBy>
  <cp:revision>3</cp:revision>
  <dcterms:created xsi:type="dcterms:W3CDTF">2013-01-27T09:14:16Z</dcterms:created>
  <dcterms:modified xsi:type="dcterms:W3CDTF">2025-12-03T11:31:56Z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0x010100B824A62435C14A4286DB020D2DE62476</vt:lpwstr>
  </property>
  <property fmtid="{D5CDD505-2E9C-101B-9397-08002B2CF9AE}" pid="3" name="MediaServiceImageTags">
    <vt:lpwstr/>
  </property>
</Properties>
</file>