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4"/>
    <p:sldMasterId id="2147483705" r:id="rId5"/>
    <p:sldMasterId id="2147483734" r:id="rId6"/>
    <p:sldMasterId id="2147483750" r:id="rId7"/>
  </p:sldMasterIdLst>
  <p:notesMasterIdLst>
    <p:notesMasterId r:id="rId30"/>
  </p:notesMasterIdLst>
  <p:handoutMasterIdLst>
    <p:handoutMasterId r:id="rId31"/>
  </p:handoutMasterIdLst>
  <p:sldIdLst>
    <p:sldId id="256" r:id="rId8"/>
    <p:sldId id="2145707146" r:id="rId9"/>
    <p:sldId id="2145707148" r:id="rId10"/>
    <p:sldId id="2145707149" r:id="rId11"/>
    <p:sldId id="2145707111" r:id="rId12"/>
    <p:sldId id="2145707147" r:id="rId13"/>
    <p:sldId id="2145707027" r:id="rId14"/>
    <p:sldId id="2145707166" r:id="rId15"/>
    <p:sldId id="2145707167" r:id="rId16"/>
    <p:sldId id="2145707168" r:id="rId17"/>
    <p:sldId id="2145707169" r:id="rId18"/>
    <p:sldId id="2145707170" r:id="rId19"/>
    <p:sldId id="2145707171" r:id="rId20"/>
    <p:sldId id="2145707172" r:id="rId21"/>
    <p:sldId id="2145707173" r:id="rId22"/>
    <p:sldId id="2145707174" r:id="rId23"/>
    <p:sldId id="2145707175" r:id="rId24"/>
    <p:sldId id="2145707178" r:id="rId25"/>
    <p:sldId id="2145707179" r:id="rId26"/>
    <p:sldId id="2145707180" r:id="rId27"/>
    <p:sldId id="2145707181" r:id="rId28"/>
    <p:sldId id="2145707165" r:id="rId29"/>
  </p:sldIdLst>
  <p:sldSz cx="12192000" cy="6858000"/>
  <p:notesSz cx="6705600" cy="98425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0">
          <p15:clr>
            <a:srgbClr val="A4A3A4"/>
          </p15:clr>
        </p15:guide>
        <p15:guide id="2" pos="211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E736D4-FE1A-3550-0075-AD26250D0FD6}" name="Nina Ahnstrøm" initials="NA" userId="S::niah@ida.dk::09669543-dc8d-4c2d-b804-47fea416e5c0" providerId="AD"/>
  <p188:author id="{19E3AAD7-666B-84B7-BDF0-C568E8E75EB0}" name="Anne Dorte Spang-Thomsen" initials="AS" userId="S::adt@ida.dk::ccdee058-c02e-43d1-89dc-2e19170d0d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4"/>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B5A"/>
    <a:srgbClr val="37AFB5"/>
    <a:srgbClr val="FFE600"/>
    <a:srgbClr val="F881BC"/>
    <a:srgbClr val="885ED7"/>
    <a:srgbClr val="BCCF00"/>
    <a:srgbClr val="70EBC2"/>
    <a:srgbClr val="FFFA99"/>
    <a:srgbClr val="FFF766"/>
    <a:srgbClr val="FFF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ema til typografi 2 - Markering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llemlayout 4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llemlayout 4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llemlayout 4 - Marker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llemlayout 4 - Marker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llemlayout 4 - Marker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ema til typografi 2 - Marker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755" autoAdjust="0"/>
  </p:normalViewPr>
  <p:slideViewPr>
    <p:cSldViewPr snapToGrid="0">
      <p:cViewPr varScale="1">
        <p:scale>
          <a:sx n="85" d="100"/>
          <a:sy n="85" d="100"/>
        </p:scale>
        <p:origin x="1554"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00"/>
        <p:guide pos="21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ger Gotholdt Jacobsen" userId="5a12879e-eba1-44be-b8fa-4cc0fdfd33da" providerId="ADAL" clId="{C2A9ADD2-0442-41B0-ADE1-8911575F1D0E}"/>
    <pc:docChg chg="modSld">
      <pc:chgData name="Asger Gotholdt Jacobsen" userId="5a12879e-eba1-44be-b8fa-4cc0fdfd33da" providerId="ADAL" clId="{C2A9ADD2-0442-41B0-ADE1-8911575F1D0E}" dt="2025-01-28T08:31:51.281" v="7" actId="14100"/>
      <pc:docMkLst>
        <pc:docMk/>
      </pc:docMkLst>
      <pc:sldChg chg="modSp mod">
        <pc:chgData name="Asger Gotholdt Jacobsen" userId="5a12879e-eba1-44be-b8fa-4cc0fdfd33da" providerId="ADAL" clId="{C2A9ADD2-0442-41B0-ADE1-8911575F1D0E}" dt="2025-01-28T08:31:51.281" v="7" actId="14100"/>
        <pc:sldMkLst>
          <pc:docMk/>
          <pc:sldMk cId="42046247" sldId="2145707148"/>
        </pc:sldMkLst>
        <pc:spChg chg="mod">
          <ac:chgData name="Asger Gotholdt Jacobsen" userId="5a12879e-eba1-44be-b8fa-4cc0fdfd33da" providerId="ADAL" clId="{C2A9ADD2-0442-41B0-ADE1-8911575F1D0E}" dt="2025-01-28T08:28:36.229" v="0" actId="20577"/>
          <ac:spMkLst>
            <pc:docMk/>
            <pc:sldMk cId="42046247" sldId="2145707148"/>
            <ac:spMk id="5" creationId="{7D3ACB69-5FD5-90A7-7B51-AEBDC825422E}"/>
          </ac:spMkLst>
        </pc:spChg>
        <pc:picChg chg="mod">
          <ac:chgData name="Asger Gotholdt Jacobsen" userId="5a12879e-eba1-44be-b8fa-4cc0fdfd33da" providerId="ADAL" clId="{C2A9ADD2-0442-41B0-ADE1-8911575F1D0E}" dt="2025-01-28T08:31:51.281" v="7" actId="14100"/>
          <ac:picMkLst>
            <pc:docMk/>
            <pc:sldMk cId="42046247" sldId="2145707148"/>
            <ac:picMk id="2" creationId="{11D6C28F-769A-86C2-E7AC-5E83460F446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05125" cy="49212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798888" y="0"/>
            <a:ext cx="2905125" cy="492125"/>
          </a:xfrm>
          <a:prstGeom prst="rect">
            <a:avLst/>
          </a:prstGeom>
        </p:spPr>
        <p:txBody>
          <a:bodyPr vert="horz" lIns="91440" tIns="45720" rIns="91440" bIns="45720" rtlCol="0"/>
          <a:lstStyle>
            <a:lvl1pPr algn="r">
              <a:defRPr sz="1200"/>
            </a:lvl1pPr>
          </a:lstStyle>
          <a:p>
            <a:fld id="{36D9E1F0-0922-4A6F-9E1D-8352DAFCFDBB}" type="datetimeFigureOut">
              <a:rPr lang="da-DK" smtClean="0"/>
              <a:t>28-01-2025</a:t>
            </a:fld>
            <a:endParaRPr lang="da-DK"/>
          </a:p>
        </p:txBody>
      </p:sp>
      <p:sp>
        <p:nvSpPr>
          <p:cNvPr id="4" name="Pladsholder til sidefod 3"/>
          <p:cNvSpPr>
            <a:spLocks noGrp="1"/>
          </p:cNvSpPr>
          <p:nvPr>
            <p:ph type="ftr" sz="quarter" idx="2"/>
          </p:nvPr>
        </p:nvSpPr>
        <p:spPr>
          <a:xfrm>
            <a:off x="0" y="9348788"/>
            <a:ext cx="2905125" cy="492125"/>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798888" y="9348788"/>
            <a:ext cx="2905125" cy="492125"/>
          </a:xfrm>
          <a:prstGeom prst="rect">
            <a:avLst/>
          </a:prstGeom>
        </p:spPr>
        <p:txBody>
          <a:bodyPr vert="horz" lIns="91440" tIns="45720" rIns="91440" bIns="45720" rtlCol="0" anchor="b"/>
          <a:lstStyle>
            <a:lvl1pPr algn="r">
              <a:defRPr sz="1200"/>
            </a:lvl1pPr>
          </a:lstStyle>
          <a:p>
            <a:fld id="{70DF9BAE-3C21-4F8D-98BB-35FA7CBF2D55}" type="slidenum">
              <a:rPr lang="da-DK" smtClean="0"/>
              <a:t>‹nr.›</a:t>
            </a:fld>
            <a:endParaRPr lang="da-DK"/>
          </a:p>
        </p:txBody>
      </p:sp>
    </p:spTree>
    <p:extLst>
      <p:ext uri="{BB962C8B-B14F-4D97-AF65-F5344CB8AC3E}">
        <p14:creationId xmlns:p14="http://schemas.microsoft.com/office/powerpoint/2010/main" val="3199109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05125" cy="49371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798888" y="0"/>
            <a:ext cx="2905125" cy="493713"/>
          </a:xfrm>
          <a:prstGeom prst="rect">
            <a:avLst/>
          </a:prstGeom>
        </p:spPr>
        <p:txBody>
          <a:bodyPr vert="horz" lIns="91440" tIns="45720" rIns="91440" bIns="45720" rtlCol="0"/>
          <a:lstStyle>
            <a:lvl1pPr algn="r">
              <a:defRPr sz="1200"/>
            </a:lvl1pPr>
          </a:lstStyle>
          <a:p>
            <a:fld id="{51180A3C-5F0C-4E5D-84FA-0C493F2D795A}" type="datetimeFigureOut">
              <a:rPr lang="da-DK" smtClean="0"/>
              <a:t>28-01-2025</a:t>
            </a:fld>
            <a:endParaRPr lang="da-DK"/>
          </a:p>
        </p:txBody>
      </p:sp>
      <p:sp>
        <p:nvSpPr>
          <p:cNvPr id="4" name="Pladsholder til slidebillede 3"/>
          <p:cNvSpPr>
            <a:spLocks noGrp="1" noRot="1" noChangeAspect="1"/>
          </p:cNvSpPr>
          <p:nvPr>
            <p:ph type="sldImg" idx="2"/>
          </p:nvPr>
        </p:nvSpPr>
        <p:spPr>
          <a:xfrm>
            <a:off x="400050" y="1230313"/>
            <a:ext cx="5905500" cy="332263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69925" y="4737100"/>
            <a:ext cx="5365750" cy="3875088"/>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48788"/>
            <a:ext cx="2905125" cy="49371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798888" y="9348788"/>
            <a:ext cx="2905125" cy="493712"/>
          </a:xfrm>
          <a:prstGeom prst="rect">
            <a:avLst/>
          </a:prstGeom>
        </p:spPr>
        <p:txBody>
          <a:bodyPr vert="horz" lIns="91440" tIns="45720" rIns="91440" bIns="45720" rtlCol="0" anchor="b"/>
          <a:lstStyle>
            <a:lvl1pPr algn="r">
              <a:defRPr sz="1200"/>
            </a:lvl1pPr>
          </a:lstStyle>
          <a:p>
            <a:fld id="{C5914F7A-5C4A-43D7-AFB0-6E15F159EB28}" type="slidenum">
              <a:rPr lang="da-DK" smtClean="0"/>
              <a:t>‹nr.›</a:t>
            </a:fld>
            <a:endParaRPr lang="da-DK"/>
          </a:p>
        </p:txBody>
      </p:sp>
    </p:spTree>
    <p:extLst>
      <p:ext uri="{BB962C8B-B14F-4D97-AF65-F5344CB8AC3E}">
        <p14:creationId xmlns:p14="http://schemas.microsoft.com/office/powerpoint/2010/main" val="176914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lvl="1" indent="0">
              <a:buFont typeface="Courier New" panose="02070309020205020404" pitchFamily="49" charset="0"/>
              <a:buNone/>
            </a:pPr>
            <a:endParaRPr lang="da-DK"/>
          </a:p>
        </p:txBody>
      </p:sp>
      <p:sp>
        <p:nvSpPr>
          <p:cNvPr id="4" name="Pladsholder til slidenummer 3"/>
          <p:cNvSpPr>
            <a:spLocks noGrp="1"/>
          </p:cNvSpPr>
          <p:nvPr>
            <p:ph type="sldNum" sz="quarter" idx="5"/>
          </p:nvPr>
        </p:nvSpPr>
        <p:spPr/>
        <p:txBody>
          <a:bodyPr/>
          <a:lstStyle/>
          <a:p>
            <a:fld id="{C5914F7A-5C4A-43D7-AFB0-6E15F159EB28}" type="slidenum">
              <a:rPr lang="da-DK" smtClean="0"/>
              <a:t>1</a:t>
            </a:fld>
            <a:endParaRPr lang="da-DK"/>
          </a:p>
        </p:txBody>
      </p:sp>
    </p:spTree>
    <p:extLst>
      <p:ext uri="{BB962C8B-B14F-4D97-AF65-F5344CB8AC3E}">
        <p14:creationId xmlns:p14="http://schemas.microsoft.com/office/powerpoint/2010/main" val="13640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Opstart af elevaktivitet 3, ‘Gå et containerskib’.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Spørg fx om: </a:t>
            </a:r>
            <a:br>
              <a:rPr lang="da-DK" sz="1200" dirty="0">
                <a:effectLst/>
                <a:latin typeface="Calibri" panose="020F0502020204030204" pitchFamily="34" charset="0"/>
                <a:ea typeface="Segoe UI" panose="020B0502040204020203" pitchFamily="34" charset="0"/>
              </a:rPr>
            </a:br>
            <a:r>
              <a:rPr lang="da-DK" sz="1800" dirty="0">
                <a:effectLst/>
                <a:latin typeface="Calibri" panose="020F0502020204030204" pitchFamily="34" charset="0"/>
                <a:ea typeface="Times New Roman" panose="02020603050405020304" pitchFamily="18" charset="0"/>
              </a:rPr>
              <a:t>Hvor langt tror I, containerskibet er?</a:t>
            </a:r>
            <a:br>
              <a:rPr lang="da-DK" sz="1800" dirty="0">
                <a:effectLst/>
                <a:latin typeface="Times New Roman" panose="02020603050405020304" pitchFamily="18" charset="0"/>
                <a:ea typeface="Times New Roman" panose="02020603050405020304" pitchFamily="18" charset="0"/>
              </a:rPr>
            </a:br>
            <a:r>
              <a:rPr lang="da-DK" sz="1800" dirty="0">
                <a:effectLst/>
                <a:latin typeface="Calibri" panose="020F0502020204030204" pitchFamily="34" charset="0"/>
                <a:ea typeface="Times New Roman" panose="02020603050405020304" pitchFamily="18" charset="0"/>
              </a:rPr>
              <a:t>Hvor langt tror I, 400 meter er? </a:t>
            </a:r>
            <a:br>
              <a:rPr lang="da-DK" sz="1800" dirty="0">
                <a:effectLst/>
                <a:latin typeface="Calibri" panose="020F0502020204030204" pitchFamily="34" charset="0"/>
                <a:ea typeface="Times New Roman" panose="02020603050405020304" pitchFamily="18" charset="0"/>
              </a:rPr>
            </a:br>
            <a:r>
              <a:rPr lang="da-DK" sz="1800" dirty="0">
                <a:effectLst/>
                <a:latin typeface="Calibri" panose="020F0502020204030204" pitchFamily="34" charset="0"/>
                <a:ea typeface="Times New Roman" panose="02020603050405020304" pitchFamily="18" charset="0"/>
              </a:rPr>
              <a:t>Hvad kender I, som er 400 meter langt?</a:t>
            </a:r>
            <a:br>
              <a:rPr lang="da-DK" sz="1800" dirty="0">
                <a:effectLst/>
                <a:latin typeface="Calibri" panose="020F0502020204030204" pitchFamily="34" charset="0"/>
                <a:ea typeface="Times New Roman" panose="02020603050405020304" pitchFamily="18" charset="0"/>
              </a:rPr>
            </a:br>
            <a:r>
              <a:rPr lang="da-DK" sz="1800" dirty="0">
                <a:effectLst/>
                <a:latin typeface="Calibri" panose="020F0502020204030204" pitchFamily="34" charset="0"/>
                <a:ea typeface="Times New Roman" panose="02020603050405020304" pitchFamily="18" charset="0"/>
              </a:rPr>
              <a:t>Hvordan kan vi måle 400 meter?</a:t>
            </a:r>
            <a:endParaRPr lang="da-DK" sz="1200" dirty="0">
              <a:effectLst/>
              <a:latin typeface="Calibri" panose="020F0502020204030204" pitchFamily="34" charset="0"/>
              <a:ea typeface="Segoe UI" panose="020B0502040204020203" pitchFamily="34" charset="0"/>
            </a:endParaRPr>
          </a:p>
        </p:txBody>
      </p:sp>
      <p:sp>
        <p:nvSpPr>
          <p:cNvPr id="4" name="Pladsholder til slidenummer 3"/>
          <p:cNvSpPr>
            <a:spLocks noGrp="1"/>
          </p:cNvSpPr>
          <p:nvPr>
            <p:ph type="sldNum" sz="quarter" idx="5"/>
          </p:nvPr>
        </p:nvSpPr>
        <p:spPr/>
        <p:txBody>
          <a:bodyPr/>
          <a:lstStyle/>
          <a:p>
            <a:fld id="{C5914F7A-5C4A-43D7-AFB0-6E15F159EB28}" type="slidenum">
              <a:rPr lang="da-DK" smtClean="0"/>
              <a:t>11</a:t>
            </a:fld>
            <a:endParaRPr lang="da-DK"/>
          </a:p>
        </p:txBody>
      </p:sp>
    </p:spTree>
    <p:extLst>
      <p:ext uri="{BB962C8B-B14F-4D97-AF65-F5344CB8AC3E}">
        <p14:creationId xmlns:p14="http://schemas.microsoft.com/office/powerpoint/2010/main" val="3539558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Igangsættelse af elevaktivitet 4, ‘Mærk vinden’ og opsamling heraf.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Tal fx med eleverne om: </a:t>
            </a:r>
            <a:br>
              <a:rPr lang="da-DK" sz="1200" dirty="0">
                <a:effectLst/>
                <a:latin typeface="Calibri" panose="020F0502020204030204" pitchFamily="34" charset="0"/>
                <a:ea typeface="Segoe UI" panose="020B0502040204020203" pitchFamily="34" charset="0"/>
              </a:rPr>
            </a:br>
            <a:r>
              <a:rPr lang="da-DK" sz="1800" b="0" i="0" dirty="0">
                <a:solidFill>
                  <a:srgbClr val="000000"/>
                </a:solidFill>
                <a:effectLst/>
                <a:latin typeface="WorkSans-Regular"/>
              </a:rPr>
              <a:t>Hvor på kroppen kan I tydeligst mærke vinden?</a:t>
            </a:r>
            <a:br>
              <a:rPr lang="da-DK" sz="1800" b="0" i="0" dirty="0">
                <a:solidFill>
                  <a:srgbClr val="000000"/>
                </a:solidFill>
                <a:effectLst/>
                <a:latin typeface="WorkSans-Regular"/>
              </a:rPr>
            </a:br>
            <a:r>
              <a:rPr lang="da-DK" sz="1800" b="0" i="0" dirty="0">
                <a:solidFill>
                  <a:srgbClr val="000000"/>
                </a:solidFill>
                <a:effectLst/>
                <a:latin typeface="WorkSans-Regular"/>
              </a:rPr>
              <a:t>Hvordan føles vinden på hænderne? I ansigtet? I håret? Osv.</a:t>
            </a:r>
            <a:br>
              <a:rPr lang="da-DK" sz="1800" b="0" i="0" dirty="0">
                <a:solidFill>
                  <a:srgbClr val="000000"/>
                </a:solidFill>
                <a:effectLst/>
                <a:latin typeface="WorkSans-Regular"/>
              </a:rPr>
            </a:br>
            <a:r>
              <a:rPr lang="da-DK" sz="1800" b="0" i="0" dirty="0">
                <a:solidFill>
                  <a:srgbClr val="000000"/>
                </a:solidFill>
                <a:effectLst/>
                <a:latin typeface="WorkSans-Regular"/>
              </a:rPr>
              <a:t>Hvordan er vinden i dag sammenlignet med når det blæser rigtig meget/når det ikke blæser ret meget?</a:t>
            </a:r>
            <a:br>
              <a:rPr lang="da-DK" sz="1800" b="0" i="0" dirty="0">
                <a:solidFill>
                  <a:srgbClr val="000000"/>
                </a:solidFill>
                <a:effectLst/>
                <a:latin typeface="WorkSans-Regular"/>
              </a:rPr>
            </a:br>
            <a:r>
              <a:rPr lang="da-DK" sz="1800" b="0" i="0" dirty="0">
                <a:solidFill>
                  <a:srgbClr val="000000"/>
                </a:solidFill>
                <a:effectLst/>
                <a:latin typeface="WorkSans-Regular"/>
              </a:rPr>
              <a:t>Hvordan føles det, hvis vi vender os direkte mod vinden/direkte væk fra vinden?</a:t>
            </a:r>
            <a:br>
              <a:rPr lang="da-DK" sz="1800" b="0" i="0" dirty="0">
                <a:solidFill>
                  <a:srgbClr val="000000"/>
                </a:solidFill>
                <a:effectLst/>
                <a:latin typeface="WorkSans-Regular"/>
              </a:rPr>
            </a:br>
            <a:r>
              <a:rPr lang="da-DK" sz="1800" b="0" i="0" dirty="0">
                <a:solidFill>
                  <a:srgbClr val="000000"/>
                </a:solidFill>
                <a:effectLst/>
                <a:latin typeface="WorkSans-Regular"/>
              </a:rPr>
              <a:t>Hvornår er vinden rar? Og hvornår er vinden ikke så rar?</a:t>
            </a:r>
            <a:br>
              <a:rPr lang="da-DK" sz="1800" b="0" i="0" dirty="0">
                <a:solidFill>
                  <a:srgbClr val="000000"/>
                </a:solidFill>
                <a:effectLst/>
                <a:latin typeface="WorkSans-Regular"/>
              </a:rPr>
            </a:br>
            <a:r>
              <a:rPr lang="da-DK" sz="1800" b="0" i="0" dirty="0">
                <a:solidFill>
                  <a:srgbClr val="000000"/>
                </a:solidFill>
                <a:effectLst/>
                <a:latin typeface="WorkSans-Regular"/>
              </a:rPr>
              <a:t>Kan I komme i tanke om situationer, hvor det er godt, at det blæser meget? Og bedst, at det ikke blæser ret meget?</a:t>
            </a:r>
            <a:r>
              <a:rPr lang="da-DK" dirty="0"/>
              <a:t> </a:t>
            </a:r>
            <a:endParaRPr lang="da-DK" sz="1200" dirty="0">
              <a:effectLst/>
              <a:latin typeface="Calibri" panose="020F0502020204030204" pitchFamily="34" charset="0"/>
              <a:ea typeface="Segoe UI" panose="020B0502040204020203" pitchFamily="34" charset="0"/>
            </a:endParaRPr>
          </a:p>
        </p:txBody>
      </p:sp>
      <p:sp>
        <p:nvSpPr>
          <p:cNvPr id="4" name="Pladsholder til slidenummer 3"/>
          <p:cNvSpPr>
            <a:spLocks noGrp="1"/>
          </p:cNvSpPr>
          <p:nvPr>
            <p:ph type="sldNum" sz="quarter" idx="5"/>
          </p:nvPr>
        </p:nvSpPr>
        <p:spPr/>
        <p:txBody>
          <a:bodyPr/>
          <a:lstStyle/>
          <a:p>
            <a:fld id="{C5914F7A-5C4A-43D7-AFB0-6E15F159EB28}" type="slidenum">
              <a:rPr lang="da-DK" smtClean="0"/>
              <a:t>12</a:t>
            </a:fld>
            <a:endParaRPr lang="da-DK"/>
          </a:p>
        </p:txBody>
      </p:sp>
    </p:spTree>
    <p:extLst>
      <p:ext uri="{BB962C8B-B14F-4D97-AF65-F5344CB8AC3E}">
        <p14:creationId xmlns:p14="http://schemas.microsoft.com/office/powerpoint/2010/main" val="1821902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Saml op på elevernes oplevelse af vind med denne grubletegning.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p:txBody>
      </p:sp>
      <p:sp>
        <p:nvSpPr>
          <p:cNvPr id="4" name="Pladsholder til slidenummer 3"/>
          <p:cNvSpPr>
            <a:spLocks noGrp="1"/>
          </p:cNvSpPr>
          <p:nvPr>
            <p:ph type="sldNum" sz="quarter" idx="5"/>
          </p:nvPr>
        </p:nvSpPr>
        <p:spPr/>
        <p:txBody>
          <a:bodyPr/>
          <a:lstStyle/>
          <a:p>
            <a:fld id="{C5914F7A-5C4A-43D7-AFB0-6E15F159EB28}" type="slidenum">
              <a:rPr lang="da-DK" smtClean="0"/>
              <a:t>13</a:t>
            </a:fld>
            <a:endParaRPr lang="da-DK"/>
          </a:p>
        </p:txBody>
      </p:sp>
    </p:spTree>
    <p:extLst>
      <p:ext uri="{BB962C8B-B14F-4D97-AF65-F5344CB8AC3E}">
        <p14:creationId xmlns:p14="http://schemas.microsoft.com/office/powerpoint/2010/main" val="2193636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Afrund eleverne oplevelser af vind, ved at synge ‘Blæsten kan man ikke få at se’.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Overvej, om I vil bruge videoen her eller selv synge sangen.</a:t>
            </a:r>
            <a:br>
              <a:rPr lang="da-DK" sz="1200" dirty="0">
                <a:effectLst/>
                <a:latin typeface="Calibri" panose="020F0502020204030204" pitchFamily="34" charset="0"/>
                <a:ea typeface="Segoe UI" panose="020B0502040204020203" pitchFamily="34" charset="0"/>
              </a:rPr>
            </a:br>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14</a:t>
            </a:fld>
            <a:endParaRPr lang="da-DK"/>
          </a:p>
        </p:txBody>
      </p:sp>
    </p:spTree>
    <p:extLst>
      <p:ext uri="{BB962C8B-B14F-4D97-AF65-F5344CB8AC3E}">
        <p14:creationId xmlns:p14="http://schemas.microsoft.com/office/powerpoint/2010/main" val="2313068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Understøtter igangsættelsen af elevaktivitet 5, hvor elevark 2 skal bruges.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Overvej, om elevarket skal gennemgås fælles ved tavlen en opgave ad gangen, eller om grupperne skal præsenteres for hele arket.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p:txBody>
      </p:sp>
      <p:sp>
        <p:nvSpPr>
          <p:cNvPr id="4" name="Pladsholder til slidenummer 3"/>
          <p:cNvSpPr>
            <a:spLocks noGrp="1"/>
          </p:cNvSpPr>
          <p:nvPr>
            <p:ph type="sldNum" sz="quarter" idx="5"/>
          </p:nvPr>
        </p:nvSpPr>
        <p:spPr/>
        <p:txBody>
          <a:bodyPr/>
          <a:lstStyle/>
          <a:p>
            <a:fld id="{C5914F7A-5C4A-43D7-AFB0-6E15F159EB28}" type="slidenum">
              <a:rPr lang="da-DK" smtClean="0"/>
              <a:t>15</a:t>
            </a:fld>
            <a:endParaRPr lang="da-DK"/>
          </a:p>
        </p:txBody>
      </p:sp>
    </p:spTree>
    <p:extLst>
      <p:ext uri="{BB962C8B-B14F-4D97-AF65-F5344CB8AC3E}">
        <p14:creationId xmlns:p14="http://schemas.microsoft.com/office/powerpoint/2010/main" val="4227778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Understøtter igangsættelsen af elevaktivitet 6, ‘Undersøg materialer’.</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Her vil det være oplagt at præsentere eleverne for de materialer som grupperne får stillet til rådighed for deres undersøgelse. </a:t>
            </a:r>
          </a:p>
        </p:txBody>
      </p:sp>
      <p:sp>
        <p:nvSpPr>
          <p:cNvPr id="4" name="Pladsholder til slidenummer 3"/>
          <p:cNvSpPr>
            <a:spLocks noGrp="1"/>
          </p:cNvSpPr>
          <p:nvPr>
            <p:ph type="sldNum" sz="quarter" idx="5"/>
          </p:nvPr>
        </p:nvSpPr>
        <p:spPr/>
        <p:txBody>
          <a:bodyPr/>
          <a:lstStyle/>
          <a:p>
            <a:fld id="{C5914F7A-5C4A-43D7-AFB0-6E15F159EB28}" type="slidenum">
              <a:rPr lang="da-DK" smtClean="0"/>
              <a:t>16</a:t>
            </a:fld>
            <a:endParaRPr lang="da-DK"/>
          </a:p>
        </p:txBody>
      </p:sp>
    </p:spTree>
    <p:extLst>
      <p:ext uri="{BB962C8B-B14F-4D97-AF65-F5344CB8AC3E}">
        <p14:creationId xmlns:p14="http://schemas.microsoft.com/office/powerpoint/2010/main" val="201669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Igangsættelse af elevaktivitet 7, ‘Tegn et fantasiskib’.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p:txBody>
      </p:sp>
      <p:sp>
        <p:nvSpPr>
          <p:cNvPr id="4" name="Pladsholder til slidenummer 3"/>
          <p:cNvSpPr>
            <a:spLocks noGrp="1"/>
          </p:cNvSpPr>
          <p:nvPr>
            <p:ph type="sldNum" sz="quarter" idx="5"/>
          </p:nvPr>
        </p:nvSpPr>
        <p:spPr/>
        <p:txBody>
          <a:bodyPr/>
          <a:lstStyle/>
          <a:p>
            <a:fld id="{C5914F7A-5C4A-43D7-AFB0-6E15F159EB28}" type="slidenum">
              <a:rPr lang="da-DK" smtClean="0"/>
              <a:t>17</a:t>
            </a:fld>
            <a:endParaRPr lang="da-DK"/>
          </a:p>
        </p:txBody>
      </p:sp>
    </p:spTree>
    <p:extLst>
      <p:ext uri="{BB962C8B-B14F-4D97-AF65-F5344CB8AC3E}">
        <p14:creationId xmlns:p14="http://schemas.microsoft.com/office/powerpoint/2010/main" val="1808182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Sikre at elevernes fokus bliver sendt tilbage til engineering-udfordringen og formålet med at tidligere undersøgelser og aktiviteter.  </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a:p>
            <a:br>
              <a:rPr lang="da-DK" dirty="0"/>
            </a:br>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18</a:t>
            </a:fld>
            <a:endParaRPr lang="da-DK"/>
          </a:p>
        </p:txBody>
      </p:sp>
    </p:spTree>
    <p:extLst>
      <p:ext uri="{BB962C8B-B14F-4D97-AF65-F5344CB8AC3E}">
        <p14:creationId xmlns:p14="http://schemas.microsoft.com/office/powerpoint/2010/main" val="2514958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Præsentation af elevark 4, ‘Få ideer til jeres prototype’.</a:t>
            </a:r>
            <a:br>
              <a:rPr lang="da-DK" sz="1200" dirty="0">
                <a:effectLst/>
                <a:latin typeface="Calibri" panose="020F0502020204030204" pitchFamily="34" charset="0"/>
                <a:ea typeface="Segoe UI" panose="020B0502040204020203" pitchFamily="34" charset="0"/>
              </a:rPr>
            </a:br>
            <a:endParaRPr lang="da-DK" sz="1200" dirty="0">
              <a:effectLst/>
              <a:latin typeface="Calibri" panose="020F0502020204030204" pitchFamily="34" charset="0"/>
              <a:ea typeface="Segoe UI" panose="020B0502040204020203" pitchFamily="34" charset="0"/>
            </a:endParaRPr>
          </a:p>
        </p:txBody>
      </p:sp>
      <p:sp>
        <p:nvSpPr>
          <p:cNvPr id="4" name="Pladsholder til slidenummer 3"/>
          <p:cNvSpPr>
            <a:spLocks noGrp="1"/>
          </p:cNvSpPr>
          <p:nvPr>
            <p:ph type="sldNum" sz="quarter" idx="5"/>
          </p:nvPr>
        </p:nvSpPr>
        <p:spPr/>
        <p:txBody>
          <a:bodyPr/>
          <a:lstStyle/>
          <a:p>
            <a:fld id="{C5914F7A-5C4A-43D7-AFB0-6E15F159EB28}" type="slidenum">
              <a:rPr lang="da-DK" smtClean="0"/>
              <a:t>19</a:t>
            </a:fld>
            <a:endParaRPr lang="da-DK"/>
          </a:p>
        </p:txBody>
      </p:sp>
    </p:spTree>
    <p:extLst>
      <p:ext uri="{BB962C8B-B14F-4D97-AF65-F5344CB8AC3E}">
        <p14:creationId xmlns:p14="http://schemas.microsoft.com/office/powerpoint/2010/main" val="364716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 </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Igangsættelse af elevaktivitet 10, hvor eleverne skal konstruere deres prototype.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Fremhæv her, at delprocessen ‘Forbedre’ også indgå, da det er centralt at grupperne konstruerer, tester og forbedre deres prototype undervejs i processen. </a:t>
            </a:r>
            <a:br>
              <a:rPr lang="da-DK" sz="1200" dirty="0">
                <a:effectLst/>
                <a:latin typeface="Calibri" panose="020F0502020204030204" pitchFamily="34" charset="0"/>
                <a:ea typeface="Segoe UI" panose="020B0502040204020203" pitchFamily="34" charset="0"/>
              </a:rPr>
            </a:br>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20</a:t>
            </a:fld>
            <a:endParaRPr lang="da-DK"/>
          </a:p>
        </p:txBody>
      </p:sp>
    </p:spTree>
    <p:extLst>
      <p:ext uri="{BB962C8B-B14F-4D97-AF65-F5344CB8AC3E}">
        <p14:creationId xmlns:p14="http://schemas.microsoft.com/office/powerpoint/2010/main" val="181794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Forløbets titel og forsideillustration vises til eleverne, som indledning og præsentation af forløbet.  </a:t>
            </a:r>
          </a:p>
        </p:txBody>
      </p:sp>
      <p:sp>
        <p:nvSpPr>
          <p:cNvPr id="4" name="Pladsholder til slidenummer 3"/>
          <p:cNvSpPr>
            <a:spLocks noGrp="1"/>
          </p:cNvSpPr>
          <p:nvPr>
            <p:ph type="sldNum" sz="quarter" idx="5"/>
          </p:nvPr>
        </p:nvSpPr>
        <p:spPr/>
        <p:txBody>
          <a:bodyPr/>
          <a:lstStyle/>
          <a:p>
            <a:fld id="{C5914F7A-5C4A-43D7-AFB0-6E15F159EB28}" type="slidenum">
              <a:rPr lang="da-DK" smtClean="0"/>
              <a:t>2</a:t>
            </a:fld>
            <a:endParaRPr lang="da-DK"/>
          </a:p>
        </p:txBody>
      </p:sp>
    </p:spTree>
    <p:extLst>
      <p:ext uri="{BB962C8B-B14F-4D97-AF65-F5344CB8AC3E}">
        <p14:creationId xmlns:p14="http://schemas.microsoft.com/office/powerpoint/2010/main" val="144529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Understøtte elevernes præsentation ved at inddrage delprocessen ‘Præsentere’ samt brugen af elevark 5.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 </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Tilpas evt. kravene for elevernes præsentation til klassen.</a:t>
            </a:r>
          </a:p>
        </p:txBody>
      </p:sp>
      <p:sp>
        <p:nvSpPr>
          <p:cNvPr id="4" name="Pladsholder til slidenummer 3"/>
          <p:cNvSpPr>
            <a:spLocks noGrp="1"/>
          </p:cNvSpPr>
          <p:nvPr>
            <p:ph type="sldNum" sz="quarter" idx="5"/>
          </p:nvPr>
        </p:nvSpPr>
        <p:spPr/>
        <p:txBody>
          <a:bodyPr/>
          <a:lstStyle/>
          <a:p>
            <a:fld id="{C5914F7A-5C4A-43D7-AFB0-6E15F159EB28}" type="slidenum">
              <a:rPr lang="da-DK" smtClean="0"/>
              <a:t>21</a:t>
            </a:fld>
            <a:endParaRPr lang="da-DK"/>
          </a:p>
        </p:txBody>
      </p:sp>
    </p:spTree>
    <p:extLst>
      <p:ext uri="{BB962C8B-B14F-4D97-AF65-F5344CB8AC3E}">
        <p14:creationId xmlns:p14="http://schemas.microsoft.com/office/powerpoint/2010/main" val="1362330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22</a:t>
            </a:fld>
            <a:endParaRPr lang="da-DK"/>
          </a:p>
        </p:txBody>
      </p:sp>
    </p:spTree>
    <p:extLst>
      <p:ext uri="{BB962C8B-B14F-4D97-AF65-F5344CB8AC3E}">
        <p14:creationId xmlns:p14="http://schemas.microsoft.com/office/powerpoint/2010/main" val="229289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Ekspertfilmen vises her.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Tal evt. med eleverne om de svære ord, der blev brugt i filmen. Inddrag evt. de centrale begreber, der kan printes og hænges op i klassen.</a:t>
            </a:r>
          </a:p>
        </p:txBody>
      </p:sp>
      <p:sp>
        <p:nvSpPr>
          <p:cNvPr id="4" name="Pladsholder til slidenummer 3"/>
          <p:cNvSpPr>
            <a:spLocks noGrp="1"/>
          </p:cNvSpPr>
          <p:nvPr>
            <p:ph type="sldNum" sz="quarter" idx="5"/>
          </p:nvPr>
        </p:nvSpPr>
        <p:spPr/>
        <p:txBody>
          <a:bodyPr/>
          <a:lstStyle/>
          <a:p>
            <a:fld id="{C5914F7A-5C4A-43D7-AFB0-6E15F159EB28}" type="slidenum">
              <a:rPr lang="da-DK" smtClean="0"/>
              <a:t>3</a:t>
            </a:fld>
            <a:endParaRPr lang="da-DK"/>
          </a:p>
        </p:txBody>
      </p:sp>
    </p:spTree>
    <p:extLst>
      <p:ext uri="{BB962C8B-B14F-4D97-AF65-F5344CB8AC3E}">
        <p14:creationId xmlns:p14="http://schemas.microsoft.com/office/powerpoint/2010/main" val="381439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Der samles op efter filmen, og udfordringen samt kravene for elevernes arbejde præciseres.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Det kan være væsentligt at tale med eleverne om, hvad ordet ‘prototype’ betyder. </a:t>
            </a:r>
          </a:p>
        </p:txBody>
      </p:sp>
      <p:sp>
        <p:nvSpPr>
          <p:cNvPr id="4" name="Pladsholder til slidenummer 3"/>
          <p:cNvSpPr>
            <a:spLocks noGrp="1"/>
          </p:cNvSpPr>
          <p:nvPr>
            <p:ph type="sldNum" sz="quarter" idx="5"/>
          </p:nvPr>
        </p:nvSpPr>
        <p:spPr/>
        <p:txBody>
          <a:bodyPr/>
          <a:lstStyle/>
          <a:p>
            <a:fld id="{C5914F7A-5C4A-43D7-AFB0-6E15F159EB28}" type="slidenum">
              <a:rPr lang="da-DK" smtClean="0"/>
              <a:t>4</a:t>
            </a:fld>
            <a:endParaRPr lang="da-DK"/>
          </a:p>
        </p:txBody>
      </p:sp>
    </p:spTree>
    <p:extLst>
      <p:ext uri="{BB962C8B-B14F-4D97-AF65-F5344CB8AC3E}">
        <p14:creationId xmlns:p14="http://schemas.microsoft.com/office/powerpoint/2010/main" val="380283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Elevaktivitet 1 igangsættes.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Brug evt. de tre kort-eksempler på at tale om, hvordan kortene kan kategoriseres.</a:t>
            </a:r>
          </a:p>
        </p:txBody>
      </p:sp>
      <p:sp>
        <p:nvSpPr>
          <p:cNvPr id="4" name="Pladsholder til slidenummer 3"/>
          <p:cNvSpPr>
            <a:spLocks noGrp="1"/>
          </p:cNvSpPr>
          <p:nvPr>
            <p:ph type="sldNum" sz="quarter" idx="5"/>
          </p:nvPr>
        </p:nvSpPr>
        <p:spPr/>
        <p:txBody>
          <a:bodyPr/>
          <a:lstStyle/>
          <a:p>
            <a:fld id="{C5914F7A-5C4A-43D7-AFB0-6E15F159EB28}" type="slidenum">
              <a:rPr lang="da-DK" smtClean="0"/>
              <a:t>6</a:t>
            </a:fld>
            <a:endParaRPr lang="da-DK"/>
          </a:p>
        </p:txBody>
      </p:sp>
    </p:spTree>
    <p:extLst>
      <p:ext uri="{BB962C8B-B14F-4D97-AF65-F5344CB8AC3E}">
        <p14:creationId xmlns:p14="http://schemas.microsoft.com/office/powerpoint/2010/main" val="71808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Opsamling af elevaktivitet 1, ‘Skibe og både’.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b="1"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Overvej, hvordan det vil være mest passende at samle op på aktiviteten. </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Inddrag evt. elevernes egne erfaringer med skibe og bådene. </a:t>
            </a:r>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7</a:t>
            </a:fld>
            <a:endParaRPr lang="da-DK"/>
          </a:p>
        </p:txBody>
      </p:sp>
    </p:spTree>
    <p:extLst>
      <p:ext uri="{BB962C8B-B14F-4D97-AF65-F5344CB8AC3E}">
        <p14:creationId xmlns:p14="http://schemas.microsoft.com/office/powerpoint/2010/main" val="4100707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Oversættelse af de engelske navne til dansk. Kan vises på tavlen, mens eleverne arbejder med elevark 1, ‘Hvor kommer tøjet fra?’ </a:t>
            </a:r>
          </a:p>
        </p:txBody>
      </p:sp>
      <p:sp>
        <p:nvSpPr>
          <p:cNvPr id="4" name="Pladsholder til slidenummer 3"/>
          <p:cNvSpPr>
            <a:spLocks noGrp="1"/>
          </p:cNvSpPr>
          <p:nvPr>
            <p:ph type="sldNum" sz="quarter" idx="5"/>
          </p:nvPr>
        </p:nvSpPr>
        <p:spPr/>
        <p:txBody>
          <a:bodyPr/>
          <a:lstStyle/>
          <a:p>
            <a:fld id="{C5914F7A-5C4A-43D7-AFB0-6E15F159EB28}" type="slidenum">
              <a:rPr lang="da-DK" smtClean="0"/>
              <a:t>8</a:t>
            </a:fld>
            <a:endParaRPr lang="da-DK"/>
          </a:p>
        </p:txBody>
      </p:sp>
    </p:spTree>
    <p:extLst>
      <p:ext uri="{BB962C8B-B14F-4D97-AF65-F5344CB8AC3E}">
        <p14:creationId xmlns:p14="http://schemas.microsoft.com/office/powerpoint/2010/main" val="266588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Slidens formål</a:t>
            </a:r>
            <a:r>
              <a:rPr lang="da-DK" sz="1200" dirty="0">
                <a:effectLst/>
                <a:latin typeface="Calibri" panose="020F0502020204030204" pitchFamily="34" charset="0"/>
                <a:ea typeface="Segoe UI" panose="020B0502040204020203" pitchFamily="34" charset="0"/>
              </a:rPr>
              <a:t>: </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Samling og overblik over klassens data.</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For at få regnearket aktivt, skal du lukke visningstilstand, og dobbeltklikke på regnearket. Så bliver arket aktivt, så I kan skrive data i tabellen, hvorefter data vil fremgå af søjlediagrammet.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Didaktiske overvejelser om brugen af slide:</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Overvej, hvor meget eller lidt, statistik skal italesættes i denne undersøgelse. </a:t>
            </a:r>
          </a:p>
          <a:p>
            <a:pPr marL="285750" lvl="0" indent="-285750">
              <a:buFont typeface="Courier New" panose="02070309020205020404" pitchFamily="49" charset="0"/>
              <a:buChar char="o"/>
            </a:pPr>
            <a:r>
              <a:rPr lang="da-DK" sz="1200" b="1" dirty="0">
                <a:effectLst/>
                <a:latin typeface="Calibri" panose="020F0502020204030204" pitchFamily="34" charset="0"/>
                <a:ea typeface="Segoe UI" panose="020B0502040204020203" pitchFamily="34" charset="0"/>
              </a:rPr>
              <a:t>Pointer, som er vigtige for elevernes proces senere</a:t>
            </a:r>
            <a:r>
              <a:rPr lang="da-DK" sz="1200" dirty="0">
                <a:effectLst/>
                <a:latin typeface="Calibri" panose="020F0502020204030204" pitchFamily="34" charset="0"/>
                <a:ea typeface="Segoe UI" panose="020B0502040204020203" pitchFamily="34" charset="0"/>
              </a:rPr>
              <a:t>.</a:t>
            </a:r>
            <a:br>
              <a:rPr lang="da-DK" sz="1200" dirty="0">
                <a:effectLst/>
                <a:latin typeface="Calibri" panose="020F0502020204030204" pitchFamily="34" charset="0"/>
                <a:ea typeface="Segoe UI" panose="020B0502040204020203" pitchFamily="34" charset="0"/>
              </a:rPr>
            </a:br>
            <a:r>
              <a:rPr lang="da-DK" sz="1200" dirty="0">
                <a:effectLst/>
                <a:latin typeface="Calibri" panose="020F0502020204030204" pitchFamily="34" charset="0"/>
                <a:ea typeface="Segoe UI" panose="020B0502040204020203" pitchFamily="34" charset="0"/>
              </a:rPr>
              <a:t>Rigtigt mange af de ting, som vi omgiver os med, bliver produceret og transporteret langvejs fra. </a:t>
            </a:r>
            <a:endParaRPr lang="da-DK" dirty="0"/>
          </a:p>
        </p:txBody>
      </p:sp>
      <p:sp>
        <p:nvSpPr>
          <p:cNvPr id="4" name="Pladsholder til slidenummer 3"/>
          <p:cNvSpPr>
            <a:spLocks noGrp="1"/>
          </p:cNvSpPr>
          <p:nvPr>
            <p:ph type="sldNum" sz="quarter" idx="5"/>
          </p:nvPr>
        </p:nvSpPr>
        <p:spPr/>
        <p:txBody>
          <a:bodyPr/>
          <a:lstStyle/>
          <a:p>
            <a:fld id="{C5914F7A-5C4A-43D7-AFB0-6E15F159EB28}" type="slidenum">
              <a:rPr lang="da-DK" smtClean="0"/>
              <a:t>9</a:t>
            </a:fld>
            <a:endParaRPr lang="da-DK"/>
          </a:p>
        </p:txBody>
      </p:sp>
    </p:spTree>
    <p:extLst>
      <p:ext uri="{BB962C8B-B14F-4D97-AF65-F5344CB8AC3E}">
        <p14:creationId xmlns:p14="http://schemas.microsoft.com/office/powerpoint/2010/main" val="2210891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buFont typeface="Courier New" panose="02070309020205020404" pitchFamily="49" charset="0"/>
              <a:buChar char="o"/>
            </a:pPr>
            <a:r>
              <a:rPr lang="da-DK" sz="1000" b="1" dirty="0">
                <a:effectLst/>
                <a:latin typeface="Calibri" panose="020F0502020204030204" pitchFamily="34" charset="0"/>
                <a:ea typeface="Segoe UI" panose="020B0502040204020203" pitchFamily="34" charset="0"/>
              </a:rPr>
              <a:t>Slidens formål:</a:t>
            </a:r>
            <a:br>
              <a:rPr lang="da-DK" sz="1000" b="1" dirty="0">
                <a:effectLst/>
                <a:latin typeface="Calibri" panose="020F0502020204030204" pitchFamily="34" charset="0"/>
                <a:ea typeface="Segoe UI" panose="020B0502040204020203" pitchFamily="34" charset="0"/>
              </a:rPr>
            </a:br>
            <a:r>
              <a:rPr lang="da-DK" sz="1000" dirty="0">
                <a:effectLst/>
                <a:latin typeface="Calibri" panose="020F0502020204030204" pitchFamily="34" charset="0"/>
                <a:ea typeface="Segoe UI" panose="020B0502040204020203" pitchFamily="34" charset="0"/>
              </a:rPr>
              <a:t>Brug evt. dette slide til at vise udvalgte varers rejse fra et produktionsland til Danmark. </a:t>
            </a:r>
            <a:br>
              <a:rPr lang="da-DK" sz="1000" dirty="0">
                <a:effectLst/>
                <a:latin typeface="Calibri" panose="020F0502020204030204" pitchFamily="34" charset="0"/>
                <a:ea typeface="Segoe UI" panose="020B0502040204020203" pitchFamily="34" charset="0"/>
              </a:rPr>
            </a:br>
            <a:r>
              <a:rPr lang="da-DK" sz="1000" dirty="0">
                <a:effectLst/>
                <a:latin typeface="Calibri" panose="020F0502020204030204" pitchFamily="34" charset="0"/>
                <a:ea typeface="Times New Roman" panose="02020603050405020304" pitchFamily="18" charset="0"/>
              </a:rPr>
              <a:t>Bananer kommer typisk fra Sydamerika, avocado kommer typisk fra Mellemamerika, rejer kommer typisk fra det nordlige Atlanterhav, ris kommer typisk fra Sydøstasien og agurk kommer typisk fra Spanien om vinteren og Danmark om sommeren.</a:t>
            </a:r>
          </a:p>
        </p:txBody>
      </p:sp>
      <p:sp>
        <p:nvSpPr>
          <p:cNvPr id="4" name="Pladsholder til slidenummer 3"/>
          <p:cNvSpPr>
            <a:spLocks noGrp="1"/>
          </p:cNvSpPr>
          <p:nvPr>
            <p:ph type="sldNum" sz="quarter" idx="5"/>
          </p:nvPr>
        </p:nvSpPr>
        <p:spPr/>
        <p:txBody>
          <a:bodyPr/>
          <a:lstStyle/>
          <a:p>
            <a:fld id="{C5914F7A-5C4A-43D7-AFB0-6E15F159EB28}" type="slidenum">
              <a:rPr lang="da-DK" smtClean="0"/>
              <a:t>10</a:t>
            </a:fld>
            <a:endParaRPr lang="da-DK"/>
          </a:p>
        </p:txBody>
      </p:sp>
    </p:spTree>
    <p:extLst>
      <p:ext uri="{BB962C8B-B14F-4D97-AF65-F5344CB8AC3E}">
        <p14:creationId xmlns:p14="http://schemas.microsoft.com/office/powerpoint/2010/main" val="326168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elslide">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8C9FD3D-9C5F-CD3A-F231-A8C54488BB2B}"/>
              </a:ext>
            </a:extLst>
          </p:cNvPr>
          <p:cNvSpPr/>
          <p:nvPr userDrawn="1"/>
        </p:nvSpPr>
        <p:spPr>
          <a:xfrm>
            <a:off x="0" y="0"/>
            <a:ext cx="12192000" cy="6421772"/>
          </a:xfrm>
          <a:prstGeom prst="rect">
            <a:avLst/>
          </a:prstGeom>
          <a:solidFill>
            <a:srgbClr val="22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2CDFB9E3-989E-FC17-5EF4-A53BDACB92ED}"/>
              </a:ext>
            </a:extLst>
          </p:cNvPr>
          <p:cNvSpPr txBox="1"/>
          <p:nvPr userDrawn="1"/>
        </p:nvSpPr>
        <p:spPr>
          <a:xfrm>
            <a:off x="1352375" y="2578793"/>
            <a:ext cx="9487249" cy="1200329"/>
          </a:xfrm>
          <a:prstGeom prst="rect">
            <a:avLst/>
          </a:prstGeom>
          <a:noFill/>
        </p:spPr>
        <p:txBody>
          <a:bodyPr wrap="square" rtlCol="0">
            <a:spAutoFit/>
          </a:bodyPr>
          <a:lstStyle/>
          <a:p>
            <a:pPr algn="ctr"/>
            <a:r>
              <a:rPr lang="da-DK" sz="7200">
                <a:solidFill>
                  <a:schemeClr val="bg1"/>
                </a:solidFill>
                <a:latin typeface="BetonEF-Bold" pitchFamily="50" charset="0"/>
              </a:rPr>
              <a:t>For fulde sejl</a:t>
            </a:r>
          </a:p>
        </p:txBody>
      </p:sp>
      <p:sp>
        <p:nvSpPr>
          <p:cNvPr id="3" name="Rektangel 2">
            <a:extLst>
              <a:ext uri="{FF2B5EF4-FFF2-40B4-BE49-F238E27FC236}">
                <a16:creationId xmlns:a16="http://schemas.microsoft.com/office/drawing/2014/main" id="{CB723657-D5E2-EA62-132E-0A12B8E4B493}"/>
              </a:ext>
            </a:extLst>
          </p:cNvPr>
          <p:cNvSpPr/>
          <p:nvPr userDrawn="1"/>
        </p:nvSpPr>
        <p:spPr>
          <a:xfrm>
            <a:off x="0" y="6421772"/>
            <a:ext cx="12192000" cy="436228"/>
          </a:xfrm>
          <a:prstGeom prst="rect">
            <a:avLst/>
          </a:prstGeom>
          <a:solidFill>
            <a:srgbClr val="224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985AF0A6-3756-C128-C241-DB12CCA91262}"/>
              </a:ext>
            </a:extLst>
          </p:cNvPr>
          <p:cNvSpPr txBox="1"/>
          <p:nvPr userDrawn="1"/>
        </p:nvSpPr>
        <p:spPr>
          <a:xfrm>
            <a:off x="10114085" y="6462000"/>
            <a:ext cx="3305908" cy="338554"/>
          </a:xfrm>
          <a:prstGeom prst="rect">
            <a:avLst/>
          </a:prstGeom>
          <a:noFill/>
        </p:spPr>
        <p:txBody>
          <a:bodyPr wrap="square" rtlCol="0">
            <a:spAutoFit/>
          </a:bodyPr>
          <a:lstStyle/>
          <a:p>
            <a:r>
              <a:rPr lang="da-DK" sz="1600">
                <a:solidFill>
                  <a:srgbClr val="FFE600"/>
                </a:solidFill>
                <a:latin typeface="BetonEF-Bold" pitchFamily="50" charset="0"/>
              </a:rPr>
              <a:t>Engineer</a:t>
            </a:r>
            <a:r>
              <a:rPr lang="da-DK" sz="1600">
                <a:solidFill>
                  <a:schemeClr val="bg1"/>
                </a:solidFill>
                <a:latin typeface="BetonEF-Bold" pitchFamily="50" charset="0"/>
              </a:rPr>
              <a:t> the future</a:t>
            </a:r>
          </a:p>
        </p:txBody>
      </p:sp>
    </p:spTree>
    <p:extLst>
      <p:ext uri="{BB962C8B-B14F-4D97-AF65-F5344CB8AC3E}">
        <p14:creationId xmlns:p14="http://schemas.microsoft.com/office/powerpoint/2010/main" val="13230586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7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skrift">
    <p:spTree>
      <p:nvGrpSpPr>
        <p:cNvPr id="1" name=""/>
        <p:cNvGrpSpPr/>
        <p:nvPr/>
      </p:nvGrpSpPr>
      <p:grpSpPr>
        <a:xfrm>
          <a:off x="0" y="0"/>
          <a:ext cx="0" cy="0"/>
          <a:chOff x="0" y="0"/>
          <a:chExt cx="0" cy="0"/>
        </a:xfrm>
      </p:grpSpPr>
      <p:sp>
        <p:nvSpPr>
          <p:cNvPr id="4" name="Pladsholder til tekst 4"/>
          <p:cNvSpPr>
            <a:spLocks noGrp="1"/>
          </p:cNvSpPr>
          <p:nvPr>
            <p:ph type="body" sz="quarter" idx="10"/>
          </p:nvPr>
        </p:nvSpPr>
        <p:spPr>
          <a:xfrm>
            <a:off x="1295467" y="2636912"/>
            <a:ext cx="9505056" cy="1223962"/>
          </a:xfrm>
          <a:prstGeom prst="rect">
            <a:avLst/>
          </a:prstGeom>
        </p:spPr>
        <p:txBody>
          <a:bodyPr/>
          <a:lstStyle>
            <a:lvl1pPr marL="0" indent="0" algn="ctr">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684074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og to 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5384800"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4" name="Pladsholder til indhold 3"/>
          <p:cNvSpPr>
            <a:spLocks noGrp="1"/>
          </p:cNvSpPr>
          <p:nvPr>
            <p:ph sz="half" idx="2"/>
          </p:nvPr>
        </p:nvSpPr>
        <p:spPr>
          <a:xfrm>
            <a:off x="6197600" y="1600201"/>
            <a:ext cx="5384800"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375415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skrift og et objekt">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600201"/>
            <a:ext cx="10670976" cy="4525963"/>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spTree>
    <p:extLst>
      <p:ext uri="{BB962C8B-B14F-4D97-AF65-F5344CB8AC3E}">
        <p14:creationId xmlns:p14="http://schemas.microsoft.com/office/powerpoint/2010/main" val="2437567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på fuld side">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0" y="0"/>
            <a:ext cx="12192000" cy="6021288"/>
          </a:xfrm>
          <a:prstGeom prst="rect">
            <a:avLst/>
          </a:prstGeom>
        </p:spPr>
        <p:txBody>
          <a:bodyPr/>
          <a:lstStyle>
            <a:lvl1pPr marL="0" indent="0">
              <a:buNone/>
              <a:defRPr sz="1400">
                <a:solidFill>
                  <a:schemeClr val="tx1"/>
                </a:solidFill>
                <a:latin typeface="Work Sans" pitchFamily="2"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a-DK"/>
          </a:p>
        </p:txBody>
      </p:sp>
    </p:spTree>
    <p:extLst>
      <p:ext uri="{BB962C8B-B14F-4D97-AF65-F5344CB8AC3E}">
        <p14:creationId xmlns:p14="http://schemas.microsoft.com/office/powerpoint/2010/main" val="12525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5325" y="294791"/>
            <a:ext cx="8265795" cy="923183"/>
          </a:xfrm>
        </p:spPr>
        <p:txBody>
          <a:bodyPr anchor="t" anchorCtr="0"/>
          <a:lstStyle>
            <a:lvl1pPr>
              <a:defRPr>
                <a:solidFill>
                  <a:srgbClr val="224B5A"/>
                </a:solidFill>
              </a:defRPr>
            </a:lvl1pPr>
          </a:lstStyle>
          <a:p>
            <a:r>
              <a:rPr lang="da-DK"/>
              <a:t>Klik for at redigere i master</a:t>
            </a:r>
          </a:p>
        </p:txBody>
      </p:sp>
      <p:sp>
        <p:nvSpPr>
          <p:cNvPr id="3" name="Pladsholder til indhold 2"/>
          <p:cNvSpPr>
            <a:spLocks noGrp="1"/>
          </p:cNvSpPr>
          <p:nvPr>
            <p:ph idx="1"/>
          </p:nvPr>
        </p:nvSpPr>
        <p:spPr/>
        <p:txBody>
          <a:bodyPr/>
          <a:lstStyle>
            <a:lvl1pPr>
              <a:defRPr sz="1700">
                <a:latin typeface="Work Sans" pitchFamily="2" charset="0"/>
              </a:defRPr>
            </a:lvl1pPr>
            <a:lvl2pPr>
              <a:defRPr sz="1700">
                <a:latin typeface="Work Sans" pitchFamily="2" charset="0"/>
              </a:defRPr>
            </a:lvl2pPr>
            <a:lvl3pPr>
              <a:defRPr sz="1700">
                <a:latin typeface="Work Sans" pitchFamily="2" charset="0"/>
              </a:defRPr>
            </a:lvl3pPr>
            <a:lvl4pPr>
              <a:defRPr sz="1700">
                <a:latin typeface="Work Sans" pitchFamily="2" charset="0"/>
              </a:defRPr>
            </a:lvl4pPr>
            <a:lvl5pPr>
              <a:defRPr sz="1700">
                <a:latin typeface="Work Sans" pitchFamily="2"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2268626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EDP-Model">
    <p:spTree>
      <p:nvGrpSpPr>
        <p:cNvPr id="1" name=""/>
        <p:cNvGrpSpPr/>
        <p:nvPr/>
      </p:nvGrpSpPr>
      <p:grpSpPr>
        <a:xfrm>
          <a:off x="0" y="0"/>
          <a:ext cx="0" cy="0"/>
          <a:chOff x="0" y="0"/>
          <a:chExt cx="0" cy="0"/>
        </a:xfrm>
      </p:grpSpPr>
      <p:sp>
        <p:nvSpPr>
          <p:cNvPr id="5" name="Pladsholder til tekst 4"/>
          <p:cNvSpPr txBox="1">
            <a:spLocks/>
          </p:cNvSpPr>
          <p:nvPr userDrawn="1"/>
        </p:nvSpPr>
        <p:spPr>
          <a:xfrm>
            <a:off x="623392" y="433676"/>
            <a:ext cx="10945216" cy="122396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1" kern="1200">
                <a:solidFill>
                  <a:srgbClr val="FFF1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a-DK" sz="4400">
              <a:latin typeface="Rockwell" panose="02060603020205020403" pitchFamily="18" charset="0"/>
            </a:endParaRPr>
          </a:p>
        </p:txBody>
      </p:sp>
      <p:sp>
        <p:nvSpPr>
          <p:cNvPr id="6" name="Pladsholder til tekst 4"/>
          <p:cNvSpPr>
            <a:spLocks noGrp="1"/>
          </p:cNvSpPr>
          <p:nvPr>
            <p:ph type="body" sz="quarter" idx="10"/>
          </p:nvPr>
        </p:nvSpPr>
        <p:spPr>
          <a:xfrm>
            <a:off x="623392" y="393143"/>
            <a:ext cx="11233248" cy="936104"/>
          </a:xfrm>
          <a:prstGeom prst="rect">
            <a:avLst/>
          </a:prstGeom>
        </p:spPr>
        <p:txBody>
          <a:bodyPr/>
          <a:lstStyle>
            <a:lvl1pPr marL="0" indent="0">
              <a:buNone/>
              <a:defRPr sz="4400" b="0">
                <a:solidFill>
                  <a:srgbClr val="234B5A"/>
                </a:solidFill>
                <a:latin typeface="BetonEF-Bold" panose="02000503040000020003" pitchFamily="50" charset="0"/>
              </a:defRPr>
            </a:lvl1pPr>
          </a:lstStyle>
          <a:p>
            <a:pPr lvl="0"/>
            <a:endParaRPr lang="da-DK"/>
          </a:p>
        </p:txBody>
      </p:sp>
      <p:pic>
        <p:nvPicPr>
          <p:cNvPr id="3" name="Billede 2" descr="Et billede, der indeholder tekst, cirkel, Font/skrifttype, skærmbillede&#10;&#10;Automatisk genereret beskrivelse">
            <a:extLst>
              <a:ext uri="{FF2B5EF4-FFF2-40B4-BE49-F238E27FC236}">
                <a16:creationId xmlns:a16="http://schemas.microsoft.com/office/drawing/2014/main" id="{2CFA2765-A18E-A8CD-67FB-1F302367B9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8793" y="1045657"/>
            <a:ext cx="7914413" cy="4957120"/>
          </a:xfrm>
          <a:prstGeom prst="rect">
            <a:avLst/>
          </a:prstGeom>
        </p:spPr>
      </p:pic>
    </p:spTree>
    <p:extLst>
      <p:ext uri="{BB962C8B-B14F-4D97-AF65-F5344CB8AC3E}">
        <p14:creationId xmlns:p14="http://schemas.microsoft.com/office/powerpoint/2010/main" val="31552649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B6EEDF9-898D-A51F-1023-FA29B97105BE}"/>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C59AE2E2-E54F-3211-1728-38DC816F3F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
        <p:nvSpPr>
          <p:cNvPr id="7" name="Tekstfelt 6">
            <a:extLst>
              <a:ext uri="{FF2B5EF4-FFF2-40B4-BE49-F238E27FC236}">
                <a16:creationId xmlns:a16="http://schemas.microsoft.com/office/drawing/2014/main" id="{FCEE5EE3-AA30-68AF-8F98-0BA49DF384A1}"/>
              </a:ext>
            </a:extLst>
          </p:cNvPr>
          <p:cNvSpPr txBox="1"/>
          <p:nvPr userDrawn="1"/>
        </p:nvSpPr>
        <p:spPr>
          <a:xfrm>
            <a:off x="593449" y="6479010"/>
            <a:ext cx="2628900" cy="353943"/>
          </a:xfrm>
          <a:prstGeom prst="rect">
            <a:avLst/>
          </a:prstGeom>
          <a:noFill/>
        </p:spPr>
        <p:txBody>
          <a:bodyPr wrap="square" rtlCol="0">
            <a:spAutoFit/>
          </a:bodyPr>
          <a:lstStyle/>
          <a:p>
            <a:r>
              <a:rPr lang="da-DK" sz="1700">
                <a:solidFill>
                  <a:schemeClr val="bg1"/>
                </a:solidFill>
                <a:latin typeface="BetonEF-Bold" panose="02000503040000020003" pitchFamily="50" charset="0"/>
              </a:rPr>
              <a:t>Engineering i gymnasiet</a:t>
            </a:r>
          </a:p>
        </p:txBody>
      </p:sp>
    </p:spTree>
    <p:extLst>
      <p:ext uri="{BB962C8B-B14F-4D97-AF65-F5344CB8AC3E}">
        <p14:creationId xmlns:p14="http://schemas.microsoft.com/office/powerpoint/2010/main" val="3054801843"/>
      </p:ext>
    </p:extLst>
  </p:cSld>
  <p:clrMap bg1="lt1" tx1="dk1" bg2="lt2" tx2="dk2" accent1="accent1" accent2="accent2" accent3="accent3" accent4="accent4" accent5="accent5" accent6="accent6" hlink="hlink" folHlink="folHlink"/>
  <p:sldLayoutIdLst>
    <p:sldLayoutId id="21474838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2293BA8-B92E-D13C-2C0D-DE1215B620B1}"/>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D5CCDBDD-C624-0ECA-9F0F-8EEDBD5429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3616198905"/>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88B5319-1C70-E8AF-37ED-3AF5973257E5}"/>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02B2B768-F9B5-B3E8-4AA8-5136DA53F29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Tree>
    <p:extLst>
      <p:ext uri="{BB962C8B-B14F-4D97-AF65-F5344CB8AC3E}">
        <p14:creationId xmlns:p14="http://schemas.microsoft.com/office/powerpoint/2010/main" val="124085278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846" r:id="rId6"/>
    <p:sldLayoutId id="214748384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9C38384-933B-1779-E0E9-731C8BB7F4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8151" y="6561677"/>
            <a:ext cx="1764000" cy="204992"/>
          </a:xfrm>
          <a:prstGeom prst="rect">
            <a:avLst/>
          </a:prstGeom>
        </p:spPr>
      </p:pic>
      <p:sp>
        <p:nvSpPr>
          <p:cNvPr id="3" name="Rektangel 2">
            <a:extLst>
              <a:ext uri="{FF2B5EF4-FFF2-40B4-BE49-F238E27FC236}">
                <a16:creationId xmlns:a16="http://schemas.microsoft.com/office/drawing/2014/main" id="{5A959CEE-E1D9-67EC-16EA-07C061408B64}"/>
              </a:ext>
            </a:extLst>
          </p:cNvPr>
          <p:cNvSpPr/>
          <p:nvPr userDrawn="1"/>
        </p:nvSpPr>
        <p:spPr>
          <a:xfrm>
            <a:off x="0" y="6453965"/>
            <a:ext cx="12192000" cy="404035"/>
          </a:xfrm>
          <a:prstGeom prst="rect">
            <a:avLst/>
          </a:prstGeom>
          <a:solidFill>
            <a:srgbClr val="234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8E2FE3AE-1724-00A1-179B-931A36F76F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70551" y="6555690"/>
            <a:ext cx="1728000" cy="200808"/>
          </a:xfrm>
          <a:prstGeom prst="rect">
            <a:avLst/>
          </a:prstGeom>
        </p:spPr>
      </p:pic>
      <p:sp>
        <p:nvSpPr>
          <p:cNvPr id="8" name="Tekstfelt 7">
            <a:extLst>
              <a:ext uri="{FF2B5EF4-FFF2-40B4-BE49-F238E27FC236}">
                <a16:creationId xmlns:a16="http://schemas.microsoft.com/office/drawing/2014/main" id="{9E916C22-BB68-94E6-DF84-C79161AEBA53}"/>
              </a:ext>
            </a:extLst>
          </p:cNvPr>
          <p:cNvSpPr txBox="1"/>
          <p:nvPr userDrawn="1"/>
        </p:nvSpPr>
        <p:spPr>
          <a:xfrm>
            <a:off x="593449" y="6479010"/>
            <a:ext cx="2628900" cy="353943"/>
          </a:xfrm>
          <a:prstGeom prst="rect">
            <a:avLst/>
          </a:prstGeom>
          <a:noFill/>
        </p:spPr>
        <p:txBody>
          <a:bodyPr wrap="square" rtlCol="0">
            <a:spAutoFit/>
          </a:bodyPr>
          <a:lstStyle/>
          <a:p>
            <a:r>
              <a:rPr lang="da-DK" sz="1700">
                <a:solidFill>
                  <a:schemeClr val="bg1"/>
                </a:solidFill>
                <a:latin typeface="BetonEF-Bold" panose="02000503040000020003" pitchFamily="50" charset="0"/>
              </a:rPr>
              <a:t>Engineering i gymnasiet</a:t>
            </a:r>
          </a:p>
        </p:txBody>
      </p:sp>
    </p:spTree>
    <p:extLst>
      <p:ext uri="{BB962C8B-B14F-4D97-AF65-F5344CB8AC3E}">
        <p14:creationId xmlns:p14="http://schemas.microsoft.com/office/powerpoint/2010/main" val="2496182263"/>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JK090jfoX7k?feature=oembed" TargetMode="External"/><Relationship Id="rId5" Type="http://schemas.openxmlformats.org/officeDocument/2006/relationships/image" Target="../media/image1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6.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emoq0qk5blQ?feature=oembed"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package" Target="../embeddings/Microsoft_Excel_Worksheet.xlsx"/><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5">
            <a:extLst>
              <a:ext uri="{FF2B5EF4-FFF2-40B4-BE49-F238E27FC236}">
                <a16:creationId xmlns:a16="http://schemas.microsoft.com/office/drawing/2014/main" id="{53CD6217-FD9D-EE65-F243-0E86A7D37B78}"/>
              </a:ext>
            </a:extLst>
          </p:cNvPr>
          <p:cNvSpPr txBox="1">
            <a:spLocks/>
          </p:cNvSpPr>
          <p:nvPr/>
        </p:nvSpPr>
        <p:spPr>
          <a:xfrm>
            <a:off x="695325" y="176035"/>
            <a:ext cx="10801350" cy="923183"/>
          </a:xfrm>
          <a:prstGeom prst="rect">
            <a:avLst/>
          </a:prstGeom>
        </p:spPr>
        <p:txBody>
          <a:bodyPr/>
          <a:lstStyle>
            <a:lvl1pPr algn="l" defTabSz="914377" rtl="0" eaLnBrk="1" latinLnBrk="0" hangingPunct="1">
              <a:lnSpc>
                <a:spcPct val="90000"/>
              </a:lnSpc>
              <a:spcBef>
                <a:spcPct val="0"/>
              </a:spcBef>
              <a:buNone/>
              <a:defRPr sz="4400" b="0" kern="1200">
                <a:solidFill>
                  <a:srgbClr val="587F8A"/>
                </a:solidFill>
                <a:latin typeface="BetonEF-Bold" panose="02000503040000020003"/>
                <a:ea typeface="+mj-ea"/>
                <a:cs typeface="+mj-cs"/>
              </a:defRPr>
            </a:lvl1pPr>
          </a:lstStyle>
          <a:p>
            <a:endParaRPr lang="da-DK">
              <a:solidFill>
                <a:srgbClr val="FFFFFF"/>
              </a:solidFill>
            </a:endParaRPr>
          </a:p>
        </p:txBody>
      </p:sp>
    </p:spTree>
    <p:extLst>
      <p:ext uri="{BB962C8B-B14F-4D97-AF65-F5344CB8AC3E}">
        <p14:creationId xmlns:p14="http://schemas.microsoft.com/office/powerpoint/2010/main" val="130030809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descr="Et billede, der indeholder kort, atlas, tekst&#10;&#10;Automatisk genereret beskrivelse">
            <a:extLst>
              <a:ext uri="{FF2B5EF4-FFF2-40B4-BE49-F238E27FC236}">
                <a16:creationId xmlns:a16="http://schemas.microsoft.com/office/drawing/2014/main" id="{396B0B99-9767-9CC6-AAAF-D2092BCCA8C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p:blipFill>
        <p:spPr>
          <a:xfrm>
            <a:off x="1217228" y="1470781"/>
            <a:ext cx="8567760" cy="4683276"/>
          </a:xfrm>
        </p:spPr>
      </p:pic>
      <p:sp>
        <p:nvSpPr>
          <p:cNvPr id="5" name="Pladsholder til tekst 1">
            <a:extLst>
              <a:ext uri="{FF2B5EF4-FFF2-40B4-BE49-F238E27FC236}">
                <a16:creationId xmlns:a16="http://schemas.microsoft.com/office/drawing/2014/main" id="{76D18038-3A9F-1E00-A6CD-DC606AD9B4EC}"/>
              </a:ext>
            </a:extLst>
          </p:cNvPr>
          <p:cNvSpPr txBox="1">
            <a:spLocks/>
          </p:cNvSpPr>
          <p:nvPr/>
        </p:nvSpPr>
        <p:spPr>
          <a:xfrm>
            <a:off x="478250" y="534677"/>
            <a:ext cx="1123324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a-DK"/>
              <a:t>Hvor kommer tøjet fra?</a:t>
            </a:r>
          </a:p>
        </p:txBody>
      </p:sp>
      <p:pic>
        <p:nvPicPr>
          <p:cNvPr id="2" name="Billede 1" descr="Et billede, der indeholder cirkel, skærmbillede, logo, Font/skrifttype&#10;&#10;Automatisk genereret beskrivelse">
            <a:extLst>
              <a:ext uri="{FF2B5EF4-FFF2-40B4-BE49-F238E27FC236}">
                <a16:creationId xmlns:a16="http://schemas.microsoft.com/office/drawing/2014/main" id="{0D260E87-651F-75CB-5932-2AC599CA56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spTree>
    <p:extLst>
      <p:ext uri="{BB962C8B-B14F-4D97-AF65-F5344CB8AC3E}">
        <p14:creationId xmlns:p14="http://schemas.microsoft.com/office/powerpoint/2010/main" val="2054484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vand, udendørs, vandfartøj, transport&#10;&#10;Automatisk genereret beskrivelse">
            <a:extLst>
              <a:ext uri="{FF2B5EF4-FFF2-40B4-BE49-F238E27FC236}">
                <a16:creationId xmlns:a16="http://schemas.microsoft.com/office/drawing/2014/main" id="{E2F5FB1A-DC3A-24FD-16BE-62E8EFAE81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486614"/>
          </a:xfrm>
          <a:prstGeom prst="rect">
            <a:avLst/>
          </a:prstGeom>
        </p:spPr>
      </p:pic>
      <p:sp>
        <p:nvSpPr>
          <p:cNvPr id="4" name="Pladsholder til tekst 1">
            <a:extLst>
              <a:ext uri="{FF2B5EF4-FFF2-40B4-BE49-F238E27FC236}">
                <a16:creationId xmlns:a16="http://schemas.microsoft.com/office/drawing/2014/main" id="{1FA0D25E-BF47-842E-0FC3-0FD0041FDA9D}"/>
              </a:ext>
            </a:extLst>
          </p:cNvPr>
          <p:cNvSpPr txBox="1">
            <a:spLocks/>
          </p:cNvSpPr>
          <p:nvPr/>
        </p:nvSpPr>
        <p:spPr>
          <a:xfrm>
            <a:off x="609600" y="512049"/>
            <a:ext cx="1123324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a:solidFill>
                  <a:srgbClr val="FFFF00"/>
                </a:solidFill>
              </a:rPr>
              <a:t>Gå et containerskib</a:t>
            </a:r>
          </a:p>
        </p:txBody>
      </p:sp>
      <p:pic>
        <p:nvPicPr>
          <p:cNvPr id="3" name="Billede 2" descr="Et billede, der indeholder cirkel, skærmbillede, logo, Font/skrifttype&#10;&#10;Automatisk genereret beskrivelse">
            <a:extLst>
              <a:ext uri="{FF2B5EF4-FFF2-40B4-BE49-F238E27FC236}">
                <a16:creationId xmlns:a16="http://schemas.microsoft.com/office/drawing/2014/main" id="{B3E6C4B5-03A1-9C3C-896E-0802F6D7D9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spTree>
    <p:extLst>
      <p:ext uri="{BB962C8B-B14F-4D97-AF65-F5344CB8AC3E}">
        <p14:creationId xmlns:p14="http://schemas.microsoft.com/office/powerpoint/2010/main" val="298997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descr="Et billede, der indeholder person, Ansigt, smil, tøj&#10;&#10;Automatisk genereret beskrivelse">
            <a:extLst>
              <a:ext uri="{FF2B5EF4-FFF2-40B4-BE49-F238E27FC236}">
                <a16:creationId xmlns:a16="http://schemas.microsoft.com/office/drawing/2014/main" id="{C7186B53-ED4A-30BE-50B9-5AFDE56253A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202"/>
          <a:stretch/>
        </p:blipFill>
        <p:spPr>
          <a:xfrm>
            <a:off x="0" y="-127000"/>
            <a:ext cx="12192000" cy="6613614"/>
          </a:xfrm>
        </p:spPr>
      </p:pic>
      <p:sp>
        <p:nvSpPr>
          <p:cNvPr id="4" name="Pladsholder til tekst 1">
            <a:extLst>
              <a:ext uri="{FF2B5EF4-FFF2-40B4-BE49-F238E27FC236}">
                <a16:creationId xmlns:a16="http://schemas.microsoft.com/office/drawing/2014/main" id="{A9BC712A-BCA1-EBCA-A484-D89655E95B50}"/>
              </a:ext>
            </a:extLst>
          </p:cNvPr>
          <p:cNvSpPr txBox="1">
            <a:spLocks/>
          </p:cNvSpPr>
          <p:nvPr/>
        </p:nvSpPr>
        <p:spPr>
          <a:xfrm>
            <a:off x="727778" y="647896"/>
            <a:ext cx="1123324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a:t>Mærk vinden</a:t>
            </a:r>
          </a:p>
        </p:txBody>
      </p:sp>
      <p:pic>
        <p:nvPicPr>
          <p:cNvPr id="2" name="Billede 1" descr="Et billede, der indeholder cirkel, skærmbillede, logo, Font/skrifttype&#10;&#10;Automatisk genereret beskrivelse">
            <a:extLst>
              <a:ext uri="{FF2B5EF4-FFF2-40B4-BE49-F238E27FC236}">
                <a16:creationId xmlns:a16="http://schemas.microsoft.com/office/drawing/2014/main" id="{3494CC76-5199-1C37-EEDD-336BED6772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spTree>
    <p:extLst>
      <p:ext uri="{BB962C8B-B14F-4D97-AF65-F5344CB8AC3E}">
        <p14:creationId xmlns:p14="http://schemas.microsoft.com/office/powerpoint/2010/main" val="2308866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1">
            <a:extLst>
              <a:ext uri="{FF2B5EF4-FFF2-40B4-BE49-F238E27FC236}">
                <a16:creationId xmlns:a16="http://schemas.microsoft.com/office/drawing/2014/main" id="{611DDF15-67E0-49CD-F8FF-58831AEC25A5}"/>
              </a:ext>
            </a:extLst>
          </p:cNvPr>
          <p:cNvSpPr txBox="1">
            <a:spLocks/>
          </p:cNvSpPr>
          <p:nvPr/>
        </p:nvSpPr>
        <p:spPr>
          <a:xfrm>
            <a:off x="623392" y="393143"/>
            <a:ext cx="1123324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a:t>Hvad er vind?</a:t>
            </a:r>
          </a:p>
        </p:txBody>
      </p:sp>
      <p:pic>
        <p:nvPicPr>
          <p:cNvPr id="7" name="Billede 6" descr="Et billede, der indeholder cirkel, skærmbillede, logo, Font/skrifttype&#10;&#10;Automatisk genereret beskrivelse">
            <a:extLst>
              <a:ext uri="{FF2B5EF4-FFF2-40B4-BE49-F238E27FC236}">
                <a16:creationId xmlns:a16="http://schemas.microsoft.com/office/drawing/2014/main" id="{75201F83-E482-0B8F-06F8-71164B790E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pic>
        <p:nvPicPr>
          <p:cNvPr id="9" name="Billede 8" descr="Et billede, der indeholder tøj, tekst, fodtøj, person&#10;&#10;Automatisk genereret beskrivelse">
            <a:extLst>
              <a:ext uri="{FF2B5EF4-FFF2-40B4-BE49-F238E27FC236}">
                <a16:creationId xmlns:a16="http://schemas.microsoft.com/office/drawing/2014/main" id="{D4768318-7F5F-AE2D-1154-308E77798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1128217"/>
            <a:ext cx="9748260" cy="5069923"/>
          </a:xfrm>
          <a:prstGeom prst="rect">
            <a:avLst/>
          </a:prstGeom>
        </p:spPr>
      </p:pic>
    </p:spTree>
    <p:extLst>
      <p:ext uri="{BB962C8B-B14F-4D97-AF65-F5344CB8AC3E}">
        <p14:creationId xmlns:p14="http://schemas.microsoft.com/office/powerpoint/2010/main" val="80271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E6505C0C-30FA-566D-D10F-FBFA44120CED}"/>
              </a:ext>
            </a:extLst>
          </p:cNvPr>
          <p:cNvSpPr>
            <a:spLocks noGrp="1"/>
          </p:cNvSpPr>
          <p:nvPr>
            <p:ph type="body" sz="quarter" idx="10"/>
          </p:nvPr>
        </p:nvSpPr>
        <p:spPr/>
        <p:txBody>
          <a:bodyPr/>
          <a:lstStyle/>
          <a:p>
            <a:r>
              <a:rPr lang="da-DK" dirty="0"/>
              <a:t>Sang:</a:t>
            </a:r>
            <a:r>
              <a:rPr lang="da-DK" b="1" dirty="0"/>
              <a:t> </a:t>
            </a:r>
            <a:r>
              <a:rPr lang="da-DK" sz="4400" b="1" dirty="0">
                <a:effectLst/>
                <a:latin typeface="Calibri" panose="020F0502020204030204" pitchFamily="34" charset="0"/>
                <a:ea typeface="Segoe UI" panose="020B0502040204020203" pitchFamily="34" charset="0"/>
              </a:rPr>
              <a:t>‘Blæsten kan man ikke få at se’. </a:t>
            </a:r>
            <a:endParaRPr lang="da-DK" b="1" dirty="0"/>
          </a:p>
        </p:txBody>
      </p:sp>
      <p:pic>
        <p:nvPicPr>
          <p:cNvPr id="5" name="Onlinemedier 4" title="Blæsten kan man ikke få at se">
            <a:hlinkClick r:id="" action="ppaction://media"/>
            <a:extLst>
              <a:ext uri="{FF2B5EF4-FFF2-40B4-BE49-F238E27FC236}">
                <a16:creationId xmlns:a16="http://schemas.microsoft.com/office/drawing/2014/main" id="{77456A19-DD57-2CB4-3AAF-9CB620397BCE}"/>
              </a:ext>
            </a:extLst>
          </p:cNvPr>
          <p:cNvPicPr>
            <a:picLocks noRot="1" noChangeAspect="1"/>
          </p:cNvPicPr>
          <p:nvPr>
            <a:videoFile r:link="rId1"/>
          </p:nvPr>
        </p:nvPicPr>
        <p:blipFill>
          <a:blip r:embed="rId4"/>
          <a:stretch>
            <a:fillRect/>
          </a:stretch>
        </p:blipFill>
        <p:spPr>
          <a:xfrm>
            <a:off x="2698088" y="1158747"/>
            <a:ext cx="6795824" cy="5093447"/>
          </a:xfrm>
          <a:prstGeom prst="rect">
            <a:avLst/>
          </a:prstGeom>
        </p:spPr>
      </p:pic>
      <p:pic>
        <p:nvPicPr>
          <p:cNvPr id="6" name="Billede 5" descr="Et billede, der indeholder cirkel, skærmbillede, logo, Font/skrifttype&#10;&#10;Automatisk genereret beskrivelse">
            <a:extLst>
              <a:ext uri="{FF2B5EF4-FFF2-40B4-BE49-F238E27FC236}">
                <a16:creationId xmlns:a16="http://schemas.microsoft.com/office/drawing/2014/main" id="{D4EC26F6-5509-3C61-D955-7D63743365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spTree>
    <p:extLst>
      <p:ext uri="{BB962C8B-B14F-4D97-AF65-F5344CB8AC3E}">
        <p14:creationId xmlns:p14="http://schemas.microsoft.com/office/powerpoint/2010/main" val="395032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1">
            <a:extLst>
              <a:ext uri="{FF2B5EF4-FFF2-40B4-BE49-F238E27FC236}">
                <a16:creationId xmlns:a16="http://schemas.microsoft.com/office/drawing/2014/main" id="{59D7B9DA-A2FA-ACFA-3571-31197DA6E2FA}"/>
              </a:ext>
            </a:extLst>
          </p:cNvPr>
          <p:cNvSpPr txBox="1">
            <a:spLocks/>
          </p:cNvSpPr>
          <p:nvPr/>
        </p:nvSpPr>
        <p:spPr>
          <a:xfrm>
            <a:off x="479376" y="318138"/>
            <a:ext cx="1123324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a:t>Undersøg sejl</a:t>
            </a:r>
          </a:p>
        </p:txBody>
      </p:sp>
      <p:sp>
        <p:nvSpPr>
          <p:cNvPr id="7" name="Tekstfelt 6">
            <a:extLst>
              <a:ext uri="{FF2B5EF4-FFF2-40B4-BE49-F238E27FC236}">
                <a16:creationId xmlns:a16="http://schemas.microsoft.com/office/drawing/2014/main" id="{409FC26D-E330-A8D3-6890-9C8CE3AE655B}"/>
              </a:ext>
            </a:extLst>
          </p:cNvPr>
          <p:cNvSpPr txBox="1"/>
          <p:nvPr/>
        </p:nvSpPr>
        <p:spPr>
          <a:xfrm>
            <a:off x="677334" y="1362390"/>
            <a:ext cx="2922209" cy="369332"/>
          </a:xfrm>
          <a:prstGeom prst="rect">
            <a:avLst/>
          </a:prstGeom>
          <a:noFill/>
        </p:spPr>
        <p:txBody>
          <a:bodyPr wrap="square" rtlCol="0">
            <a:spAutoFit/>
          </a:bodyPr>
          <a:lstStyle/>
          <a:p>
            <a:r>
              <a:rPr lang="da-DK">
                <a:latin typeface="Work Sans" pitchFamily="2" charset="0"/>
              </a:rPr>
              <a:t>Elevark 2</a:t>
            </a:r>
          </a:p>
        </p:txBody>
      </p:sp>
      <p:pic>
        <p:nvPicPr>
          <p:cNvPr id="2" name="Billede 1" descr="Et billede, der indeholder cirkel, skærmbillede, logo, Font/skrifttype&#10;&#10;Automatisk genereret beskrivelse">
            <a:extLst>
              <a:ext uri="{FF2B5EF4-FFF2-40B4-BE49-F238E27FC236}">
                <a16:creationId xmlns:a16="http://schemas.microsoft.com/office/drawing/2014/main" id="{85EAED9F-B2AF-83E6-76A2-C1A827F2A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pic>
        <p:nvPicPr>
          <p:cNvPr id="5" name="Billede 4">
            <a:extLst>
              <a:ext uri="{FF2B5EF4-FFF2-40B4-BE49-F238E27FC236}">
                <a16:creationId xmlns:a16="http://schemas.microsoft.com/office/drawing/2014/main" id="{90220E03-3019-6899-CD64-0E7F00756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7460">
            <a:off x="6940473" y="1298216"/>
            <a:ext cx="3180697" cy="4482369"/>
          </a:xfrm>
          <a:prstGeom prst="rect">
            <a:avLst/>
          </a:prstGeom>
          <a:ln w="6350">
            <a:solidFill>
              <a:srgbClr val="234B5A"/>
            </a:solidFill>
          </a:ln>
        </p:spPr>
      </p:pic>
      <p:sp>
        <p:nvSpPr>
          <p:cNvPr id="10" name="Rektangel 9">
            <a:extLst>
              <a:ext uri="{FF2B5EF4-FFF2-40B4-BE49-F238E27FC236}">
                <a16:creationId xmlns:a16="http://schemas.microsoft.com/office/drawing/2014/main" id="{0B2A867F-03AB-EB4C-A859-E4D042E3D0FA}"/>
              </a:ext>
            </a:extLst>
          </p:cNvPr>
          <p:cNvSpPr/>
          <p:nvPr/>
        </p:nvSpPr>
        <p:spPr>
          <a:xfrm>
            <a:off x="814274" y="3587279"/>
            <a:ext cx="2315688" cy="2315688"/>
          </a:xfrm>
          <a:prstGeom prst="rect">
            <a:avLst/>
          </a:prstGeom>
          <a:solidFill>
            <a:srgbClr val="37AFB5"/>
          </a:solidFill>
          <a:ln>
            <a:solidFill>
              <a:srgbClr val="37A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5743B4C8-6CA0-65E6-842C-741E18D516A4}"/>
              </a:ext>
            </a:extLst>
          </p:cNvPr>
          <p:cNvSpPr/>
          <p:nvPr/>
        </p:nvSpPr>
        <p:spPr>
          <a:xfrm>
            <a:off x="814274" y="2038586"/>
            <a:ext cx="4644881" cy="1167179"/>
          </a:xfrm>
          <a:prstGeom prst="rect">
            <a:avLst/>
          </a:prstGeom>
          <a:solidFill>
            <a:srgbClr val="37AFB5"/>
          </a:solidFill>
          <a:ln>
            <a:solidFill>
              <a:srgbClr val="37A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05214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1">
            <a:extLst>
              <a:ext uri="{FF2B5EF4-FFF2-40B4-BE49-F238E27FC236}">
                <a16:creationId xmlns:a16="http://schemas.microsoft.com/office/drawing/2014/main" id="{12862312-25B3-D378-371C-705D9FF3BD95}"/>
              </a:ext>
            </a:extLst>
          </p:cNvPr>
          <p:cNvSpPr txBox="1">
            <a:spLocks/>
          </p:cNvSpPr>
          <p:nvPr/>
        </p:nvSpPr>
        <p:spPr>
          <a:xfrm>
            <a:off x="609600" y="224812"/>
            <a:ext cx="1123324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a:t>Undersøg materialer</a:t>
            </a:r>
          </a:p>
        </p:txBody>
      </p:sp>
      <p:sp>
        <p:nvSpPr>
          <p:cNvPr id="6" name="Tekstfelt 5">
            <a:extLst>
              <a:ext uri="{FF2B5EF4-FFF2-40B4-BE49-F238E27FC236}">
                <a16:creationId xmlns:a16="http://schemas.microsoft.com/office/drawing/2014/main" id="{D73CB893-CA42-DEAD-FE3D-58D2F5D24EED}"/>
              </a:ext>
            </a:extLst>
          </p:cNvPr>
          <p:cNvSpPr txBox="1"/>
          <p:nvPr/>
        </p:nvSpPr>
        <p:spPr>
          <a:xfrm>
            <a:off x="677334" y="1362390"/>
            <a:ext cx="2922209" cy="1477328"/>
          </a:xfrm>
          <a:prstGeom prst="rect">
            <a:avLst/>
          </a:prstGeom>
          <a:noFill/>
        </p:spPr>
        <p:txBody>
          <a:bodyPr wrap="square" rtlCol="0">
            <a:spAutoFit/>
          </a:bodyPr>
          <a:lstStyle/>
          <a:p>
            <a:r>
              <a:rPr lang="da-DK" dirty="0">
                <a:latin typeface="Work Sans" pitchFamily="2" charset="0"/>
              </a:rPr>
              <a:t>Elevark 3</a:t>
            </a:r>
          </a:p>
          <a:p>
            <a:endParaRPr lang="da-DK" dirty="0">
              <a:latin typeface="Work Sans" pitchFamily="2" charset="0"/>
            </a:endParaRPr>
          </a:p>
          <a:p>
            <a:r>
              <a:rPr lang="da-DK" dirty="0">
                <a:latin typeface="Work Sans" pitchFamily="2" charset="0"/>
              </a:rPr>
              <a:t>S = stærk</a:t>
            </a:r>
          </a:p>
          <a:p>
            <a:r>
              <a:rPr lang="da-DK" dirty="0">
                <a:latin typeface="Work Sans" pitchFamily="2" charset="0"/>
              </a:rPr>
              <a:t>L = let</a:t>
            </a:r>
          </a:p>
          <a:p>
            <a:r>
              <a:rPr lang="da-DK" dirty="0">
                <a:latin typeface="Work Sans" pitchFamily="2" charset="0"/>
              </a:rPr>
              <a:t>T = tæt</a:t>
            </a:r>
          </a:p>
        </p:txBody>
      </p:sp>
      <p:pic>
        <p:nvPicPr>
          <p:cNvPr id="2" name="Billede 1" descr="Et billede, der indeholder cirkel, skærmbillede, logo, Font/skrifttype&#10;&#10;Automatisk genereret beskrivelse">
            <a:extLst>
              <a:ext uri="{FF2B5EF4-FFF2-40B4-BE49-F238E27FC236}">
                <a16:creationId xmlns:a16="http://schemas.microsoft.com/office/drawing/2014/main" id="{79807096-7955-A99B-DF3F-48B4E9ACBD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pic>
        <p:nvPicPr>
          <p:cNvPr id="8" name="Billede 7">
            <a:extLst>
              <a:ext uri="{FF2B5EF4-FFF2-40B4-BE49-F238E27FC236}">
                <a16:creationId xmlns:a16="http://schemas.microsoft.com/office/drawing/2014/main" id="{1E862789-1525-8E47-642C-9E53E6F07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9816">
            <a:off x="5644369" y="507369"/>
            <a:ext cx="4178669" cy="5874960"/>
          </a:xfrm>
          <a:prstGeom prst="rect">
            <a:avLst/>
          </a:prstGeom>
          <a:ln w="6350">
            <a:solidFill>
              <a:srgbClr val="234B5A"/>
            </a:solidFill>
          </a:ln>
        </p:spPr>
      </p:pic>
    </p:spTree>
    <p:extLst>
      <p:ext uri="{BB962C8B-B14F-4D97-AF65-F5344CB8AC3E}">
        <p14:creationId xmlns:p14="http://schemas.microsoft.com/office/powerpoint/2010/main" val="2724360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tegning, Børnekunst, håndklæde, maleri&#10;&#10;Automatisk genereret beskrivelse">
            <a:extLst>
              <a:ext uri="{FF2B5EF4-FFF2-40B4-BE49-F238E27FC236}">
                <a16:creationId xmlns:a16="http://schemas.microsoft.com/office/drawing/2014/main" id="{B3B8EE3E-0D02-0447-2AE0-C826177355BA}"/>
              </a:ext>
            </a:extLst>
          </p:cNvPr>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a:xfrm rot="16200000">
            <a:off x="3762265" y="6382"/>
            <a:ext cx="5254354" cy="7662596"/>
          </a:xfrm>
        </p:spPr>
      </p:pic>
      <p:sp>
        <p:nvSpPr>
          <p:cNvPr id="4" name="Pladsholder til tekst 1">
            <a:extLst>
              <a:ext uri="{FF2B5EF4-FFF2-40B4-BE49-F238E27FC236}">
                <a16:creationId xmlns:a16="http://schemas.microsoft.com/office/drawing/2014/main" id="{3AEDDDC4-89F7-E7FC-09B2-1B8F0E2BEFF4}"/>
              </a:ext>
            </a:extLst>
          </p:cNvPr>
          <p:cNvSpPr txBox="1">
            <a:spLocks/>
          </p:cNvSpPr>
          <p:nvPr/>
        </p:nvSpPr>
        <p:spPr>
          <a:xfrm>
            <a:off x="349152" y="393143"/>
            <a:ext cx="1150748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a-DK"/>
              <a:t>Et fantasiskib</a:t>
            </a:r>
          </a:p>
        </p:txBody>
      </p:sp>
      <p:pic>
        <p:nvPicPr>
          <p:cNvPr id="7" name="Billede 6" descr="Et billede, der indeholder cirkel, skærmbillede, logo, Font/skrifttype&#10;&#10;Automatisk genereret beskrivelse">
            <a:extLst>
              <a:ext uri="{FF2B5EF4-FFF2-40B4-BE49-F238E27FC236}">
                <a16:creationId xmlns:a16="http://schemas.microsoft.com/office/drawing/2014/main" id="{13D0B660-FA8F-2C68-ABBB-280E99887E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spTree>
    <p:extLst>
      <p:ext uri="{BB962C8B-B14F-4D97-AF65-F5344CB8AC3E}">
        <p14:creationId xmlns:p14="http://schemas.microsoft.com/office/powerpoint/2010/main" val="2893425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D4B17517-6216-FBE6-05B0-617FC21928E4}"/>
              </a:ext>
            </a:extLst>
          </p:cNvPr>
          <p:cNvSpPr>
            <a:spLocks noGrp="1"/>
          </p:cNvSpPr>
          <p:nvPr>
            <p:ph type="body" sz="quarter" idx="10"/>
          </p:nvPr>
        </p:nvSpPr>
        <p:spPr>
          <a:xfrm>
            <a:off x="738431" y="476271"/>
            <a:ext cx="11233248" cy="936104"/>
          </a:xfrm>
        </p:spPr>
        <p:txBody>
          <a:bodyPr/>
          <a:lstStyle/>
          <a:p>
            <a:r>
              <a:rPr lang="da-DK" dirty="0"/>
              <a:t>Udfordring og krav</a:t>
            </a:r>
          </a:p>
        </p:txBody>
      </p:sp>
      <p:pic>
        <p:nvPicPr>
          <p:cNvPr id="11" name="Pladsholder til indhold 10" descr="Et billede, der indeholder Ansigt, tegneserie, smil, clipart&#10;&#10;Automatisk genereret beskrivelse">
            <a:extLst>
              <a:ext uri="{FF2B5EF4-FFF2-40B4-BE49-F238E27FC236}">
                <a16:creationId xmlns:a16="http://schemas.microsoft.com/office/drawing/2014/main" id="{260AD40B-CC50-E51D-0AF5-D6FCB59E302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p:blipFill>
        <p:spPr>
          <a:xfrm flipH="1">
            <a:off x="-166277" y="2805188"/>
            <a:ext cx="6049183" cy="3481538"/>
          </a:xfrm>
        </p:spPr>
      </p:pic>
      <p:sp>
        <p:nvSpPr>
          <p:cNvPr id="2" name="Taleboble: rektangel 1">
            <a:extLst>
              <a:ext uri="{FF2B5EF4-FFF2-40B4-BE49-F238E27FC236}">
                <a16:creationId xmlns:a16="http://schemas.microsoft.com/office/drawing/2014/main" id="{A01D2AA8-86DA-8281-DEB1-EFA89971627C}"/>
              </a:ext>
            </a:extLst>
          </p:cNvPr>
          <p:cNvSpPr/>
          <p:nvPr/>
        </p:nvSpPr>
        <p:spPr>
          <a:xfrm>
            <a:off x="5596576" y="1126089"/>
            <a:ext cx="4913086" cy="3707168"/>
          </a:xfrm>
          <a:prstGeom prst="wedgeRectCallout">
            <a:avLst>
              <a:gd name="adj1" fmla="val 7500"/>
              <a:gd name="adj2" fmla="val 79262"/>
            </a:avLst>
          </a:prstGeom>
          <a:noFill/>
          <a:ln w="57150">
            <a:solidFill>
              <a:srgbClr val="37A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lgn="l"/>
            <a:r>
              <a:rPr lang="da-DK" sz="1800" b="1" i="0" u="none" strike="noStrike" baseline="0" dirty="0">
                <a:solidFill>
                  <a:srgbClr val="1C4D5A"/>
                </a:solidFill>
                <a:latin typeface="BetonEF-Bold" panose="02000503040000020003" pitchFamily="50" charset="0"/>
              </a:rPr>
              <a:t>Udfordring og krav</a:t>
            </a:r>
          </a:p>
          <a:p>
            <a:pPr marL="177800" algn="l"/>
            <a:r>
              <a:rPr lang="da-DK" sz="1800" b="0" i="0" u="none" strike="noStrike" baseline="0" dirty="0">
                <a:solidFill>
                  <a:srgbClr val="000000"/>
                </a:solidFill>
                <a:latin typeface="WorkSans-Medium"/>
              </a:rPr>
              <a:t>I skal undersøge forskellige typer sejl, så I selv</a:t>
            </a:r>
          </a:p>
          <a:p>
            <a:pPr marL="177800" algn="l"/>
            <a:r>
              <a:rPr lang="da-DK" sz="1800" b="0" i="0" u="none" strike="noStrike" baseline="0" dirty="0">
                <a:solidFill>
                  <a:srgbClr val="000000"/>
                </a:solidFill>
                <a:latin typeface="WorkSans-Medium"/>
              </a:rPr>
              <a:t>kan udvikle et smart sejl, der kan få et lille</a:t>
            </a:r>
          </a:p>
          <a:p>
            <a:pPr marL="177800" algn="l"/>
            <a:r>
              <a:rPr lang="da-DK" sz="1800" b="0" i="0" u="none" strike="noStrike" baseline="0" dirty="0">
                <a:solidFill>
                  <a:srgbClr val="000000"/>
                </a:solidFill>
                <a:latin typeface="WorkSans-Medium"/>
              </a:rPr>
              <a:t>modelskib til at bevæge sig med vindens kraft.</a:t>
            </a:r>
          </a:p>
          <a:p>
            <a:pPr marL="177800" algn="l"/>
            <a:br>
              <a:rPr lang="da-DK" sz="1800" b="0" i="0" u="none" strike="noStrike" baseline="0" dirty="0">
                <a:solidFill>
                  <a:srgbClr val="000000"/>
                </a:solidFill>
                <a:latin typeface="WorkSans-Medium"/>
              </a:rPr>
            </a:br>
            <a:r>
              <a:rPr lang="da-DK" sz="1800" b="0" i="0" u="none" strike="noStrike" baseline="0" dirty="0">
                <a:solidFill>
                  <a:srgbClr val="000000"/>
                </a:solidFill>
                <a:latin typeface="WorkSans-Medium"/>
              </a:rPr>
              <a:t>Sejlet skal få skibet til at:</a:t>
            </a:r>
          </a:p>
          <a:p>
            <a:pPr marL="177800" algn="l"/>
            <a:r>
              <a:rPr lang="da-DK" sz="1800" b="0" i="0" u="none" strike="noStrike" baseline="0" dirty="0">
                <a:solidFill>
                  <a:srgbClr val="000000"/>
                </a:solidFill>
                <a:latin typeface="WorkSans-Medium"/>
              </a:rPr>
              <a:t>• bevæge sig fremad</a:t>
            </a:r>
          </a:p>
          <a:p>
            <a:pPr marL="177800" algn="l"/>
            <a:r>
              <a:rPr lang="da-DK" sz="1800" b="0" i="0" u="none" strike="noStrike" baseline="0" dirty="0">
                <a:solidFill>
                  <a:srgbClr val="000000"/>
                </a:solidFill>
                <a:latin typeface="WorkSans-Medium"/>
              </a:rPr>
              <a:t>• bevæge sig så langt som muligt.</a:t>
            </a:r>
            <a:br>
              <a:rPr lang="da-DK" sz="1800" b="0" i="0" u="none" strike="noStrike" baseline="0" dirty="0">
                <a:solidFill>
                  <a:srgbClr val="000000"/>
                </a:solidFill>
                <a:latin typeface="WorkSans-Medium"/>
              </a:rPr>
            </a:br>
            <a:endParaRPr lang="da-DK" sz="1800" b="0" i="0" u="none" strike="noStrike" baseline="0" dirty="0">
              <a:solidFill>
                <a:srgbClr val="000000"/>
              </a:solidFill>
              <a:latin typeface="WorkSans-Medium"/>
            </a:endParaRPr>
          </a:p>
          <a:p>
            <a:pPr marL="177800" algn="l"/>
            <a:r>
              <a:rPr lang="da-DK" sz="1800" b="0" i="0" u="none" strike="noStrike" baseline="0" dirty="0">
                <a:solidFill>
                  <a:srgbClr val="000000"/>
                </a:solidFill>
                <a:latin typeface="WorkSans-Medium"/>
              </a:rPr>
              <a:t>Når I sætter sejlet på jeres skib, så skal I sikre,</a:t>
            </a:r>
          </a:p>
          <a:p>
            <a:pPr marL="177800" algn="l"/>
            <a:r>
              <a:rPr lang="da-DK" sz="1800" b="0" i="0" u="none" strike="noStrike" baseline="0" dirty="0">
                <a:solidFill>
                  <a:srgbClr val="000000"/>
                </a:solidFill>
                <a:latin typeface="WorkSans-Medium"/>
              </a:rPr>
              <a:t>at kaptajnen har frit udsyn. I skal kunne ændre</a:t>
            </a:r>
          </a:p>
          <a:p>
            <a:pPr marL="177800" algn="l"/>
            <a:r>
              <a:rPr lang="da-DK" sz="1800" b="0" i="0" u="none" strike="noStrike" baseline="0" dirty="0">
                <a:solidFill>
                  <a:srgbClr val="000000"/>
                </a:solidFill>
                <a:latin typeface="WorkSans-Medium"/>
              </a:rPr>
              <a:t>jeres sejl på modelskibet undervejs.</a:t>
            </a:r>
            <a:endParaRPr lang="da-DK" dirty="0"/>
          </a:p>
        </p:txBody>
      </p:sp>
      <p:pic>
        <p:nvPicPr>
          <p:cNvPr id="4" name="Billede 3" descr="Et billede, der indeholder tekst, logo, skærmbillede, Font/skrifttype&#10;&#10;Automatisk genereret beskrivelse">
            <a:extLst>
              <a:ext uri="{FF2B5EF4-FFF2-40B4-BE49-F238E27FC236}">
                <a16:creationId xmlns:a16="http://schemas.microsoft.com/office/drawing/2014/main" id="{482E7204-89CE-C6E9-E41D-CF7D4BC024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736" t="26450" r="27019" b="26938"/>
          <a:stretch/>
        </p:blipFill>
        <p:spPr>
          <a:xfrm>
            <a:off x="10409318" y="338728"/>
            <a:ext cx="1562361" cy="1574723"/>
          </a:xfrm>
          <a:prstGeom prst="rect">
            <a:avLst/>
          </a:prstGeom>
        </p:spPr>
      </p:pic>
    </p:spTree>
    <p:extLst>
      <p:ext uri="{BB962C8B-B14F-4D97-AF65-F5344CB8AC3E}">
        <p14:creationId xmlns:p14="http://schemas.microsoft.com/office/powerpoint/2010/main" val="1479257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skærmbillede, Font/skrifttype, logo&#10;&#10;Automatisk genereret beskrivelse">
            <a:extLst>
              <a:ext uri="{FF2B5EF4-FFF2-40B4-BE49-F238E27FC236}">
                <a16:creationId xmlns:a16="http://schemas.microsoft.com/office/drawing/2014/main" id="{99880FE1-6DCF-7AB5-13C3-9EF53408C0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718539" y="338728"/>
            <a:ext cx="1566371" cy="1574723"/>
          </a:xfrm>
          <a:prstGeom prst="rect">
            <a:avLst/>
          </a:prstGeom>
        </p:spPr>
      </p:pic>
      <p:sp>
        <p:nvSpPr>
          <p:cNvPr id="6" name="Pladsholder til tekst 1">
            <a:extLst>
              <a:ext uri="{FF2B5EF4-FFF2-40B4-BE49-F238E27FC236}">
                <a16:creationId xmlns:a16="http://schemas.microsoft.com/office/drawing/2014/main" id="{C7EBCB79-776D-946D-EBD6-5F27E8B2FBEA}"/>
              </a:ext>
            </a:extLst>
          </p:cNvPr>
          <p:cNvSpPr txBox="1">
            <a:spLocks/>
          </p:cNvSpPr>
          <p:nvPr/>
        </p:nvSpPr>
        <p:spPr>
          <a:xfrm>
            <a:off x="623392" y="393143"/>
            <a:ext cx="5767732"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a:t>Få ideer og konkretisere</a:t>
            </a:r>
          </a:p>
        </p:txBody>
      </p:sp>
      <p:sp>
        <p:nvSpPr>
          <p:cNvPr id="7" name="Tekstfelt 6">
            <a:extLst>
              <a:ext uri="{FF2B5EF4-FFF2-40B4-BE49-F238E27FC236}">
                <a16:creationId xmlns:a16="http://schemas.microsoft.com/office/drawing/2014/main" id="{8B9D348E-F198-4DDE-906C-8FE60024039E}"/>
              </a:ext>
            </a:extLst>
          </p:cNvPr>
          <p:cNvSpPr txBox="1"/>
          <p:nvPr/>
        </p:nvSpPr>
        <p:spPr>
          <a:xfrm>
            <a:off x="677334" y="1362390"/>
            <a:ext cx="2922209" cy="369332"/>
          </a:xfrm>
          <a:prstGeom prst="rect">
            <a:avLst/>
          </a:prstGeom>
          <a:noFill/>
        </p:spPr>
        <p:txBody>
          <a:bodyPr wrap="square" rtlCol="0">
            <a:spAutoFit/>
          </a:bodyPr>
          <a:lstStyle/>
          <a:p>
            <a:r>
              <a:rPr lang="da-DK">
                <a:latin typeface="Work Sans" pitchFamily="2" charset="0"/>
              </a:rPr>
              <a:t>Elevark 4</a:t>
            </a:r>
          </a:p>
        </p:txBody>
      </p:sp>
      <p:pic>
        <p:nvPicPr>
          <p:cNvPr id="2" name="Billede 1" descr="Et billede, der indeholder tekst, logo, skærmbillede, Font/skrifttype&#10;&#10;Automatisk genereret beskrivelse">
            <a:extLst>
              <a:ext uri="{FF2B5EF4-FFF2-40B4-BE49-F238E27FC236}">
                <a16:creationId xmlns:a16="http://schemas.microsoft.com/office/drawing/2014/main" id="{CF065046-A4F6-F007-5811-87D023279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736" t="26450" r="27019" b="26938"/>
          <a:stretch/>
        </p:blipFill>
        <p:spPr>
          <a:xfrm>
            <a:off x="10409318" y="338728"/>
            <a:ext cx="1562361" cy="1574723"/>
          </a:xfrm>
          <a:prstGeom prst="rect">
            <a:avLst/>
          </a:prstGeom>
        </p:spPr>
      </p:pic>
      <p:pic>
        <p:nvPicPr>
          <p:cNvPr id="9" name="Billede 8">
            <a:extLst>
              <a:ext uri="{FF2B5EF4-FFF2-40B4-BE49-F238E27FC236}">
                <a16:creationId xmlns:a16="http://schemas.microsoft.com/office/drawing/2014/main" id="{C6C648AF-D678-5410-9AF4-F18D884FC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0584">
            <a:off x="5253459" y="1385543"/>
            <a:ext cx="3308816" cy="4625439"/>
          </a:xfrm>
          <a:prstGeom prst="rect">
            <a:avLst/>
          </a:prstGeom>
          <a:solidFill>
            <a:srgbClr val="234B5A"/>
          </a:solidFill>
          <a:ln w="6350">
            <a:solidFill>
              <a:schemeClr val="tx1"/>
            </a:solidFill>
          </a:ln>
        </p:spPr>
      </p:pic>
    </p:spTree>
    <p:extLst>
      <p:ext uri="{BB962C8B-B14F-4D97-AF65-F5344CB8AC3E}">
        <p14:creationId xmlns:p14="http://schemas.microsoft.com/office/powerpoint/2010/main" val="224472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vandfartøj, skib, udendørs, sky&#10;&#10;Automatisk genereret beskrivelse">
            <a:extLst>
              <a:ext uri="{FF2B5EF4-FFF2-40B4-BE49-F238E27FC236}">
                <a16:creationId xmlns:a16="http://schemas.microsoft.com/office/drawing/2014/main" id="{05760697-715B-19F0-BADD-8FA1F5C963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0" y="0"/>
            <a:ext cx="12192000" cy="6464857"/>
          </a:xfrm>
          <a:prstGeom prst="rect">
            <a:avLst/>
          </a:prstGeom>
        </p:spPr>
      </p:pic>
      <p:sp>
        <p:nvSpPr>
          <p:cNvPr id="3" name="Pladsholder til tekst 2">
            <a:extLst>
              <a:ext uri="{FF2B5EF4-FFF2-40B4-BE49-F238E27FC236}">
                <a16:creationId xmlns:a16="http://schemas.microsoft.com/office/drawing/2014/main" id="{6D204061-D5B2-9676-D6CA-4C0DC35B8525}"/>
              </a:ext>
            </a:extLst>
          </p:cNvPr>
          <p:cNvSpPr>
            <a:spLocks noGrp="1"/>
          </p:cNvSpPr>
          <p:nvPr>
            <p:ph type="body" sz="quarter" idx="10"/>
          </p:nvPr>
        </p:nvSpPr>
        <p:spPr>
          <a:xfrm>
            <a:off x="777240" y="393143"/>
            <a:ext cx="11079400" cy="936104"/>
          </a:xfrm>
        </p:spPr>
        <p:txBody>
          <a:bodyPr/>
          <a:lstStyle/>
          <a:p>
            <a:r>
              <a:rPr lang="da-DK">
                <a:latin typeface="BetonEF-Bold" charset="0"/>
              </a:rPr>
              <a:t>For fulde sejl</a:t>
            </a:r>
            <a:endParaRPr lang="da-DK"/>
          </a:p>
        </p:txBody>
      </p:sp>
      <p:pic>
        <p:nvPicPr>
          <p:cNvPr id="4" name="Billede 3" descr="Et billede, der indeholder Animeret tegnefilm, Animation, illustration/afbildning, Ansigt&#10;&#10;Automatisk genereret beskrivelse">
            <a:extLst>
              <a:ext uri="{FF2B5EF4-FFF2-40B4-BE49-F238E27FC236}">
                <a16:creationId xmlns:a16="http://schemas.microsoft.com/office/drawing/2014/main" id="{12AC62A5-AE6D-F464-975E-A0902BCE2009}"/>
              </a:ext>
            </a:extLst>
          </p:cNvPr>
          <p:cNvPicPr>
            <a:picLocks noChangeAspect="1"/>
          </p:cNvPicPr>
          <p:nvPr/>
        </p:nvPicPr>
        <p:blipFill>
          <a:blip r:embed="rId4" cstate="print">
            <a:extLst>
              <a:ext uri="{28A0092B-C50C-407E-A947-70E740481C1C}">
                <a14:useLocalDpi xmlns:a14="http://schemas.microsoft.com/office/drawing/2010/main" val="0"/>
              </a:ext>
            </a:extLst>
          </a:blip>
          <a:srcRect l="-2370" t="-9840" r="9371" b="25853"/>
          <a:stretch/>
        </p:blipFill>
        <p:spPr>
          <a:xfrm>
            <a:off x="6360935" y="3245476"/>
            <a:ext cx="5831065" cy="3219381"/>
          </a:xfrm>
          <a:prstGeom prst="rect">
            <a:avLst/>
          </a:prstGeom>
        </p:spPr>
      </p:pic>
    </p:spTree>
    <p:extLst>
      <p:ext uri="{BB962C8B-B14F-4D97-AF65-F5344CB8AC3E}">
        <p14:creationId xmlns:p14="http://schemas.microsoft.com/office/powerpoint/2010/main" val="1450537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vandfartøj, skib, udendørs, sky&#10;&#10;Automatisk genereret beskrivelse">
            <a:extLst>
              <a:ext uri="{FF2B5EF4-FFF2-40B4-BE49-F238E27FC236}">
                <a16:creationId xmlns:a16="http://schemas.microsoft.com/office/drawing/2014/main" id="{F5EB6ADC-0714-F0F8-74E2-B9DFCC65F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874" y="1329247"/>
            <a:ext cx="6214297" cy="4660723"/>
          </a:xfrm>
          <a:prstGeom prst="rect">
            <a:avLst/>
          </a:prstGeom>
        </p:spPr>
      </p:pic>
      <p:pic>
        <p:nvPicPr>
          <p:cNvPr id="5" name="Billede 4" descr="Et billede, der indeholder cirkel, tekst, skærmbillede, logo&#10;&#10;Automatisk genereret beskrivelse">
            <a:extLst>
              <a:ext uri="{FF2B5EF4-FFF2-40B4-BE49-F238E27FC236}">
                <a16:creationId xmlns:a16="http://schemas.microsoft.com/office/drawing/2014/main" id="{3A291891-DDFA-4775-65FF-00476AEAEC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62761" y="318631"/>
            <a:ext cx="1557654" cy="1553451"/>
          </a:xfrm>
          <a:prstGeom prst="rect">
            <a:avLst/>
          </a:prstGeom>
        </p:spPr>
      </p:pic>
      <p:pic>
        <p:nvPicPr>
          <p:cNvPr id="6" name="Billede 5" descr="Et billede, der indeholder cirkel, skærmbillede, Grafik, logo&#10;&#10;Automatisk genereret beskrivelse">
            <a:extLst>
              <a:ext uri="{FF2B5EF4-FFF2-40B4-BE49-F238E27FC236}">
                <a16:creationId xmlns:a16="http://schemas.microsoft.com/office/drawing/2014/main" id="{8DEE9EFF-6D3E-5FA8-2CE1-FAA9712AC3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784910" y="318631"/>
            <a:ext cx="1569024" cy="1553451"/>
          </a:xfrm>
          <a:prstGeom prst="rect">
            <a:avLst/>
          </a:prstGeom>
        </p:spPr>
      </p:pic>
      <p:sp>
        <p:nvSpPr>
          <p:cNvPr id="7" name="Pladsholder til tekst 1">
            <a:extLst>
              <a:ext uri="{FF2B5EF4-FFF2-40B4-BE49-F238E27FC236}">
                <a16:creationId xmlns:a16="http://schemas.microsoft.com/office/drawing/2014/main" id="{507DCC27-E33D-2B45-F95F-EE6D0E6236A0}"/>
              </a:ext>
            </a:extLst>
          </p:cNvPr>
          <p:cNvSpPr txBox="1">
            <a:spLocks/>
          </p:cNvSpPr>
          <p:nvPr/>
        </p:nvSpPr>
        <p:spPr>
          <a:xfrm>
            <a:off x="623392" y="393143"/>
            <a:ext cx="1123324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a:t>Konstruere</a:t>
            </a:r>
          </a:p>
        </p:txBody>
      </p:sp>
      <p:sp>
        <p:nvSpPr>
          <p:cNvPr id="9" name="Taleboble: rektangel 8">
            <a:extLst>
              <a:ext uri="{FF2B5EF4-FFF2-40B4-BE49-F238E27FC236}">
                <a16:creationId xmlns:a16="http://schemas.microsoft.com/office/drawing/2014/main" id="{9A828BF3-4DEF-BD28-E1A5-7B347BB2739A}"/>
              </a:ext>
            </a:extLst>
          </p:cNvPr>
          <p:cNvSpPr/>
          <p:nvPr/>
        </p:nvSpPr>
        <p:spPr>
          <a:xfrm>
            <a:off x="6422320" y="1946594"/>
            <a:ext cx="4455477" cy="3310261"/>
          </a:xfrm>
          <a:prstGeom prst="wedgeRectCallout">
            <a:avLst>
              <a:gd name="adj1" fmla="val 7500"/>
              <a:gd name="adj2" fmla="val 79262"/>
            </a:avLst>
          </a:prstGeom>
          <a:solidFill>
            <a:schemeClr val="bg1"/>
          </a:solidFill>
          <a:ln w="57150">
            <a:solidFill>
              <a:srgbClr val="37A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lgn="l"/>
            <a:r>
              <a:rPr lang="da-DK" sz="1600" b="1" i="0" u="none" strike="noStrike" baseline="0" dirty="0">
                <a:solidFill>
                  <a:srgbClr val="1C4D5A"/>
                </a:solidFill>
                <a:latin typeface="BetonEF-Bold" panose="02000503040000020003" pitchFamily="50" charset="0"/>
              </a:rPr>
              <a:t>Udfordring og krav</a:t>
            </a:r>
          </a:p>
          <a:p>
            <a:pPr marL="177800" algn="l"/>
            <a:r>
              <a:rPr lang="da-DK" sz="1600" b="0" i="0" u="none" strike="noStrike" baseline="0" dirty="0">
                <a:solidFill>
                  <a:srgbClr val="000000"/>
                </a:solidFill>
                <a:latin typeface="WorkSans-Medium"/>
              </a:rPr>
              <a:t>I skal undersøge forskellige typer sejl, så I selv</a:t>
            </a:r>
          </a:p>
          <a:p>
            <a:pPr marL="177800" algn="l"/>
            <a:r>
              <a:rPr lang="da-DK" sz="1600" b="0" i="0" u="none" strike="noStrike" baseline="0" dirty="0">
                <a:solidFill>
                  <a:srgbClr val="000000"/>
                </a:solidFill>
                <a:latin typeface="WorkSans-Medium"/>
              </a:rPr>
              <a:t>kan udvikle et smart sejl, der kan få et lille</a:t>
            </a:r>
          </a:p>
          <a:p>
            <a:pPr marL="177800" algn="l"/>
            <a:r>
              <a:rPr lang="da-DK" sz="1600" b="0" i="0" u="none" strike="noStrike" baseline="0" dirty="0">
                <a:solidFill>
                  <a:srgbClr val="000000"/>
                </a:solidFill>
                <a:latin typeface="WorkSans-Medium"/>
              </a:rPr>
              <a:t>modelskib til at bevæge sig med vindens kraft.</a:t>
            </a:r>
          </a:p>
          <a:p>
            <a:pPr marL="177800" algn="l"/>
            <a:br>
              <a:rPr lang="da-DK" sz="1600" b="0" i="0" u="none" strike="noStrike" baseline="0" dirty="0">
                <a:solidFill>
                  <a:srgbClr val="000000"/>
                </a:solidFill>
                <a:latin typeface="WorkSans-Medium"/>
              </a:rPr>
            </a:br>
            <a:r>
              <a:rPr lang="da-DK" sz="1600" b="0" i="0" u="none" strike="noStrike" baseline="0" dirty="0">
                <a:solidFill>
                  <a:srgbClr val="000000"/>
                </a:solidFill>
                <a:latin typeface="WorkSans-Medium"/>
              </a:rPr>
              <a:t>Sejlet skal få skibet til at:</a:t>
            </a:r>
          </a:p>
          <a:p>
            <a:pPr marL="177800" algn="l"/>
            <a:r>
              <a:rPr lang="da-DK" sz="1600" b="0" i="0" u="none" strike="noStrike" baseline="0" dirty="0">
                <a:solidFill>
                  <a:srgbClr val="000000"/>
                </a:solidFill>
                <a:latin typeface="WorkSans-Medium"/>
              </a:rPr>
              <a:t>• bevæge sig fremad</a:t>
            </a:r>
          </a:p>
          <a:p>
            <a:pPr marL="177800" algn="l"/>
            <a:r>
              <a:rPr lang="da-DK" sz="1600" b="0" i="0" u="none" strike="noStrike" baseline="0" dirty="0">
                <a:solidFill>
                  <a:srgbClr val="000000"/>
                </a:solidFill>
                <a:latin typeface="WorkSans-Medium"/>
              </a:rPr>
              <a:t>• bevæge sig så langt som muligt.</a:t>
            </a:r>
            <a:br>
              <a:rPr lang="da-DK" sz="1600" b="0" i="0" u="none" strike="noStrike" baseline="0" dirty="0">
                <a:solidFill>
                  <a:srgbClr val="000000"/>
                </a:solidFill>
                <a:latin typeface="WorkSans-Medium"/>
              </a:rPr>
            </a:br>
            <a:endParaRPr lang="da-DK" sz="1600" b="0" i="0" u="none" strike="noStrike" baseline="0" dirty="0">
              <a:solidFill>
                <a:srgbClr val="000000"/>
              </a:solidFill>
              <a:latin typeface="WorkSans-Medium"/>
            </a:endParaRPr>
          </a:p>
          <a:p>
            <a:pPr marL="177800" algn="l"/>
            <a:r>
              <a:rPr lang="da-DK" sz="1600" b="0" i="0" u="none" strike="noStrike" baseline="0" dirty="0">
                <a:solidFill>
                  <a:srgbClr val="000000"/>
                </a:solidFill>
                <a:latin typeface="WorkSans-Medium"/>
              </a:rPr>
              <a:t>Når I sætter sejlet på jeres skib, så skal I sikre,</a:t>
            </a:r>
          </a:p>
          <a:p>
            <a:pPr marL="177800" algn="l"/>
            <a:r>
              <a:rPr lang="da-DK" sz="1600" b="0" i="0" u="none" strike="noStrike" baseline="0" dirty="0">
                <a:solidFill>
                  <a:srgbClr val="000000"/>
                </a:solidFill>
                <a:latin typeface="WorkSans-Medium"/>
              </a:rPr>
              <a:t>at kaptajnen har frit udsyn. I skal kunne ændre</a:t>
            </a:r>
          </a:p>
          <a:p>
            <a:pPr marL="177800" algn="l"/>
            <a:r>
              <a:rPr lang="da-DK" sz="1600" b="0" i="0" u="none" strike="noStrike" baseline="0" dirty="0">
                <a:solidFill>
                  <a:srgbClr val="000000"/>
                </a:solidFill>
                <a:latin typeface="WorkSans-Medium"/>
              </a:rPr>
              <a:t>jeres sejl på modelskibet undervejs.</a:t>
            </a:r>
            <a:endParaRPr lang="da-DK" sz="1600" dirty="0"/>
          </a:p>
        </p:txBody>
      </p:sp>
    </p:spTree>
    <p:extLst>
      <p:ext uri="{BB962C8B-B14F-4D97-AF65-F5344CB8AC3E}">
        <p14:creationId xmlns:p14="http://schemas.microsoft.com/office/powerpoint/2010/main" val="3241239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B0740A49-D546-6E53-F69E-ADD256200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0606">
            <a:off x="7730923" y="1303387"/>
            <a:ext cx="3287130" cy="4597076"/>
          </a:xfrm>
          <a:prstGeom prst="rect">
            <a:avLst/>
          </a:prstGeom>
          <a:ln w="6350">
            <a:solidFill>
              <a:srgbClr val="234B5A"/>
            </a:solidFill>
          </a:ln>
        </p:spPr>
      </p:pic>
      <p:sp>
        <p:nvSpPr>
          <p:cNvPr id="6" name="Tekstfelt 5">
            <a:extLst>
              <a:ext uri="{FF2B5EF4-FFF2-40B4-BE49-F238E27FC236}">
                <a16:creationId xmlns:a16="http://schemas.microsoft.com/office/drawing/2014/main" id="{385F193E-C87E-DD31-8A10-BB85164A73A8}"/>
              </a:ext>
            </a:extLst>
          </p:cNvPr>
          <p:cNvSpPr txBox="1"/>
          <p:nvPr/>
        </p:nvSpPr>
        <p:spPr>
          <a:xfrm>
            <a:off x="938151" y="1271148"/>
            <a:ext cx="6397530" cy="4832092"/>
          </a:xfrm>
          <a:prstGeom prst="rect">
            <a:avLst/>
          </a:prstGeom>
          <a:noFill/>
        </p:spPr>
        <p:txBody>
          <a:bodyPr wrap="square" rtlCol="0">
            <a:spAutoFit/>
          </a:bodyPr>
          <a:lstStyle/>
          <a:p>
            <a:pPr>
              <a:spcBef>
                <a:spcPts val="1200"/>
              </a:spcBef>
            </a:pPr>
            <a:r>
              <a:rPr lang="da-DK" b="1">
                <a:latin typeface="Work Sans" pitchFamily="2" charset="0"/>
              </a:rPr>
              <a:t>Opgave 1: Fortæl om jeres sejl</a:t>
            </a:r>
          </a:p>
          <a:p>
            <a:r>
              <a:rPr lang="da-DK">
                <a:latin typeface="Work Sans" pitchFamily="2" charset="0"/>
              </a:rPr>
              <a:t>A: Hvad er det bygget af?</a:t>
            </a:r>
          </a:p>
          <a:p>
            <a:r>
              <a:rPr lang="da-DK">
                <a:latin typeface="Work Sans" pitchFamily="2" charset="0"/>
              </a:rPr>
              <a:t>B: Hvor langt sejler skibet?</a:t>
            </a:r>
          </a:p>
          <a:p>
            <a:r>
              <a:rPr lang="da-DK">
                <a:latin typeface="Work Sans" pitchFamily="2" charset="0"/>
              </a:rPr>
              <a:t>C: Hvor sidder kaptajnen?</a:t>
            </a:r>
            <a:br>
              <a:rPr lang="da-DK">
                <a:latin typeface="Work Sans" pitchFamily="2" charset="0"/>
              </a:rPr>
            </a:br>
            <a:endParaRPr lang="da-DK">
              <a:latin typeface="Work Sans" pitchFamily="2" charset="0"/>
            </a:endParaRPr>
          </a:p>
          <a:p>
            <a:pPr>
              <a:spcBef>
                <a:spcPts val="1200"/>
              </a:spcBef>
            </a:pPr>
            <a:r>
              <a:rPr lang="da-DK" b="1">
                <a:latin typeface="Work Sans" pitchFamily="2" charset="0"/>
              </a:rPr>
              <a:t>Opgave 2: Fortæl, hvordan I har arbejdet</a:t>
            </a:r>
          </a:p>
          <a:p>
            <a:r>
              <a:rPr lang="da-DK">
                <a:latin typeface="Work Sans" pitchFamily="2" charset="0"/>
              </a:rPr>
              <a:t>A: Hvad lærte I undervejs?</a:t>
            </a:r>
          </a:p>
          <a:p>
            <a:r>
              <a:rPr lang="da-DK">
                <a:latin typeface="Work Sans" pitchFamily="2" charset="0"/>
              </a:rPr>
              <a:t>B: Hvordan så det første sejl ud?</a:t>
            </a:r>
          </a:p>
          <a:p>
            <a:r>
              <a:rPr lang="da-DK">
                <a:latin typeface="Work Sans" pitchFamily="2" charset="0"/>
              </a:rPr>
              <a:t>C: Hvad gjorde I bedre? </a:t>
            </a:r>
            <a:br>
              <a:rPr lang="da-DK">
                <a:latin typeface="Work Sans" pitchFamily="2" charset="0"/>
              </a:rPr>
            </a:br>
            <a:endParaRPr lang="da-DK">
              <a:latin typeface="Work Sans" pitchFamily="2" charset="0"/>
            </a:endParaRPr>
          </a:p>
          <a:p>
            <a:pPr>
              <a:spcBef>
                <a:spcPts val="1200"/>
              </a:spcBef>
            </a:pPr>
            <a:r>
              <a:rPr lang="da-DK" b="1">
                <a:latin typeface="Work Sans" pitchFamily="2" charset="0"/>
              </a:rPr>
              <a:t>Opgave 3: Hvordan kan jeres ide være god for klimaet?</a:t>
            </a:r>
          </a:p>
          <a:p>
            <a:r>
              <a:rPr lang="da-DK">
                <a:latin typeface="Work Sans" pitchFamily="2" charset="0"/>
              </a:rPr>
              <a:t>A: Hvad er fordelen ved jeres ide?</a:t>
            </a:r>
          </a:p>
          <a:p>
            <a:r>
              <a:rPr lang="da-DK">
                <a:latin typeface="Work Sans" pitchFamily="2" charset="0"/>
              </a:rPr>
              <a:t>B: Hvad er problemet med de almindelige containerskibe?</a:t>
            </a:r>
          </a:p>
          <a:p>
            <a:pPr indent="-108000"/>
            <a:r>
              <a:rPr lang="da-DK">
                <a:latin typeface="Work Sans" pitchFamily="2" charset="0"/>
              </a:rPr>
              <a:t>C: Hvad kan børn gøre, så varer ikke bliver fragtet Jorden rundt med containerskib?</a:t>
            </a:r>
          </a:p>
        </p:txBody>
      </p:sp>
      <p:pic>
        <p:nvPicPr>
          <p:cNvPr id="4" name="Billede 3" descr="Et billede, der indeholder cirkel, Grafik, logo, Font/skrifttype&#10;&#10;Automatisk genereret beskrivelse">
            <a:extLst>
              <a:ext uri="{FF2B5EF4-FFF2-40B4-BE49-F238E27FC236}">
                <a16:creationId xmlns:a16="http://schemas.microsoft.com/office/drawing/2014/main" id="{98DF7F26-7F15-B56B-35F9-AE32C182E8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28776" y="332630"/>
            <a:ext cx="1570546" cy="1574723"/>
          </a:xfrm>
          <a:prstGeom prst="rect">
            <a:avLst/>
          </a:prstGeom>
        </p:spPr>
      </p:pic>
      <p:sp>
        <p:nvSpPr>
          <p:cNvPr id="5" name="Pladsholder til tekst 1">
            <a:extLst>
              <a:ext uri="{FF2B5EF4-FFF2-40B4-BE49-F238E27FC236}">
                <a16:creationId xmlns:a16="http://schemas.microsoft.com/office/drawing/2014/main" id="{4B0CE9C7-43A3-CC0A-AC3F-E691A48CD686}"/>
              </a:ext>
            </a:extLst>
          </p:cNvPr>
          <p:cNvSpPr txBox="1">
            <a:spLocks/>
          </p:cNvSpPr>
          <p:nvPr/>
        </p:nvSpPr>
        <p:spPr>
          <a:xfrm>
            <a:off x="938150" y="373661"/>
            <a:ext cx="10712301"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a:t>Præsentere</a:t>
            </a:r>
          </a:p>
        </p:txBody>
      </p:sp>
    </p:spTree>
    <p:extLst>
      <p:ext uri="{BB962C8B-B14F-4D97-AF65-F5344CB8AC3E}">
        <p14:creationId xmlns:p14="http://schemas.microsoft.com/office/powerpoint/2010/main" val="3347433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10" descr="Et billede, der indeholder tekst, Font/skrifttype, skærmbillede, Grafik&#10;&#10;Automatisk genereret beskrivelse">
            <a:extLst>
              <a:ext uri="{FF2B5EF4-FFF2-40B4-BE49-F238E27FC236}">
                <a16:creationId xmlns:a16="http://schemas.microsoft.com/office/drawing/2014/main" id="{4321E25B-CCA4-85FD-FD9C-C48A66A97D5A}"/>
              </a:ext>
            </a:extLst>
          </p:cNvPr>
          <p:cNvPicPr>
            <a:picLocks noGrp="1" noChangeAspect="1"/>
          </p:cNvPicPr>
          <p:nvPr>
            <p:ph sz="half" idx="1"/>
          </p:nvPr>
        </p:nvPicPr>
        <p:blipFill>
          <a:blip r:embed="rId3" cstate="screen">
            <a:extLst>
              <a:ext uri="{28A0092B-C50C-407E-A947-70E740481C1C}">
                <a14:useLocalDpi xmlns:a14="http://schemas.microsoft.com/office/drawing/2010/main" val="0"/>
              </a:ext>
            </a:extLst>
          </a:blip>
          <a:stretch>
            <a:fillRect/>
          </a:stretch>
        </p:blipFill>
        <p:spPr>
          <a:xfrm>
            <a:off x="6096000" y="2009069"/>
            <a:ext cx="4483100" cy="1468791"/>
          </a:xfrm>
        </p:spPr>
      </p:pic>
      <p:pic>
        <p:nvPicPr>
          <p:cNvPr id="5" name="Pladsholder til indhold 12" descr="Et billede, der indeholder tekst, Font/skrifttype, Grafik, hvid&#10;&#10;Automatisk genereret beskrivelse">
            <a:extLst>
              <a:ext uri="{FF2B5EF4-FFF2-40B4-BE49-F238E27FC236}">
                <a16:creationId xmlns:a16="http://schemas.microsoft.com/office/drawing/2014/main" id="{E84A2694-3741-73EA-3BE5-8B51EA08505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98953" y="1187968"/>
            <a:ext cx="3110994" cy="3110994"/>
          </a:xfrm>
          <a:prstGeom prst="rect">
            <a:avLst/>
          </a:prstGeom>
        </p:spPr>
      </p:pic>
      <p:pic>
        <p:nvPicPr>
          <p:cNvPr id="6" name="Billede 5">
            <a:extLst>
              <a:ext uri="{FF2B5EF4-FFF2-40B4-BE49-F238E27FC236}">
                <a16:creationId xmlns:a16="http://schemas.microsoft.com/office/drawing/2014/main" id="{E0EC0BD8-7A9D-1B9F-C5FD-9ADC0770A90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854450" y="4605041"/>
            <a:ext cx="4483100" cy="1475263"/>
          </a:xfrm>
          <a:prstGeom prst="rect">
            <a:avLst/>
          </a:prstGeom>
        </p:spPr>
      </p:pic>
      <p:sp>
        <p:nvSpPr>
          <p:cNvPr id="7" name="Tekstfelt 6">
            <a:extLst>
              <a:ext uri="{FF2B5EF4-FFF2-40B4-BE49-F238E27FC236}">
                <a16:creationId xmlns:a16="http://schemas.microsoft.com/office/drawing/2014/main" id="{96BBA334-B9EB-E193-02C4-82AF41552854}"/>
              </a:ext>
            </a:extLst>
          </p:cNvPr>
          <p:cNvSpPr txBox="1"/>
          <p:nvPr/>
        </p:nvSpPr>
        <p:spPr>
          <a:xfrm>
            <a:off x="4406900" y="4469629"/>
            <a:ext cx="3378200" cy="400110"/>
          </a:xfrm>
          <a:prstGeom prst="rect">
            <a:avLst/>
          </a:prstGeom>
          <a:noFill/>
        </p:spPr>
        <p:txBody>
          <a:bodyPr wrap="square" rtlCol="0">
            <a:spAutoFit/>
          </a:bodyPr>
          <a:lstStyle/>
          <a:p>
            <a:pPr algn="ctr"/>
            <a:r>
              <a:rPr lang="da-DK" sz="2000"/>
              <a:t>Støttet af</a:t>
            </a:r>
          </a:p>
        </p:txBody>
      </p:sp>
    </p:spTree>
    <p:extLst>
      <p:ext uri="{BB962C8B-B14F-4D97-AF65-F5344CB8AC3E}">
        <p14:creationId xmlns:p14="http://schemas.microsoft.com/office/powerpoint/2010/main" val="949950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For fulde sejl (inspirationsfilm)">
            <a:hlinkClick r:id="" action="ppaction://media"/>
            <a:extLst>
              <a:ext uri="{FF2B5EF4-FFF2-40B4-BE49-F238E27FC236}">
                <a16:creationId xmlns:a16="http://schemas.microsoft.com/office/drawing/2014/main" id="{11D6C28F-769A-86C2-E7AC-5E83460F446F}"/>
              </a:ext>
            </a:extLst>
          </p:cNvPr>
          <p:cNvPicPr>
            <a:picLocks noGrp="1" noRot="1" noChangeAspect="1"/>
          </p:cNvPicPr>
          <p:nvPr>
            <p:ph sz="half" idx="1"/>
            <a:videoFile r:link="rId1"/>
          </p:nvPr>
        </p:nvPicPr>
        <p:blipFill>
          <a:blip r:embed="rId4"/>
          <a:stretch>
            <a:fillRect/>
          </a:stretch>
        </p:blipFill>
        <p:spPr>
          <a:xfrm>
            <a:off x="0" y="0"/>
            <a:ext cx="12192000" cy="6858000"/>
          </a:xfrm>
          <a:prstGeom prst="rect">
            <a:avLst/>
          </a:prstGeom>
        </p:spPr>
      </p:pic>
      <p:sp>
        <p:nvSpPr>
          <p:cNvPr id="5" name="Pladsholder til tekst 4">
            <a:extLst>
              <a:ext uri="{FF2B5EF4-FFF2-40B4-BE49-F238E27FC236}">
                <a16:creationId xmlns:a16="http://schemas.microsoft.com/office/drawing/2014/main" id="{7D3ACB69-5FD5-90A7-7B51-AEBDC825422E}"/>
              </a:ext>
            </a:extLst>
          </p:cNvPr>
          <p:cNvSpPr>
            <a:spLocks noGrp="1"/>
          </p:cNvSpPr>
          <p:nvPr>
            <p:ph type="body" sz="quarter" idx="10"/>
          </p:nvPr>
        </p:nvSpPr>
        <p:spPr/>
        <p:txBody>
          <a:bodyPr/>
          <a:lstStyle/>
          <a:p>
            <a:endParaRPr lang="da-DK" dirty="0"/>
          </a:p>
        </p:txBody>
      </p:sp>
    </p:spTree>
    <p:extLst>
      <p:ext uri="{BB962C8B-B14F-4D97-AF65-F5344CB8AC3E}">
        <p14:creationId xmlns:p14="http://schemas.microsoft.com/office/powerpoint/2010/main" val="4204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sky, skærmbillede, Azurblå&#10;&#10;Automatisk genereret beskrivelse">
            <a:extLst>
              <a:ext uri="{FF2B5EF4-FFF2-40B4-BE49-F238E27FC236}">
                <a16:creationId xmlns:a16="http://schemas.microsoft.com/office/drawing/2014/main" id="{978278D5-E294-678E-D256-BAD579C528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502786"/>
          </a:xfrm>
          <a:prstGeom prst="rect">
            <a:avLst/>
          </a:prstGeom>
        </p:spPr>
      </p:pic>
      <p:sp>
        <p:nvSpPr>
          <p:cNvPr id="2" name="Titel 1">
            <a:extLst>
              <a:ext uri="{FF2B5EF4-FFF2-40B4-BE49-F238E27FC236}">
                <a16:creationId xmlns:a16="http://schemas.microsoft.com/office/drawing/2014/main" id="{1F5C2F35-7914-44D6-738D-5632A8F1501F}"/>
              </a:ext>
            </a:extLst>
          </p:cNvPr>
          <p:cNvSpPr>
            <a:spLocks noGrp="1"/>
          </p:cNvSpPr>
          <p:nvPr>
            <p:ph type="title"/>
          </p:nvPr>
        </p:nvSpPr>
        <p:spPr>
          <a:xfrm>
            <a:off x="706755" y="477882"/>
            <a:ext cx="8265795" cy="923183"/>
          </a:xfrm>
        </p:spPr>
        <p:txBody>
          <a:bodyPr/>
          <a:lstStyle/>
          <a:p>
            <a:pPr algn="l"/>
            <a:r>
              <a:rPr lang="da-DK">
                <a:latin typeface="BetonEF-Bold" charset="0"/>
              </a:rPr>
              <a:t>For fulde sejl</a:t>
            </a:r>
          </a:p>
        </p:txBody>
      </p:sp>
      <p:pic>
        <p:nvPicPr>
          <p:cNvPr id="5" name="Pladsholder til indhold 4" descr="Et billede, der indeholder tekst, skærmbillede, Font/skrifttype, design&#10;&#10;Automatisk genereret beskrivelse">
            <a:extLst>
              <a:ext uri="{FF2B5EF4-FFF2-40B4-BE49-F238E27FC236}">
                <a16:creationId xmlns:a16="http://schemas.microsoft.com/office/drawing/2014/main" id="{FA56D23F-ABD9-5356-EC0C-4D29D96E9AB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p:pic>
      <p:pic>
        <p:nvPicPr>
          <p:cNvPr id="8" name="Billede 7">
            <a:extLst>
              <a:ext uri="{FF2B5EF4-FFF2-40B4-BE49-F238E27FC236}">
                <a16:creationId xmlns:a16="http://schemas.microsoft.com/office/drawing/2014/main" id="{AD843D66-7BEC-79E5-C61C-D20ED8DA18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182311" y="294791"/>
            <a:ext cx="1657587" cy="1646516"/>
          </a:xfrm>
          <a:prstGeom prst="rect">
            <a:avLst/>
          </a:prstGeom>
        </p:spPr>
      </p:pic>
      <p:pic>
        <p:nvPicPr>
          <p:cNvPr id="18" name="Billede 17">
            <a:extLst>
              <a:ext uri="{FF2B5EF4-FFF2-40B4-BE49-F238E27FC236}">
                <a16:creationId xmlns:a16="http://schemas.microsoft.com/office/drawing/2014/main" id="{960F131F-8002-EDF3-5A68-9F9D93290A0F}"/>
              </a:ext>
            </a:extLst>
          </p:cNvPr>
          <p:cNvPicPr>
            <a:picLocks noChangeAspect="1"/>
          </p:cNvPicPr>
          <p:nvPr/>
        </p:nvPicPr>
        <p:blipFill rotWithShape="1">
          <a:blip r:embed="rId6"/>
          <a:srcRect l="18510" r="18510"/>
          <a:stretch/>
        </p:blipFill>
        <p:spPr>
          <a:xfrm>
            <a:off x="1097198" y="2012383"/>
            <a:ext cx="2027165" cy="2027165"/>
          </a:xfrm>
          <a:prstGeom prst="ellipse">
            <a:avLst/>
          </a:prstGeom>
        </p:spPr>
      </p:pic>
      <p:pic>
        <p:nvPicPr>
          <p:cNvPr id="15" name="Billede 14" descr="Et billede, der indeholder Ansigt, tøj, person, smil&#10;&#10;Automatisk genereret beskrivelse">
            <a:extLst>
              <a:ext uri="{FF2B5EF4-FFF2-40B4-BE49-F238E27FC236}">
                <a16:creationId xmlns:a16="http://schemas.microsoft.com/office/drawing/2014/main" id="{F48FBC7D-9DC3-A828-7C25-51DDE16CDF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306148" y="2676525"/>
            <a:ext cx="3242001" cy="3242001"/>
          </a:xfrm>
          <a:prstGeom prst="ellipse">
            <a:avLst/>
          </a:prstGeom>
        </p:spPr>
      </p:pic>
      <p:pic>
        <p:nvPicPr>
          <p:cNvPr id="13" name="Billede 12" descr="Et billede, der indeholder målebånd/tommestok/lineal, guld&#10;&#10;Automatisk genereret beskrivelse">
            <a:extLst>
              <a:ext uri="{FF2B5EF4-FFF2-40B4-BE49-F238E27FC236}">
                <a16:creationId xmlns:a16="http://schemas.microsoft.com/office/drawing/2014/main" id="{048AA0F5-70F5-EA3E-A4B1-624835B50B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89" y="3768105"/>
            <a:ext cx="2357401" cy="2357401"/>
          </a:xfrm>
          <a:prstGeom prst="rect">
            <a:avLst/>
          </a:prstGeom>
        </p:spPr>
      </p:pic>
      <p:sp>
        <p:nvSpPr>
          <p:cNvPr id="19" name="Taleboble: rektangel 18">
            <a:extLst>
              <a:ext uri="{FF2B5EF4-FFF2-40B4-BE49-F238E27FC236}">
                <a16:creationId xmlns:a16="http://schemas.microsoft.com/office/drawing/2014/main" id="{C9D1FE53-1E86-FD10-821E-C9EC24BB48EC}"/>
              </a:ext>
            </a:extLst>
          </p:cNvPr>
          <p:cNvSpPr/>
          <p:nvPr/>
        </p:nvSpPr>
        <p:spPr>
          <a:xfrm>
            <a:off x="5713902" y="483121"/>
            <a:ext cx="4171950" cy="3314700"/>
          </a:xfrm>
          <a:prstGeom prst="wedgeRectCallout">
            <a:avLst>
              <a:gd name="adj1" fmla="val -39080"/>
              <a:gd name="adj2" fmla="val 80470"/>
            </a:avLst>
          </a:prstGeom>
          <a:solidFill>
            <a:schemeClr val="bg1"/>
          </a:solidFill>
          <a:ln w="57150">
            <a:solidFill>
              <a:srgbClr val="37A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b="1" i="0" u="none" strike="noStrike" baseline="0">
                <a:solidFill>
                  <a:srgbClr val="00344A"/>
                </a:solidFill>
                <a:latin typeface="BetonEF-Bold" panose="02000503040000020003" pitchFamily="50" charset="0"/>
              </a:rPr>
              <a:t>Udfordring og krav</a:t>
            </a:r>
          </a:p>
          <a:p>
            <a:r>
              <a:rPr lang="da-DK" sz="1600" b="0" i="0" u="none" strike="noStrike" baseline="0">
                <a:solidFill>
                  <a:srgbClr val="000000"/>
                </a:solidFill>
                <a:latin typeface="WorkSans-Medium"/>
              </a:rPr>
              <a:t>I skal undersøge forskellige typer sejl, så I selv</a:t>
            </a:r>
          </a:p>
          <a:p>
            <a:r>
              <a:rPr lang="da-DK" sz="1600" b="0" i="0" u="none" strike="noStrike" baseline="0">
                <a:solidFill>
                  <a:srgbClr val="000000"/>
                </a:solidFill>
                <a:latin typeface="WorkSans-Medium"/>
              </a:rPr>
              <a:t>kan udvikle et smart sejl, der kan få et lille</a:t>
            </a:r>
          </a:p>
          <a:p>
            <a:r>
              <a:rPr lang="da-DK" sz="1600" b="0" i="0" u="none" strike="noStrike" baseline="0">
                <a:solidFill>
                  <a:srgbClr val="000000"/>
                </a:solidFill>
                <a:latin typeface="WorkSans-Medium"/>
              </a:rPr>
              <a:t>modelskib til at bevæge sig med vindens kraft.</a:t>
            </a:r>
            <a:br>
              <a:rPr lang="da-DK" sz="1600" b="0" i="0" u="none" strike="noStrike" baseline="0">
                <a:solidFill>
                  <a:srgbClr val="000000"/>
                </a:solidFill>
                <a:latin typeface="WorkSans-Medium"/>
              </a:rPr>
            </a:br>
            <a:endParaRPr lang="da-DK" sz="1600" b="0" i="0" u="none" strike="noStrike" baseline="0">
              <a:solidFill>
                <a:srgbClr val="000000"/>
              </a:solidFill>
              <a:latin typeface="WorkSans-Medium"/>
            </a:endParaRPr>
          </a:p>
          <a:p>
            <a:r>
              <a:rPr lang="da-DK" sz="1600" b="0" i="0" u="none" strike="noStrike" baseline="0">
                <a:solidFill>
                  <a:srgbClr val="000000"/>
                </a:solidFill>
                <a:latin typeface="WorkSans-Medium"/>
              </a:rPr>
              <a:t>Sejlet skal få skibet til at:</a:t>
            </a:r>
          </a:p>
          <a:p>
            <a:r>
              <a:rPr lang="da-DK" sz="1600" b="0" i="0" u="none" strike="noStrike" baseline="0">
                <a:solidFill>
                  <a:srgbClr val="000000"/>
                </a:solidFill>
                <a:latin typeface="WorkSans-Medium"/>
              </a:rPr>
              <a:t>• bevæge sig fremad</a:t>
            </a:r>
          </a:p>
          <a:p>
            <a:r>
              <a:rPr lang="da-DK" sz="1600" b="0" i="0" u="none" strike="noStrike" baseline="0">
                <a:solidFill>
                  <a:srgbClr val="000000"/>
                </a:solidFill>
                <a:latin typeface="WorkSans-Medium"/>
              </a:rPr>
              <a:t>• bevæge sig så langt som muligt.</a:t>
            </a:r>
            <a:br>
              <a:rPr lang="da-DK" sz="1600" b="0" i="0" u="none" strike="noStrike" baseline="0">
                <a:solidFill>
                  <a:srgbClr val="000000"/>
                </a:solidFill>
                <a:latin typeface="WorkSans-Medium"/>
              </a:rPr>
            </a:br>
            <a:endParaRPr lang="da-DK" sz="1600" b="0" i="0" u="none" strike="noStrike" baseline="0">
              <a:solidFill>
                <a:srgbClr val="000000"/>
              </a:solidFill>
              <a:latin typeface="WorkSans-Medium"/>
            </a:endParaRPr>
          </a:p>
          <a:p>
            <a:r>
              <a:rPr lang="da-DK" sz="1600" b="0" i="0" u="none" strike="noStrike" baseline="0">
                <a:solidFill>
                  <a:srgbClr val="000000"/>
                </a:solidFill>
                <a:latin typeface="WorkSans-Medium"/>
              </a:rPr>
              <a:t>Når I sætter sejlet på jeres skib, så skal I sikre,</a:t>
            </a:r>
          </a:p>
          <a:p>
            <a:r>
              <a:rPr lang="da-DK" sz="1600" b="0" i="0" u="none" strike="noStrike" baseline="0">
                <a:solidFill>
                  <a:srgbClr val="000000"/>
                </a:solidFill>
                <a:latin typeface="WorkSans-Medium"/>
              </a:rPr>
              <a:t>at kaptajnen har frit udsyn. I skal kunne ændre</a:t>
            </a:r>
          </a:p>
          <a:p>
            <a:r>
              <a:rPr lang="da-DK" sz="1600" b="0" i="0" u="none" strike="noStrike" baseline="0">
                <a:solidFill>
                  <a:srgbClr val="000000"/>
                </a:solidFill>
                <a:latin typeface="WorkSans-Medium"/>
              </a:rPr>
              <a:t>jeres sejl på modelskibet undervejs.</a:t>
            </a:r>
            <a:endParaRPr lang="da-DK" sz="1600"/>
          </a:p>
        </p:txBody>
      </p:sp>
    </p:spTree>
    <p:extLst>
      <p:ext uri="{BB962C8B-B14F-4D97-AF65-F5344CB8AC3E}">
        <p14:creationId xmlns:p14="http://schemas.microsoft.com/office/powerpoint/2010/main" val="686850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3397292-C67A-27C8-4BA4-90117673FD11}"/>
              </a:ext>
            </a:extLst>
          </p:cNvPr>
          <p:cNvSpPr>
            <a:spLocks noGrp="1"/>
          </p:cNvSpPr>
          <p:nvPr>
            <p:ph type="body" sz="quarter" idx="10"/>
          </p:nvPr>
        </p:nvSpPr>
        <p:spPr/>
        <p:txBody>
          <a:bodyPr/>
          <a:lstStyle/>
          <a:p>
            <a:pPr algn="ctr"/>
            <a:r>
              <a:rPr lang="da-DK"/>
              <a:t>Engineering designprocessen</a:t>
            </a:r>
          </a:p>
        </p:txBody>
      </p:sp>
    </p:spTree>
    <p:extLst>
      <p:ext uri="{BB962C8B-B14F-4D97-AF65-F5344CB8AC3E}">
        <p14:creationId xmlns:p14="http://schemas.microsoft.com/office/powerpoint/2010/main" val="81512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97B73-2F9B-321C-ED72-52D37DB3F88F}"/>
              </a:ext>
            </a:extLst>
          </p:cNvPr>
          <p:cNvSpPr>
            <a:spLocks noGrp="1"/>
          </p:cNvSpPr>
          <p:nvPr>
            <p:ph type="title"/>
          </p:nvPr>
        </p:nvSpPr>
        <p:spPr>
          <a:xfrm>
            <a:off x="1204220" y="294791"/>
            <a:ext cx="10058000" cy="923183"/>
          </a:xfrm>
        </p:spPr>
        <p:txBody>
          <a:bodyPr/>
          <a:lstStyle/>
          <a:p>
            <a:pPr algn="l"/>
            <a:r>
              <a:rPr lang="da-DK" dirty="0">
                <a:latin typeface="BetonEF-Bold" charset="0"/>
              </a:rPr>
              <a:t>Skibe og både</a:t>
            </a:r>
            <a:endParaRPr lang="da-DK" dirty="0"/>
          </a:p>
        </p:txBody>
      </p:sp>
      <p:cxnSp>
        <p:nvCxnSpPr>
          <p:cNvPr id="10" name="Lige forbindelse 9">
            <a:extLst>
              <a:ext uri="{FF2B5EF4-FFF2-40B4-BE49-F238E27FC236}">
                <a16:creationId xmlns:a16="http://schemas.microsoft.com/office/drawing/2014/main" id="{E4D7B0FF-6346-932E-0BE4-CEF9FCBFB898}"/>
              </a:ext>
            </a:extLst>
          </p:cNvPr>
          <p:cNvCxnSpPr/>
          <p:nvPr/>
        </p:nvCxnSpPr>
        <p:spPr>
          <a:xfrm>
            <a:off x="8669611" y="144891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Billede 4">
            <a:extLst>
              <a:ext uri="{FF2B5EF4-FFF2-40B4-BE49-F238E27FC236}">
                <a16:creationId xmlns:a16="http://schemas.microsoft.com/office/drawing/2014/main" id="{E7291175-BFAB-CA65-0BB9-47BBDB427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00" y="1217974"/>
            <a:ext cx="10058000" cy="4994576"/>
          </a:xfrm>
          <a:prstGeom prst="rect">
            <a:avLst/>
          </a:prstGeom>
        </p:spPr>
      </p:pic>
      <p:pic>
        <p:nvPicPr>
          <p:cNvPr id="18" name="Billede 17" descr="Et billede, der indeholder cirkel, skærmbillede, logo, Font/skrifttype&#10;&#10;Automatisk genereret beskrivelse">
            <a:extLst>
              <a:ext uri="{FF2B5EF4-FFF2-40B4-BE49-F238E27FC236}">
                <a16:creationId xmlns:a16="http://schemas.microsoft.com/office/drawing/2014/main" id="{4DC0DD52-709C-0C67-9F24-4BAA0FECB6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163143" y="294791"/>
            <a:ext cx="1611205" cy="1577552"/>
          </a:xfrm>
          <a:prstGeom prst="rect">
            <a:avLst/>
          </a:prstGeom>
        </p:spPr>
      </p:pic>
    </p:spTree>
    <p:extLst>
      <p:ext uri="{BB962C8B-B14F-4D97-AF65-F5344CB8AC3E}">
        <p14:creationId xmlns:p14="http://schemas.microsoft.com/office/powerpoint/2010/main" val="325331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dsholder til tekst 12">
            <a:extLst>
              <a:ext uri="{FF2B5EF4-FFF2-40B4-BE49-F238E27FC236}">
                <a16:creationId xmlns:a16="http://schemas.microsoft.com/office/drawing/2014/main" id="{34366B1A-800D-B69B-91CE-802C63D6D8C7}"/>
              </a:ext>
            </a:extLst>
          </p:cNvPr>
          <p:cNvSpPr>
            <a:spLocks noGrp="1"/>
          </p:cNvSpPr>
          <p:nvPr>
            <p:ph type="body" sz="quarter" idx="10"/>
          </p:nvPr>
        </p:nvSpPr>
        <p:spPr>
          <a:xfrm>
            <a:off x="4368800" y="275454"/>
            <a:ext cx="7487840" cy="936104"/>
          </a:xfrm>
          <a:prstGeom prst="rect">
            <a:avLst/>
          </a:prstGeom>
        </p:spPr>
        <p:txBody>
          <a:bodyPr/>
          <a:lstStyle/>
          <a:p>
            <a:pPr algn="ctr"/>
            <a:r>
              <a:rPr lang="da-DK"/>
              <a:t>Hvad fandt I ud af?</a:t>
            </a:r>
          </a:p>
        </p:txBody>
      </p:sp>
      <p:pic>
        <p:nvPicPr>
          <p:cNvPr id="5" name="Billede 4">
            <a:extLst>
              <a:ext uri="{FF2B5EF4-FFF2-40B4-BE49-F238E27FC236}">
                <a16:creationId xmlns:a16="http://schemas.microsoft.com/office/drawing/2014/main" id="{F8F772D8-28C5-3907-3A93-7569F132BC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5462"/>
            <a:ext cx="3764039" cy="6474319"/>
          </a:xfrm>
          <a:prstGeom prst="rect">
            <a:avLst/>
          </a:prstGeom>
        </p:spPr>
      </p:pic>
      <p:sp>
        <p:nvSpPr>
          <p:cNvPr id="6" name="Tekstfelt 5">
            <a:extLst>
              <a:ext uri="{FF2B5EF4-FFF2-40B4-BE49-F238E27FC236}">
                <a16:creationId xmlns:a16="http://schemas.microsoft.com/office/drawing/2014/main" id="{0745EADB-3878-E24A-0E8A-322DDA6D659E}"/>
              </a:ext>
            </a:extLst>
          </p:cNvPr>
          <p:cNvSpPr txBox="1"/>
          <p:nvPr/>
        </p:nvSpPr>
        <p:spPr>
          <a:xfrm>
            <a:off x="7272062" y="1636647"/>
            <a:ext cx="1681316" cy="3170099"/>
          </a:xfrm>
          <a:prstGeom prst="rect">
            <a:avLst/>
          </a:prstGeom>
          <a:noFill/>
        </p:spPr>
        <p:txBody>
          <a:bodyPr wrap="square" rtlCol="0">
            <a:spAutoFit/>
          </a:bodyPr>
          <a:lstStyle/>
          <a:p>
            <a:r>
              <a:rPr lang="da-DK" sz="20000" b="1">
                <a:solidFill>
                  <a:srgbClr val="234B5A"/>
                </a:solidFill>
                <a:latin typeface="Work Sans" pitchFamily="2" charset="0"/>
              </a:rPr>
              <a:t>?</a:t>
            </a:r>
          </a:p>
        </p:txBody>
      </p:sp>
    </p:spTree>
    <p:extLst>
      <p:ext uri="{BB962C8B-B14F-4D97-AF65-F5344CB8AC3E}">
        <p14:creationId xmlns:p14="http://schemas.microsoft.com/office/powerpoint/2010/main" val="4156953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1">
            <a:extLst>
              <a:ext uri="{FF2B5EF4-FFF2-40B4-BE49-F238E27FC236}">
                <a16:creationId xmlns:a16="http://schemas.microsoft.com/office/drawing/2014/main" id="{02846999-098F-C322-C9B6-68213E80A531}"/>
              </a:ext>
            </a:extLst>
          </p:cNvPr>
          <p:cNvSpPr txBox="1">
            <a:spLocks/>
          </p:cNvSpPr>
          <p:nvPr/>
        </p:nvSpPr>
        <p:spPr>
          <a:xfrm>
            <a:off x="300463" y="371386"/>
            <a:ext cx="1123324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a-DK"/>
              <a:t>Hvor kommer tøjet fra?</a:t>
            </a:r>
          </a:p>
        </p:txBody>
      </p:sp>
      <p:graphicFrame>
        <p:nvGraphicFramePr>
          <p:cNvPr id="6" name="Tabel 5">
            <a:extLst>
              <a:ext uri="{FF2B5EF4-FFF2-40B4-BE49-F238E27FC236}">
                <a16:creationId xmlns:a16="http://schemas.microsoft.com/office/drawing/2014/main" id="{C6202801-785E-0B54-96BE-579C9B1354F1}"/>
              </a:ext>
            </a:extLst>
          </p:cNvPr>
          <p:cNvGraphicFramePr>
            <a:graphicFrameLocks noGrp="1"/>
          </p:cNvGraphicFramePr>
          <p:nvPr>
            <p:extLst>
              <p:ext uri="{D42A27DB-BD31-4B8C-83A1-F6EECF244321}">
                <p14:modId xmlns:p14="http://schemas.microsoft.com/office/powerpoint/2010/main" val="1573197880"/>
              </p:ext>
            </p:extLst>
          </p:nvPr>
        </p:nvGraphicFramePr>
        <p:xfrm>
          <a:off x="1320512" y="1626801"/>
          <a:ext cx="4470119" cy="3985732"/>
        </p:xfrm>
        <a:graphic>
          <a:graphicData uri="http://schemas.openxmlformats.org/drawingml/2006/table">
            <a:tbl>
              <a:tblPr firstRow="1" bandRow="1">
                <a:tableStyleId>{5C22544A-7EE6-4342-B048-85BDC9FD1C3A}</a:tableStyleId>
              </a:tblPr>
              <a:tblGrid>
                <a:gridCol w="2232600">
                  <a:extLst>
                    <a:ext uri="{9D8B030D-6E8A-4147-A177-3AD203B41FA5}">
                      <a16:colId xmlns:a16="http://schemas.microsoft.com/office/drawing/2014/main" val="4159533026"/>
                    </a:ext>
                  </a:extLst>
                </a:gridCol>
                <a:gridCol w="2237519">
                  <a:extLst>
                    <a:ext uri="{9D8B030D-6E8A-4147-A177-3AD203B41FA5}">
                      <a16:colId xmlns:a16="http://schemas.microsoft.com/office/drawing/2014/main" val="941913941"/>
                    </a:ext>
                  </a:extLst>
                </a:gridCol>
              </a:tblGrid>
              <a:tr h="471943">
                <a:tc>
                  <a:txBody>
                    <a:bodyPr/>
                    <a:lstStyle/>
                    <a:p>
                      <a:pPr algn="ctr"/>
                      <a:r>
                        <a:rPr lang="da-DK" sz="2000">
                          <a:solidFill>
                            <a:schemeClr val="bg1"/>
                          </a:solidFill>
                          <a:latin typeface="Work Sans" pitchFamily="2" charset="0"/>
                        </a:rPr>
                        <a:t>Engelsk</a:t>
                      </a:r>
                    </a:p>
                  </a:txBody>
                  <a:tcPr>
                    <a:solidFill>
                      <a:srgbClr val="234B5A"/>
                    </a:solidFill>
                  </a:tcPr>
                </a:tc>
                <a:tc>
                  <a:txBody>
                    <a:bodyPr/>
                    <a:lstStyle/>
                    <a:p>
                      <a:pPr algn="ctr"/>
                      <a:r>
                        <a:rPr lang="da-DK" sz="2000">
                          <a:solidFill>
                            <a:schemeClr val="bg1"/>
                          </a:solidFill>
                          <a:latin typeface="Work Sans" pitchFamily="2" charset="0"/>
                        </a:rPr>
                        <a:t>Dansk</a:t>
                      </a:r>
                    </a:p>
                  </a:txBody>
                  <a:tcPr>
                    <a:solidFill>
                      <a:srgbClr val="234B5A"/>
                    </a:solidFill>
                  </a:tcPr>
                </a:tc>
                <a:extLst>
                  <a:ext uri="{0D108BD9-81ED-4DB2-BD59-A6C34878D82A}">
                    <a16:rowId xmlns:a16="http://schemas.microsoft.com/office/drawing/2014/main" val="1824693228"/>
                  </a:ext>
                </a:extLst>
              </a:tr>
              <a:tr h="390421">
                <a:tc>
                  <a:txBody>
                    <a:bodyPr/>
                    <a:lstStyle/>
                    <a:p>
                      <a:r>
                        <a:rPr lang="da-DK" sz="1800">
                          <a:latin typeface="Work Sans" pitchFamily="2" charset="0"/>
                        </a:rPr>
                        <a:t>China</a:t>
                      </a:r>
                    </a:p>
                  </a:txBody>
                  <a:tcPr/>
                </a:tc>
                <a:tc>
                  <a:txBody>
                    <a:bodyPr/>
                    <a:lstStyle/>
                    <a:p>
                      <a:r>
                        <a:rPr lang="da-DK" sz="1800">
                          <a:latin typeface="Work Sans" pitchFamily="2" charset="0"/>
                        </a:rPr>
                        <a:t>Kina</a:t>
                      </a:r>
                    </a:p>
                  </a:txBody>
                  <a:tcPr/>
                </a:tc>
                <a:extLst>
                  <a:ext uri="{0D108BD9-81ED-4DB2-BD59-A6C34878D82A}">
                    <a16:rowId xmlns:a16="http://schemas.microsoft.com/office/drawing/2014/main" val="3516318961"/>
                  </a:ext>
                </a:extLst>
              </a:tr>
              <a:tr h="390421">
                <a:tc>
                  <a:txBody>
                    <a:bodyPr/>
                    <a:lstStyle/>
                    <a:p>
                      <a:r>
                        <a:rPr lang="da-DK" sz="1800">
                          <a:latin typeface="Work Sans" pitchFamily="2" charset="0"/>
                        </a:rPr>
                        <a:t>India</a:t>
                      </a:r>
                    </a:p>
                  </a:txBody>
                  <a:tcPr/>
                </a:tc>
                <a:tc>
                  <a:txBody>
                    <a:bodyPr/>
                    <a:lstStyle/>
                    <a:p>
                      <a:r>
                        <a:rPr lang="da-DK" sz="1800">
                          <a:latin typeface="Work Sans" pitchFamily="2" charset="0"/>
                        </a:rPr>
                        <a:t>Indien</a:t>
                      </a:r>
                    </a:p>
                  </a:txBody>
                  <a:tcPr/>
                </a:tc>
                <a:extLst>
                  <a:ext uri="{0D108BD9-81ED-4DB2-BD59-A6C34878D82A}">
                    <a16:rowId xmlns:a16="http://schemas.microsoft.com/office/drawing/2014/main" val="3394069856"/>
                  </a:ext>
                </a:extLst>
              </a:tr>
              <a:tr h="390421">
                <a:tc>
                  <a:txBody>
                    <a:bodyPr/>
                    <a:lstStyle/>
                    <a:p>
                      <a:r>
                        <a:rPr lang="da-DK" sz="1800" err="1">
                          <a:latin typeface="Work Sans" pitchFamily="2" charset="0"/>
                        </a:rPr>
                        <a:t>Indonesia</a:t>
                      </a:r>
                      <a:endParaRPr lang="da-DK" sz="1800">
                        <a:latin typeface="Work Sans" pitchFamily="2" charset="0"/>
                      </a:endParaRPr>
                    </a:p>
                  </a:txBody>
                  <a:tcPr/>
                </a:tc>
                <a:tc>
                  <a:txBody>
                    <a:bodyPr/>
                    <a:lstStyle/>
                    <a:p>
                      <a:r>
                        <a:rPr lang="da-DK" sz="1800">
                          <a:latin typeface="Work Sans" pitchFamily="2" charset="0"/>
                        </a:rPr>
                        <a:t>Indonesien</a:t>
                      </a:r>
                    </a:p>
                  </a:txBody>
                  <a:tcPr/>
                </a:tc>
                <a:extLst>
                  <a:ext uri="{0D108BD9-81ED-4DB2-BD59-A6C34878D82A}">
                    <a16:rowId xmlns:a16="http://schemas.microsoft.com/office/drawing/2014/main" val="3935207451"/>
                  </a:ext>
                </a:extLst>
              </a:tr>
              <a:tr h="390421">
                <a:tc>
                  <a:txBody>
                    <a:bodyPr/>
                    <a:lstStyle/>
                    <a:p>
                      <a:r>
                        <a:rPr lang="da-DK" sz="1800">
                          <a:latin typeface="Work Sans" pitchFamily="2" charset="0"/>
                        </a:rPr>
                        <a:t>Taiwan</a:t>
                      </a:r>
                    </a:p>
                  </a:txBody>
                  <a:tcPr/>
                </a:tc>
                <a:tc>
                  <a:txBody>
                    <a:bodyPr/>
                    <a:lstStyle/>
                    <a:p>
                      <a:r>
                        <a:rPr lang="da-DK" sz="1800">
                          <a:latin typeface="Work Sans" pitchFamily="2" charset="0"/>
                        </a:rPr>
                        <a:t>Taiwan</a:t>
                      </a:r>
                    </a:p>
                  </a:txBody>
                  <a:tcPr/>
                </a:tc>
                <a:extLst>
                  <a:ext uri="{0D108BD9-81ED-4DB2-BD59-A6C34878D82A}">
                    <a16:rowId xmlns:a16="http://schemas.microsoft.com/office/drawing/2014/main" val="1189054861"/>
                  </a:ext>
                </a:extLst>
              </a:tr>
              <a:tr h="390421">
                <a:tc>
                  <a:txBody>
                    <a:bodyPr/>
                    <a:lstStyle/>
                    <a:p>
                      <a:r>
                        <a:rPr lang="da-DK" sz="1800">
                          <a:latin typeface="Work Sans" pitchFamily="2" charset="0"/>
                        </a:rPr>
                        <a:t>Cambodja</a:t>
                      </a:r>
                    </a:p>
                  </a:txBody>
                  <a:tcPr/>
                </a:tc>
                <a:tc>
                  <a:txBody>
                    <a:bodyPr/>
                    <a:lstStyle/>
                    <a:p>
                      <a:r>
                        <a:rPr lang="da-DK" sz="1800">
                          <a:latin typeface="Work Sans" pitchFamily="2" charset="0"/>
                        </a:rPr>
                        <a:t>Cambodja</a:t>
                      </a:r>
                    </a:p>
                  </a:txBody>
                  <a:tcPr/>
                </a:tc>
                <a:extLst>
                  <a:ext uri="{0D108BD9-81ED-4DB2-BD59-A6C34878D82A}">
                    <a16:rowId xmlns:a16="http://schemas.microsoft.com/office/drawing/2014/main" val="3609874594"/>
                  </a:ext>
                </a:extLst>
              </a:tr>
              <a:tr h="390421">
                <a:tc>
                  <a:txBody>
                    <a:bodyPr/>
                    <a:lstStyle/>
                    <a:p>
                      <a:r>
                        <a:rPr lang="da-DK" sz="1800">
                          <a:latin typeface="Work Sans" pitchFamily="2" charset="0"/>
                        </a:rPr>
                        <a:t>Bangladesh</a:t>
                      </a:r>
                    </a:p>
                  </a:txBody>
                  <a:tcPr/>
                </a:tc>
                <a:tc>
                  <a:txBody>
                    <a:bodyPr/>
                    <a:lstStyle/>
                    <a:p>
                      <a:r>
                        <a:rPr lang="da-DK" sz="1800">
                          <a:latin typeface="Work Sans" pitchFamily="2" charset="0"/>
                        </a:rPr>
                        <a:t>Bangladesh</a:t>
                      </a:r>
                    </a:p>
                  </a:txBody>
                  <a:tcPr/>
                </a:tc>
                <a:extLst>
                  <a:ext uri="{0D108BD9-81ED-4DB2-BD59-A6C34878D82A}">
                    <a16:rowId xmlns:a16="http://schemas.microsoft.com/office/drawing/2014/main" val="1254947263"/>
                  </a:ext>
                </a:extLst>
              </a:tr>
              <a:tr h="390421">
                <a:tc>
                  <a:txBody>
                    <a:bodyPr/>
                    <a:lstStyle/>
                    <a:p>
                      <a:r>
                        <a:rPr lang="da-DK" sz="1800">
                          <a:latin typeface="Work Sans" pitchFamily="2" charset="0"/>
                        </a:rPr>
                        <a:t>Vietnam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latin typeface="Work Sans" pitchFamily="2" charset="0"/>
                        </a:rPr>
                        <a:t>Vietnam</a:t>
                      </a:r>
                    </a:p>
                  </a:txBody>
                  <a:tcPr/>
                </a:tc>
                <a:extLst>
                  <a:ext uri="{0D108BD9-81ED-4DB2-BD59-A6C34878D82A}">
                    <a16:rowId xmlns:a16="http://schemas.microsoft.com/office/drawing/2014/main" val="4133683293"/>
                  </a:ext>
                </a:extLst>
              </a:tr>
              <a:tr h="390421">
                <a:tc>
                  <a:txBody>
                    <a:bodyPr/>
                    <a:lstStyle/>
                    <a:p>
                      <a:r>
                        <a:rPr lang="da-DK" sz="1800">
                          <a:latin typeface="Work Sans" pitchFamily="2" charset="0"/>
                        </a:rPr>
                        <a:t>Pakistan</a:t>
                      </a:r>
                    </a:p>
                  </a:txBody>
                  <a:tcPr/>
                </a:tc>
                <a:tc>
                  <a:txBody>
                    <a:bodyPr/>
                    <a:lstStyle/>
                    <a:p>
                      <a:r>
                        <a:rPr lang="da-DK" sz="1800">
                          <a:latin typeface="Work Sans" pitchFamily="2" charset="0"/>
                        </a:rPr>
                        <a:t>Pakistan</a:t>
                      </a:r>
                    </a:p>
                  </a:txBody>
                  <a:tcPr/>
                </a:tc>
                <a:extLst>
                  <a:ext uri="{0D108BD9-81ED-4DB2-BD59-A6C34878D82A}">
                    <a16:rowId xmlns:a16="http://schemas.microsoft.com/office/drawing/2014/main" val="243458712"/>
                  </a:ext>
                </a:extLst>
              </a:tr>
              <a:tr h="390421">
                <a:tc>
                  <a:txBody>
                    <a:bodyPr/>
                    <a:lstStyle/>
                    <a:p>
                      <a:r>
                        <a:rPr lang="da-DK" sz="1800" err="1">
                          <a:latin typeface="Work Sans" pitchFamily="2" charset="0"/>
                        </a:rPr>
                        <a:t>Turkey</a:t>
                      </a:r>
                      <a:endParaRPr lang="da-DK" sz="1800">
                        <a:latin typeface="Work Sans" pitchFamily="2" charset="0"/>
                      </a:endParaRPr>
                    </a:p>
                  </a:txBody>
                  <a:tcPr/>
                </a:tc>
                <a:tc>
                  <a:txBody>
                    <a:bodyPr/>
                    <a:lstStyle/>
                    <a:p>
                      <a:r>
                        <a:rPr lang="da-DK" sz="1800">
                          <a:latin typeface="Work Sans" pitchFamily="2" charset="0"/>
                        </a:rPr>
                        <a:t>Tyrkiet</a:t>
                      </a:r>
                    </a:p>
                  </a:txBody>
                  <a:tcPr/>
                </a:tc>
                <a:extLst>
                  <a:ext uri="{0D108BD9-81ED-4DB2-BD59-A6C34878D82A}">
                    <a16:rowId xmlns:a16="http://schemas.microsoft.com/office/drawing/2014/main" val="4280899384"/>
                  </a:ext>
                </a:extLst>
              </a:tr>
            </a:tbl>
          </a:graphicData>
        </a:graphic>
      </p:graphicFrame>
      <p:pic>
        <p:nvPicPr>
          <p:cNvPr id="7" name="Billede 6" descr="Et billede, der indeholder cirkel, skærmbillede, logo, Font/skrifttype&#10;&#10;Automatisk genereret beskrivelse">
            <a:extLst>
              <a:ext uri="{FF2B5EF4-FFF2-40B4-BE49-F238E27FC236}">
                <a16:creationId xmlns:a16="http://schemas.microsoft.com/office/drawing/2014/main" id="{19E1BA6A-8F49-825D-E74A-58D95A9B1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grpSp>
        <p:nvGrpSpPr>
          <p:cNvPr id="10" name="Gruppe 9">
            <a:extLst>
              <a:ext uri="{FF2B5EF4-FFF2-40B4-BE49-F238E27FC236}">
                <a16:creationId xmlns:a16="http://schemas.microsoft.com/office/drawing/2014/main" id="{D6DE6E51-F5F0-CD42-F40A-EFA56947E234}"/>
              </a:ext>
            </a:extLst>
          </p:cNvPr>
          <p:cNvGrpSpPr/>
          <p:nvPr/>
        </p:nvGrpSpPr>
        <p:grpSpPr>
          <a:xfrm>
            <a:off x="6401371" y="1626800"/>
            <a:ext cx="3642347" cy="3985733"/>
            <a:chOff x="5917087" y="1626800"/>
            <a:chExt cx="3642347" cy="3985733"/>
          </a:xfrm>
        </p:grpSpPr>
        <p:pic>
          <p:nvPicPr>
            <p:cNvPr id="5" name="Billede 4" descr="Et billede, der indeholder tekst, menu, avis, mad&#10;&#10;Automatisk genereret beskrivelse">
              <a:extLst>
                <a:ext uri="{FF2B5EF4-FFF2-40B4-BE49-F238E27FC236}">
                  <a16:creationId xmlns:a16="http://schemas.microsoft.com/office/drawing/2014/main" id="{FF1BFE8A-0F94-A4DF-37BA-19B2AD83512D}"/>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p:blipFill>
          <p:spPr>
            <a:xfrm>
              <a:off x="5917087" y="1626800"/>
              <a:ext cx="3642347" cy="3985733"/>
            </a:xfrm>
            <a:prstGeom prst="rect">
              <a:avLst/>
            </a:prstGeom>
          </p:spPr>
        </p:pic>
        <p:sp>
          <p:nvSpPr>
            <p:cNvPr id="8" name="Ellipse 7">
              <a:extLst>
                <a:ext uri="{FF2B5EF4-FFF2-40B4-BE49-F238E27FC236}">
                  <a16:creationId xmlns:a16="http://schemas.microsoft.com/office/drawing/2014/main" id="{3CC04AC0-C01E-C663-7815-1CA068C1D91B}"/>
                </a:ext>
              </a:extLst>
            </p:cNvPr>
            <p:cNvSpPr/>
            <p:nvPr/>
          </p:nvSpPr>
          <p:spPr>
            <a:xfrm>
              <a:off x="6792686" y="2406954"/>
              <a:ext cx="1292980" cy="5902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1872776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1">
            <a:extLst>
              <a:ext uri="{FF2B5EF4-FFF2-40B4-BE49-F238E27FC236}">
                <a16:creationId xmlns:a16="http://schemas.microsoft.com/office/drawing/2014/main" id="{86A85379-6058-421B-F62B-255FC8A1E46F}"/>
              </a:ext>
            </a:extLst>
          </p:cNvPr>
          <p:cNvSpPr txBox="1">
            <a:spLocks/>
          </p:cNvSpPr>
          <p:nvPr/>
        </p:nvSpPr>
        <p:spPr>
          <a:xfrm>
            <a:off x="623392" y="393143"/>
            <a:ext cx="11233248" cy="93610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4400" b="0" kern="1200">
                <a:solidFill>
                  <a:srgbClr val="234B5A"/>
                </a:solidFill>
                <a:latin typeface="BetonEF-Bold" panose="02000503040000020003" pitchFamily="50"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a-DK"/>
              <a:t>Hvor kommer tøjet fra?</a:t>
            </a:r>
          </a:p>
        </p:txBody>
      </p:sp>
      <p:pic>
        <p:nvPicPr>
          <p:cNvPr id="10" name="Billede 9" descr="Et billede, der indeholder tekst, skærmbillede, diagram, design&#10;&#10;Automatisk genereret beskrivelse">
            <a:extLst>
              <a:ext uri="{FF2B5EF4-FFF2-40B4-BE49-F238E27FC236}">
                <a16:creationId xmlns:a16="http://schemas.microsoft.com/office/drawing/2014/main" id="{ACE477F5-2EC6-2D4A-0F5C-59517123E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40000">
            <a:off x="9705418" y="2642373"/>
            <a:ext cx="2150559" cy="3042000"/>
          </a:xfrm>
          <a:prstGeom prst="rect">
            <a:avLst/>
          </a:prstGeom>
          <a:ln w="3175">
            <a:solidFill>
              <a:schemeClr val="tx1"/>
            </a:solidFill>
          </a:ln>
          <a:effectLst>
            <a:outerShdw blurRad="50800" dist="38100" dir="2700000" algn="tl" rotWithShape="0">
              <a:prstClr val="black">
                <a:alpha val="40000"/>
              </a:prstClr>
            </a:outerShdw>
          </a:effectLst>
        </p:spPr>
      </p:pic>
      <p:pic>
        <p:nvPicPr>
          <p:cNvPr id="2" name="Billede 1" descr="Et billede, der indeholder tekst, skærmbillede, diagram, design&#10;&#10;Automatisk genereret beskrivelse">
            <a:extLst>
              <a:ext uri="{FF2B5EF4-FFF2-40B4-BE49-F238E27FC236}">
                <a16:creationId xmlns:a16="http://schemas.microsoft.com/office/drawing/2014/main" id="{056CDB47-95EB-3D06-F859-59BD65A7A2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4879382"/>
            <a:ext cx="3472628" cy="1585475"/>
          </a:xfrm>
          <a:prstGeom prst="rect">
            <a:avLst/>
          </a:prstGeom>
          <a:ln w="3175">
            <a:noFill/>
          </a:ln>
          <a:effectLst/>
        </p:spPr>
      </p:pic>
      <p:graphicFrame>
        <p:nvGraphicFramePr>
          <p:cNvPr id="3" name="Objekt 2">
            <a:extLst>
              <a:ext uri="{FF2B5EF4-FFF2-40B4-BE49-F238E27FC236}">
                <a16:creationId xmlns:a16="http://schemas.microsoft.com/office/drawing/2014/main" id="{23AC7A6F-48DB-93C9-190F-4D421C191F2D}"/>
              </a:ext>
            </a:extLst>
          </p:cNvPr>
          <p:cNvGraphicFramePr>
            <a:graphicFrameLocks noChangeAspect="1"/>
          </p:cNvGraphicFramePr>
          <p:nvPr>
            <p:extLst>
              <p:ext uri="{D42A27DB-BD31-4B8C-83A1-F6EECF244321}">
                <p14:modId xmlns:p14="http://schemas.microsoft.com/office/powerpoint/2010/main" val="3056995372"/>
              </p:ext>
            </p:extLst>
          </p:nvPr>
        </p:nvGraphicFramePr>
        <p:xfrm>
          <a:off x="973138" y="1133837"/>
          <a:ext cx="8769576" cy="4802387"/>
        </p:xfrm>
        <a:graphic>
          <a:graphicData uri="http://schemas.openxmlformats.org/presentationml/2006/ole">
            <mc:AlternateContent xmlns:mc="http://schemas.openxmlformats.org/markup-compatibility/2006">
              <mc:Choice xmlns:v="urn:schemas-microsoft-com:vml" Requires="v">
                <p:oleObj name="Worksheet" r:id="rId5" imgW="7734247" imgH="4235273" progId="Excel.Sheet.12">
                  <p:embed/>
                </p:oleObj>
              </mc:Choice>
              <mc:Fallback>
                <p:oleObj name="Worksheet" r:id="rId5" imgW="7734247" imgH="4235273" progId="Excel.Sheet.12">
                  <p:embed/>
                  <p:pic>
                    <p:nvPicPr>
                      <p:cNvPr id="3" name="Objekt 2">
                        <a:extLst>
                          <a:ext uri="{FF2B5EF4-FFF2-40B4-BE49-F238E27FC236}">
                            <a16:creationId xmlns:a16="http://schemas.microsoft.com/office/drawing/2014/main" id="{23AC7A6F-48DB-93C9-190F-4D421C191F2D}"/>
                          </a:ext>
                        </a:extLst>
                      </p:cNvPr>
                      <p:cNvPicPr/>
                      <p:nvPr/>
                    </p:nvPicPr>
                    <p:blipFill>
                      <a:blip r:embed="rId6"/>
                      <a:stretch>
                        <a:fillRect/>
                      </a:stretch>
                    </p:blipFill>
                    <p:spPr>
                      <a:xfrm>
                        <a:off x="973138" y="1133837"/>
                        <a:ext cx="8769576" cy="4802387"/>
                      </a:xfrm>
                      <a:prstGeom prst="rect">
                        <a:avLst/>
                      </a:prstGeom>
                    </p:spPr>
                  </p:pic>
                </p:oleObj>
              </mc:Fallback>
            </mc:AlternateContent>
          </a:graphicData>
        </a:graphic>
      </p:graphicFrame>
      <p:pic>
        <p:nvPicPr>
          <p:cNvPr id="4" name="Billede 3" descr="Et billede, der indeholder cirkel, skærmbillede, logo, Font/skrifttype&#10;&#10;Automatisk genereret beskrivelse">
            <a:extLst>
              <a:ext uri="{FF2B5EF4-FFF2-40B4-BE49-F238E27FC236}">
                <a16:creationId xmlns:a16="http://schemas.microsoft.com/office/drawing/2014/main" id="{96F76EFA-B0DF-5224-7ECF-4CE8BAE9A2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234532" y="371386"/>
            <a:ext cx="1608316" cy="1574723"/>
          </a:xfrm>
          <a:prstGeom prst="rect">
            <a:avLst/>
          </a:prstGeom>
        </p:spPr>
      </p:pic>
    </p:spTree>
    <p:extLst>
      <p:ext uri="{BB962C8B-B14F-4D97-AF65-F5344CB8AC3E}">
        <p14:creationId xmlns:p14="http://schemas.microsoft.com/office/powerpoint/2010/main" val="263026360"/>
      </p:ext>
    </p:extLst>
  </p:cSld>
  <p:clrMapOvr>
    <a:masterClrMapping/>
  </p:clrMapOvr>
</p:sld>
</file>

<file path=ppt/theme/theme1.xml><?xml version="1.0" encoding="utf-8"?>
<a:theme xmlns:a="http://schemas.openxmlformats.org/drawingml/2006/main" name="Breaker">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veder">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vid baggrund lille hjørnelogo">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24A62435C14A4286DB020D2DE62476" ma:contentTypeVersion="18" ma:contentTypeDescription="Create a new document." ma:contentTypeScope="" ma:versionID="32fed83ba641ae99dbe5ee28e9a63d70">
  <xsd:schema xmlns:xsd="http://www.w3.org/2001/XMLSchema" xmlns:xs="http://www.w3.org/2001/XMLSchema" xmlns:p="http://schemas.microsoft.com/office/2006/metadata/properties" xmlns:ns2="c9556b18-80b3-495f-bf06-e7a3be1966d2" xmlns:ns3="a182a518-1075-4414-b33f-9ae5c587f5b3" targetNamespace="http://schemas.microsoft.com/office/2006/metadata/properties" ma:root="true" ma:fieldsID="e2f0c6632ad252403969600f6bc2e3eb" ns2:_="" ns3:_="">
    <xsd:import namespace="c9556b18-80b3-495f-bf06-e7a3be1966d2"/>
    <xsd:import namespace="a182a518-1075-4414-b33f-9ae5c587f5b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556b18-80b3-495f-bf06-e7a3be1966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568548-9f5a-4e35-9c17-968ba1d5fea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82a518-1075-4414-b33f-9ae5c587f5b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5b5a254-60cb-4216-8964-bd87b223acca}" ma:internalName="TaxCatchAll" ma:showField="CatchAllData" ma:web="a182a518-1075-4414-b33f-9ae5c587f5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556b18-80b3-495f-bf06-e7a3be1966d2">
      <Terms xmlns="http://schemas.microsoft.com/office/infopath/2007/PartnerControls"/>
    </lcf76f155ced4ddcb4097134ff3c332f>
    <TaxCatchAll xmlns="a182a518-1075-4414-b33f-9ae5c587f5b3" xsi:nil="true"/>
  </documentManagement>
</p:properties>
</file>

<file path=customXml/itemProps1.xml><?xml version="1.0" encoding="utf-8"?>
<ds:datastoreItem xmlns:ds="http://schemas.openxmlformats.org/officeDocument/2006/customXml" ds:itemID="{38D56E65-2E31-4294-8F16-F6CFCDA9101F}">
  <ds:schemaRefs>
    <ds:schemaRef ds:uri="a182a518-1075-4414-b33f-9ae5c587f5b3"/>
    <ds:schemaRef ds:uri="c9556b18-80b3-495f-bf06-e7a3be1966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5B903B5-7819-48B3-BDE7-5A2A094A0464}">
  <ds:schemaRefs>
    <ds:schemaRef ds:uri="http://schemas.microsoft.com/sharepoint/v3/contenttype/forms"/>
  </ds:schemaRefs>
</ds:datastoreItem>
</file>

<file path=customXml/itemProps3.xml><?xml version="1.0" encoding="utf-8"?>
<ds:datastoreItem xmlns:ds="http://schemas.openxmlformats.org/officeDocument/2006/customXml" ds:itemID="{19861F33-8CF6-4C0E-845F-6B313744A3FF}">
  <ds:schemaRefs>
    <ds:schemaRef ds:uri="a182a518-1075-4414-b33f-9ae5c587f5b3"/>
    <ds:schemaRef ds:uri="c9556b18-80b3-495f-bf06-e7a3be1966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Tema1</Template>
  <TotalTime>74</TotalTime>
  <Words>1366</Words>
  <Application>Microsoft Office PowerPoint</Application>
  <PresentationFormat>Widescreen</PresentationFormat>
  <Paragraphs>144</Paragraphs>
  <Slides>22</Slides>
  <Notes>21</Notes>
  <HiddenSlides>0</HiddenSlides>
  <MMClips>2</MMClips>
  <ScaleCrop>false</ScaleCrop>
  <HeadingPairs>
    <vt:vector size="8" baseType="variant">
      <vt:variant>
        <vt:lpstr>Benyttede skrifttyper</vt:lpstr>
      </vt:variant>
      <vt:variant>
        <vt:i4>8</vt:i4>
      </vt:variant>
      <vt:variant>
        <vt:lpstr>Tema</vt:lpstr>
      </vt:variant>
      <vt:variant>
        <vt:i4>4</vt:i4>
      </vt:variant>
      <vt:variant>
        <vt:lpstr>Integrerede OLE-servere</vt:lpstr>
      </vt:variant>
      <vt:variant>
        <vt:i4>1</vt:i4>
      </vt:variant>
      <vt:variant>
        <vt:lpstr>Slidetitler</vt:lpstr>
      </vt:variant>
      <vt:variant>
        <vt:i4>22</vt:i4>
      </vt:variant>
    </vt:vector>
  </HeadingPairs>
  <TitlesOfParts>
    <vt:vector size="35" baseType="lpstr">
      <vt:lpstr>Arial</vt:lpstr>
      <vt:lpstr>BetonEF-Bold</vt:lpstr>
      <vt:lpstr>Calibri</vt:lpstr>
      <vt:lpstr>Courier New</vt:lpstr>
      <vt:lpstr>Times New Roman</vt:lpstr>
      <vt:lpstr>Work Sans</vt:lpstr>
      <vt:lpstr>WorkSans-Medium</vt:lpstr>
      <vt:lpstr>WorkSans-Regular</vt:lpstr>
      <vt:lpstr>Breaker</vt:lpstr>
      <vt:lpstr>Hoveder</vt:lpstr>
      <vt:lpstr>Hvid baggrund lille hjørnelogo</vt:lpstr>
      <vt:lpstr>1_Hvid baggrund lille hjørnelogo</vt:lpstr>
      <vt:lpstr>Worksheet</vt:lpstr>
      <vt:lpstr>PowerPoint-præsentation</vt:lpstr>
      <vt:lpstr>PowerPoint-præsentation</vt:lpstr>
      <vt:lpstr>PowerPoint-præsentation</vt:lpstr>
      <vt:lpstr>For fulde sejl</vt:lpstr>
      <vt:lpstr>PowerPoint-præsentation</vt:lpstr>
      <vt:lpstr>Skibe og både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Marie Langskov</dc:creator>
  <cp:lastModifiedBy>Asger Gotholdt Jacobsen</cp:lastModifiedBy>
  <cp:revision>2</cp:revision>
  <cp:lastPrinted>2013-03-20T07:57:09Z</cp:lastPrinted>
  <dcterms:created xsi:type="dcterms:W3CDTF">2013-03-25T08:44:40Z</dcterms:created>
  <dcterms:modified xsi:type="dcterms:W3CDTF">2025-01-28T08:31:54Z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0x010100B824A62435C14A4286DB020D2DE62476</vt:lpwstr>
  </property>
</Properties>
</file>