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4"/>
    <p:sldMasterId id="2147483662" r:id="rId5"/>
  </p:sldMasterIdLst>
  <p:notesMasterIdLst>
    <p:notesMasterId r:id="rId36"/>
  </p:notesMasterIdLst>
  <p:handoutMasterIdLst>
    <p:handoutMasterId r:id="rId37"/>
  </p:handoutMasterIdLst>
  <p:sldIdLst>
    <p:sldId id="256" r:id="rId6"/>
    <p:sldId id="257" r:id="rId7"/>
    <p:sldId id="364" r:id="rId8"/>
    <p:sldId id="329" r:id="rId9"/>
    <p:sldId id="378" r:id="rId10"/>
    <p:sldId id="368" r:id="rId11"/>
    <p:sldId id="382" r:id="rId12"/>
    <p:sldId id="360" r:id="rId13"/>
    <p:sldId id="369" r:id="rId14"/>
    <p:sldId id="365" r:id="rId15"/>
    <p:sldId id="361" r:id="rId16"/>
    <p:sldId id="373" r:id="rId17"/>
    <p:sldId id="383" r:id="rId18"/>
    <p:sldId id="347" r:id="rId19"/>
    <p:sldId id="362" r:id="rId20"/>
    <p:sldId id="384" r:id="rId21"/>
    <p:sldId id="351" r:id="rId22"/>
    <p:sldId id="363" r:id="rId23"/>
    <p:sldId id="381" r:id="rId24"/>
    <p:sldId id="385" r:id="rId25"/>
    <p:sldId id="386" r:id="rId26"/>
    <p:sldId id="374" r:id="rId27"/>
    <p:sldId id="366" r:id="rId28"/>
    <p:sldId id="380" r:id="rId29"/>
    <p:sldId id="375" r:id="rId30"/>
    <p:sldId id="376" r:id="rId31"/>
    <p:sldId id="387" r:id="rId32"/>
    <p:sldId id="377" r:id="rId33"/>
    <p:sldId id="356" r:id="rId34"/>
    <p:sldId id="367" r:id="rId35"/>
  </p:sldIdLst>
  <p:sldSz cx="12192000" cy="6858000"/>
  <p:notesSz cx="6761163" cy="9942513"/>
  <p:embeddedFontLst>
    <p:embeddedFont>
      <p:font typeface="Work Sans" pitchFamily="2" charset="0"/>
      <p:regular r:id="rId38"/>
      <p:bold r:id="rId39"/>
      <p:italic r:id="rId40"/>
      <p:boldItalic r:id="rId41"/>
    </p:embeddedFont>
  </p:embeddedFontLst>
  <p:defaultText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D26642A-86C6-942C-C657-2D98C6B5A3D1}" name="Morten Gravgaard Poulsen" initials="MP" userId="S::mpo@nghf365.dk::fb42d9fa-1e97-4f00-9beb-a9ee25696d53" providerId="AD"/>
  <p188:author id="{2692C02B-D89E-EF18-9DB7-7978E7908505}" name="Asger Gotholdt Jacobsen" initials="AJ" userId="S::asgj@ida.dk::5a12879e-eba1-44be-b8fa-4cc0fdfd33da" providerId="AD"/>
  <p188:author id="{EC3AD5A5-A365-C8C2-23FB-51EC20DA7C11}" name="Julie Lindholm" initials="JL" userId="S::jlin@ida.dk::583f570d-385d-4314-a92b-bccc1b7483c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orben" initials="T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4B5A"/>
    <a:srgbClr val="37AFB5"/>
    <a:srgbClr val="587F8A"/>
    <a:srgbClr val="008080"/>
    <a:srgbClr val="FFE600"/>
    <a:srgbClr val="FFFFFF"/>
    <a:srgbClr val="9DC3E6"/>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8D4EA6-5A9F-4CF6-95A5-0DC95EC57FAF}" v="7" dt="2024-11-18T15:37:12.589"/>
  </p1510:revLst>
</p1510:revInfo>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03" autoAdjust="0"/>
    <p:restoredTop sz="91242" autoAdjust="0"/>
  </p:normalViewPr>
  <p:slideViewPr>
    <p:cSldViewPr snapToGrid="0">
      <p:cViewPr varScale="1">
        <p:scale>
          <a:sx n="101" d="100"/>
          <a:sy n="101" d="100"/>
        </p:scale>
        <p:origin x="996"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0" d="100"/>
          <a:sy n="90" d="100"/>
        </p:scale>
        <p:origin x="3751" y="65"/>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2.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1.fntdata"/><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B2024CC2-8A94-4790-A552-E3300D6D1425}"/>
              </a:ext>
            </a:extLst>
          </p:cNvPr>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dirty="0"/>
          </a:p>
        </p:txBody>
      </p:sp>
      <p:sp>
        <p:nvSpPr>
          <p:cNvPr id="3" name="Pladsholder til dato 2">
            <a:extLst>
              <a:ext uri="{FF2B5EF4-FFF2-40B4-BE49-F238E27FC236}">
                <a16:creationId xmlns:a16="http://schemas.microsoft.com/office/drawing/2014/main" id="{5B156EF4-D5EE-468C-8CCD-52937D72C275}"/>
              </a:ext>
            </a:extLst>
          </p:cNvPr>
          <p:cNvSpPr>
            <a:spLocks noGrp="1"/>
          </p:cNvSpPr>
          <p:nvPr>
            <p:ph type="dt" sz="quarter" idx="1"/>
          </p:nvPr>
        </p:nvSpPr>
        <p:spPr>
          <a:xfrm>
            <a:off x="3829762" y="0"/>
            <a:ext cx="2929837" cy="498852"/>
          </a:xfrm>
          <a:prstGeom prst="rect">
            <a:avLst/>
          </a:prstGeom>
        </p:spPr>
        <p:txBody>
          <a:bodyPr vert="horz" lIns="91178" tIns="45589" rIns="91178" bIns="45589" rtlCol="0"/>
          <a:lstStyle>
            <a:lvl1pPr algn="r">
              <a:defRPr sz="1200"/>
            </a:lvl1pPr>
          </a:lstStyle>
          <a:p>
            <a:fld id="{6D02588A-AC79-4251-B685-C1A0CC72ED50}" type="datetimeFigureOut">
              <a:rPr lang="da-DK" smtClean="0"/>
              <a:t>03-12-2025</a:t>
            </a:fld>
            <a:endParaRPr lang="da-DK" dirty="0"/>
          </a:p>
        </p:txBody>
      </p:sp>
      <p:sp>
        <p:nvSpPr>
          <p:cNvPr id="4" name="Pladsholder til sidefod 3">
            <a:extLst>
              <a:ext uri="{FF2B5EF4-FFF2-40B4-BE49-F238E27FC236}">
                <a16:creationId xmlns:a16="http://schemas.microsoft.com/office/drawing/2014/main" id="{16AE9312-86FF-4CC6-A1EF-0B31640A04BE}"/>
              </a:ext>
            </a:extLst>
          </p:cNvPr>
          <p:cNvSpPr>
            <a:spLocks noGrp="1"/>
          </p:cNvSpPr>
          <p:nvPr>
            <p:ph type="ftr" sz="quarter" idx="2"/>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dirty="0"/>
          </a:p>
        </p:txBody>
      </p:sp>
      <p:sp>
        <p:nvSpPr>
          <p:cNvPr id="5" name="Pladsholder til slidenummer 4">
            <a:extLst>
              <a:ext uri="{FF2B5EF4-FFF2-40B4-BE49-F238E27FC236}">
                <a16:creationId xmlns:a16="http://schemas.microsoft.com/office/drawing/2014/main" id="{4E2E29FB-C70E-488A-9244-2DB244460B28}"/>
              </a:ext>
            </a:extLst>
          </p:cNvPr>
          <p:cNvSpPr>
            <a:spLocks noGrp="1"/>
          </p:cNvSpPr>
          <p:nvPr>
            <p:ph type="sldNum" sz="quarter" idx="3"/>
          </p:nvPr>
        </p:nvSpPr>
        <p:spPr>
          <a:xfrm>
            <a:off x="3829762" y="9443664"/>
            <a:ext cx="2929837" cy="498851"/>
          </a:xfrm>
          <a:prstGeom prst="rect">
            <a:avLst/>
          </a:prstGeom>
        </p:spPr>
        <p:txBody>
          <a:bodyPr vert="horz" lIns="91178" tIns="45589" rIns="91178" bIns="45589" rtlCol="0" anchor="b"/>
          <a:lstStyle>
            <a:lvl1pPr algn="r">
              <a:defRPr sz="1200"/>
            </a:lvl1pPr>
          </a:lstStyle>
          <a:p>
            <a:fld id="{70E263FF-CBEE-4909-8FCD-39A24ADE86EE}" type="slidenum">
              <a:rPr lang="da-DK" smtClean="0"/>
              <a:t>‹nr.›</a:t>
            </a:fld>
            <a:endParaRPr lang="da-DK" dirty="0"/>
          </a:p>
        </p:txBody>
      </p:sp>
    </p:spTree>
    <p:extLst>
      <p:ext uri="{BB962C8B-B14F-4D97-AF65-F5344CB8AC3E}">
        <p14:creationId xmlns:p14="http://schemas.microsoft.com/office/powerpoint/2010/main" val="3093762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dirty="0"/>
          </a:p>
        </p:txBody>
      </p:sp>
      <p:sp>
        <p:nvSpPr>
          <p:cNvPr id="3" name="Pladsholder til dato 2"/>
          <p:cNvSpPr>
            <a:spLocks noGrp="1"/>
          </p:cNvSpPr>
          <p:nvPr>
            <p:ph type="dt" idx="1"/>
          </p:nvPr>
        </p:nvSpPr>
        <p:spPr>
          <a:xfrm>
            <a:off x="3829762" y="0"/>
            <a:ext cx="2929837" cy="498852"/>
          </a:xfrm>
          <a:prstGeom prst="rect">
            <a:avLst/>
          </a:prstGeom>
        </p:spPr>
        <p:txBody>
          <a:bodyPr vert="horz" lIns="91178" tIns="45589" rIns="91178" bIns="45589" rtlCol="0"/>
          <a:lstStyle>
            <a:lvl1pPr algn="r">
              <a:defRPr sz="1200"/>
            </a:lvl1pPr>
          </a:lstStyle>
          <a:p>
            <a:fld id="{9A176239-8A12-476A-9EC6-735ABE0B8511}" type="datetimeFigureOut">
              <a:rPr lang="da-DK" smtClean="0"/>
              <a:t>03-12-2025</a:t>
            </a:fld>
            <a:endParaRPr lang="da-DK" dirty="0"/>
          </a:p>
        </p:txBody>
      </p:sp>
      <p:sp>
        <p:nvSpPr>
          <p:cNvPr id="4" name="Pladsholder til slidebillede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178" tIns="45589" rIns="91178" bIns="45589" rtlCol="0" anchor="ctr"/>
          <a:lstStyle/>
          <a:p>
            <a:endParaRPr lang="da-DK" dirty="0"/>
          </a:p>
        </p:txBody>
      </p:sp>
      <p:sp>
        <p:nvSpPr>
          <p:cNvPr id="5" name="Pladsholder til noter 4"/>
          <p:cNvSpPr>
            <a:spLocks noGrp="1"/>
          </p:cNvSpPr>
          <p:nvPr>
            <p:ph type="body" sz="quarter" idx="3"/>
          </p:nvPr>
        </p:nvSpPr>
        <p:spPr>
          <a:xfrm>
            <a:off x="676117" y="4784835"/>
            <a:ext cx="5408930" cy="3914864"/>
          </a:xfrm>
          <a:prstGeom prst="rect">
            <a:avLst/>
          </a:prstGeom>
        </p:spPr>
        <p:txBody>
          <a:bodyPr vert="horz" lIns="91178" tIns="45589" rIns="91178" bIns="45589"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dirty="0"/>
          </a:p>
        </p:txBody>
      </p:sp>
      <p:sp>
        <p:nvSpPr>
          <p:cNvPr id="7" name="Pladsholder til slidenummer 6"/>
          <p:cNvSpPr>
            <a:spLocks noGrp="1"/>
          </p:cNvSpPr>
          <p:nvPr>
            <p:ph type="sldNum" sz="quarter" idx="5"/>
          </p:nvPr>
        </p:nvSpPr>
        <p:spPr>
          <a:xfrm>
            <a:off x="3829762" y="9443664"/>
            <a:ext cx="2929837" cy="498851"/>
          </a:xfrm>
          <a:prstGeom prst="rect">
            <a:avLst/>
          </a:prstGeom>
        </p:spPr>
        <p:txBody>
          <a:bodyPr vert="horz" lIns="91178" tIns="45589" rIns="91178" bIns="45589" rtlCol="0" anchor="b"/>
          <a:lstStyle>
            <a:lvl1pPr algn="r">
              <a:defRPr sz="1200"/>
            </a:lvl1pPr>
          </a:lstStyle>
          <a:p>
            <a:fld id="{BC484C3B-1DE0-4716-9C40-656C83D4A94D}" type="slidenum">
              <a:rPr lang="da-DK" smtClean="0"/>
              <a:t>‹nr.›</a:t>
            </a:fld>
            <a:endParaRPr lang="da-DK" dirty="0"/>
          </a:p>
        </p:txBody>
      </p:sp>
    </p:spTree>
    <p:extLst>
      <p:ext uri="{BB962C8B-B14F-4D97-AF65-F5344CB8AC3E}">
        <p14:creationId xmlns:p14="http://schemas.microsoft.com/office/powerpoint/2010/main" val="2142211096"/>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ngineerthefuture.dk/undervisning/engineering-i-gymnasiet/undervisningsmaterialer/engineering-forloeb/engineering-introduktion/"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r.dk/drtv/serie/sirius_347464"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hlinkClick r:id="rId3"/>
              </a:rPr>
              <a:t>Engineering-forløb - Introduktion til engineering</a:t>
            </a:r>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a:t>
            </a:fld>
            <a:endParaRPr lang="da-DK" dirty="0"/>
          </a:p>
        </p:txBody>
      </p:sp>
    </p:spTree>
    <p:extLst>
      <p:ext uri="{BB962C8B-B14F-4D97-AF65-F5344CB8AC3E}">
        <p14:creationId xmlns:p14="http://schemas.microsoft.com/office/powerpoint/2010/main" val="2672258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881094">
              <a:defRPr/>
            </a:pPr>
            <a:r>
              <a:rPr lang="da-DK" dirty="0">
                <a:latin typeface="Work Sans" pitchFamily="2" charset="0"/>
                <a:ea typeface="Calibri" panose="020F0502020204030204" pitchFamily="34" charset="0"/>
                <a:cs typeface="Calibri" panose="020F0502020204030204" pitchFamily="34" charset="0"/>
              </a:rPr>
              <a:t>Forløbet indledes evt. med at vise et filmklip fra DR-dokumentaren fra 2023 </a:t>
            </a:r>
            <a:r>
              <a:rPr lang="da-DK">
                <a:latin typeface="Work Sans" pitchFamily="2" charset="0"/>
                <a:ea typeface="Calibri" panose="020F0502020204030204" pitchFamily="34" charset="0"/>
                <a:cs typeface="Calibri" panose="020F0502020204030204" pitchFamily="34" charset="0"/>
              </a:rPr>
              <a:t>om Sirius-patruljen </a:t>
            </a:r>
            <a:r>
              <a:rPr lang="da-DK" dirty="0">
                <a:latin typeface="Work Sans" pitchFamily="2" charset="0"/>
                <a:ea typeface="Calibri" panose="020F0502020204030204" pitchFamily="34" charset="0"/>
                <a:cs typeface="Calibri" panose="020F0502020204030204" pitchFamily="34" charset="0"/>
              </a:rPr>
              <a:t>(S1E2 ca. 6 min inde): </a:t>
            </a:r>
            <a:r>
              <a:rPr lang="da-DK" u="sng" dirty="0">
                <a:solidFill>
                  <a:srgbClr val="0563C1"/>
                </a:solidFill>
                <a:latin typeface="Work Sans" pitchFamily="2" charset="0"/>
                <a:ea typeface="Calibri" panose="020F0502020204030204" pitchFamily="34" charset="0"/>
                <a:cs typeface="Calibri" panose="020F0502020204030204" pitchFamily="34" charset="0"/>
                <a:hlinkClick r:id="rId3"/>
              </a:rPr>
              <a:t>Sirius: Sæson 1 | Se online her | DRTV</a:t>
            </a:r>
            <a:endParaRPr lang="da-DK" dirty="0">
              <a:latin typeface="Calibri" panose="020F0502020204030204" pitchFamily="34" charset="0"/>
              <a:ea typeface="Calibri" panose="020F0502020204030204" pitchFamily="34" charset="0"/>
              <a:cs typeface="Times New Roman" panose="02020603050405020304" pitchFamily="18" charset="0"/>
            </a:endParaRP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5</a:t>
            </a:fld>
            <a:endParaRPr lang="da-DK" dirty="0"/>
          </a:p>
        </p:txBody>
      </p:sp>
    </p:spTree>
    <p:extLst>
      <p:ext uri="{BB962C8B-B14F-4D97-AF65-F5344CB8AC3E}">
        <p14:creationId xmlns:p14="http://schemas.microsoft.com/office/powerpoint/2010/main" val="3419855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18</a:t>
            </a:fld>
            <a:endParaRPr lang="da-DK" dirty="0"/>
          </a:p>
        </p:txBody>
      </p:sp>
    </p:spTree>
    <p:extLst>
      <p:ext uri="{BB962C8B-B14F-4D97-AF65-F5344CB8AC3E}">
        <p14:creationId xmlns:p14="http://schemas.microsoft.com/office/powerpoint/2010/main" val="84815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slide">
    <p:bg>
      <p:bgPr>
        <a:solidFill>
          <a:schemeClr val="bg1"/>
        </a:solidFill>
        <a:effectLst/>
      </p:bgPr>
    </p:bg>
    <p:spTree>
      <p:nvGrpSpPr>
        <p:cNvPr id="1" name=""/>
        <p:cNvGrpSpPr/>
        <p:nvPr/>
      </p:nvGrpSpPr>
      <p:grpSpPr>
        <a:xfrm>
          <a:off x="0" y="0"/>
          <a:ext cx="0" cy="0"/>
          <a:chOff x="0" y="0"/>
          <a:chExt cx="0" cy="0"/>
        </a:xfrm>
      </p:grpSpPr>
      <p:pic>
        <p:nvPicPr>
          <p:cNvPr id="6" name="Billede 5" descr="Et billede, der indeholder person, tøj, indendørs, køkken&#10;&#10;Automatisk genereret beskrivelse">
            <a:extLst>
              <a:ext uri="{FF2B5EF4-FFF2-40B4-BE49-F238E27FC236}">
                <a16:creationId xmlns:a16="http://schemas.microsoft.com/office/drawing/2014/main" id="{3CBFF866-5FA6-53C4-0BD8-B050063109C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81" t="7115" r="2609" b="17445"/>
          <a:stretch/>
        </p:blipFill>
        <p:spPr>
          <a:xfrm>
            <a:off x="-1" y="1"/>
            <a:ext cx="12192001" cy="6522440"/>
          </a:xfrm>
          <a:prstGeom prst="rect">
            <a:avLst/>
          </a:prstGeom>
        </p:spPr>
      </p:pic>
      <p:sp>
        <p:nvSpPr>
          <p:cNvPr id="2" name="Tekstfelt 1">
            <a:extLst>
              <a:ext uri="{FF2B5EF4-FFF2-40B4-BE49-F238E27FC236}">
                <a16:creationId xmlns:a16="http://schemas.microsoft.com/office/drawing/2014/main" id="{2CDFB9E3-989E-FC17-5EF4-A53BDACB92ED}"/>
              </a:ext>
            </a:extLst>
          </p:cNvPr>
          <p:cNvSpPr txBox="1"/>
          <p:nvPr userDrawn="1"/>
        </p:nvSpPr>
        <p:spPr>
          <a:xfrm>
            <a:off x="1352375" y="2139584"/>
            <a:ext cx="9487249" cy="1384995"/>
          </a:xfrm>
          <a:prstGeom prst="rect">
            <a:avLst/>
          </a:prstGeom>
          <a:noFill/>
        </p:spPr>
        <p:txBody>
          <a:bodyPr wrap="square" rtlCol="0">
            <a:spAutoFit/>
          </a:bodyPr>
          <a:lstStyle/>
          <a:p>
            <a:pPr algn="ctr"/>
            <a:r>
              <a:rPr lang="da-DK" sz="4800" dirty="0">
                <a:solidFill>
                  <a:schemeClr val="bg1"/>
                </a:solidFill>
                <a:effectLst/>
                <a:latin typeface="BetonEF" pitchFamily="50" charset="0"/>
              </a:rPr>
              <a:t>Design din egen chokolademousse</a:t>
            </a:r>
          </a:p>
          <a:p>
            <a:pPr algn="ctr"/>
            <a:r>
              <a:rPr lang="da-DK" sz="3600" dirty="0">
                <a:solidFill>
                  <a:schemeClr val="bg1"/>
                </a:solidFill>
                <a:effectLst/>
                <a:latin typeface="BetonEF" pitchFamily="50" charset="0"/>
                <a:ea typeface="Times New Roman" panose="02020603050405020304" pitchFamily="18" charset="0"/>
              </a:rPr>
              <a:t>– et engineeringforløb til kemi B</a:t>
            </a:r>
            <a:endParaRPr lang="da-DK" sz="3600" dirty="0">
              <a:solidFill>
                <a:schemeClr val="bg1"/>
              </a:solidFill>
              <a:latin typeface="BetonEF" pitchFamily="50" charset="0"/>
            </a:endParaRPr>
          </a:p>
        </p:txBody>
      </p:sp>
      <p:sp>
        <p:nvSpPr>
          <p:cNvPr id="3" name="Rektangel 2">
            <a:extLst>
              <a:ext uri="{FF2B5EF4-FFF2-40B4-BE49-F238E27FC236}">
                <a16:creationId xmlns:a16="http://schemas.microsoft.com/office/drawing/2014/main" id="{CB723657-D5E2-EA62-132E-0A12B8E4B493}"/>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a:p>
        </p:txBody>
      </p:sp>
      <p:sp>
        <p:nvSpPr>
          <p:cNvPr id="4" name="Tekstfelt 3">
            <a:extLst>
              <a:ext uri="{FF2B5EF4-FFF2-40B4-BE49-F238E27FC236}">
                <a16:creationId xmlns:a16="http://schemas.microsoft.com/office/drawing/2014/main" id="{B743F85A-370B-39C9-E2D1-1E51623301C5}"/>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7" name="Tekstfelt 6">
            <a:extLst>
              <a:ext uri="{FF2B5EF4-FFF2-40B4-BE49-F238E27FC236}">
                <a16:creationId xmlns:a16="http://schemas.microsoft.com/office/drawing/2014/main" id="{985AF0A6-3756-C128-C241-DB12CCA91262}"/>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275546559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15FC584F-D275-256D-4620-476239D2460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3" name="Pladsholder til sidefod 2">
            <a:extLst>
              <a:ext uri="{FF2B5EF4-FFF2-40B4-BE49-F238E27FC236}">
                <a16:creationId xmlns:a16="http://schemas.microsoft.com/office/drawing/2014/main" id="{EA49C971-5718-ABAC-0DD2-9B3BCE2ED184}"/>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4" name="Pladsholder til slidenummer 3">
            <a:extLst>
              <a:ext uri="{FF2B5EF4-FFF2-40B4-BE49-F238E27FC236}">
                <a16:creationId xmlns:a16="http://schemas.microsoft.com/office/drawing/2014/main" id="{EEABE769-E4BC-A8E8-356F-BC91034B31D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88928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FB5A0F-B451-8480-1169-92F4D9CC514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90FC75EC-5A27-1F18-449C-E65CBD9BE7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5ABDEB18-10A6-A553-FE5E-14E8798C8A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87B816D-6B77-5755-25B7-B0F87CFF32F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6" name="Pladsholder til sidefod 5">
            <a:extLst>
              <a:ext uri="{FF2B5EF4-FFF2-40B4-BE49-F238E27FC236}">
                <a16:creationId xmlns:a16="http://schemas.microsoft.com/office/drawing/2014/main" id="{687F0733-D9B1-42A8-1B10-A19CAEEEAA5A}"/>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7" name="Pladsholder til slidenummer 6">
            <a:extLst>
              <a:ext uri="{FF2B5EF4-FFF2-40B4-BE49-F238E27FC236}">
                <a16:creationId xmlns:a16="http://schemas.microsoft.com/office/drawing/2014/main" id="{DB77AB7D-737B-7839-94E8-49540AD2813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614366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027F72-73C2-49C3-7DF6-003E218F91F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58B16253-DACF-38C2-CDCE-5ACBDD4DA92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dirty="0"/>
          </a:p>
        </p:txBody>
      </p:sp>
      <p:sp>
        <p:nvSpPr>
          <p:cNvPr id="4" name="Pladsholder til tekst 3">
            <a:extLst>
              <a:ext uri="{FF2B5EF4-FFF2-40B4-BE49-F238E27FC236}">
                <a16:creationId xmlns:a16="http://schemas.microsoft.com/office/drawing/2014/main" id="{5D597942-F000-81E6-61D5-1F3581F2A3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D544B83-C954-AABA-8D23-CF006A50492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6" name="Pladsholder til sidefod 5">
            <a:extLst>
              <a:ext uri="{FF2B5EF4-FFF2-40B4-BE49-F238E27FC236}">
                <a16:creationId xmlns:a16="http://schemas.microsoft.com/office/drawing/2014/main" id="{57743EEA-2531-CF26-75F5-4159A128F790}"/>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7" name="Pladsholder til slidenummer 6">
            <a:extLst>
              <a:ext uri="{FF2B5EF4-FFF2-40B4-BE49-F238E27FC236}">
                <a16:creationId xmlns:a16="http://schemas.microsoft.com/office/drawing/2014/main" id="{66A60EE9-278E-69E1-40AE-67534863CB1F}"/>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1168200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8C272-C1B9-7FC7-F682-D9D1CD5F37FF}"/>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E4F044-172F-76B9-72E1-3C114F55C208}"/>
              </a:ext>
            </a:extLst>
          </p:cNvPr>
          <p:cNvSpPr>
            <a:spLocks noGrp="1"/>
          </p:cNvSpPr>
          <p:nvPr>
            <p:ph type="body" orient="vert" idx="1"/>
          </p:nvPr>
        </p:nvSpPr>
        <p:spPr>
          <a:xfrm>
            <a:off x="838200" y="1825625"/>
            <a:ext cx="10515600" cy="43513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F1FE038-9FFA-A552-2FBF-B0A4DD59012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5" name="Pladsholder til sidefod 4">
            <a:extLst>
              <a:ext uri="{FF2B5EF4-FFF2-40B4-BE49-F238E27FC236}">
                <a16:creationId xmlns:a16="http://schemas.microsoft.com/office/drawing/2014/main" id="{E4632C6B-EA3E-4A57-BD09-48978F69848A}"/>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6" name="Pladsholder til slidenummer 5">
            <a:extLst>
              <a:ext uri="{FF2B5EF4-FFF2-40B4-BE49-F238E27FC236}">
                <a16:creationId xmlns:a16="http://schemas.microsoft.com/office/drawing/2014/main" id="{A8238BEE-1244-BBAE-5160-884EABA724AA}"/>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17714061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9F912191-B94C-D2C4-40E8-4B860C776408}"/>
              </a:ext>
            </a:extLst>
          </p:cNvPr>
          <p:cNvSpPr>
            <a:spLocks noGrp="1"/>
          </p:cNvSpPr>
          <p:nvPr>
            <p:ph type="title" orient="vert"/>
          </p:nvPr>
        </p:nvSpPr>
        <p:spPr>
          <a:xfrm>
            <a:off x="8724900" y="365125"/>
            <a:ext cx="2628900" cy="5811838"/>
          </a:xfrm>
          <a:prstGeom prst="rect">
            <a:avLst/>
          </a:prstGeo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68C3B32-E932-6B02-0BCA-886A3423F55B}"/>
              </a:ext>
            </a:extLst>
          </p:cNvPr>
          <p:cNvSpPr>
            <a:spLocks noGrp="1"/>
          </p:cNvSpPr>
          <p:nvPr>
            <p:ph type="body" orient="vert" idx="1"/>
          </p:nvPr>
        </p:nvSpPr>
        <p:spPr>
          <a:xfrm>
            <a:off x="838200" y="365125"/>
            <a:ext cx="7734300" cy="58118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546BDB8-E71A-3EF1-4620-63F6EB2559BF}"/>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5" name="Pladsholder til sidefod 4">
            <a:extLst>
              <a:ext uri="{FF2B5EF4-FFF2-40B4-BE49-F238E27FC236}">
                <a16:creationId xmlns:a16="http://schemas.microsoft.com/office/drawing/2014/main" id="{D221B96E-D8E3-7326-7241-CEC76C4B7EB8}"/>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6" name="Pladsholder til slidenummer 5">
            <a:extLst>
              <a:ext uri="{FF2B5EF4-FFF2-40B4-BE49-F238E27FC236}">
                <a16:creationId xmlns:a16="http://schemas.microsoft.com/office/drawing/2014/main" id="{4A6CB550-788C-302E-1FD2-5BD75F155703}"/>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3782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95325" y="294791"/>
            <a:ext cx="8265795" cy="923183"/>
          </a:xfrm>
        </p:spPr>
        <p:txBody>
          <a:bodyPr anchor="t" anchorCtr="0"/>
          <a:lstStyle>
            <a:lvl1pPr>
              <a:defRPr>
                <a:solidFill>
                  <a:srgbClr val="224B5A"/>
                </a:solidFill>
              </a:defRPr>
            </a:lvl1pPr>
          </a:lstStyle>
          <a:p>
            <a:r>
              <a:rPr lang="da-DK" dirty="0"/>
              <a:t>Klik for at redigere i master</a:t>
            </a:r>
          </a:p>
        </p:txBody>
      </p:sp>
      <p:sp>
        <p:nvSpPr>
          <p:cNvPr id="3" name="Pladsholder til indhold 2"/>
          <p:cNvSpPr>
            <a:spLocks noGrp="1"/>
          </p:cNvSpPr>
          <p:nvPr>
            <p:ph idx="1"/>
          </p:nvPr>
        </p:nvSpPr>
        <p:spPr/>
        <p:txBody>
          <a:bodyPr/>
          <a:lstStyle>
            <a:lvl1pPr>
              <a:defRPr sz="1700">
                <a:latin typeface="Work Sans" pitchFamily="2" charset="0"/>
              </a:defRPr>
            </a:lvl1pPr>
            <a:lvl2pPr>
              <a:defRPr sz="1700">
                <a:latin typeface="Work Sans" pitchFamily="2" charset="0"/>
              </a:defRPr>
            </a:lvl2pPr>
            <a:lvl3pPr>
              <a:defRPr sz="1700">
                <a:latin typeface="Work Sans" pitchFamily="2" charset="0"/>
              </a:defRPr>
            </a:lvl3pPr>
            <a:lvl4pPr>
              <a:defRPr sz="1700">
                <a:latin typeface="Work Sans" pitchFamily="2" charset="0"/>
              </a:defRPr>
            </a:lvl4pPr>
            <a:lvl5pPr>
              <a:defRPr sz="1700">
                <a:latin typeface="Work Sans" pitchFamily="2" charset="0"/>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10954751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36107225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6D9A9-2478-0346-E9DB-16BA4712F0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98F58E5F-9283-DF99-3C2B-51318695255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32C95B25-528A-AAEA-2B11-103A8D1756C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5" name="Pladsholder til sidefod 4">
            <a:extLst>
              <a:ext uri="{FF2B5EF4-FFF2-40B4-BE49-F238E27FC236}">
                <a16:creationId xmlns:a16="http://schemas.microsoft.com/office/drawing/2014/main" id="{FEF20094-D28C-7C45-0E05-25B6B9818222}"/>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6" name="Pladsholder til slidenummer 5">
            <a:extLst>
              <a:ext uri="{FF2B5EF4-FFF2-40B4-BE49-F238E27FC236}">
                <a16:creationId xmlns:a16="http://schemas.microsoft.com/office/drawing/2014/main" id="{D1963A2A-8242-1385-F285-EC6F04E4E63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370382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A3B2D-3085-C3BF-299A-E565590815F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7CAD51B-F216-8D00-954F-1190326A4BD3}"/>
              </a:ext>
            </a:extLst>
          </p:cNvPr>
          <p:cNvSpPr>
            <a:spLocks noGrp="1"/>
          </p:cNvSpPr>
          <p:nvPr>
            <p:ph idx="1"/>
          </p:nvPr>
        </p:nvSpPr>
        <p:spPr>
          <a:xfrm>
            <a:off x="838200" y="1825625"/>
            <a:ext cx="10515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A64EA82-05CF-52E9-F167-4E672301AA9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5" name="Pladsholder til sidefod 4">
            <a:extLst>
              <a:ext uri="{FF2B5EF4-FFF2-40B4-BE49-F238E27FC236}">
                <a16:creationId xmlns:a16="http://schemas.microsoft.com/office/drawing/2014/main" id="{6126D3E9-6083-1660-F81A-59E134FFCBC1}"/>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6" name="Pladsholder til slidenummer 5">
            <a:extLst>
              <a:ext uri="{FF2B5EF4-FFF2-40B4-BE49-F238E27FC236}">
                <a16:creationId xmlns:a16="http://schemas.microsoft.com/office/drawing/2014/main" id="{9D3754D7-840C-CE10-D9DE-5DF3FDFEC68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2060739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7B24C-3843-31C6-A82D-0542B5B85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C882683B-3C61-2FBD-4FEA-13CFC1540C3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F5D4F9AC-E621-28A4-BE2D-4ED7C17A2CE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5" name="Pladsholder til sidefod 4">
            <a:extLst>
              <a:ext uri="{FF2B5EF4-FFF2-40B4-BE49-F238E27FC236}">
                <a16:creationId xmlns:a16="http://schemas.microsoft.com/office/drawing/2014/main" id="{40BC4482-6F31-0342-5D7B-856C31900090}"/>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6" name="Pladsholder til slidenummer 5">
            <a:extLst>
              <a:ext uri="{FF2B5EF4-FFF2-40B4-BE49-F238E27FC236}">
                <a16:creationId xmlns:a16="http://schemas.microsoft.com/office/drawing/2014/main" id="{7E5C3957-FFD4-46A0-1D6C-4C44A23F26C9}"/>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2376975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BD3E7-D607-2D75-A186-88BAD6B9FF0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130924A-55A9-2AFE-5B2D-CADFBDB4E52A}"/>
              </a:ext>
            </a:extLst>
          </p:cNvPr>
          <p:cNvSpPr>
            <a:spLocks noGrp="1"/>
          </p:cNvSpPr>
          <p:nvPr>
            <p:ph sz="half" idx="1"/>
          </p:nvPr>
        </p:nvSpPr>
        <p:spPr>
          <a:xfrm>
            <a:off x="838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31910CC9-8D3D-82F7-30F9-9E4DE53EC23A}"/>
              </a:ext>
            </a:extLst>
          </p:cNvPr>
          <p:cNvSpPr>
            <a:spLocks noGrp="1"/>
          </p:cNvSpPr>
          <p:nvPr>
            <p:ph sz="half" idx="2"/>
          </p:nvPr>
        </p:nvSpPr>
        <p:spPr>
          <a:xfrm>
            <a:off x="6172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57709D7E-7D51-C30B-04E2-266B23E91101}"/>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6" name="Pladsholder til sidefod 5">
            <a:extLst>
              <a:ext uri="{FF2B5EF4-FFF2-40B4-BE49-F238E27FC236}">
                <a16:creationId xmlns:a16="http://schemas.microsoft.com/office/drawing/2014/main" id="{999B59BD-32C1-1196-3FF2-E44FB33319A7}"/>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7" name="Pladsholder til slidenummer 6">
            <a:extLst>
              <a:ext uri="{FF2B5EF4-FFF2-40B4-BE49-F238E27FC236}">
                <a16:creationId xmlns:a16="http://schemas.microsoft.com/office/drawing/2014/main" id="{705676A2-2301-8B5A-BF84-15F765B6891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4078507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CFD562-4E11-F934-00CC-2499C148AA9E}"/>
              </a:ext>
            </a:extLst>
          </p:cNvPr>
          <p:cNvSpPr>
            <a:spLocks noGrp="1"/>
          </p:cNvSpPr>
          <p:nvPr>
            <p:ph type="title"/>
          </p:nvPr>
        </p:nvSpPr>
        <p:spPr>
          <a:xfrm>
            <a:off x="839788" y="365125"/>
            <a:ext cx="10515600" cy="1325563"/>
          </a:xfrm>
          <a:prstGeom prst="rect">
            <a:avLst/>
          </a:prstGeo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1E0DE134-8EED-3C90-658E-F4A19F7D3D7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C5D4877A-09B4-E0B0-A4FE-F416A6BBD1FB}"/>
              </a:ext>
            </a:extLst>
          </p:cNvPr>
          <p:cNvSpPr>
            <a:spLocks noGrp="1"/>
          </p:cNvSpPr>
          <p:nvPr>
            <p:ph sz="half" idx="2"/>
          </p:nvPr>
        </p:nvSpPr>
        <p:spPr>
          <a:xfrm>
            <a:off x="839788" y="2505075"/>
            <a:ext cx="5157787"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CD985DC3-07F9-7475-E081-9A67848E26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ED6EE08E-8729-2E4C-70A0-0A9F6CEFE9AA}"/>
              </a:ext>
            </a:extLst>
          </p:cNvPr>
          <p:cNvSpPr>
            <a:spLocks noGrp="1"/>
          </p:cNvSpPr>
          <p:nvPr>
            <p:ph sz="quarter" idx="4"/>
          </p:nvPr>
        </p:nvSpPr>
        <p:spPr>
          <a:xfrm>
            <a:off x="6172200" y="2505075"/>
            <a:ext cx="5183188"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E3450F13-D61E-CB21-E193-73C9A21F6B8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8" name="Pladsholder til sidefod 7">
            <a:extLst>
              <a:ext uri="{FF2B5EF4-FFF2-40B4-BE49-F238E27FC236}">
                <a16:creationId xmlns:a16="http://schemas.microsoft.com/office/drawing/2014/main" id="{48B453DB-2472-0A95-4477-7C71672870E1}"/>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9" name="Pladsholder til slidenummer 8">
            <a:extLst>
              <a:ext uri="{FF2B5EF4-FFF2-40B4-BE49-F238E27FC236}">
                <a16:creationId xmlns:a16="http://schemas.microsoft.com/office/drawing/2014/main" id="{7F7A2ECE-EFA7-EF1B-C606-52CEA63521E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1484963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226E0-82D7-A53C-4889-8C4ED3406F03}"/>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ECEB01DC-D4D7-E86E-77C4-E230F9308A0A}"/>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03-12-2025</a:t>
            </a:fld>
            <a:endParaRPr lang="da-DK" dirty="0"/>
          </a:p>
        </p:txBody>
      </p:sp>
      <p:sp>
        <p:nvSpPr>
          <p:cNvPr id="4" name="Pladsholder til sidefod 3">
            <a:extLst>
              <a:ext uri="{FF2B5EF4-FFF2-40B4-BE49-F238E27FC236}">
                <a16:creationId xmlns:a16="http://schemas.microsoft.com/office/drawing/2014/main" id="{806234F6-C373-5F27-9E8F-E28D26C0C281}"/>
              </a:ext>
            </a:extLst>
          </p:cNvPr>
          <p:cNvSpPr>
            <a:spLocks noGrp="1"/>
          </p:cNvSpPr>
          <p:nvPr>
            <p:ph type="ftr" sz="quarter" idx="11"/>
          </p:nvPr>
        </p:nvSpPr>
        <p:spPr>
          <a:xfrm>
            <a:off x="4038600" y="6356350"/>
            <a:ext cx="4114800" cy="365125"/>
          </a:xfrm>
          <a:prstGeom prst="rect">
            <a:avLst/>
          </a:prstGeom>
        </p:spPr>
        <p:txBody>
          <a:bodyPr/>
          <a:lstStyle/>
          <a:p>
            <a:endParaRPr lang="da-DK" dirty="0"/>
          </a:p>
        </p:txBody>
      </p:sp>
      <p:sp>
        <p:nvSpPr>
          <p:cNvPr id="5" name="Pladsholder til slidenummer 4">
            <a:extLst>
              <a:ext uri="{FF2B5EF4-FFF2-40B4-BE49-F238E27FC236}">
                <a16:creationId xmlns:a16="http://schemas.microsoft.com/office/drawing/2014/main" id="{937C949D-6398-DBA6-89F4-1A1517D4D58B}"/>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dirty="0"/>
          </a:p>
        </p:txBody>
      </p:sp>
    </p:spTree>
    <p:extLst>
      <p:ext uri="{BB962C8B-B14F-4D97-AF65-F5344CB8AC3E}">
        <p14:creationId xmlns:p14="http://schemas.microsoft.com/office/powerpoint/2010/main" val="3631626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695325" y="176035"/>
            <a:ext cx="10801350" cy="923183"/>
          </a:xfrm>
          <a:prstGeom prst="rect">
            <a:avLst/>
          </a:prstGeom>
        </p:spPr>
        <p:txBody>
          <a:bodyPr vert="horz" lIns="0" tIns="108000" rIns="91440" bIns="45720" rtlCol="0" anchor="ctr">
            <a:noAutofit/>
          </a:bodyPr>
          <a:lstStyle/>
          <a:p>
            <a:r>
              <a:rPr lang="da-DK" dirty="0"/>
              <a:t>Klik for at redigere i master</a:t>
            </a:r>
          </a:p>
        </p:txBody>
      </p:sp>
      <p:sp>
        <p:nvSpPr>
          <p:cNvPr id="3" name="Pladsholder til tekst 2"/>
          <p:cNvSpPr>
            <a:spLocks noGrp="1"/>
          </p:cNvSpPr>
          <p:nvPr>
            <p:ph type="body" idx="1"/>
          </p:nvPr>
        </p:nvSpPr>
        <p:spPr>
          <a:xfrm>
            <a:off x="695325" y="1332000"/>
            <a:ext cx="8101013" cy="4248000"/>
          </a:xfrm>
          <a:prstGeom prst="rect">
            <a:avLst/>
          </a:prstGeom>
        </p:spPr>
        <p:txBody>
          <a:bodyPr vert="horz" lIns="0" tIns="45720" rIns="91440" bIns="45720" rtlCol="0">
            <a:noAutofit/>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ktangel 3">
            <a:extLst>
              <a:ext uri="{FF2B5EF4-FFF2-40B4-BE49-F238E27FC236}">
                <a16:creationId xmlns:a16="http://schemas.microsoft.com/office/drawing/2014/main" id="{2631930D-6E52-99ED-0EB5-A2032B27A027}"/>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a:p>
        </p:txBody>
      </p:sp>
      <p:sp>
        <p:nvSpPr>
          <p:cNvPr id="5" name="Tekstfelt 4">
            <a:extLst>
              <a:ext uri="{FF2B5EF4-FFF2-40B4-BE49-F238E27FC236}">
                <a16:creationId xmlns:a16="http://schemas.microsoft.com/office/drawing/2014/main" id="{4D4A2916-8282-3C33-C5D2-2263BA4E3C6B}"/>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6" name="Tekstfelt 5">
            <a:extLst>
              <a:ext uri="{FF2B5EF4-FFF2-40B4-BE49-F238E27FC236}">
                <a16:creationId xmlns:a16="http://schemas.microsoft.com/office/drawing/2014/main" id="{B9B4740B-8C55-DE43-AA64-60BB8E7184D9}"/>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165156011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4" r:id="rId3"/>
  </p:sldLayoutIdLst>
  <p:transition>
    <p:fade/>
  </p:transition>
  <p:hf hdr="0"/>
  <p:txStyles>
    <p:title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p:titleStyle>
    <p:body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4" pos="7242">
          <p15:clr>
            <a:srgbClr val="F26B43"/>
          </p15:clr>
        </p15:guide>
        <p15:guide id="6" pos="438">
          <p15:clr>
            <a:srgbClr val="F26B43"/>
          </p15:clr>
        </p15:guide>
        <p15:guide id="7" orient="horz" pos="835">
          <p15:clr>
            <a:srgbClr val="F26B43"/>
          </p15:clr>
        </p15:guide>
        <p15:guide id="8" orient="horz" pos="3521">
          <p15:clr>
            <a:srgbClr val="F26B43"/>
          </p15:clr>
        </p15:guide>
        <p15:guide id="10" pos="5541">
          <p15:clr>
            <a:srgbClr val="F26B43"/>
          </p15:clr>
        </p15:guide>
        <p15:guide id="11" orient="horz" pos="370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8987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engineerthefuture.dk/undervisning/engineering-i-gymnasiet/undervisningsmaterialer/engineering-forloeb/engineering-introduktion/%20)%20."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dr.dk/drtv/episode/sirius_-i-ukendt-land_347468"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a:extLst>
              <a:ext uri="{FF2B5EF4-FFF2-40B4-BE49-F238E27FC236}">
                <a16:creationId xmlns:a16="http://schemas.microsoft.com/office/drawing/2014/main" id="{FEDABCA4-6BBF-5D5A-4B4B-C1005B2457EB}"/>
              </a:ext>
            </a:extLst>
          </p:cNvPr>
          <p:cNvPicPr>
            <a:picLocks noChangeAspect="1"/>
          </p:cNvPicPr>
          <p:nvPr/>
        </p:nvPicPr>
        <p:blipFill>
          <a:blip r:embed="rId2" cstate="print">
            <a:extLst>
              <a:ext uri="{28A0092B-C50C-407E-A947-70E740481C1C}">
                <a14:useLocalDpi xmlns:a14="http://schemas.microsoft.com/office/drawing/2010/main" val="0"/>
              </a:ext>
            </a:extLst>
          </a:blip>
          <a:srcRect l="6758" r="6758"/>
          <a:stretch>
            <a:fillRect/>
          </a:stretch>
        </p:blipFill>
        <p:spPr bwMode="auto">
          <a:xfrm>
            <a:off x="0" y="-2879540"/>
            <a:ext cx="12192000" cy="9397631"/>
          </a:xfrm>
          <a:prstGeom prst="rect">
            <a:avLst/>
          </a:prstGeom>
          <a:ln>
            <a:noFill/>
          </a:ln>
          <a:extLst>
            <a:ext uri="{53640926-AAD7-44D8-BBD7-CCE9431645EC}">
              <a14:shadowObscured xmlns:a14="http://schemas.microsoft.com/office/drawing/2010/main"/>
            </a:ext>
          </a:extLst>
        </p:spPr>
      </p:pic>
      <p:sp>
        <p:nvSpPr>
          <p:cNvPr id="2" name="Titel 5">
            <a:extLst>
              <a:ext uri="{FF2B5EF4-FFF2-40B4-BE49-F238E27FC236}">
                <a16:creationId xmlns:a16="http://schemas.microsoft.com/office/drawing/2014/main" id="{53CD6217-FD9D-EE65-F243-0E86A7D37B78}"/>
              </a:ext>
            </a:extLst>
          </p:cNvPr>
          <p:cNvSpPr txBox="1">
            <a:spLocks/>
          </p:cNvSpPr>
          <p:nvPr/>
        </p:nvSpPr>
        <p:spPr>
          <a:xfrm>
            <a:off x="695325" y="176035"/>
            <a:ext cx="10801350" cy="923183"/>
          </a:xfrm>
          <a:prstGeom prst="rect">
            <a:avLst/>
          </a:prstGeom>
        </p:spPr>
        <p:txBody>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endParaRPr lang="da-DK" dirty="0">
              <a:solidFill>
                <a:srgbClr val="FFFFFF"/>
              </a:solidFill>
            </a:endParaRPr>
          </a:p>
        </p:txBody>
      </p:sp>
      <p:sp>
        <p:nvSpPr>
          <p:cNvPr id="3" name="Titel 1">
            <a:extLst>
              <a:ext uri="{FF2B5EF4-FFF2-40B4-BE49-F238E27FC236}">
                <a16:creationId xmlns:a16="http://schemas.microsoft.com/office/drawing/2014/main" id="{F5CE6BE1-041C-F719-7723-907887EA7A35}"/>
              </a:ext>
            </a:extLst>
          </p:cNvPr>
          <p:cNvSpPr txBox="1">
            <a:spLocks/>
          </p:cNvSpPr>
          <p:nvPr/>
        </p:nvSpPr>
        <p:spPr>
          <a:xfrm>
            <a:off x="987171" y="1679121"/>
            <a:ext cx="9741408" cy="2318658"/>
          </a:xfrm>
          <a:prstGeom prst="rect">
            <a:avLst/>
          </a:prstGeom>
          <a:solidFill>
            <a:srgbClr val="224B5A"/>
          </a:solidFill>
          <a:ln w="25400">
            <a:solidFill>
              <a:srgbClr val="224B5A"/>
            </a:solidFill>
          </a:ln>
        </p:spPr>
        <p:txBody>
          <a:bodyPr anchor="ctr">
            <a:normAutofit fontScale="97500"/>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4900" b="1">
                <a:solidFill>
                  <a:schemeClr val="bg1"/>
                </a:solidFill>
                <a:latin typeface="BetonEF" panose="020B0604020202020204" charset="0"/>
              </a:rPr>
              <a:t>Sirius-patruljen</a:t>
            </a:r>
            <a:br>
              <a:rPr lang="da-DK" dirty="0">
                <a:solidFill>
                  <a:schemeClr val="bg1"/>
                </a:solidFill>
                <a:latin typeface="BetonEF" panose="020B0604020202020204" charset="0"/>
              </a:rPr>
            </a:br>
            <a:r>
              <a:rPr lang="da-DK" sz="4100" dirty="0">
                <a:solidFill>
                  <a:schemeClr val="bg1"/>
                </a:solidFill>
                <a:latin typeface="BetonEF" panose="020B0604020202020204" charset="0"/>
              </a:rPr>
              <a:t>- et engineering-forløb til fysik A, B, C</a:t>
            </a:r>
          </a:p>
        </p:txBody>
      </p:sp>
    </p:spTree>
    <p:extLst>
      <p:ext uri="{BB962C8B-B14F-4D97-AF65-F5344CB8AC3E}">
        <p14:creationId xmlns:p14="http://schemas.microsoft.com/office/powerpoint/2010/main" val="130030809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20106-2CFA-2E2C-7563-627956A3D851}"/>
              </a:ext>
            </a:extLst>
          </p:cNvPr>
          <p:cNvSpPr>
            <a:spLocks noGrp="1"/>
          </p:cNvSpPr>
          <p:nvPr>
            <p:ph type="title"/>
          </p:nvPr>
        </p:nvSpPr>
        <p:spPr/>
        <p:txBody>
          <a:bodyPr/>
          <a:lstStyle/>
          <a:p>
            <a:r>
              <a:rPr lang="da-DK" dirty="0"/>
              <a:t>Logbog</a:t>
            </a:r>
            <a:endParaRPr lang="da-DK" sz="1200" dirty="0">
              <a:highlight>
                <a:srgbClr val="FFFF00"/>
              </a:highlight>
            </a:endParaRPr>
          </a:p>
        </p:txBody>
      </p:sp>
      <p:sp>
        <p:nvSpPr>
          <p:cNvPr id="4" name="Pladsholder til indhold 2">
            <a:extLst>
              <a:ext uri="{FF2B5EF4-FFF2-40B4-BE49-F238E27FC236}">
                <a16:creationId xmlns:a16="http://schemas.microsoft.com/office/drawing/2014/main" id="{521DF130-4BA7-4295-AC56-4B141E200DEB}"/>
              </a:ext>
            </a:extLst>
          </p:cNvPr>
          <p:cNvSpPr txBox="1">
            <a:spLocks/>
          </p:cNvSpPr>
          <p:nvPr/>
        </p:nvSpPr>
        <p:spPr>
          <a:xfrm>
            <a:off x="2848708" y="130500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da-DK" dirty="0"/>
              <a:t>I skal føre logbog undervejs.</a:t>
            </a:r>
          </a:p>
          <a:p>
            <a:pPr marL="0" indent="0">
              <a:spcAft>
                <a:spcPts val="0"/>
              </a:spcAft>
              <a:buNone/>
            </a:pPr>
            <a:endParaRPr lang="da-DK" dirty="0"/>
          </a:p>
          <a:p>
            <a:pPr marL="0" indent="0">
              <a:spcAft>
                <a:spcPts val="0"/>
              </a:spcAft>
              <a:buNone/>
            </a:pPr>
            <a:r>
              <a:rPr lang="da-DK" dirty="0"/>
              <a:t>Følgende skal som minimum være besvaret i logbogen efter dagens lektion:</a:t>
            </a:r>
          </a:p>
          <a:p>
            <a:pPr marL="0" indent="0">
              <a:spcAft>
                <a:spcPts val="0"/>
              </a:spcAft>
              <a:buNone/>
            </a:pPr>
            <a:endParaRPr lang="da-DK" dirty="0"/>
          </a:p>
          <a:p>
            <a:pPr marL="342900" lvl="0" indent="-342900">
              <a:lnSpc>
                <a:spcPts val="1400"/>
              </a:lnSpc>
              <a:buFont typeface="Symbol" panose="05050102010706020507" pitchFamily="18" charset="2"/>
              <a:buChar char=""/>
            </a:pPr>
            <a:r>
              <a:rPr lang="da-DK" sz="1800" dirty="0">
                <a:effectLst/>
                <a:ea typeface="Calibri" panose="020F0502020204030204" pitchFamily="34" charset="0"/>
                <a:cs typeface="Times New Roman" panose="02020603050405020304" pitchFamily="18" charset="0"/>
              </a:rPr>
              <a:t>Dato:</a:t>
            </a:r>
          </a:p>
          <a:p>
            <a:pPr marL="342900" lvl="0" indent="-342900">
              <a:lnSpc>
                <a:spcPts val="1400"/>
              </a:lnSpc>
              <a:buFont typeface="Symbol" panose="05050102010706020507" pitchFamily="18" charset="2"/>
              <a:buChar char=""/>
            </a:pPr>
            <a:r>
              <a:rPr lang="da-DK" sz="1800" dirty="0">
                <a:effectLst/>
                <a:ea typeface="Arial" panose="020B0604020202020204" pitchFamily="34" charset="0"/>
                <a:cs typeface="Arial" panose="020B0604020202020204" pitchFamily="34" charset="0"/>
              </a:rPr>
              <a:t>Vi har lavet: </a:t>
            </a:r>
            <a:endParaRPr lang="da-DK" sz="1800" dirty="0">
              <a:effectLst/>
              <a:ea typeface="Calibri" panose="020F0502020204030204" pitchFamily="34" charset="0"/>
              <a:cs typeface="Times New Roman" panose="02020603050405020304" pitchFamily="18" charset="0"/>
            </a:endParaRPr>
          </a:p>
          <a:p>
            <a:pPr marL="342900" lvl="0" indent="-342900">
              <a:lnSpc>
                <a:spcPts val="1400"/>
              </a:lnSpc>
              <a:buFont typeface="Symbol" panose="05050102010706020507" pitchFamily="18" charset="2"/>
              <a:buChar char=""/>
            </a:pPr>
            <a:r>
              <a:rPr lang="da-DK" sz="1800" dirty="0">
                <a:effectLst/>
                <a:ea typeface="Arial" panose="020B0604020202020204" pitchFamily="34" charset="0"/>
                <a:cs typeface="Arial" panose="020B0604020202020204" pitchFamily="34" charset="0"/>
              </a:rPr>
              <a:t>Vi skal til næste gang:</a:t>
            </a:r>
            <a:endParaRPr lang="da-DK" sz="1800" dirty="0">
              <a:effectLst/>
              <a:ea typeface="Calibri" panose="020F0502020204030204" pitchFamily="34" charset="0"/>
              <a:cs typeface="Times New Roman" panose="02020603050405020304" pitchFamily="18" charset="0"/>
            </a:endParaRPr>
          </a:p>
          <a:p>
            <a:pPr marL="342900" lvl="0" indent="-342900">
              <a:lnSpc>
                <a:spcPts val="1400"/>
              </a:lnSpc>
              <a:spcAft>
                <a:spcPts val="1000"/>
              </a:spcAft>
              <a:buFont typeface="Symbol" panose="05050102010706020507" pitchFamily="18" charset="2"/>
              <a:buChar char=""/>
            </a:pPr>
            <a:r>
              <a:rPr lang="da-DK" sz="1800" dirty="0">
                <a:effectLst/>
                <a:ea typeface="Arial" panose="020B0604020202020204" pitchFamily="34" charset="0"/>
                <a:cs typeface="Arial" panose="020B0604020202020204" pitchFamily="34" charset="0"/>
              </a:rPr>
              <a:t>Hvad vil vi gerne nå næste gang:</a:t>
            </a:r>
            <a:endParaRPr lang="da-DK" sz="1800" dirty="0">
              <a:effectLst/>
              <a:ea typeface="Calibri" panose="020F0502020204030204" pitchFamily="34" charset="0"/>
              <a:cs typeface="Times New Roman" panose="02020603050405020304" pitchFamily="18" charset="0"/>
            </a:endParaRPr>
          </a:p>
          <a:p>
            <a:pPr marL="0" indent="0">
              <a:buNone/>
            </a:pPr>
            <a:endParaRPr lang="da-DK" b="1" dirty="0"/>
          </a:p>
          <a:p>
            <a:pPr marL="0" indent="0">
              <a:spcAft>
                <a:spcPts val="0"/>
              </a:spcAft>
              <a:buNone/>
            </a:pPr>
            <a:endParaRPr lang="da-DK" dirty="0"/>
          </a:p>
          <a:p>
            <a:pPr marL="0" indent="0">
              <a:buFont typeface="Arial" panose="020B0604020202020204" pitchFamily="34" charset="0"/>
              <a:buNone/>
            </a:pPr>
            <a:endParaRPr lang="da-DK" sz="1400" dirty="0"/>
          </a:p>
        </p:txBody>
      </p:sp>
      <p:pic>
        <p:nvPicPr>
          <p:cNvPr id="6" name="Billede 5" descr="Et billede, der indeholder cirkel, skærmbillede, logo, Font/skrifttype&#10;&#10;Automatisk genereret beskrivelse">
            <a:extLst>
              <a:ext uri="{FF2B5EF4-FFF2-40B4-BE49-F238E27FC236}">
                <a16:creationId xmlns:a16="http://schemas.microsoft.com/office/drawing/2014/main" id="{15F46329-A4C9-1412-0565-C15B79BB22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734" t="27060" r="26531" b="27182"/>
          <a:stretch/>
        </p:blipFill>
        <p:spPr>
          <a:xfrm>
            <a:off x="657836" y="1217974"/>
            <a:ext cx="1617791" cy="1584000"/>
          </a:xfrm>
          <a:prstGeom prst="rect">
            <a:avLst/>
          </a:prstGeom>
        </p:spPr>
      </p:pic>
      <p:pic>
        <p:nvPicPr>
          <p:cNvPr id="9" name="Billede 8" descr="Et billede, der indeholder tekst, logo, skærmbillede, Font/skrifttype&#10;&#10;Automatisk genereret beskrivelse">
            <a:extLst>
              <a:ext uri="{FF2B5EF4-FFF2-40B4-BE49-F238E27FC236}">
                <a16:creationId xmlns:a16="http://schemas.microsoft.com/office/drawing/2014/main" id="{AD2519EC-5A88-6A22-099E-AF4D5627B1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36" t="26450" r="27019" b="26938"/>
          <a:stretch/>
        </p:blipFill>
        <p:spPr>
          <a:xfrm>
            <a:off x="657836" y="2880404"/>
            <a:ext cx="1571561" cy="1584000"/>
          </a:xfrm>
          <a:prstGeom prst="rect">
            <a:avLst/>
          </a:prstGeom>
        </p:spPr>
      </p:pic>
    </p:spTree>
    <p:extLst>
      <p:ext uri="{BB962C8B-B14F-4D97-AF65-F5344CB8AC3E}">
        <p14:creationId xmlns:p14="http://schemas.microsoft.com/office/powerpoint/2010/main" val="72908007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40739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3</a:t>
            </a:r>
          </a:p>
        </p:txBody>
      </p:sp>
      <p:sp>
        <p:nvSpPr>
          <p:cNvPr id="3" name="Pladsholder til indhold 2">
            <a:extLst>
              <a:ext uri="{FF2B5EF4-FFF2-40B4-BE49-F238E27FC236}">
                <a16:creationId xmlns:a16="http://schemas.microsoft.com/office/drawing/2014/main" id="{EA0C8BC4-A1E7-CFB2-2A32-B092519B1CD3}"/>
              </a:ext>
            </a:extLst>
          </p:cNvPr>
          <p:cNvSpPr txBox="1">
            <a:spLocks/>
          </p:cNvSpPr>
          <p:nvPr/>
        </p:nvSpPr>
        <p:spPr>
          <a:xfrm>
            <a:off x="1778396" y="3284475"/>
            <a:ext cx="8635207"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a-DK" sz="2400" dirty="0">
                <a:solidFill>
                  <a:srgbClr val="224B5A"/>
                </a:solidFill>
                <a:latin typeface="BetonEF" panose="020B0604020202020204" charset="0"/>
              </a:rPr>
              <a:t>Forsøgsopstart</a:t>
            </a:r>
          </a:p>
        </p:txBody>
      </p:sp>
    </p:spTree>
    <p:extLst>
      <p:ext uri="{BB962C8B-B14F-4D97-AF65-F5344CB8AC3E}">
        <p14:creationId xmlns:p14="http://schemas.microsoft.com/office/powerpoint/2010/main" val="124682977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04CD1-C3D2-4EAD-B35B-FDDD73F5111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7F34D6A-2B8B-9348-68B5-491CF4225F85}"/>
              </a:ext>
            </a:extLst>
          </p:cNvPr>
          <p:cNvSpPr>
            <a:spLocks noGrp="1"/>
          </p:cNvSpPr>
          <p:nvPr>
            <p:ph type="title"/>
          </p:nvPr>
        </p:nvSpPr>
        <p:spPr>
          <a:xfrm>
            <a:off x="652462" y="266216"/>
            <a:ext cx="10887075" cy="923183"/>
          </a:xfrm>
        </p:spPr>
        <p:txBody>
          <a:bodyPr/>
          <a:lstStyle/>
          <a:p>
            <a:pPr>
              <a:spcAft>
                <a:spcPts val="600"/>
              </a:spcAft>
            </a:pPr>
            <a:r>
              <a:rPr lang="da-DK" dirty="0">
                <a:latin typeface="BetonEF" panose="020B0604020202020204" charset="0"/>
              </a:rPr>
              <a:t>Opfølgning på logbog fra sidst </a:t>
            </a:r>
            <a:endParaRPr lang="en-US" sz="4400" b="1" dirty="0">
              <a:latin typeface="BetonEF" pitchFamily="50" charset="0"/>
            </a:endParaRPr>
          </a:p>
        </p:txBody>
      </p:sp>
    </p:spTree>
    <p:extLst>
      <p:ext uri="{BB962C8B-B14F-4D97-AF65-F5344CB8AC3E}">
        <p14:creationId xmlns:p14="http://schemas.microsoft.com/office/powerpoint/2010/main" val="195351125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908C9A-CF99-84DA-BBBF-BD152A734038}"/>
              </a:ext>
            </a:extLst>
          </p:cNvPr>
          <p:cNvSpPr>
            <a:spLocks noGrp="1"/>
          </p:cNvSpPr>
          <p:nvPr>
            <p:ph type="title"/>
          </p:nvPr>
        </p:nvSpPr>
        <p:spPr/>
        <p:txBody>
          <a:bodyPr/>
          <a:lstStyle/>
          <a:p>
            <a:r>
              <a:rPr lang="da-DK" sz="4400" dirty="0">
                <a:solidFill>
                  <a:srgbClr val="224B5A"/>
                </a:solidFill>
                <a:effectLst/>
                <a:latin typeface="BetonEF" panose="020B0604020202020204" charset="0"/>
                <a:ea typeface="Calibri" panose="020F0502020204030204" pitchFamily="34" charset="0"/>
                <a:cs typeface="Calibri" panose="020F0502020204030204" pitchFamily="34" charset="0"/>
              </a:rPr>
              <a:t>Forsøgsopstart</a:t>
            </a:r>
            <a:endParaRPr lang="da-DK" dirty="0">
              <a:solidFill>
                <a:srgbClr val="224B5A"/>
              </a:solidFill>
            </a:endParaRPr>
          </a:p>
        </p:txBody>
      </p:sp>
      <p:sp>
        <p:nvSpPr>
          <p:cNvPr id="3" name="Pladsholder til indhold 2">
            <a:extLst>
              <a:ext uri="{FF2B5EF4-FFF2-40B4-BE49-F238E27FC236}">
                <a16:creationId xmlns:a16="http://schemas.microsoft.com/office/drawing/2014/main" id="{A383D2BC-FC1F-99A8-EF35-9F21EC745FF2}"/>
              </a:ext>
            </a:extLst>
          </p:cNvPr>
          <p:cNvSpPr>
            <a:spLocks noGrp="1"/>
          </p:cNvSpPr>
          <p:nvPr>
            <p:ph idx="1"/>
          </p:nvPr>
        </p:nvSpPr>
        <p:spPr/>
        <p:txBody>
          <a:bodyPr/>
          <a:lstStyle/>
          <a:p>
            <a:pPr marL="0" indent="0">
              <a:buNone/>
            </a:pPr>
            <a:r>
              <a:rPr lang="da-DK" sz="2800" dirty="0">
                <a:effectLst/>
                <a:ea typeface="Calibri" panose="020F0502020204030204" pitchFamily="34" charset="0"/>
                <a:cs typeface="Calibri" panose="020F0502020204030204" pitchFamily="34" charset="0"/>
              </a:rPr>
              <a:t>De grupper, der er </a:t>
            </a:r>
            <a:r>
              <a:rPr lang="da-DK" sz="2800" dirty="0">
                <a:effectLst/>
                <a:latin typeface="Work Sans" pitchFamily="2" charset="0"/>
                <a:ea typeface="Calibri" panose="020F0502020204030204" pitchFamily="34" charset="0"/>
                <a:cs typeface="Calibri" panose="020F0502020204030204" pitchFamily="34" charset="0"/>
              </a:rPr>
              <a:t>kommet</a:t>
            </a:r>
            <a:r>
              <a:rPr lang="da-DK" sz="2800" dirty="0">
                <a:effectLst/>
                <a:ea typeface="Calibri" panose="020F0502020204030204" pitchFamily="34" charset="0"/>
                <a:cs typeface="Calibri" panose="020F0502020204030204" pitchFamily="34" charset="0"/>
              </a:rPr>
              <a:t> længst i processen, starter med at prøve forsøg af. </a:t>
            </a:r>
          </a:p>
          <a:p>
            <a:pPr marL="0" indent="0">
              <a:buNone/>
            </a:pPr>
            <a:r>
              <a:rPr lang="da-DK" sz="2800" dirty="0">
                <a:effectLst/>
                <a:ea typeface="Calibri" panose="020F0502020204030204" pitchFamily="34" charset="0"/>
                <a:cs typeface="Calibri" panose="020F0502020204030204" pitchFamily="34" charset="0"/>
              </a:rPr>
              <a:t>De andre arbejder med ”Metodekort: Læg en plan” og med at skitsere en forsøgsvejledning (”Metodekort: </a:t>
            </a:r>
            <a:r>
              <a:rPr lang="da-DK" dirty="0">
                <a:ea typeface="Calibri" panose="020F0502020204030204" pitchFamily="34" charset="0"/>
                <a:cs typeface="Calibri" panose="020F0502020204030204" pitchFamily="34" charset="0"/>
              </a:rPr>
              <a:t>A</a:t>
            </a:r>
            <a:r>
              <a:rPr lang="da-DK" sz="2800" dirty="0">
                <a:effectLst/>
                <a:ea typeface="Calibri" panose="020F0502020204030204" pitchFamily="34" charset="0"/>
                <a:cs typeface="Calibri" panose="020F0502020204030204" pitchFamily="34" charset="0"/>
              </a:rPr>
              <a:t>rbejdstegning”).</a:t>
            </a:r>
            <a:endParaRPr lang="da-DK" sz="2800" dirty="0">
              <a:effectLst/>
              <a:ea typeface="Calibri" panose="020F0502020204030204" pitchFamily="34" charset="0"/>
              <a:cs typeface="Times New Roman" panose="02020603050405020304" pitchFamily="18" charset="0"/>
            </a:endParaRPr>
          </a:p>
          <a:p>
            <a:endParaRPr lang="da-DK" dirty="0"/>
          </a:p>
        </p:txBody>
      </p:sp>
    </p:spTree>
    <p:extLst>
      <p:ext uri="{BB962C8B-B14F-4D97-AF65-F5344CB8AC3E}">
        <p14:creationId xmlns:p14="http://schemas.microsoft.com/office/powerpoint/2010/main" val="146060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descr="Et billede, der indeholder tekst, skærmbillede, Font/skrifttype, logo&#10;&#10;Automatisk genereret beskrivelse">
            <a:extLst>
              <a:ext uri="{FF2B5EF4-FFF2-40B4-BE49-F238E27FC236}">
                <a16:creationId xmlns:a16="http://schemas.microsoft.com/office/drawing/2014/main" id="{2544519D-1F18-1EE3-A068-A41EAB1F05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203" t="26338" r="26911" b="26526"/>
          <a:stretch/>
        </p:blipFill>
        <p:spPr>
          <a:xfrm>
            <a:off x="695325" y="1217974"/>
            <a:ext cx="1575598" cy="1584000"/>
          </a:xfrm>
          <a:prstGeom prst="rect">
            <a:avLst/>
          </a:prstGeom>
        </p:spPr>
      </p:pic>
      <p:pic>
        <p:nvPicPr>
          <p:cNvPr id="5" name="Billede 4" descr="Et billede, der indeholder cirkel, tekst, skærmbillede, logo&#10;&#10;Automatisk genereret beskrivelse">
            <a:extLst>
              <a:ext uri="{FF2B5EF4-FFF2-40B4-BE49-F238E27FC236}">
                <a16:creationId xmlns:a16="http://schemas.microsoft.com/office/drawing/2014/main" id="{106FEBA1-22DE-9996-E08C-A8A093C116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03" t="26839" r="26911" b="26901"/>
          <a:stretch/>
        </p:blipFill>
        <p:spPr>
          <a:xfrm>
            <a:off x="695325" y="2933157"/>
            <a:ext cx="1588282" cy="1584000"/>
          </a:xfrm>
          <a:prstGeom prst="rect">
            <a:avLst/>
          </a:prstGeom>
        </p:spPr>
      </p:pic>
      <p:sp>
        <p:nvSpPr>
          <p:cNvPr id="2" name="Titel 1">
            <a:extLst>
              <a:ext uri="{FF2B5EF4-FFF2-40B4-BE49-F238E27FC236}">
                <a16:creationId xmlns:a16="http://schemas.microsoft.com/office/drawing/2014/main" id="{45F20106-2CFA-2E2C-7563-627956A3D851}"/>
              </a:ext>
            </a:extLst>
          </p:cNvPr>
          <p:cNvSpPr>
            <a:spLocks noGrp="1"/>
          </p:cNvSpPr>
          <p:nvPr>
            <p:ph type="title"/>
          </p:nvPr>
        </p:nvSpPr>
        <p:spPr/>
        <p:txBody>
          <a:bodyPr/>
          <a:lstStyle/>
          <a:p>
            <a:r>
              <a:rPr lang="da-DK" dirty="0"/>
              <a:t>Logbog</a:t>
            </a:r>
          </a:p>
        </p:txBody>
      </p:sp>
      <p:sp>
        <p:nvSpPr>
          <p:cNvPr id="4" name="Pladsholder til indhold 2">
            <a:extLst>
              <a:ext uri="{FF2B5EF4-FFF2-40B4-BE49-F238E27FC236}">
                <a16:creationId xmlns:a16="http://schemas.microsoft.com/office/drawing/2014/main" id="{521DF130-4BA7-4295-AC56-4B141E200DEB}"/>
              </a:ext>
            </a:extLst>
          </p:cNvPr>
          <p:cNvSpPr txBox="1">
            <a:spLocks/>
          </p:cNvSpPr>
          <p:nvPr/>
        </p:nvSpPr>
        <p:spPr>
          <a:xfrm>
            <a:off x="3068516" y="130500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da-DK" dirty="0"/>
              <a:t>I skal føre logbog undervejs.</a:t>
            </a:r>
          </a:p>
          <a:p>
            <a:pPr marL="0" indent="0">
              <a:spcAft>
                <a:spcPts val="0"/>
              </a:spcAft>
              <a:buNone/>
            </a:pPr>
            <a:endParaRPr lang="da-DK" dirty="0"/>
          </a:p>
          <a:p>
            <a:pPr marL="0" indent="0">
              <a:spcAft>
                <a:spcPts val="0"/>
              </a:spcAft>
              <a:buNone/>
            </a:pPr>
            <a:r>
              <a:rPr lang="da-DK" dirty="0"/>
              <a:t>Følgende skal som minimum være besvaret i logbogen efter dagens lektion:</a:t>
            </a:r>
          </a:p>
          <a:p>
            <a:pPr marL="0" indent="0">
              <a:spcAft>
                <a:spcPts val="0"/>
              </a:spcAft>
              <a:buNone/>
            </a:pPr>
            <a:endParaRPr lang="da-DK" dirty="0"/>
          </a:p>
          <a:p>
            <a:pPr marL="342900" lvl="0" indent="-342900">
              <a:lnSpc>
                <a:spcPts val="1400"/>
              </a:lnSpc>
              <a:buFont typeface="Symbol" panose="05050102010706020507" pitchFamily="18" charset="2"/>
              <a:buChar char=""/>
            </a:pPr>
            <a:r>
              <a:rPr lang="da-DK" sz="1600" dirty="0">
                <a:effectLst/>
                <a:ea typeface="Calibri" panose="020F0502020204030204" pitchFamily="34" charset="0"/>
                <a:cs typeface="Times New Roman" panose="02020603050405020304" pitchFamily="18" charset="0"/>
              </a:rPr>
              <a:t>Dato:</a:t>
            </a:r>
          </a:p>
          <a:p>
            <a:pPr marL="342900" lvl="0" indent="-342900">
              <a:lnSpc>
                <a:spcPts val="1400"/>
              </a:lnSpc>
              <a:buFont typeface="Symbol" panose="05050102010706020507" pitchFamily="18" charset="2"/>
              <a:buChar char=""/>
            </a:pPr>
            <a:r>
              <a:rPr lang="da-DK" sz="1600" dirty="0">
                <a:effectLst/>
                <a:ea typeface="Arial" panose="020B0604020202020204" pitchFamily="34" charset="0"/>
                <a:cs typeface="Arial" panose="020B0604020202020204" pitchFamily="34" charset="0"/>
              </a:rPr>
              <a:t>Vi har lavet: </a:t>
            </a:r>
            <a:endParaRPr lang="da-DK" sz="1600" dirty="0">
              <a:effectLst/>
              <a:ea typeface="Calibri" panose="020F0502020204030204" pitchFamily="34" charset="0"/>
              <a:cs typeface="Times New Roman" panose="02020603050405020304" pitchFamily="18" charset="0"/>
            </a:endParaRPr>
          </a:p>
          <a:p>
            <a:pPr marL="342900" lvl="0" indent="-342900">
              <a:lnSpc>
                <a:spcPts val="1400"/>
              </a:lnSpc>
              <a:buFont typeface="Symbol" panose="05050102010706020507" pitchFamily="18" charset="2"/>
              <a:buChar char=""/>
            </a:pPr>
            <a:r>
              <a:rPr lang="da-DK" sz="1600" dirty="0">
                <a:effectLst/>
                <a:ea typeface="Arial" panose="020B0604020202020204" pitchFamily="34" charset="0"/>
                <a:cs typeface="Arial" panose="020B0604020202020204" pitchFamily="34" charset="0"/>
              </a:rPr>
              <a:t>Vi skal til næste gang:</a:t>
            </a:r>
            <a:endParaRPr lang="da-DK" sz="1600" dirty="0">
              <a:effectLst/>
              <a:ea typeface="Calibri" panose="020F0502020204030204" pitchFamily="34" charset="0"/>
              <a:cs typeface="Times New Roman" panose="02020603050405020304" pitchFamily="18" charset="0"/>
            </a:endParaRPr>
          </a:p>
          <a:p>
            <a:pPr marL="342900" lvl="0" indent="-342900">
              <a:lnSpc>
                <a:spcPts val="1400"/>
              </a:lnSpc>
              <a:spcAft>
                <a:spcPts val="1000"/>
              </a:spcAft>
              <a:buFont typeface="Symbol" panose="05050102010706020507" pitchFamily="18" charset="2"/>
              <a:buChar char=""/>
            </a:pPr>
            <a:r>
              <a:rPr lang="da-DK" sz="1600" dirty="0">
                <a:effectLst/>
                <a:ea typeface="Arial" panose="020B0604020202020204" pitchFamily="34" charset="0"/>
                <a:cs typeface="Arial" panose="020B0604020202020204" pitchFamily="34" charset="0"/>
              </a:rPr>
              <a:t>Hvad vil vi gerne nå næste gang:</a:t>
            </a:r>
            <a:endParaRPr lang="da-DK" sz="1600" dirty="0">
              <a:effectLs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da-DK" sz="1400" dirty="0"/>
          </a:p>
        </p:txBody>
      </p:sp>
    </p:spTree>
    <p:extLst>
      <p:ext uri="{BB962C8B-B14F-4D97-AF65-F5344CB8AC3E}">
        <p14:creationId xmlns:p14="http://schemas.microsoft.com/office/powerpoint/2010/main" val="115476621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dsholder til indhold 2">
            <a:extLst>
              <a:ext uri="{FF2B5EF4-FFF2-40B4-BE49-F238E27FC236}">
                <a16:creationId xmlns:a16="http://schemas.microsoft.com/office/drawing/2014/main" id="{C7119317-3F8F-605B-BEED-98410AE74C8F}"/>
              </a:ext>
            </a:extLst>
          </p:cNvPr>
          <p:cNvSpPr txBox="1">
            <a:spLocks/>
          </p:cNvSpPr>
          <p:nvPr/>
        </p:nvSpPr>
        <p:spPr>
          <a:xfrm>
            <a:off x="2112168" y="3294000"/>
            <a:ext cx="810101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a-DK" sz="2400" dirty="0">
                <a:solidFill>
                  <a:srgbClr val="224B5A"/>
                </a:solidFill>
                <a:latin typeface="BetonEF" panose="020B0604020202020204" charset="0"/>
              </a:rPr>
              <a:t>Forsøgsrunde</a:t>
            </a:r>
          </a:p>
          <a:p>
            <a:pPr marL="0" indent="0" algn="ctr">
              <a:buNone/>
            </a:pPr>
            <a:r>
              <a:rPr lang="da-DK" sz="2400" dirty="0">
                <a:solidFill>
                  <a:srgbClr val="224B5A"/>
                </a:solidFill>
                <a:latin typeface="BetonEF" panose="020B0604020202020204" charset="0"/>
              </a:rPr>
              <a:t>Databehandling og planlægning</a:t>
            </a:r>
          </a:p>
          <a:p>
            <a:pPr marL="0" indent="0" algn="ctr">
              <a:buNone/>
            </a:pPr>
            <a:endParaRPr lang="da-DK" sz="2400" dirty="0">
              <a:solidFill>
                <a:srgbClr val="224B5A"/>
              </a:solidFill>
              <a:latin typeface="BetonEF" panose="020B0604020202020204" charset="0"/>
            </a:endParaRPr>
          </a:p>
        </p:txBody>
      </p:sp>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4</a:t>
            </a:r>
          </a:p>
        </p:txBody>
      </p:sp>
    </p:spTree>
    <p:extLst>
      <p:ext uri="{BB962C8B-B14F-4D97-AF65-F5344CB8AC3E}">
        <p14:creationId xmlns:p14="http://schemas.microsoft.com/office/powerpoint/2010/main" val="25359300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D17EE-7A2E-5A2E-1FE7-AE2BE17D8C5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E65A20-703C-EBA8-D5D4-05BA6BC7CEB9}"/>
              </a:ext>
            </a:extLst>
          </p:cNvPr>
          <p:cNvSpPr>
            <a:spLocks noGrp="1"/>
          </p:cNvSpPr>
          <p:nvPr>
            <p:ph type="title"/>
          </p:nvPr>
        </p:nvSpPr>
        <p:spPr/>
        <p:txBody>
          <a:bodyPr/>
          <a:lstStyle/>
          <a:p>
            <a:r>
              <a:rPr lang="da-DK" sz="4400" dirty="0">
                <a:solidFill>
                  <a:srgbClr val="224B5A"/>
                </a:solidFill>
                <a:effectLst/>
                <a:latin typeface="BetonEF" panose="020B0604020202020204" charset="0"/>
                <a:ea typeface="Calibri" panose="020F0502020204030204" pitchFamily="34" charset="0"/>
                <a:cs typeface="Calibri" panose="020F0502020204030204" pitchFamily="34" charset="0"/>
              </a:rPr>
              <a:t>Forsøgsrunde</a:t>
            </a:r>
            <a:endParaRPr lang="da-DK" dirty="0">
              <a:solidFill>
                <a:srgbClr val="224B5A"/>
              </a:solidFill>
            </a:endParaRPr>
          </a:p>
        </p:txBody>
      </p:sp>
      <p:sp>
        <p:nvSpPr>
          <p:cNvPr id="3" name="Pladsholder til indhold 2">
            <a:extLst>
              <a:ext uri="{FF2B5EF4-FFF2-40B4-BE49-F238E27FC236}">
                <a16:creationId xmlns:a16="http://schemas.microsoft.com/office/drawing/2014/main" id="{BA61207C-14CB-430D-7FC3-F1FFFBF79837}"/>
              </a:ext>
            </a:extLst>
          </p:cNvPr>
          <p:cNvSpPr>
            <a:spLocks noGrp="1"/>
          </p:cNvSpPr>
          <p:nvPr>
            <p:ph idx="1"/>
          </p:nvPr>
        </p:nvSpPr>
        <p:spPr/>
        <p:txBody>
          <a:bodyPr/>
          <a:lstStyle/>
          <a:p>
            <a:pPr marL="0" indent="0">
              <a:lnSpc>
                <a:spcPct val="115000"/>
              </a:lnSpc>
              <a:spcAft>
                <a:spcPts val="600"/>
              </a:spcAft>
              <a:buNone/>
            </a:pPr>
            <a:r>
              <a:rPr lang="da-DK" sz="1800" dirty="0">
                <a:effectLst/>
                <a:latin typeface="Work Sans" pitchFamily="2" charset="0"/>
                <a:ea typeface="Calibri" panose="020F0502020204030204" pitchFamily="34" charset="0"/>
                <a:cs typeface="Calibri" panose="020F0502020204030204" pitchFamily="34" charset="0"/>
              </a:rPr>
              <a:t>De resterende grupper laver forsøg, mens de, der har prøvet af, arbejder med databehandling og planlægning.</a:t>
            </a:r>
            <a:endParaRPr lang="da-DK" sz="1800" dirty="0">
              <a:effectLst/>
              <a:latin typeface="Work Sans" pitchFamily="2" charset="0"/>
              <a:ea typeface="Calibri" panose="020F0502020204030204" pitchFamily="34" charset="0"/>
              <a:cs typeface="Times New Roman" panose="02020603050405020304" pitchFamily="18" charset="0"/>
            </a:endParaRPr>
          </a:p>
          <a:p>
            <a:pPr marL="0" indent="0">
              <a:buNone/>
            </a:pPr>
            <a:endParaRPr lang="da-DK" dirty="0">
              <a:latin typeface="Work Sans" pitchFamily="2" charset="0"/>
            </a:endParaRPr>
          </a:p>
        </p:txBody>
      </p:sp>
    </p:spTree>
    <p:extLst>
      <p:ext uri="{BB962C8B-B14F-4D97-AF65-F5344CB8AC3E}">
        <p14:creationId xmlns:p14="http://schemas.microsoft.com/office/powerpoint/2010/main" val="2970718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descr="Et billede, der indeholder tekst, skærmbillede, Font/skrifttype, logo&#10;&#10;Automatisk genereret beskrivelse">
            <a:extLst>
              <a:ext uri="{FF2B5EF4-FFF2-40B4-BE49-F238E27FC236}">
                <a16:creationId xmlns:a16="http://schemas.microsoft.com/office/drawing/2014/main" id="{2544519D-1F18-1EE3-A068-A41EAB1F05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203" t="26338" r="26911" b="26526"/>
          <a:stretch/>
        </p:blipFill>
        <p:spPr>
          <a:xfrm>
            <a:off x="695325" y="1217974"/>
            <a:ext cx="1588282" cy="1596752"/>
          </a:xfrm>
          <a:prstGeom prst="rect">
            <a:avLst/>
          </a:prstGeom>
        </p:spPr>
      </p:pic>
      <p:pic>
        <p:nvPicPr>
          <p:cNvPr id="5" name="Billede 4" descr="Et billede, der indeholder cirkel, tekst, skærmbillede, logo&#10;&#10;Automatisk genereret beskrivelse">
            <a:extLst>
              <a:ext uri="{FF2B5EF4-FFF2-40B4-BE49-F238E27FC236}">
                <a16:creationId xmlns:a16="http://schemas.microsoft.com/office/drawing/2014/main" id="{106FEBA1-22DE-9996-E08C-A8A093C116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03" t="26839" r="26911" b="26901"/>
          <a:stretch/>
        </p:blipFill>
        <p:spPr>
          <a:xfrm>
            <a:off x="695325" y="2897066"/>
            <a:ext cx="1588282" cy="1584000"/>
          </a:xfrm>
          <a:prstGeom prst="rect">
            <a:avLst/>
          </a:prstGeom>
        </p:spPr>
      </p:pic>
      <p:sp>
        <p:nvSpPr>
          <p:cNvPr id="2" name="Titel 1">
            <a:extLst>
              <a:ext uri="{FF2B5EF4-FFF2-40B4-BE49-F238E27FC236}">
                <a16:creationId xmlns:a16="http://schemas.microsoft.com/office/drawing/2014/main" id="{45F20106-2CFA-2E2C-7563-627956A3D851}"/>
              </a:ext>
            </a:extLst>
          </p:cNvPr>
          <p:cNvSpPr>
            <a:spLocks noGrp="1"/>
          </p:cNvSpPr>
          <p:nvPr>
            <p:ph type="title"/>
          </p:nvPr>
        </p:nvSpPr>
        <p:spPr/>
        <p:txBody>
          <a:bodyPr/>
          <a:lstStyle/>
          <a:p>
            <a:r>
              <a:rPr lang="da-DK" dirty="0"/>
              <a:t>Logbog</a:t>
            </a:r>
          </a:p>
        </p:txBody>
      </p:sp>
      <p:sp>
        <p:nvSpPr>
          <p:cNvPr id="4" name="Pladsholder til indhold 2">
            <a:extLst>
              <a:ext uri="{FF2B5EF4-FFF2-40B4-BE49-F238E27FC236}">
                <a16:creationId xmlns:a16="http://schemas.microsoft.com/office/drawing/2014/main" id="{521DF130-4BA7-4295-AC56-4B141E200DEB}"/>
              </a:ext>
            </a:extLst>
          </p:cNvPr>
          <p:cNvSpPr txBox="1">
            <a:spLocks/>
          </p:cNvSpPr>
          <p:nvPr/>
        </p:nvSpPr>
        <p:spPr>
          <a:xfrm>
            <a:off x="2923442" y="138407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da-DK" sz="1400" dirty="0"/>
          </a:p>
        </p:txBody>
      </p:sp>
      <p:sp>
        <p:nvSpPr>
          <p:cNvPr id="7" name="Tekstfelt 6">
            <a:extLst>
              <a:ext uri="{FF2B5EF4-FFF2-40B4-BE49-F238E27FC236}">
                <a16:creationId xmlns:a16="http://schemas.microsoft.com/office/drawing/2014/main" id="{C871211C-E01E-8E7D-C8B1-1B7527070065}"/>
              </a:ext>
            </a:extLst>
          </p:cNvPr>
          <p:cNvSpPr txBox="1"/>
          <p:nvPr/>
        </p:nvSpPr>
        <p:spPr>
          <a:xfrm>
            <a:off x="3355181" y="1384070"/>
            <a:ext cx="6710362" cy="2657138"/>
          </a:xfrm>
          <a:prstGeom prst="rect">
            <a:avLst/>
          </a:prstGeom>
          <a:noFill/>
        </p:spPr>
        <p:txBody>
          <a:bodyPr wrap="square">
            <a:spAutoFit/>
          </a:bodyPr>
          <a:lstStyle/>
          <a:p>
            <a:pPr marL="0" indent="0">
              <a:spcAft>
                <a:spcPts val="0"/>
              </a:spcAft>
              <a:buNone/>
            </a:pPr>
            <a:r>
              <a:rPr lang="da-DK" dirty="0">
                <a:latin typeface="Work Sans" pitchFamily="2" charset="0"/>
              </a:rPr>
              <a:t>I skal føre logbog undervejs.</a:t>
            </a:r>
          </a:p>
          <a:p>
            <a:pPr marL="0" indent="0">
              <a:spcAft>
                <a:spcPts val="0"/>
              </a:spcAft>
              <a:buNone/>
            </a:pPr>
            <a:endParaRPr lang="da-DK" dirty="0">
              <a:latin typeface="Work Sans" pitchFamily="2" charset="0"/>
            </a:endParaRPr>
          </a:p>
          <a:p>
            <a:pPr marL="0" indent="0">
              <a:spcAft>
                <a:spcPts val="0"/>
              </a:spcAft>
              <a:buNone/>
            </a:pPr>
            <a:r>
              <a:rPr lang="da-DK" dirty="0">
                <a:latin typeface="Work Sans" pitchFamily="2" charset="0"/>
              </a:rPr>
              <a:t>Følgende skal som minimum være besvaret i logbogen efter dagens lektion:</a:t>
            </a:r>
          </a:p>
          <a:p>
            <a:pPr marL="0" indent="0">
              <a:spcAft>
                <a:spcPts val="0"/>
              </a:spcAft>
              <a:buNone/>
            </a:pPr>
            <a:endParaRPr lang="da-DK" dirty="0">
              <a:latin typeface="Work Sans" pitchFamily="2"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Calibri" panose="020F0502020204030204" pitchFamily="34" charset="0"/>
                <a:cs typeface="Times New Roman" panose="02020603050405020304" pitchFamily="18" charset="0"/>
              </a:rPr>
              <a:t>Dato:</a:t>
            </a: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Vi har lavet: </a:t>
            </a:r>
            <a:endParaRPr lang="da-DK" sz="1800" dirty="0">
              <a:effectLst/>
              <a:latin typeface="Work Sans" pitchFamily="2" charset="0"/>
              <a:ea typeface="Calibri" panose="020F0502020204030204" pitchFamily="34" charset="0"/>
              <a:cs typeface="Times New Roman" panose="02020603050405020304" pitchFamily="18"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Vi skal til næste gang:</a:t>
            </a:r>
            <a:endParaRPr lang="da-DK" sz="1800" dirty="0">
              <a:effectLst/>
              <a:latin typeface="Work Sans" pitchFamily="2" charset="0"/>
              <a:ea typeface="Calibri" panose="020F0502020204030204" pitchFamily="34" charset="0"/>
              <a:cs typeface="Times New Roman" panose="02020603050405020304" pitchFamily="18"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Hvad vil vi gerne nå næste gang:</a:t>
            </a:r>
            <a:endParaRPr lang="da-DK" sz="1800" dirty="0">
              <a:effectLst/>
              <a:latin typeface="Work Sans"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9173285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64FAB6E3-0B42-1FEC-CE7D-6FF2B57C8D7D}"/>
              </a:ext>
            </a:extLst>
          </p:cNvPr>
          <p:cNvSpPr txBox="1">
            <a:spLocks/>
          </p:cNvSpPr>
          <p:nvPr/>
        </p:nvSpPr>
        <p:spPr>
          <a:xfrm>
            <a:off x="1512642" y="3199323"/>
            <a:ext cx="937626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a-DK" sz="2400" dirty="0">
                <a:latin typeface="BetonEF" panose="020B0604020202020204" charset="0"/>
              </a:rPr>
              <a:t>Del og byt om undersøgelser og forsøg</a:t>
            </a:r>
          </a:p>
          <a:p>
            <a:pPr marL="0" indent="0" algn="ctr">
              <a:buNone/>
            </a:pPr>
            <a:r>
              <a:rPr lang="da-DK" sz="2400" dirty="0">
                <a:latin typeface="BetonEF" panose="020B0604020202020204" charset="0"/>
              </a:rPr>
              <a:t>Opsamling i gruppen</a:t>
            </a:r>
          </a:p>
          <a:p>
            <a:pPr marL="0" indent="0" algn="ctr">
              <a:buNone/>
            </a:pPr>
            <a:r>
              <a:rPr lang="da-DK" sz="2400" dirty="0">
                <a:latin typeface="BetonEF" panose="020B0604020202020204" charset="0"/>
              </a:rPr>
              <a:t>Videre </a:t>
            </a:r>
            <a:r>
              <a:rPr lang="da-DK" sz="2400">
                <a:latin typeface="BetonEF" panose="020B0604020202020204" charset="0"/>
              </a:rPr>
              <a:t>med gruppearbejdet - </a:t>
            </a:r>
            <a:r>
              <a:rPr lang="da-DK" sz="2400" dirty="0">
                <a:latin typeface="BetonEF" panose="020B0604020202020204" charset="0"/>
              </a:rPr>
              <a:t>herunder planlægning af forsøgsarbejde</a:t>
            </a:r>
          </a:p>
        </p:txBody>
      </p:sp>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35788" y="5637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5</a:t>
            </a:r>
          </a:p>
        </p:txBody>
      </p:sp>
    </p:spTree>
    <p:extLst>
      <p:ext uri="{BB962C8B-B14F-4D97-AF65-F5344CB8AC3E}">
        <p14:creationId xmlns:p14="http://schemas.microsoft.com/office/powerpoint/2010/main" val="2953524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97A730-AB22-6F91-8A3A-514C9E91978F}"/>
              </a:ext>
            </a:extLst>
          </p:cNvPr>
          <p:cNvSpPr>
            <a:spLocks noGrp="1"/>
          </p:cNvSpPr>
          <p:nvPr>
            <p:ph type="title"/>
          </p:nvPr>
        </p:nvSpPr>
        <p:spPr/>
        <p:txBody>
          <a:bodyPr/>
          <a:lstStyle/>
          <a:p>
            <a:r>
              <a:rPr lang="da-DK" dirty="0">
                <a:solidFill>
                  <a:srgbClr val="224B5A"/>
                </a:solidFill>
              </a:rPr>
              <a:t>Del og byt om undersøgelser og forsøg</a:t>
            </a:r>
          </a:p>
        </p:txBody>
      </p:sp>
      <p:sp>
        <p:nvSpPr>
          <p:cNvPr id="3" name="Tekstfelt 2">
            <a:extLst>
              <a:ext uri="{FF2B5EF4-FFF2-40B4-BE49-F238E27FC236}">
                <a16:creationId xmlns:a16="http://schemas.microsoft.com/office/drawing/2014/main" id="{1FD983DE-629A-C6B5-BB6C-E88798DC06C1}"/>
              </a:ext>
            </a:extLst>
          </p:cNvPr>
          <p:cNvSpPr txBox="1"/>
          <p:nvPr/>
        </p:nvSpPr>
        <p:spPr>
          <a:xfrm>
            <a:off x="695325" y="1273850"/>
            <a:ext cx="8705850" cy="4247317"/>
          </a:xfrm>
          <a:prstGeom prst="rect">
            <a:avLst/>
          </a:prstGeom>
          <a:noFill/>
        </p:spPr>
        <p:txBody>
          <a:bodyPr wrap="square">
            <a:spAutoFit/>
          </a:bodyPr>
          <a:lstStyle/>
          <a:p>
            <a:pPr marL="0" indent="0">
              <a:spcAft>
                <a:spcPts val="0"/>
              </a:spcAft>
              <a:buNone/>
            </a:pPr>
            <a:r>
              <a:rPr lang="da-DK" dirty="0">
                <a:latin typeface="Work Sans" pitchFamily="2" charset="0"/>
              </a:rPr>
              <a:t>2 personer fra gruppe 1 besøger gruppe 2. </a:t>
            </a:r>
          </a:p>
          <a:p>
            <a:pPr marL="0" indent="0">
              <a:spcAft>
                <a:spcPts val="0"/>
              </a:spcAft>
              <a:buNone/>
            </a:pPr>
            <a:r>
              <a:rPr lang="da-DK" dirty="0">
                <a:latin typeface="Work Sans" pitchFamily="2" charset="0"/>
              </a:rPr>
              <a:t>2 personer fra gruppe 2 besøger gruppe 3. </a:t>
            </a:r>
          </a:p>
          <a:p>
            <a:pPr marL="0" indent="0">
              <a:spcAft>
                <a:spcPts val="0"/>
              </a:spcAft>
              <a:buNone/>
            </a:pPr>
            <a:r>
              <a:rPr lang="da-DK" dirty="0">
                <a:latin typeface="Work Sans" pitchFamily="2" charset="0"/>
              </a:rPr>
              <a:t>Osv. … </a:t>
            </a:r>
          </a:p>
          <a:p>
            <a:pPr marL="0" indent="0">
              <a:spcAft>
                <a:spcPts val="0"/>
              </a:spcAft>
              <a:buNone/>
            </a:pPr>
            <a:endParaRPr lang="da-DK" dirty="0">
              <a:latin typeface="Work Sans" pitchFamily="2" charset="0"/>
            </a:endParaRPr>
          </a:p>
          <a:p>
            <a:pPr marL="0" indent="0">
              <a:spcAft>
                <a:spcPts val="0"/>
              </a:spcAft>
              <a:buNone/>
            </a:pPr>
            <a:r>
              <a:rPr lang="da-DK" dirty="0">
                <a:latin typeface="Work Sans" pitchFamily="2" charset="0"/>
              </a:rPr>
              <a:t>Forklar hinanden, hvad I har lavet, og hvilke udfordringer I har haft i jeres arbejde indtil nu. </a:t>
            </a:r>
          </a:p>
          <a:p>
            <a:pPr marL="0" indent="0">
              <a:spcAft>
                <a:spcPts val="0"/>
              </a:spcAft>
              <a:buNone/>
            </a:pPr>
            <a:endParaRPr lang="da-DK" dirty="0">
              <a:latin typeface="Work Sans" pitchFamily="2" charset="0"/>
            </a:endParaRPr>
          </a:p>
          <a:p>
            <a:pPr marL="0" indent="0">
              <a:spcAft>
                <a:spcPts val="0"/>
              </a:spcAft>
              <a:buNone/>
            </a:pPr>
            <a:r>
              <a:rPr lang="da-DK" dirty="0">
                <a:latin typeface="Work Sans" pitchFamily="2" charset="0"/>
              </a:rPr>
              <a:t>Kom ind på, hvordan I har lavet jeres forsøgsopstilling, og hvordan I planlægger at lave jeres videre arbejde frem til en færdig pakkeliste. Både den </a:t>
            </a:r>
            <a:r>
              <a:rPr lang="da-DK">
                <a:latin typeface="Work Sans" pitchFamily="2" charset="0"/>
              </a:rPr>
              <a:t>besøgende og den </a:t>
            </a:r>
            <a:r>
              <a:rPr lang="da-DK" dirty="0">
                <a:latin typeface="Work Sans" pitchFamily="2" charset="0"/>
              </a:rPr>
              <a:t>besøgte gruppe fortæller. </a:t>
            </a:r>
          </a:p>
          <a:p>
            <a:pPr marL="0" indent="0">
              <a:spcAft>
                <a:spcPts val="0"/>
              </a:spcAft>
              <a:buNone/>
            </a:pPr>
            <a:endParaRPr lang="da-DK" dirty="0">
              <a:latin typeface="Work Sans" pitchFamily="2" charset="0"/>
            </a:endParaRPr>
          </a:p>
          <a:p>
            <a:pPr marL="0" indent="0">
              <a:spcAft>
                <a:spcPts val="0"/>
              </a:spcAft>
              <a:buNone/>
            </a:pPr>
            <a:r>
              <a:rPr lang="da-DK" dirty="0">
                <a:latin typeface="Work Sans" pitchFamily="2" charset="0"/>
              </a:rPr>
              <a:t>Efter ca</a:t>
            </a:r>
            <a:r>
              <a:rPr lang="da-DK">
                <a:latin typeface="Work Sans" pitchFamily="2" charset="0"/>
              </a:rPr>
              <a:t>. 7 + 2 </a:t>
            </a:r>
            <a:r>
              <a:rPr lang="da-DK" dirty="0">
                <a:latin typeface="Work Sans" pitchFamily="2" charset="0"/>
              </a:rPr>
              <a:t>minutter byttes der, således at de sidste 2 minutter er til at lave lidt noter om, hvad man har hørt og fået af gode ideer.</a:t>
            </a:r>
          </a:p>
          <a:p>
            <a:pPr marL="0" indent="0">
              <a:spcAft>
                <a:spcPts val="0"/>
              </a:spcAft>
              <a:buNone/>
            </a:pPr>
            <a:endParaRPr lang="da-DK" dirty="0">
              <a:latin typeface="Work Sans" pitchFamily="2" charset="0"/>
            </a:endParaRPr>
          </a:p>
          <a:p>
            <a:pPr marL="0" indent="0">
              <a:spcAft>
                <a:spcPts val="0"/>
              </a:spcAft>
              <a:buNone/>
            </a:pPr>
            <a:r>
              <a:rPr lang="da-DK" dirty="0">
                <a:latin typeface="Work Sans" pitchFamily="2" charset="0"/>
              </a:rPr>
              <a:t>Herefter gentages processen, hvor gruppe 1 besøger gruppe 3 osv. </a:t>
            </a:r>
          </a:p>
        </p:txBody>
      </p:sp>
    </p:spTree>
    <p:extLst>
      <p:ext uri="{BB962C8B-B14F-4D97-AF65-F5344CB8AC3E}">
        <p14:creationId xmlns:p14="http://schemas.microsoft.com/office/powerpoint/2010/main" val="271360585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latin typeface="BetonEF" pitchFamily="50" charset="0"/>
              </a:rPr>
              <a:t> </a:t>
            </a: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a:t>
            </a:r>
          </a:p>
        </p:txBody>
      </p:sp>
      <p:sp>
        <p:nvSpPr>
          <p:cNvPr id="3" name="Pladsholder til indhold 2">
            <a:extLst>
              <a:ext uri="{FF2B5EF4-FFF2-40B4-BE49-F238E27FC236}">
                <a16:creationId xmlns:a16="http://schemas.microsoft.com/office/drawing/2014/main" id="{C67F1898-7240-B7AE-D978-EC8BACCD07C9}"/>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5000"/>
              </a:lnSpc>
              <a:spcAft>
                <a:spcPts val="600"/>
              </a:spcAft>
              <a:buNone/>
            </a:pPr>
            <a:r>
              <a:rPr lang="da-DK" sz="2400" dirty="0">
                <a:solidFill>
                  <a:srgbClr val="224B5A"/>
                </a:solidFill>
                <a:latin typeface="BetonEF" panose="020B0604020202020204" charset="0"/>
                <a:ea typeface="Calibri" panose="020F0502020204030204" pitchFamily="34" charset="0"/>
                <a:cs typeface="Calibri" panose="020F0502020204030204" pitchFamily="34" charset="0"/>
              </a:rPr>
              <a:t>I</a:t>
            </a:r>
            <a:r>
              <a:rPr lang="da-DK" sz="2400" dirty="0">
                <a:solidFill>
                  <a:srgbClr val="224B5A"/>
                </a:solidFill>
                <a:effectLst/>
                <a:latin typeface="BetonEF" panose="020B0604020202020204" charset="0"/>
                <a:ea typeface="Calibri" panose="020F0502020204030204" pitchFamily="34" charset="0"/>
                <a:cs typeface="Calibri" panose="020F0502020204030204" pitchFamily="34" charset="0"/>
              </a:rPr>
              <a:t>ntroduktion til engineering</a:t>
            </a:r>
            <a:r>
              <a:rPr lang="da-DK" sz="2400" dirty="0">
                <a:solidFill>
                  <a:srgbClr val="224B5A"/>
                </a:solidFill>
                <a:latin typeface="BetonEF" panose="020B0604020202020204" charset="0"/>
                <a:ea typeface="Calibri" panose="020F0502020204030204" pitchFamily="34" charset="0"/>
                <a:cs typeface="Calibri" panose="020F0502020204030204" pitchFamily="34" charset="0"/>
              </a:rPr>
              <a:t> </a:t>
            </a:r>
            <a:r>
              <a:rPr lang="da-DK" sz="2400" dirty="0">
                <a:solidFill>
                  <a:srgbClr val="224B5A"/>
                </a:solidFill>
                <a:effectLst/>
                <a:latin typeface="BetonEF" panose="020B0604020202020204" charset="0"/>
                <a:ea typeface="Calibri" panose="020F0502020204030204" pitchFamily="34" charset="0"/>
                <a:cs typeface="Calibri" panose="020F0502020204030204" pitchFamily="34" charset="0"/>
              </a:rPr>
              <a:t>designprocessen</a:t>
            </a:r>
            <a:endParaRPr lang="da-DK" sz="2400" dirty="0">
              <a:solidFill>
                <a:srgbClr val="224B5A"/>
              </a:solidFill>
              <a:effectLst/>
              <a:latin typeface="BetonEF" panose="020B0604020202020204" charset="0"/>
              <a:ea typeface="Calibri" panose="020F0502020204030204" pitchFamily="34" charset="0"/>
              <a:cs typeface="Times New Roman" panose="02020603050405020304" pitchFamily="18" charset="0"/>
            </a:endParaRPr>
          </a:p>
          <a:p>
            <a:pPr marL="0" indent="0" algn="ctr">
              <a:lnSpc>
                <a:spcPct val="115000"/>
              </a:lnSpc>
              <a:spcAft>
                <a:spcPts val="600"/>
              </a:spcAft>
              <a:buNone/>
            </a:pPr>
            <a:r>
              <a:rPr lang="da-DK" sz="2400" dirty="0">
                <a:solidFill>
                  <a:srgbClr val="224B5A"/>
                </a:solidFill>
                <a:effectLst/>
                <a:latin typeface="BetonEF" panose="020B0604020202020204" charset="0"/>
                <a:ea typeface="Calibri" panose="020F0502020204030204" pitchFamily="34" charset="0"/>
                <a:cs typeface="Calibri" panose="020F0502020204030204" pitchFamily="34" charset="0"/>
              </a:rPr>
              <a:t>Introduktion af narrativ, udfordring og kriterier</a:t>
            </a:r>
            <a:endParaRPr lang="da-DK" sz="2400" dirty="0">
              <a:solidFill>
                <a:srgbClr val="224B5A"/>
              </a:solidFill>
              <a:effectLst/>
              <a:latin typeface="BetonEF" panose="020B0604020202020204" charset="0"/>
              <a:ea typeface="Calibri" panose="020F0502020204030204" pitchFamily="34" charset="0"/>
              <a:cs typeface="Times New Roman" panose="02020603050405020304" pitchFamily="18" charset="0"/>
            </a:endParaRPr>
          </a:p>
          <a:p>
            <a:pPr marL="0" indent="0" algn="ctr">
              <a:lnSpc>
                <a:spcPct val="115000"/>
              </a:lnSpc>
              <a:spcAft>
                <a:spcPts val="600"/>
              </a:spcAft>
              <a:buNone/>
            </a:pPr>
            <a:r>
              <a:rPr lang="da-DK" sz="2400" dirty="0">
                <a:solidFill>
                  <a:srgbClr val="224B5A"/>
                </a:solidFill>
                <a:latin typeface="BetonEF" panose="020B0604020202020204" charset="0"/>
                <a:ea typeface="Calibri" panose="020F0502020204030204" pitchFamily="34" charset="0"/>
                <a:cs typeface="Calibri" panose="020F0502020204030204" pitchFamily="34" charset="0"/>
              </a:rPr>
              <a:t>G</a:t>
            </a:r>
            <a:r>
              <a:rPr lang="da-DK" sz="2400" dirty="0">
                <a:solidFill>
                  <a:srgbClr val="224B5A"/>
                </a:solidFill>
                <a:effectLst/>
                <a:latin typeface="BetonEF" panose="020B0604020202020204" charset="0"/>
                <a:ea typeface="Calibri" panose="020F0502020204030204" pitchFamily="34" charset="0"/>
                <a:cs typeface="Calibri" panose="020F0502020204030204" pitchFamily="34" charset="0"/>
              </a:rPr>
              <a:t>ruppedannelse og grupperoller</a:t>
            </a:r>
            <a:endParaRPr lang="da-DK" sz="2400" dirty="0">
              <a:solidFill>
                <a:srgbClr val="224B5A"/>
              </a:solidFill>
              <a:effectLst/>
              <a:latin typeface="BetonEF"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2111976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82CC7-AB98-AA94-A6FB-3FE0F274F57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B3942BE-9CE0-8319-5120-E5D4AEE3F047}"/>
              </a:ext>
            </a:extLst>
          </p:cNvPr>
          <p:cNvSpPr>
            <a:spLocks noGrp="1"/>
          </p:cNvSpPr>
          <p:nvPr>
            <p:ph type="title"/>
          </p:nvPr>
        </p:nvSpPr>
        <p:spPr/>
        <p:txBody>
          <a:bodyPr/>
          <a:lstStyle/>
          <a:p>
            <a:r>
              <a:rPr lang="da-DK" dirty="0">
                <a:solidFill>
                  <a:srgbClr val="224B5A"/>
                </a:solidFill>
              </a:rPr>
              <a:t>Opsamling i grupper</a:t>
            </a:r>
          </a:p>
        </p:txBody>
      </p:sp>
      <p:sp>
        <p:nvSpPr>
          <p:cNvPr id="4" name="Tekstfelt 3">
            <a:extLst>
              <a:ext uri="{FF2B5EF4-FFF2-40B4-BE49-F238E27FC236}">
                <a16:creationId xmlns:a16="http://schemas.microsoft.com/office/drawing/2014/main" id="{95E105ED-E6CE-525C-0DF3-3293693A6196}"/>
              </a:ext>
            </a:extLst>
          </p:cNvPr>
          <p:cNvSpPr txBox="1"/>
          <p:nvPr/>
        </p:nvSpPr>
        <p:spPr>
          <a:xfrm>
            <a:off x="847724" y="1426250"/>
            <a:ext cx="10734675" cy="3526750"/>
          </a:xfrm>
          <a:prstGeom prst="rect">
            <a:avLst/>
          </a:prstGeom>
          <a:noFill/>
        </p:spPr>
        <p:txBody>
          <a:bodyPr wrap="square">
            <a:spAutoFit/>
          </a:bodyPr>
          <a:lstStyle/>
          <a:p>
            <a:pPr marL="0" indent="0">
              <a:spcAft>
                <a:spcPts val="0"/>
              </a:spcAft>
              <a:buNone/>
            </a:pPr>
            <a:endParaRPr lang="da-DK" dirty="0">
              <a:latin typeface="Work Sans" pitchFamily="2" charset="0"/>
            </a:endParaRPr>
          </a:p>
        </p:txBody>
      </p:sp>
    </p:spTree>
    <p:extLst>
      <p:ext uri="{BB962C8B-B14F-4D97-AF65-F5344CB8AC3E}">
        <p14:creationId xmlns:p14="http://schemas.microsoft.com/office/powerpoint/2010/main" val="222044805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3107C-3B8E-1C22-FB09-F633BAA3565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2DD12B8-4D59-EE12-30DA-61AD49736538}"/>
              </a:ext>
            </a:extLst>
          </p:cNvPr>
          <p:cNvSpPr>
            <a:spLocks noGrp="1"/>
          </p:cNvSpPr>
          <p:nvPr>
            <p:ph type="title"/>
          </p:nvPr>
        </p:nvSpPr>
        <p:spPr>
          <a:xfrm>
            <a:off x="695325" y="376060"/>
            <a:ext cx="10801350" cy="923183"/>
          </a:xfrm>
        </p:spPr>
        <p:txBody>
          <a:bodyPr/>
          <a:lstStyle/>
          <a:p>
            <a:r>
              <a:rPr lang="da-DK" dirty="0">
                <a:solidFill>
                  <a:srgbClr val="224B5A"/>
                </a:solidFill>
              </a:rPr>
              <a:t>Videre med gruppearbejdet</a:t>
            </a:r>
            <a:br>
              <a:rPr lang="da-DK" dirty="0">
                <a:solidFill>
                  <a:srgbClr val="224B5A"/>
                </a:solidFill>
              </a:rPr>
            </a:br>
            <a:r>
              <a:rPr lang="da-DK" dirty="0">
                <a:solidFill>
                  <a:srgbClr val="224B5A"/>
                </a:solidFill>
              </a:rPr>
              <a:t>- herunder planlægning af forsøgsarbejde</a:t>
            </a:r>
          </a:p>
        </p:txBody>
      </p:sp>
      <p:sp>
        <p:nvSpPr>
          <p:cNvPr id="4" name="Tekstfelt 3">
            <a:extLst>
              <a:ext uri="{FF2B5EF4-FFF2-40B4-BE49-F238E27FC236}">
                <a16:creationId xmlns:a16="http://schemas.microsoft.com/office/drawing/2014/main" id="{192BD3DF-CBF8-ECC0-8AED-BEF96DF1E6C0}"/>
              </a:ext>
            </a:extLst>
          </p:cNvPr>
          <p:cNvSpPr txBox="1"/>
          <p:nvPr/>
        </p:nvSpPr>
        <p:spPr>
          <a:xfrm>
            <a:off x="762000" y="1464350"/>
            <a:ext cx="10734675" cy="3526750"/>
          </a:xfrm>
          <a:prstGeom prst="rect">
            <a:avLst/>
          </a:prstGeom>
          <a:noFill/>
        </p:spPr>
        <p:txBody>
          <a:bodyPr wrap="square">
            <a:spAutoFit/>
          </a:bodyPr>
          <a:lstStyle/>
          <a:p>
            <a:pPr marL="0" indent="0">
              <a:spcAft>
                <a:spcPts val="0"/>
              </a:spcAft>
              <a:buNone/>
            </a:pPr>
            <a:endParaRPr lang="da-DK" dirty="0">
              <a:latin typeface="Work Sans" pitchFamily="2" charset="0"/>
            </a:endParaRPr>
          </a:p>
        </p:txBody>
      </p:sp>
    </p:spTree>
    <p:extLst>
      <p:ext uri="{BB962C8B-B14F-4D97-AF65-F5344CB8AC3E}">
        <p14:creationId xmlns:p14="http://schemas.microsoft.com/office/powerpoint/2010/main" val="16634058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D92D7-9799-FEAC-F019-2085B8C4F9C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C4A3774-8B25-9802-EBB9-02EF8FA8B94F}"/>
              </a:ext>
            </a:extLst>
          </p:cNvPr>
          <p:cNvSpPr>
            <a:spLocks noGrp="1"/>
          </p:cNvSpPr>
          <p:nvPr>
            <p:ph type="title"/>
          </p:nvPr>
        </p:nvSpPr>
        <p:spPr/>
        <p:txBody>
          <a:bodyPr/>
          <a:lstStyle/>
          <a:p>
            <a:r>
              <a:rPr lang="da-DK" dirty="0"/>
              <a:t>Logbog</a:t>
            </a:r>
          </a:p>
        </p:txBody>
      </p:sp>
      <p:sp>
        <p:nvSpPr>
          <p:cNvPr id="4" name="Pladsholder til indhold 2">
            <a:extLst>
              <a:ext uri="{FF2B5EF4-FFF2-40B4-BE49-F238E27FC236}">
                <a16:creationId xmlns:a16="http://schemas.microsoft.com/office/drawing/2014/main" id="{4C359DE0-6815-50F2-968C-33E97B932F28}"/>
              </a:ext>
            </a:extLst>
          </p:cNvPr>
          <p:cNvSpPr txBox="1">
            <a:spLocks/>
          </p:cNvSpPr>
          <p:nvPr/>
        </p:nvSpPr>
        <p:spPr>
          <a:xfrm>
            <a:off x="2923442" y="138407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da-DK" sz="1400" dirty="0"/>
          </a:p>
        </p:txBody>
      </p:sp>
      <p:pic>
        <p:nvPicPr>
          <p:cNvPr id="8" name="Billede 7" descr="Et billede, der indeholder cirkel, skærmbillede, Grafik, logo&#10;&#10;Automatisk genereret beskrivelse">
            <a:extLst>
              <a:ext uri="{FF2B5EF4-FFF2-40B4-BE49-F238E27FC236}">
                <a16:creationId xmlns:a16="http://schemas.microsoft.com/office/drawing/2014/main" id="{C5CF1AC8-8C42-8126-C0DE-4108B8B8FAC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560" t="25260" r="26521" b="28286"/>
          <a:stretch/>
        </p:blipFill>
        <p:spPr>
          <a:xfrm>
            <a:off x="601380" y="1056119"/>
            <a:ext cx="1588282" cy="1572516"/>
          </a:xfrm>
          <a:prstGeom prst="rect">
            <a:avLst/>
          </a:prstGeom>
        </p:spPr>
      </p:pic>
      <p:pic>
        <p:nvPicPr>
          <p:cNvPr id="6" name="Billede 5" descr="Et billede, der indeholder cirkel, skærmbillede, logo, Font/skrifttype&#10;&#10;Automatisk genereret beskrivelse">
            <a:extLst>
              <a:ext uri="{FF2B5EF4-FFF2-40B4-BE49-F238E27FC236}">
                <a16:creationId xmlns:a16="http://schemas.microsoft.com/office/drawing/2014/main" id="{7FE8B765-F4DA-BF65-DED0-564793DC648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34" t="27060" r="26531" b="27182"/>
          <a:stretch/>
        </p:blipFill>
        <p:spPr>
          <a:xfrm>
            <a:off x="667140" y="2766566"/>
            <a:ext cx="1617791" cy="1584000"/>
          </a:xfrm>
          <a:prstGeom prst="rect">
            <a:avLst/>
          </a:prstGeom>
        </p:spPr>
      </p:pic>
      <p:pic>
        <p:nvPicPr>
          <p:cNvPr id="7" name="Billede 6" descr="Et billede, der indeholder tekst, logo, skærmbillede, Font/skrifttype&#10;&#10;Automatisk genereret beskrivelse">
            <a:extLst>
              <a:ext uri="{FF2B5EF4-FFF2-40B4-BE49-F238E27FC236}">
                <a16:creationId xmlns:a16="http://schemas.microsoft.com/office/drawing/2014/main" id="{ABED772B-98AD-0382-747F-11677F0C751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736" t="26450" r="27019" b="26938"/>
          <a:stretch/>
        </p:blipFill>
        <p:spPr>
          <a:xfrm>
            <a:off x="713370" y="4488497"/>
            <a:ext cx="1571561" cy="1584000"/>
          </a:xfrm>
          <a:prstGeom prst="rect">
            <a:avLst/>
          </a:prstGeom>
        </p:spPr>
      </p:pic>
      <p:sp>
        <p:nvSpPr>
          <p:cNvPr id="5" name="Tekstfelt 4">
            <a:extLst>
              <a:ext uri="{FF2B5EF4-FFF2-40B4-BE49-F238E27FC236}">
                <a16:creationId xmlns:a16="http://schemas.microsoft.com/office/drawing/2014/main" id="{7E5ABAC6-411E-1CF9-805D-54DAB5B31B7D}"/>
              </a:ext>
            </a:extLst>
          </p:cNvPr>
          <p:cNvSpPr txBox="1"/>
          <p:nvPr/>
        </p:nvSpPr>
        <p:spPr>
          <a:xfrm>
            <a:off x="3355181" y="1873627"/>
            <a:ext cx="6710362" cy="2657138"/>
          </a:xfrm>
          <a:prstGeom prst="rect">
            <a:avLst/>
          </a:prstGeom>
          <a:noFill/>
        </p:spPr>
        <p:txBody>
          <a:bodyPr wrap="square">
            <a:spAutoFit/>
          </a:bodyPr>
          <a:lstStyle/>
          <a:p>
            <a:pPr marL="0" indent="0">
              <a:spcAft>
                <a:spcPts val="0"/>
              </a:spcAft>
              <a:buNone/>
            </a:pPr>
            <a:r>
              <a:rPr lang="da-DK" dirty="0">
                <a:latin typeface="Work Sans" pitchFamily="2" charset="0"/>
              </a:rPr>
              <a:t>I skal føre logbog undervejs.</a:t>
            </a:r>
          </a:p>
          <a:p>
            <a:pPr marL="0" indent="0">
              <a:spcAft>
                <a:spcPts val="0"/>
              </a:spcAft>
              <a:buNone/>
            </a:pPr>
            <a:endParaRPr lang="da-DK" dirty="0">
              <a:latin typeface="Work Sans" pitchFamily="2" charset="0"/>
            </a:endParaRPr>
          </a:p>
          <a:p>
            <a:pPr marL="0" indent="0">
              <a:spcAft>
                <a:spcPts val="0"/>
              </a:spcAft>
              <a:buNone/>
            </a:pPr>
            <a:r>
              <a:rPr lang="da-DK" dirty="0">
                <a:latin typeface="Work Sans" pitchFamily="2" charset="0"/>
              </a:rPr>
              <a:t>Følgende skal som minimum være besvaret i logbogen efter dagens lektion:</a:t>
            </a:r>
          </a:p>
          <a:p>
            <a:pPr marL="0" indent="0">
              <a:spcAft>
                <a:spcPts val="0"/>
              </a:spcAft>
              <a:buNone/>
            </a:pPr>
            <a:endParaRPr lang="da-DK" b="1" dirty="0">
              <a:latin typeface="Work Sans" pitchFamily="2"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Calibri" panose="020F0502020204030204" pitchFamily="34" charset="0"/>
                <a:cs typeface="Times New Roman" panose="02020603050405020304" pitchFamily="18" charset="0"/>
              </a:rPr>
              <a:t>Dato:</a:t>
            </a: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Vi har lavet: </a:t>
            </a:r>
            <a:endParaRPr lang="da-DK" sz="1800" dirty="0">
              <a:effectLst/>
              <a:latin typeface="Work Sans" pitchFamily="2" charset="0"/>
              <a:ea typeface="Calibri" panose="020F0502020204030204" pitchFamily="34" charset="0"/>
              <a:cs typeface="Times New Roman" panose="02020603050405020304" pitchFamily="18"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Vi skal til næste gang:</a:t>
            </a:r>
            <a:endParaRPr lang="da-DK" sz="1800" dirty="0">
              <a:effectLst/>
              <a:latin typeface="Work Sans" pitchFamily="2" charset="0"/>
              <a:ea typeface="Calibri" panose="020F0502020204030204" pitchFamily="34" charset="0"/>
              <a:cs typeface="Times New Roman" panose="02020603050405020304" pitchFamily="18"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Hvad vil vi gerne nå næste gang:</a:t>
            </a:r>
            <a:endParaRPr lang="da-DK" sz="1800" dirty="0">
              <a:effectLst/>
              <a:latin typeface="Work Sans"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768152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64FAB6E3-0B42-1FEC-CE7D-6FF2B57C8D7D}"/>
              </a:ext>
            </a:extLst>
          </p:cNvPr>
          <p:cNvSpPr txBox="1">
            <a:spLocks/>
          </p:cNvSpPr>
          <p:nvPr/>
        </p:nvSpPr>
        <p:spPr>
          <a:xfrm>
            <a:off x="1407866" y="3259785"/>
            <a:ext cx="937626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a-DK" sz="2400" dirty="0">
                <a:solidFill>
                  <a:srgbClr val="224B5A"/>
                </a:solidFill>
                <a:latin typeface="BetonEF" panose="020B0604020202020204" charset="0"/>
              </a:rPr>
              <a:t>Forsøg og gruppearbejde</a:t>
            </a:r>
          </a:p>
        </p:txBody>
      </p:sp>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1" y="1474215"/>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103841" y="1790021"/>
            <a:ext cx="5984315"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6, 7 og 8</a:t>
            </a:r>
          </a:p>
        </p:txBody>
      </p:sp>
    </p:spTree>
    <p:extLst>
      <p:ext uri="{BB962C8B-B14F-4D97-AF65-F5344CB8AC3E}">
        <p14:creationId xmlns:p14="http://schemas.microsoft.com/office/powerpoint/2010/main" val="345022115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6894E-8867-EFC9-69E1-439C81E2F7A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DF0FE9E-1EA7-0106-7636-CFFF0066970A}"/>
              </a:ext>
            </a:extLst>
          </p:cNvPr>
          <p:cNvSpPr>
            <a:spLocks noGrp="1"/>
          </p:cNvSpPr>
          <p:nvPr>
            <p:ph type="title"/>
          </p:nvPr>
        </p:nvSpPr>
        <p:spPr/>
        <p:txBody>
          <a:bodyPr/>
          <a:lstStyle/>
          <a:p>
            <a:r>
              <a:rPr lang="da-DK" dirty="0"/>
              <a:t>Logbog</a:t>
            </a:r>
          </a:p>
        </p:txBody>
      </p:sp>
      <p:sp>
        <p:nvSpPr>
          <p:cNvPr id="4" name="Pladsholder til indhold 2">
            <a:extLst>
              <a:ext uri="{FF2B5EF4-FFF2-40B4-BE49-F238E27FC236}">
                <a16:creationId xmlns:a16="http://schemas.microsoft.com/office/drawing/2014/main" id="{1BEC8C01-50EB-3133-5184-F3766B0F49F5}"/>
              </a:ext>
            </a:extLst>
          </p:cNvPr>
          <p:cNvSpPr txBox="1">
            <a:spLocks/>
          </p:cNvSpPr>
          <p:nvPr/>
        </p:nvSpPr>
        <p:spPr>
          <a:xfrm>
            <a:off x="2923442" y="138407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da-DK" sz="1400" dirty="0"/>
          </a:p>
        </p:txBody>
      </p:sp>
      <p:pic>
        <p:nvPicPr>
          <p:cNvPr id="8" name="Billede 7" descr="Et billede, der indeholder cirkel, skærmbillede, Grafik, logo&#10;&#10;Automatisk genereret beskrivelse">
            <a:extLst>
              <a:ext uri="{FF2B5EF4-FFF2-40B4-BE49-F238E27FC236}">
                <a16:creationId xmlns:a16="http://schemas.microsoft.com/office/drawing/2014/main" id="{C760094C-8EA7-BC4E-87E1-CC0369FBD40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560" t="25260" r="26521" b="28286"/>
          <a:stretch/>
        </p:blipFill>
        <p:spPr>
          <a:xfrm>
            <a:off x="890239" y="2170881"/>
            <a:ext cx="1588282" cy="1572516"/>
          </a:xfrm>
          <a:prstGeom prst="rect">
            <a:avLst/>
          </a:prstGeom>
        </p:spPr>
      </p:pic>
      <p:sp>
        <p:nvSpPr>
          <p:cNvPr id="5" name="Tekstfelt 4">
            <a:extLst>
              <a:ext uri="{FF2B5EF4-FFF2-40B4-BE49-F238E27FC236}">
                <a16:creationId xmlns:a16="http://schemas.microsoft.com/office/drawing/2014/main" id="{56818442-4C01-35D4-727F-071086C065F2}"/>
              </a:ext>
            </a:extLst>
          </p:cNvPr>
          <p:cNvSpPr txBox="1"/>
          <p:nvPr/>
        </p:nvSpPr>
        <p:spPr>
          <a:xfrm>
            <a:off x="3355181" y="1873627"/>
            <a:ext cx="6710362" cy="2657138"/>
          </a:xfrm>
          <a:prstGeom prst="rect">
            <a:avLst/>
          </a:prstGeom>
          <a:noFill/>
        </p:spPr>
        <p:txBody>
          <a:bodyPr wrap="square">
            <a:spAutoFit/>
          </a:bodyPr>
          <a:lstStyle/>
          <a:p>
            <a:pPr marL="0" indent="0">
              <a:spcAft>
                <a:spcPts val="0"/>
              </a:spcAft>
              <a:buNone/>
            </a:pPr>
            <a:r>
              <a:rPr lang="da-DK" dirty="0">
                <a:latin typeface="Work Sans" pitchFamily="2" charset="0"/>
              </a:rPr>
              <a:t>I skal føre logbog undervejs.</a:t>
            </a:r>
          </a:p>
          <a:p>
            <a:pPr marL="0" indent="0">
              <a:spcAft>
                <a:spcPts val="0"/>
              </a:spcAft>
              <a:buNone/>
            </a:pPr>
            <a:endParaRPr lang="da-DK" dirty="0">
              <a:latin typeface="Work Sans" pitchFamily="2" charset="0"/>
            </a:endParaRPr>
          </a:p>
          <a:p>
            <a:pPr marL="0" indent="0">
              <a:spcAft>
                <a:spcPts val="0"/>
              </a:spcAft>
              <a:buNone/>
            </a:pPr>
            <a:r>
              <a:rPr lang="da-DK" dirty="0">
                <a:latin typeface="Work Sans" pitchFamily="2" charset="0"/>
              </a:rPr>
              <a:t>Følgende skal som minimum være besvaret i logbogen efter dagens lektion:</a:t>
            </a:r>
          </a:p>
          <a:p>
            <a:pPr marL="0" indent="0">
              <a:spcAft>
                <a:spcPts val="0"/>
              </a:spcAft>
              <a:buNone/>
            </a:pPr>
            <a:endParaRPr lang="da-DK" b="1" dirty="0">
              <a:latin typeface="Work Sans" pitchFamily="2"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Calibri" panose="020F0502020204030204" pitchFamily="34" charset="0"/>
                <a:cs typeface="Times New Roman" panose="02020603050405020304" pitchFamily="18" charset="0"/>
              </a:rPr>
              <a:t>Dato:</a:t>
            </a: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Vi har lavet: </a:t>
            </a:r>
            <a:endParaRPr lang="da-DK" sz="1800" dirty="0">
              <a:effectLst/>
              <a:latin typeface="Work Sans" pitchFamily="2" charset="0"/>
              <a:ea typeface="Calibri" panose="020F0502020204030204" pitchFamily="34" charset="0"/>
              <a:cs typeface="Times New Roman" panose="02020603050405020304" pitchFamily="18"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Vi skal til næste gang:</a:t>
            </a:r>
            <a:endParaRPr lang="da-DK" sz="1800" dirty="0">
              <a:effectLst/>
              <a:latin typeface="Work Sans" pitchFamily="2" charset="0"/>
              <a:ea typeface="Calibri" panose="020F0502020204030204" pitchFamily="34" charset="0"/>
              <a:cs typeface="Times New Roman" panose="02020603050405020304" pitchFamily="18"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Hvad vil vi gerne nå næste gang:</a:t>
            </a:r>
            <a:endParaRPr lang="da-DK" sz="1800" dirty="0">
              <a:effectLst/>
              <a:latin typeface="Work Sans"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17872417"/>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60DD2-6053-5BC9-0695-C1B02D857B68}"/>
            </a:ext>
          </a:extLst>
        </p:cNvPr>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A611E23B-ABDD-EFC6-657C-2661EC8E5E85}"/>
              </a:ext>
            </a:extLst>
          </p:cNvPr>
          <p:cNvSpPr txBox="1">
            <a:spLocks/>
          </p:cNvSpPr>
          <p:nvPr/>
        </p:nvSpPr>
        <p:spPr>
          <a:xfrm>
            <a:off x="1407868" y="3294000"/>
            <a:ext cx="937626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a-DK" sz="2400" dirty="0">
                <a:solidFill>
                  <a:srgbClr val="224B5A"/>
                </a:solidFill>
                <a:latin typeface="BetonEF" panose="020B0604020202020204" charset="0"/>
              </a:rPr>
              <a:t>Forberede fremlæggelse og rapport</a:t>
            </a:r>
          </a:p>
          <a:p>
            <a:pPr marL="0" indent="0" algn="ctr">
              <a:buNone/>
            </a:pPr>
            <a:endParaRPr lang="da-DK" sz="2400" dirty="0">
              <a:solidFill>
                <a:srgbClr val="224B5A"/>
              </a:solidFill>
              <a:latin typeface="BetonEF" panose="020B0604020202020204" charset="0"/>
            </a:endParaRPr>
          </a:p>
        </p:txBody>
      </p:sp>
      <p:sp>
        <p:nvSpPr>
          <p:cNvPr id="6" name="Titel 5">
            <a:extLst>
              <a:ext uri="{FF2B5EF4-FFF2-40B4-BE49-F238E27FC236}">
                <a16:creationId xmlns:a16="http://schemas.microsoft.com/office/drawing/2014/main" id="{44767A0A-4288-BE2C-F332-0C308B0697D1}"/>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C1284763-5CF2-1527-D2AF-E34C64714472}"/>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9</a:t>
            </a:r>
          </a:p>
        </p:txBody>
      </p:sp>
    </p:spTree>
    <p:extLst>
      <p:ext uri="{BB962C8B-B14F-4D97-AF65-F5344CB8AC3E}">
        <p14:creationId xmlns:p14="http://schemas.microsoft.com/office/powerpoint/2010/main" val="172627934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E72F4-AE37-5007-94F8-125F1C27F27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67C9D13-7BCB-07F5-5B6D-2DE8BD6A9626}"/>
              </a:ext>
            </a:extLst>
          </p:cNvPr>
          <p:cNvSpPr>
            <a:spLocks noGrp="1"/>
          </p:cNvSpPr>
          <p:nvPr>
            <p:ph type="title"/>
          </p:nvPr>
        </p:nvSpPr>
        <p:spPr>
          <a:xfrm>
            <a:off x="695325" y="294791"/>
            <a:ext cx="9982200" cy="1000609"/>
          </a:xfrm>
        </p:spPr>
        <p:txBody>
          <a:bodyPr/>
          <a:lstStyle/>
          <a:p>
            <a:r>
              <a:rPr lang="da-DK" dirty="0"/>
              <a:t>Forberede fremlæggelse og rapport</a:t>
            </a:r>
          </a:p>
        </p:txBody>
      </p:sp>
      <p:sp>
        <p:nvSpPr>
          <p:cNvPr id="4" name="Pladsholder til indhold 2">
            <a:extLst>
              <a:ext uri="{FF2B5EF4-FFF2-40B4-BE49-F238E27FC236}">
                <a16:creationId xmlns:a16="http://schemas.microsoft.com/office/drawing/2014/main" id="{A3F3AE12-C3AE-B9FC-7A80-A38A8E241312}"/>
              </a:ext>
            </a:extLst>
          </p:cNvPr>
          <p:cNvSpPr txBox="1">
            <a:spLocks/>
          </p:cNvSpPr>
          <p:nvPr/>
        </p:nvSpPr>
        <p:spPr>
          <a:xfrm>
            <a:off x="2923442" y="138407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da-DK" sz="1400" dirty="0"/>
          </a:p>
        </p:txBody>
      </p:sp>
      <p:sp>
        <p:nvSpPr>
          <p:cNvPr id="6" name="Tekstfelt 5">
            <a:extLst>
              <a:ext uri="{FF2B5EF4-FFF2-40B4-BE49-F238E27FC236}">
                <a16:creationId xmlns:a16="http://schemas.microsoft.com/office/drawing/2014/main" id="{FCC4330A-5B0F-C01A-AF36-DED907182F1B}"/>
              </a:ext>
            </a:extLst>
          </p:cNvPr>
          <p:cNvSpPr txBox="1"/>
          <p:nvPr/>
        </p:nvSpPr>
        <p:spPr>
          <a:xfrm>
            <a:off x="695324" y="1225930"/>
            <a:ext cx="8220075" cy="646331"/>
          </a:xfrm>
          <a:prstGeom prst="rect">
            <a:avLst/>
          </a:prstGeom>
          <a:noFill/>
        </p:spPr>
        <p:txBody>
          <a:bodyPr wrap="square">
            <a:spAutoFit/>
          </a:bodyPr>
          <a:lstStyle/>
          <a:p>
            <a:pPr marL="0" indent="0">
              <a:spcAft>
                <a:spcPts val="0"/>
              </a:spcAft>
              <a:buNone/>
            </a:pPr>
            <a:r>
              <a:rPr lang="da-DK" i="1" dirty="0">
                <a:highlight>
                  <a:srgbClr val="FFFF00"/>
                </a:highlight>
                <a:latin typeface="Work Sans" pitchFamily="2" charset="0"/>
              </a:rPr>
              <a:t>Udfyld selv </a:t>
            </a:r>
          </a:p>
          <a:p>
            <a:pPr marL="0" indent="0">
              <a:spcAft>
                <a:spcPts val="0"/>
              </a:spcAft>
              <a:buNone/>
            </a:pPr>
            <a:r>
              <a:rPr lang="da-DK" dirty="0">
                <a:highlight>
                  <a:srgbClr val="FFFF00"/>
                </a:highlight>
                <a:latin typeface="Work Sans" pitchFamily="2" charset="0"/>
              </a:rPr>
              <a:t> Metodekortet </a:t>
            </a:r>
            <a:r>
              <a:rPr lang="da-DK" i="1" dirty="0">
                <a:highlight>
                  <a:srgbClr val="FFFF00"/>
                </a:highlight>
                <a:latin typeface="Work Sans" pitchFamily="2" charset="0"/>
              </a:rPr>
              <a:t>Forbered jeres præsentation </a:t>
            </a:r>
            <a:r>
              <a:rPr lang="da-DK" dirty="0">
                <a:highlight>
                  <a:srgbClr val="FFFF00"/>
                </a:highlight>
                <a:latin typeface="Work Sans" pitchFamily="2" charset="0"/>
              </a:rPr>
              <a:t>kan bruges her.</a:t>
            </a:r>
            <a:endParaRPr lang="da-DK" sz="1800" dirty="0">
              <a:effectLst/>
              <a:highlight>
                <a:srgbClr val="FFFF00"/>
              </a:highlight>
              <a:latin typeface="Work Sans"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5805630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B7EB4-798D-A095-5FFA-31F0C8D2F6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E9B5A92-8A94-37CE-DA19-E4365E2CA7D8}"/>
              </a:ext>
            </a:extLst>
          </p:cNvPr>
          <p:cNvSpPr>
            <a:spLocks noGrp="1"/>
          </p:cNvSpPr>
          <p:nvPr>
            <p:ph type="title"/>
          </p:nvPr>
        </p:nvSpPr>
        <p:spPr/>
        <p:txBody>
          <a:bodyPr/>
          <a:lstStyle/>
          <a:p>
            <a:r>
              <a:rPr lang="da-DK" dirty="0"/>
              <a:t>Logbog</a:t>
            </a:r>
          </a:p>
        </p:txBody>
      </p:sp>
      <p:sp>
        <p:nvSpPr>
          <p:cNvPr id="4" name="Pladsholder til indhold 2">
            <a:extLst>
              <a:ext uri="{FF2B5EF4-FFF2-40B4-BE49-F238E27FC236}">
                <a16:creationId xmlns:a16="http://schemas.microsoft.com/office/drawing/2014/main" id="{D47E52A3-86FD-DFC7-5287-94FA9AECC404}"/>
              </a:ext>
            </a:extLst>
          </p:cNvPr>
          <p:cNvSpPr txBox="1">
            <a:spLocks/>
          </p:cNvSpPr>
          <p:nvPr/>
        </p:nvSpPr>
        <p:spPr>
          <a:xfrm>
            <a:off x="2923442" y="138407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da-DK" sz="1400" dirty="0"/>
          </a:p>
        </p:txBody>
      </p:sp>
      <p:pic>
        <p:nvPicPr>
          <p:cNvPr id="3" name="Billede 2" descr="Et billede, der indeholder cirkel, Grafik, logo, Font/skrifttype&#10;&#10;Automatisk genereret beskrivelse">
            <a:extLst>
              <a:ext uri="{FF2B5EF4-FFF2-40B4-BE49-F238E27FC236}">
                <a16:creationId xmlns:a16="http://schemas.microsoft.com/office/drawing/2014/main" id="{0339C19A-1F8F-4196-2D7A-E3DBCB59166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574" t="9369" r="9407" b="9397"/>
          <a:stretch/>
        </p:blipFill>
        <p:spPr>
          <a:xfrm>
            <a:off x="647380" y="2810286"/>
            <a:ext cx="1617791" cy="1622098"/>
          </a:xfrm>
          <a:prstGeom prst="rect">
            <a:avLst/>
          </a:prstGeom>
        </p:spPr>
      </p:pic>
      <p:pic>
        <p:nvPicPr>
          <p:cNvPr id="5" name="Billede 4" descr="Et billede, der indeholder tekst, skærmbillede, Font/skrifttype, logo&#10;&#10;Automatisk genereret beskrivelse">
            <a:extLst>
              <a:ext uri="{FF2B5EF4-FFF2-40B4-BE49-F238E27FC236}">
                <a16:creationId xmlns:a16="http://schemas.microsoft.com/office/drawing/2014/main" id="{B1137FDC-67F8-ABDB-9C46-BFA1FC03EE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203" t="26338" r="26911" b="26526"/>
          <a:stretch/>
        </p:blipFill>
        <p:spPr>
          <a:xfrm>
            <a:off x="662135" y="1022203"/>
            <a:ext cx="1588282" cy="1596752"/>
          </a:xfrm>
          <a:prstGeom prst="rect">
            <a:avLst/>
          </a:prstGeom>
        </p:spPr>
      </p:pic>
      <p:sp>
        <p:nvSpPr>
          <p:cNvPr id="7" name="Tekstfelt 6">
            <a:extLst>
              <a:ext uri="{FF2B5EF4-FFF2-40B4-BE49-F238E27FC236}">
                <a16:creationId xmlns:a16="http://schemas.microsoft.com/office/drawing/2014/main" id="{CB7FC641-4AEC-50E4-457B-A72E70D7ADAF}"/>
              </a:ext>
            </a:extLst>
          </p:cNvPr>
          <p:cNvSpPr txBox="1"/>
          <p:nvPr/>
        </p:nvSpPr>
        <p:spPr>
          <a:xfrm>
            <a:off x="3364706" y="1603292"/>
            <a:ext cx="6710362" cy="2657138"/>
          </a:xfrm>
          <a:prstGeom prst="rect">
            <a:avLst/>
          </a:prstGeom>
          <a:noFill/>
        </p:spPr>
        <p:txBody>
          <a:bodyPr wrap="square">
            <a:spAutoFit/>
          </a:bodyPr>
          <a:lstStyle/>
          <a:p>
            <a:pPr marL="0" indent="0">
              <a:spcAft>
                <a:spcPts val="0"/>
              </a:spcAft>
              <a:buNone/>
            </a:pPr>
            <a:r>
              <a:rPr lang="da-DK" dirty="0">
                <a:latin typeface="Work Sans" pitchFamily="2" charset="0"/>
              </a:rPr>
              <a:t>I skal føre logbog undervejs.</a:t>
            </a:r>
          </a:p>
          <a:p>
            <a:pPr marL="0" indent="0">
              <a:spcAft>
                <a:spcPts val="0"/>
              </a:spcAft>
              <a:buNone/>
            </a:pPr>
            <a:endParaRPr lang="da-DK" dirty="0">
              <a:latin typeface="Work Sans" pitchFamily="2" charset="0"/>
            </a:endParaRPr>
          </a:p>
          <a:p>
            <a:pPr marL="0" indent="0">
              <a:spcAft>
                <a:spcPts val="0"/>
              </a:spcAft>
              <a:buNone/>
            </a:pPr>
            <a:r>
              <a:rPr lang="da-DK" dirty="0">
                <a:latin typeface="Work Sans" pitchFamily="2" charset="0"/>
              </a:rPr>
              <a:t>Følgende skal som minimum være besvaret i logbogen efter dagens lektion:</a:t>
            </a:r>
          </a:p>
          <a:p>
            <a:pPr marL="0" indent="0">
              <a:spcAft>
                <a:spcPts val="0"/>
              </a:spcAft>
              <a:buNone/>
            </a:pPr>
            <a:endParaRPr lang="da-DK" b="1" dirty="0">
              <a:latin typeface="Work Sans" pitchFamily="2"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Calibri" panose="020F0502020204030204" pitchFamily="34" charset="0"/>
                <a:cs typeface="Times New Roman" panose="02020603050405020304" pitchFamily="18" charset="0"/>
              </a:rPr>
              <a:t>Dato:</a:t>
            </a: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Vi har lavet: </a:t>
            </a:r>
            <a:endParaRPr lang="da-DK" sz="1800" dirty="0">
              <a:effectLst/>
              <a:latin typeface="Work Sans" pitchFamily="2" charset="0"/>
              <a:ea typeface="Calibri" panose="020F0502020204030204" pitchFamily="34" charset="0"/>
              <a:cs typeface="Times New Roman" panose="02020603050405020304" pitchFamily="18"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Vi skal til næste gang:</a:t>
            </a:r>
            <a:endParaRPr lang="da-DK" sz="1800" dirty="0">
              <a:effectLst/>
              <a:latin typeface="Work Sans" pitchFamily="2" charset="0"/>
              <a:ea typeface="Calibri" panose="020F0502020204030204" pitchFamily="34" charset="0"/>
              <a:cs typeface="Times New Roman" panose="02020603050405020304" pitchFamily="18" charset="0"/>
            </a:endParaRPr>
          </a:p>
          <a:p>
            <a:pPr marL="342900" lvl="0" indent="-342900">
              <a:lnSpc>
                <a:spcPts val="1400"/>
              </a:lnSpc>
              <a:spcAft>
                <a:spcPts val="1200"/>
              </a:spcAft>
              <a:buFont typeface="Symbol" panose="05050102010706020507" pitchFamily="18" charset="2"/>
              <a:buChar char=""/>
            </a:pPr>
            <a:r>
              <a:rPr lang="da-DK" sz="1800" dirty="0">
                <a:effectLst/>
                <a:latin typeface="Work Sans" pitchFamily="2" charset="0"/>
                <a:ea typeface="Arial" panose="020B0604020202020204" pitchFamily="34" charset="0"/>
                <a:cs typeface="Arial" panose="020B0604020202020204" pitchFamily="34" charset="0"/>
              </a:rPr>
              <a:t>Hvad vil vi gerne nå næste gang:</a:t>
            </a:r>
            <a:endParaRPr lang="da-DK" sz="1800" dirty="0">
              <a:effectLst/>
              <a:latin typeface="Work Sans"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433459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F2FF4-F0CB-76A6-D047-81F9D3ECA985}"/>
            </a:ext>
          </a:extLst>
        </p:cNvPr>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257108DE-F859-3E5E-7E0F-F2720B74F3EE}"/>
              </a:ext>
            </a:extLst>
          </p:cNvPr>
          <p:cNvSpPr txBox="1">
            <a:spLocks/>
          </p:cNvSpPr>
          <p:nvPr/>
        </p:nvSpPr>
        <p:spPr>
          <a:xfrm>
            <a:off x="1264992" y="3124940"/>
            <a:ext cx="937626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a-DK" sz="2400" dirty="0">
                <a:solidFill>
                  <a:srgbClr val="224B5A"/>
                </a:solidFill>
                <a:latin typeface="BetonEF" panose="020B0604020202020204" charset="0"/>
              </a:rPr>
              <a:t>Cafefremlæggelser</a:t>
            </a:r>
          </a:p>
          <a:p>
            <a:pPr algn="ctr"/>
            <a:endParaRPr lang="da-DK" sz="2400" dirty="0">
              <a:solidFill>
                <a:srgbClr val="224B5A"/>
              </a:solidFill>
              <a:latin typeface="BetonEF" panose="020B0604020202020204" charset="0"/>
            </a:endParaRPr>
          </a:p>
        </p:txBody>
      </p:sp>
      <p:sp>
        <p:nvSpPr>
          <p:cNvPr id="6" name="Titel 5">
            <a:extLst>
              <a:ext uri="{FF2B5EF4-FFF2-40B4-BE49-F238E27FC236}">
                <a16:creationId xmlns:a16="http://schemas.microsoft.com/office/drawing/2014/main" id="{28974F54-E593-16E3-DCA1-48EE88211B4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386AF3BC-ACBA-00A9-B1E7-F3C6E02310F5}"/>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10</a:t>
            </a:r>
          </a:p>
        </p:txBody>
      </p:sp>
    </p:spTree>
    <p:extLst>
      <p:ext uri="{BB962C8B-B14F-4D97-AF65-F5344CB8AC3E}">
        <p14:creationId xmlns:p14="http://schemas.microsoft.com/office/powerpoint/2010/main" val="347351648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20106-2CFA-2E2C-7563-627956A3D851}"/>
              </a:ext>
            </a:extLst>
          </p:cNvPr>
          <p:cNvSpPr>
            <a:spLocks noGrp="1"/>
          </p:cNvSpPr>
          <p:nvPr>
            <p:ph type="title"/>
          </p:nvPr>
        </p:nvSpPr>
        <p:spPr/>
        <p:txBody>
          <a:bodyPr/>
          <a:lstStyle/>
          <a:p>
            <a:r>
              <a:rPr lang="da-DK" sz="4800" dirty="0">
                <a:solidFill>
                  <a:srgbClr val="224B5A"/>
                </a:solidFill>
                <a:effectLst/>
                <a:latin typeface="BetonEF" pitchFamily="50" charset="0"/>
              </a:rPr>
              <a:t>Aflevering af logbog og præsentation</a:t>
            </a:r>
          </a:p>
        </p:txBody>
      </p:sp>
      <p:sp>
        <p:nvSpPr>
          <p:cNvPr id="4" name="Pladsholder til indhold 2">
            <a:extLst>
              <a:ext uri="{FF2B5EF4-FFF2-40B4-BE49-F238E27FC236}">
                <a16:creationId xmlns:a16="http://schemas.microsoft.com/office/drawing/2014/main" id="{521DF130-4BA7-4295-AC56-4B141E200DEB}"/>
              </a:ext>
            </a:extLst>
          </p:cNvPr>
          <p:cNvSpPr txBox="1">
            <a:spLocks/>
          </p:cNvSpPr>
          <p:nvPr/>
        </p:nvSpPr>
        <p:spPr>
          <a:xfrm>
            <a:off x="3388360" y="1591945"/>
            <a:ext cx="8411291"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da-DK" sz="1400" dirty="0"/>
          </a:p>
        </p:txBody>
      </p:sp>
    </p:spTree>
    <p:extLst>
      <p:ext uri="{BB962C8B-B14F-4D97-AF65-F5344CB8AC3E}">
        <p14:creationId xmlns:p14="http://schemas.microsoft.com/office/powerpoint/2010/main" val="820269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E9B715-9B23-B1CA-6E54-3A588F20C404}"/>
              </a:ext>
            </a:extLst>
          </p:cNvPr>
          <p:cNvSpPr>
            <a:spLocks noGrp="1"/>
          </p:cNvSpPr>
          <p:nvPr>
            <p:ph type="title"/>
          </p:nvPr>
        </p:nvSpPr>
        <p:spPr>
          <a:xfrm>
            <a:off x="695325" y="294791"/>
            <a:ext cx="11068050" cy="923183"/>
          </a:xfrm>
        </p:spPr>
        <p:txBody>
          <a:bodyPr/>
          <a:lstStyle/>
          <a:p>
            <a:r>
              <a:rPr lang="da-DK" dirty="0"/>
              <a:t>Introduktion til engineering designprocessen</a:t>
            </a:r>
          </a:p>
        </p:txBody>
      </p:sp>
      <p:sp>
        <p:nvSpPr>
          <p:cNvPr id="3" name="Pladsholder til indhold 2">
            <a:extLst>
              <a:ext uri="{FF2B5EF4-FFF2-40B4-BE49-F238E27FC236}">
                <a16:creationId xmlns:a16="http://schemas.microsoft.com/office/drawing/2014/main" id="{25FFD248-EF37-36EC-2152-884F7C510A5B}"/>
              </a:ext>
            </a:extLst>
          </p:cNvPr>
          <p:cNvSpPr>
            <a:spLocks noGrp="1"/>
          </p:cNvSpPr>
          <p:nvPr>
            <p:ph idx="1"/>
          </p:nvPr>
        </p:nvSpPr>
        <p:spPr>
          <a:xfrm>
            <a:off x="695325" y="1332000"/>
            <a:ext cx="10810875" cy="4248000"/>
          </a:xfrm>
        </p:spPr>
        <p:txBody>
          <a:bodyPr/>
          <a:lstStyle/>
          <a:p>
            <a:pPr marL="0" indent="0" algn="ctr">
              <a:buNone/>
            </a:pPr>
            <a:r>
              <a:rPr lang="da-DK" sz="2800" i="1" dirty="0">
                <a:solidFill>
                  <a:srgbClr val="224B5A"/>
                </a:solidFill>
                <a:latin typeface="Work Sans" pitchFamily="2" charset="0"/>
              </a:rPr>
              <a:t>Note til læreren: </a:t>
            </a:r>
          </a:p>
          <a:p>
            <a:pPr marL="0" indent="0" algn="ctr">
              <a:buNone/>
            </a:pPr>
            <a:r>
              <a:rPr lang="da-DK" sz="2800" i="1" dirty="0">
                <a:solidFill>
                  <a:srgbClr val="224B5A"/>
                </a:solidFill>
                <a:latin typeface="Work Sans" pitchFamily="2" charset="0"/>
              </a:rPr>
              <a:t>Brug PowerPoint-præsentationen </a:t>
            </a:r>
            <a:r>
              <a:rPr lang="da-DK" sz="2800" i="1" dirty="0">
                <a:solidFill>
                  <a:srgbClr val="224B5A"/>
                </a:solidFill>
                <a:latin typeface="Work Sans" pitchFamily="2" charset="0"/>
                <a:hlinkClick r:id="rId3"/>
              </a:rPr>
              <a:t>”Introduktion til engineering designprocessen”:</a:t>
            </a:r>
            <a:r>
              <a:rPr lang="da-DK" sz="2800" i="1" u="sng" dirty="0">
                <a:solidFill>
                  <a:srgbClr val="224B5A"/>
                </a:solidFill>
                <a:latin typeface="Work Sans" pitchFamily="2" charset="0"/>
                <a:hlinkClick r:id="rId3"/>
              </a:rPr>
              <a:t> </a:t>
            </a:r>
            <a:r>
              <a:rPr lang="da-DK" sz="2800" i="1" dirty="0">
                <a:solidFill>
                  <a:srgbClr val="224B5A"/>
                </a:solidFill>
                <a:latin typeface="Work Sans" pitchFamily="2" charset="0"/>
              </a:rPr>
              <a:t>eller indsæt slides i denne PPT.</a:t>
            </a:r>
          </a:p>
          <a:p>
            <a:endParaRPr lang="da-DK" dirty="0"/>
          </a:p>
        </p:txBody>
      </p:sp>
    </p:spTree>
    <p:extLst>
      <p:ext uri="{BB962C8B-B14F-4D97-AF65-F5344CB8AC3E}">
        <p14:creationId xmlns:p14="http://schemas.microsoft.com/office/powerpoint/2010/main" val="133709779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felt 4">
            <a:extLst>
              <a:ext uri="{FF2B5EF4-FFF2-40B4-BE49-F238E27FC236}">
                <a16:creationId xmlns:a16="http://schemas.microsoft.com/office/drawing/2014/main" id="{E1E6DFD8-AA8E-A501-512E-8524F72FDB32}"/>
              </a:ext>
            </a:extLst>
          </p:cNvPr>
          <p:cNvSpPr txBox="1"/>
          <p:nvPr/>
        </p:nvSpPr>
        <p:spPr>
          <a:xfrm>
            <a:off x="1117830" y="2139922"/>
            <a:ext cx="10325099" cy="1292662"/>
          </a:xfrm>
          <a:prstGeom prst="rect">
            <a:avLst/>
          </a:prstGeom>
          <a:noFill/>
        </p:spPr>
        <p:txBody>
          <a:bodyPr wrap="square">
            <a:spAutoFit/>
          </a:bodyPr>
          <a:lstStyle/>
          <a:p>
            <a:pPr algn="ctr" defTabSz="914400" eaLnBrk="0" fontAlgn="base" hangingPunct="0">
              <a:lnSpc>
                <a:spcPct val="150000"/>
              </a:lnSpc>
              <a:spcBef>
                <a:spcPct val="0"/>
              </a:spcBef>
              <a:spcAft>
                <a:spcPct val="0"/>
              </a:spcAft>
            </a:pPr>
            <a:r>
              <a:rPr lang="da-DK" sz="1800" dirty="0">
                <a:solidFill>
                  <a:srgbClr val="224B5A"/>
                </a:solidFill>
                <a:effectLst/>
                <a:latin typeface="Calibri" panose="020F0502020204030204" pitchFamily="34" charset="0"/>
                <a:ea typeface="Calibri" panose="020F0502020204030204" pitchFamily="34" charset="0"/>
                <a:cs typeface="Calibri" panose="020F0502020204030204" pitchFamily="34" charset="0"/>
              </a:rPr>
              <a:t>Forløbet er udviklet af gymnasielærer Morten Poulsen, Nørresundby Gymnasium og HF i samarbejde med Engineer the Future og med støtte fra Villum Fonden, Novo Nordisk Fonden og Lundbeckfonden.</a:t>
            </a:r>
            <a:endParaRPr lang="da-DK"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da-DK" altLang="da-DK" sz="1600" b="0" i="0" u="none" strike="noStrike" cap="none" normalizeH="0" baseline="0" dirty="0">
                <a:ln>
                  <a:noFill/>
                </a:ln>
                <a:effectLst/>
                <a:latin typeface="Work Sans" pitchFamily="2" charset="0"/>
                <a:ea typeface="Times New Roman" panose="02020603050405020304" pitchFamily="18" charset="0"/>
                <a:cs typeface="Calibri" panose="020F0502020204030204" pitchFamily="34" charset="0"/>
              </a:rPr>
              <a:t>.</a:t>
            </a:r>
            <a:endParaRPr kumimoji="0" lang="da-DK" altLang="da-DK" sz="1600" b="0" i="0" u="none" strike="noStrike" cap="none" normalizeH="0" baseline="0" dirty="0">
              <a:ln>
                <a:noFill/>
              </a:ln>
              <a:effectLst/>
              <a:latin typeface="Work Sans" pitchFamily="2" charset="0"/>
            </a:endParaRPr>
          </a:p>
        </p:txBody>
      </p:sp>
      <p:cxnSp>
        <p:nvCxnSpPr>
          <p:cNvPr id="6" name="Lige forbindelse 5">
            <a:extLst>
              <a:ext uri="{FF2B5EF4-FFF2-40B4-BE49-F238E27FC236}">
                <a16:creationId xmlns:a16="http://schemas.microsoft.com/office/drawing/2014/main" id="{C945EAEE-555C-334F-590C-61CAABB0729E}"/>
              </a:ext>
            </a:extLst>
          </p:cNvPr>
          <p:cNvCxnSpPr>
            <a:cxnSpLocks/>
          </p:cNvCxnSpPr>
          <p:nvPr/>
        </p:nvCxnSpPr>
        <p:spPr>
          <a:xfrm>
            <a:off x="1604682" y="690283"/>
            <a:ext cx="8960224" cy="0"/>
          </a:xfrm>
          <a:prstGeom prst="line">
            <a:avLst/>
          </a:prstGeom>
          <a:ln>
            <a:solidFill>
              <a:schemeClr val="bg1"/>
            </a:solidFill>
          </a:ln>
        </p:spPr>
        <p:style>
          <a:lnRef idx="1">
            <a:schemeClr val="accent2"/>
          </a:lnRef>
          <a:fillRef idx="0">
            <a:schemeClr val="accent2"/>
          </a:fillRef>
          <a:effectRef idx="0">
            <a:schemeClr val="accent2"/>
          </a:effectRef>
          <a:fontRef idx="minor">
            <a:schemeClr val="tx1"/>
          </a:fontRef>
        </p:style>
      </p:cxnSp>
      <p:pic>
        <p:nvPicPr>
          <p:cNvPr id="4" name="Billede 3" descr="Et billede, der indeholder tekst, Font/skrifttype, skærmbillede, Grafik&#10;&#10;Automatisk genereret beskrivelse">
            <a:extLst>
              <a:ext uri="{FF2B5EF4-FFF2-40B4-BE49-F238E27FC236}">
                <a16:creationId xmlns:a16="http://schemas.microsoft.com/office/drawing/2014/main" id="{089DBFD2-F856-7625-FC4C-008A8B0767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5865" y="3618716"/>
            <a:ext cx="1802424" cy="619331"/>
          </a:xfrm>
          <a:prstGeom prst="rect">
            <a:avLst/>
          </a:prstGeom>
        </p:spPr>
      </p:pic>
      <p:pic>
        <p:nvPicPr>
          <p:cNvPr id="2" name="Billede 1" descr="Et billede, der indeholder Font/skrifttype, Grafik, grafisk design, design&#10;&#10;Automatisk genereret beskrivelse">
            <a:extLst>
              <a:ext uri="{FF2B5EF4-FFF2-40B4-BE49-F238E27FC236}">
                <a16:creationId xmlns:a16="http://schemas.microsoft.com/office/drawing/2014/main" id="{CD4EE81E-0C7A-EEF3-004D-57828A6601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5479" y="4800748"/>
            <a:ext cx="1736582" cy="439096"/>
          </a:xfrm>
          <a:prstGeom prst="rect">
            <a:avLst/>
          </a:prstGeom>
          <a:noFill/>
          <a:ln>
            <a:noFill/>
          </a:ln>
        </p:spPr>
      </p:pic>
      <p:pic>
        <p:nvPicPr>
          <p:cNvPr id="3" name="Billede 2" descr="Lundbeckfondens formidlingspris - Unge Forskere">
            <a:extLst>
              <a:ext uri="{FF2B5EF4-FFF2-40B4-BE49-F238E27FC236}">
                <a16:creationId xmlns:a16="http://schemas.microsoft.com/office/drawing/2014/main" id="{056651DE-45BC-A08D-89E2-6FA6AA758FE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438" y="4620514"/>
            <a:ext cx="1466780" cy="619330"/>
          </a:xfrm>
          <a:prstGeom prst="rect">
            <a:avLst/>
          </a:prstGeom>
          <a:noFill/>
          <a:ln>
            <a:noFill/>
          </a:ln>
        </p:spPr>
      </p:pic>
      <p:pic>
        <p:nvPicPr>
          <p:cNvPr id="7" name="Billede 6" descr="Presse - Novo Nordisk Fonden">
            <a:extLst>
              <a:ext uri="{FF2B5EF4-FFF2-40B4-BE49-F238E27FC236}">
                <a16:creationId xmlns:a16="http://schemas.microsoft.com/office/drawing/2014/main" id="{82FF1EFF-775E-5E2D-E059-16A38BB7499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35853" y="4612132"/>
            <a:ext cx="1622324" cy="505967"/>
          </a:xfrm>
          <a:prstGeom prst="rect">
            <a:avLst/>
          </a:prstGeom>
          <a:noFill/>
          <a:ln>
            <a:noFill/>
          </a:ln>
        </p:spPr>
      </p:pic>
    </p:spTree>
    <p:extLst>
      <p:ext uri="{BB962C8B-B14F-4D97-AF65-F5344CB8AC3E}">
        <p14:creationId xmlns:p14="http://schemas.microsoft.com/office/powerpoint/2010/main" val="147008745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en-US" b="1" dirty="0">
                <a:latin typeface="BetonEF" pitchFamily="50" charset="0"/>
              </a:rPr>
              <a:t>Problem og </a:t>
            </a:r>
            <a:r>
              <a:rPr lang="en-US" b="1" dirty="0" err="1">
                <a:latin typeface="BetonEF" pitchFamily="50" charset="0"/>
              </a:rPr>
              <a:t>narrativ</a:t>
            </a:r>
            <a:endParaRPr lang="en-US" sz="4400" b="1" dirty="0">
              <a:latin typeface="BetonEF" pitchFamily="50" charset="0"/>
            </a:endParaRPr>
          </a:p>
        </p:txBody>
      </p:sp>
      <p:sp>
        <p:nvSpPr>
          <p:cNvPr id="5" name="Tekstfelt 4">
            <a:extLst>
              <a:ext uri="{FF2B5EF4-FFF2-40B4-BE49-F238E27FC236}">
                <a16:creationId xmlns:a16="http://schemas.microsoft.com/office/drawing/2014/main" id="{DC5FFBB2-4511-7D65-D031-29797BAB3A48}"/>
              </a:ext>
            </a:extLst>
          </p:cNvPr>
          <p:cNvSpPr txBox="1"/>
          <p:nvPr/>
        </p:nvSpPr>
        <p:spPr>
          <a:xfrm>
            <a:off x="468160" y="1217974"/>
            <a:ext cx="10828490" cy="3970318"/>
          </a:xfrm>
          <a:prstGeom prst="rect">
            <a:avLst/>
          </a:prstGeom>
          <a:noFill/>
        </p:spPr>
        <p:txBody>
          <a:bodyPr wrap="square">
            <a:spAutoFit/>
          </a:bodyPr>
          <a:lstStyle/>
          <a:p>
            <a:pPr fontAlgn="base"/>
            <a:r>
              <a:rPr lang="da-DK" b="1" cap="all" dirty="0"/>
              <a:t>PROBLEM</a:t>
            </a:r>
            <a:endParaRPr lang="da-DK" dirty="0"/>
          </a:p>
          <a:p>
            <a:pPr fontAlgn="base"/>
            <a:r>
              <a:rPr lang="da-DK" dirty="0"/>
              <a:t>Sirius-patruljen har svært ved at sikre nok vand og varme i et ekstremt arktisk miljø, hvor temperaturerne er så lave, at vand fryser, og det er umuligt at medbringe tilstrækkelige mængder. De må derfor finde en måde at skaffe og opretholde drikkevand og varme under deres lange patruljer i -30 °C.</a:t>
            </a:r>
          </a:p>
          <a:p>
            <a:pPr fontAlgn="base"/>
            <a:endParaRPr lang="da-DK" dirty="0"/>
          </a:p>
          <a:p>
            <a:pPr fontAlgn="base"/>
            <a:r>
              <a:rPr lang="da-DK" b="1" cap="all" dirty="0"/>
              <a:t>NARRATIV</a:t>
            </a:r>
            <a:endParaRPr lang="da-DK" dirty="0"/>
          </a:p>
          <a:p>
            <a:pPr fontAlgn="base"/>
            <a:r>
              <a:rPr lang="da-DK" dirty="0"/>
              <a:t>Sirius-patruljen er en eliteenhed under det danske Forsvar, der patruljerer i Nordøstgrønland for at sikre dansk suverænitet og overvåge den enorme nationalpark i området. Under deres patruljer befinder de sig ofte i nogle af verdens mest ekstreme og barske vejrforhold. Sirius-patruljen står over for en særlig udfordring, når de skal på patrulje i Grønlands iskolde klima. Over en treugers periode vil de befinde sig i temperaturer ned til -30 °C, hvor det ikke er muligt at medbringe vand, da det både er tungt og vil fryse til is. Vand er imidlertid en livsnødvendighed – uden adgang til drikkevand og varme risikerer patruljen deres overlevelse. Jeres opgave er at udvikle løsninger, der sikrer tilstrækkelig adgang til vand og varme, så Sirius-patruljen kan overleve og gennemføre deres mission i dette ekstreme miljø. </a:t>
            </a:r>
            <a:endParaRPr lang="da-DK" sz="1800" b="0" dirty="0">
              <a:solidFill>
                <a:srgbClr val="234B5A"/>
              </a:solidFill>
              <a:latin typeface="Work Sans" pitchFamily="2" charset="0"/>
            </a:endParaRPr>
          </a:p>
        </p:txBody>
      </p:sp>
    </p:spTree>
    <p:extLst>
      <p:ext uri="{BB962C8B-B14F-4D97-AF65-F5344CB8AC3E}">
        <p14:creationId xmlns:p14="http://schemas.microsoft.com/office/powerpoint/2010/main" val="31709339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dsholder til indhold 4">
            <a:hlinkClick r:id="rId3"/>
            <a:extLst>
              <a:ext uri="{FF2B5EF4-FFF2-40B4-BE49-F238E27FC236}">
                <a16:creationId xmlns:a16="http://schemas.microsoft.com/office/drawing/2014/main" id="{7D650EC3-26B6-2968-F972-3EA1F3CF6D8A}"/>
              </a:ext>
            </a:extLst>
          </p:cNvPr>
          <p:cNvPicPr>
            <a:picLocks noGrp="1" noChangeAspect="1"/>
          </p:cNvPicPr>
          <p:nvPr>
            <p:ph idx="1"/>
          </p:nvPr>
        </p:nvPicPr>
        <p:blipFill>
          <a:blip r:embed="rId4"/>
          <a:stretch>
            <a:fillRect/>
          </a:stretch>
        </p:blipFill>
        <p:spPr>
          <a:xfrm>
            <a:off x="1503935" y="608013"/>
            <a:ext cx="8849740" cy="5017056"/>
          </a:xfrm>
        </p:spPr>
      </p:pic>
      <p:sp>
        <p:nvSpPr>
          <p:cNvPr id="7" name="Titel 6">
            <a:extLst>
              <a:ext uri="{FF2B5EF4-FFF2-40B4-BE49-F238E27FC236}">
                <a16:creationId xmlns:a16="http://schemas.microsoft.com/office/drawing/2014/main" id="{B17B5BBA-37E0-54D0-684B-8AB402137E39}"/>
              </a:ext>
            </a:extLst>
          </p:cNvPr>
          <p:cNvSpPr>
            <a:spLocks noGrp="1"/>
          </p:cNvSpPr>
          <p:nvPr>
            <p:ph type="title"/>
          </p:nvPr>
        </p:nvSpPr>
        <p:spPr/>
        <p:txBody>
          <a:bodyPr/>
          <a:lstStyle/>
          <a:p>
            <a:endParaRPr lang="da-DK" dirty="0"/>
          </a:p>
        </p:txBody>
      </p:sp>
    </p:spTree>
    <p:extLst>
      <p:ext uri="{BB962C8B-B14F-4D97-AF65-F5344CB8AC3E}">
        <p14:creationId xmlns:p14="http://schemas.microsoft.com/office/powerpoint/2010/main" val="410642368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1AD37-7E8D-A921-62FF-FFFAE36FC9B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1DB8756-0B36-CAD9-7179-00707E06EA5F}"/>
              </a:ext>
            </a:extLst>
          </p:cNvPr>
          <p:cNvSpPr>
            <a:spLocks noGrp="1"/>
          </p:cNvSpPr>
          <p:nvPr>
            <p:ph type="title"/>
          </p:nvPr>
        </p:nvSpPr>
        <p:spPr/>
        <p:txBody>
          <a:bodyPr/>
          <a:lstStyle/>
          <a:p>
            <a:pPr>
              <a:lnSpc>
                <a:spcPct val="90000"/>
              </a:lnSpc>
              <a:spcBef>
                <a:spcPct val="0"/>
              </a:spcBef>
              <a:spcAft>
                <a:spcPts val="600"/>
              </a:spcAft>
            </a:pPr>
            <a:r>
              <a:rPr lang="en-US" sz="4400" b="1" dirty="0" err="1">
                <a:latin typeface="BetonEF" pitchFamily="50" charset="0"/>
              </a:rPr>
              <a:t>Udfordring</a:t>
            </a:r>
            <a:r>
              <a:rPr lang="en-US" sz="4400" b="1" dirty="0">
                <a:latin typeface="BetonEF" pitchFamily="50" charset="0"/>
              </a:rPr>
              <a:t> og </a:t>
            </a:r>
            <a:r>
              <a:rPr lang="en-US" sz="4400" b="1" dirty="0" err="1">
                <a:latin typeface="BetonEF" pitchFamily="50" charset="0"/>
              </a:rPr>
              <a:t>kriterier</a:t>
            </a:r>
            <a:endParaRPr lang="en-US" sz="4400" b="1" dirty="0">
              <a:latin typeface="BetonEF" pitchFamily="50" charset="0"/>
            </a:endParaRPr>
          </a:p>
        </p:txBody>
      </p:sp>
      <p:sp>
        <p:nvSpPr>
          <p:cNvPr id="5" name="Tekstfelt 4">
            <a:extLst>
              <a:ext uri="{FF2B5EF4-FFF2-40B4-BE49-F238E27FC236}">
                <a16:creationId xmlns:a16="http://schemas.microsoft.com/office/drawing/2014/main" id="{50314DFE-07B9-B8F9-E2D9-7B9F775195B2}"/>
              </a:ext>
            </a:extLst>
          </p:cNvPr>
          <p:cNvSpPr txBox="1"/>
          <p:nvPr/>
        </p:nvSpPr>
        <p:spPr>
          <a:xfrm>
            <a:off x="695325" y="1272355"/>
            <a:ext cx="10796871" cy="4524315"/>
          </a:xfrm>
          <a:prstGeom prst="rect">
            <a:avLst/>
          </a:prstGeom>
          <a:noFill/>
        </p:spPr>
        <p:txBody>
          <a:bodyPr wrap="square">
            <a:spAutoFit/>
          </a:bodyPr>
          <a:lstStyle/>
          <a:p>
            <a:pPr lvl="0"/>
            <a:r>
              <a:rPr lang="da-DK" b="1" dirty="0"/>
              <a:t>UDFORDRING</a:t>
            </a:r>
            <a:br>
              <a:rPr lang="da-DK" dirty="0"/>
            </a:br>
            <a:r>
              <a:rPr lang="da-DK" dirty="0"/>
              <a:t>I skal komme med en begrundet anbefaling til Sirius-patruljen om, hvilke(n) type(r) brændsel de skal have med og hvor meget. </a:t>
            </a:r>
          </a:p>
          <a:p>
            <a:pPr lvl="0"/>
            <a:r>
              <a:rPr lang="da-DK" dirty="0"/>
              <a:t>Sirius-patruljen skal kunne smelte sne/is til drikkevand og til madlavning. </a:t>
            </a:r>
          </a:p>
          <a:p>
            <a:pPr lvl="0"/>
            <a:r>
              <a:rPr lang="da-DK" dirty="0"/>
              <a:t>Desuden skal I udarbejde en simpel brænder, i det tilfælde de medbragte brændere går i stykker. </a:t>
            </a:r>
          </a:p>
          <a:p>
            <a:pPr lvl="0"/>
            <a:endParaRPr lang="da-DK" dirty="0"/>
          </a:p>
          <a:p>
            <a:r>
              <a:rPr lang="da-DK" b="1" dirty="0"/>
              <a:t>PROTOTYPEKRITERIER</a:t>
            </a:r>
            <a:endParaRPr lang="da-DK" dirty="0"/>
          </a:p>
          <a:p>
            <a:r>
              <a:rPr lang="da-DK" dirty="0"/>
              <a:t>Pakkelisten skal beskrive det brændsel, patruljen skal have med og hvor meget. </a:t>
            </a:r>
          </a:p>
          <a:p>
            <a:pPr lvl="0"/>
            <a:r>
              <a:rPr lang="da-DK" dirty="0"/>
              <a:t>Det vil sige, at I skal undersøge flere brændstoftyper og brændere.</a:t>
            </a:r>
          </a:p>
          <a:p>
            <a:pPr lvl="0"/>
            <a:r>
              <a:rPr lang="da-DK" dirty="0"/>
              <a:t>I skal bestemme brændværdi for de forskellige brændstoffer, I tester, og undersøge, om nogen bestemte brændere er mere effektive end andre (nyttevirkning).</a:t>
            </a:r>
          </a:p>
          <a:p>
            <a:pPr lvl="0"/>
            <a:r>
              <a:rPr lang="da-DK" dirty="0"/>
              <a:t>Ud fra jeres undersøgelser skal I udvikle et eller flere udkast til en pakkeliste og argumentere for valg af den bedste, bl.a. med inddragelse af argumenter for brændværdi m.m. </a:t>
            </a:r>
          </a:p>
          <a:p>
            <a:pPr lvl="0"/>
            <a:r>
              <a:rPr lang="da-DK" dirty="0"/>
              <a:t>Jeres arbejde med at konstruere en simpel brænder kan forbedres ad flere omgange og udvikles med udgangspunkt i flere brændsler (sprit, sprittabletter, olie, benzin). </a:t>
            </a:r>
          </a:p>
          <a:p>
            <a:pPr lvl="0"/>
            <a:endParaRPr lang="da-DK" dirty="0"/>
          </a:p>
        </p:txBody>
      </p:sp>
    </p:spTree>
    <p:extLst>
      <p:ext uri="{BB962C8B-B14F-4D97-AF65-F5344CB8AC3E}">
        <p14:creationId xmlns:p14="http://schemas.microsoft.com/office/powerpoint/2010/main" val="114644856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243CC1-C688-8CD0-5E51-3E0090BFDBF6}"/>
              </a:ext>
            </a:extLst>
          </p:cNvPr>
          <p:cNvSpPr>
            <a:spLocks noGrp="1"/>
          </p:cNvSpPr>
          <p:nvPr>
            <p:ph type="title"/>
          </p:nvPr>
        </p:nvSpPr>
        <p:spPr/>
        <p:txBody>
          <a:bodyPr/>
          <a:lstStyle/>
          <a:p>
            <a:r>
              <a:rPr lang="en-US" sz="4400" b="1" dirty="0">
                <a:solidFill>
                  <a:srgbClr val="224B5A"/>
                </a:solidFill>
                <a:latin typeface="BetonEF" pitchFamily="50" charset="0"/>
              </a:rPr>
              <a:t>Gruppedannelse </a:t>
            </a:r>
            <a:r>
              <a:rPr lang="en-US" sz="4400" b="1" dirty="0">
                <a:solidFill>
                  <a:srgbClr val="224B5A"/>
                </a:solidFill>
                <a:highlight>
                  <a:srgbClr val="FFFF00"/>
                </a:highlight>
                <a:latin typeface="BetonEF" pitchFamily="50" charset="0"/>
              </a:rPr>
              <a:t>(udfyldes af læreren)</a:t>
            </a:r>
            <a:endParaRPr lang="da-DK" dirty="0">
              <a:solidFill>
                <a:srgbClr val="224B5A"/>
              </a:solidFill>
              <a:highlight>
                <a:srgbClr val="FFFF00"/>
              </a:highlight>
            </a:endParaRPr>
          </a:p>
        </p:txBody>
      </p:sp>
      <p:sp>
        <p:nvSpPr>
          <p:cNvPr id="3" name="Pladsholder til indhold 2">
            <a:extLst>
              <a:ext uri="{FF2B5EF4-FFF2-40B4-BE49-F238E27FC236}">
                <a16:creationId xmlns:a16="http://schemas.microsoft.com/office/drawing/2014/main" id="{52FC463E-7B8D-43A3-BB47-CDF37078CB40}"/>
              </a:ext>
            </a:extLst>
          </p:cNvPr>
          <p:cNvSpPr>
            <a:spLocks noGrp="1"/>
          </p:cNvSpPr>
          <p:nvPr>
            <p:ph idx="1"/>
          </p:nvPr>
        </p:nvSpPr>
        <p:spPr/>
        <p:txBody>
          <a:bodyPr/>
          <a:lstStyle/>
          <a:p>
            <a:pPr>
              <a:lnSpc>
                <a:spcPct val="115000"/>
              </a:lnSpc>
              <a:spcAft>
                <a:spcPts val="600"/>
              </a:spcAft>
            </a:pPr>
            <a:r>
              <a:rPr lang="da-DK" sz="1800" dirty="0">
                <a:effectLst/>
                <a:highlight>
                  <a:srgbClr val="FFFF00"/>
                </a:highlight>
                <a:latin typeface="Work Sans" pitchFamily="2" charset="0"/>
                <a:ea typeface="Calibri" panose="020F0502020204030204" pitchFamily="34" charset="0"/>
                <a:cs typeface="Calibri" panose="020F0502020204030204" pitchFamily="34" charset="0"/>
              </a:rPr>
              <a:t>Snak gruppedannelse og grupperoller.</a:t>
            </a:r>
            <a:endParaRPr lang="da-DK" sz="1800" dirty="0">
              <a:effectLst/>
              <a:highlight>
                <a:srgbClr val="FFFF00"/>
              </a:highlight>
              <a:latin typeface="Work Sans" pitchFamily="2" charset="0"/>
              <a:ea typeface="Calibri" panose="020F0502020204030204" pitchFamily="34" charset="0"/>
              <a:cs typeface="Times New Roman" panose="02020603050405020304" pitchFamily="18" charset="0"/>
            </a:endParaRPr>
          </a:p>
          <a:p>
            <a:r>
              <a:rPr lang="da-DK" sz="1800" dirty="0">
                <a:effectLst/>
                <a:highlight>
                  <a:srgbClr val="FFFF00"/>
                </a:highlight>
                <a:latin typeface="Work Sans" pitchFamily="2" charset="0"/>
                <a:ea typeface="Calibri" panose="020F0502020204030204" pitchFamily="34" charset="0"/>
                <a:cs typeface="Calibri" panose="020F0502020204030204" pitchFamily="34" charset="0"/>
              </a:rPr>
              <a:t>Lad eleverne tilkendegive deres forventning til eget arbejdsniveau, og lav grupper ud fra dette.</a:t>
            </a:r>
          </a:p>
          <a:p>
            <a:r>
              <a:rPr lang="da-DK" sz="1800" dirty="0">
                <a:highlight>
                  <a:srgbClr val="FFFF00"/>
                </a:highlight>
                <a:latin typeface="Work Sans" pitchFamily="2" charset="0"/>
                <a:ea typeface="Calibri" panose="020F0502020204030204" pitchFamily="34" charset="0"/>
                <a:cs typeface="Calibri" panose="020F0502020204030204" pitchFamily="34" charset="0"/>
              </a:rPr>
              <a:t>Brug evt. metodekortet ”Roller i gruppearbejdet” til dette og evt. også ”Gruppekontrakt”.</a:t>
            </a:r>
          </a:p>
        </p:txBody>
      </p:sp>
    </p:spTree>
    <p:extLst>
      <p:ext uri="{BB962C8B-B14F-4D97-AF65-F5344CB8AC3E}">
        <p14:creationId xmlns:p14="http://schemas.microsoft.com/office/powerpoint/2010/main" val="2623214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dsholder til indhold 2">
            <a:extLst>
              <a:ext uri="{FF2B5EF4-FFF2-40B4-BE49-F238E27FC236}">
                <a16:creationId xmlns:a16="http://schemas.microsoft.com/office/drawing/2014/main" id="{6F60F0DA-45CE-3CB3-6AA7-2A934516E3F8}"/>
              </a:ext>
            </a:extLst>
          </p:cNvPr>
          <p:cNvSpPr txBox="1">
            <a:spLocks/>
          </p:cNvSpPr>
          <p:nvPr/>
        </p:nvSpPr>
        <p:spPr>
          <a:xfrm>
            <a:off x="2045493" y="3124940"/>
            <a:ext cx="810101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a-DK" sz="2400" dirty="0">
                <a:solidFill>
                  <a:srgbClr val="224B5A"/>
                </a:solidFill>
                <a:latin typeface="BetonEF" panose="020B0604020202020204" charset="0"/>
              </a:rPr>
              <a:t>Videnskortlægning</a:t>
            </a:r>
          </a:p>
          <a:p>
            <a:pPr marL="0" indent="0" algn="ctr">
              <a:buNone/>
            </a:pPr>
            <a:endParaRPr lang="da-DK" sz="4400" dirty="0">
              <a:solidFill>
                <a:srgbClr val="224B5A"/>
              </a:solidFill>
              <a:latin typeface="BetonEF" panose="020B0604020202020204" charset="0"/>
            </a:endParaRPr>
          </a:p>
        </p:txBody>
      </p:sp>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354275"/>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latin typeface="BetonEF" pitchFamily="50" charset="0"/>
              </a:rPr>
              <a:t> </a:t>
            </a: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2</a:t>
            </a:r>
          </a:p>
        </p:txBody>
      </p:sp>
    </p:spTree>
    <p:extLst>
      <p:ext uri="{BB962C8B-B14F-4D97-AF65-F5344CB8AC3E}">
        <p14:creationId xmlns:p14="http://schemas.microsoft.com/office/powerpoint/2010/main" val="358345640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A118D-C15B-8204-79C2-581E4377008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E0F06A9-C3C0-0C33-5C7E-217C20AF9B1A}"/>
              </a:ext>
            </a:extLst>
          </p:cNvPr>
          <p:cNvSpPr>
            <a:spLocks noGrp="1"/>
          </p:cNvSpPr>
          <p:nvPr>
            <p:ph type="title"/>
          </p:nvPr>
        </p:nvSpPr>
        <p:spPr>
          <a:xfrm>
            <a:off x="695325" y="266216"/>
            <a:ext cx="10201275" cy="923183"/>
          </a:xfrm>
        </p:spPr>
        <p:txBody>
          <a:bodyPr/>
          <a:lstStyle/>
          <a:p>
            <a:pPr>
              <a:spcAft>
                <a:spcPts val="600"/>
              </a:spcAft>
            </a:pPr>
            <a:r>
              <a:rPr lang="da-DK" dirty="0">
                <a:effectLst/>
                <a:latin typeface="BetonEF" panose="020B0604020202020204" charset="0"/>
                <a:ea typeface="Calibri" panose="020F0502020204030204" pitchFamily="34" charset="0"/>
                <a:cs typeface="Calibri" panose="020F0502020204030204" pitchFamily="34" charset="0"/>
              </a:rPr>
              <a:t>Videnskortlægning</a:t>
            </a:r>
            <a:r>
              <a:rPr lang="da-DK" sz="2400" dirty="0">
                <a:effectLst/>
                <a:latin typeface="BetonEF" panose="020B0604020202020204" charset="0"/>
                <a:ea typeface="Calibri" panose="020F0502020204030204" pitchFamily="34" charset="0"/>
                <a:cs typeface="Calibri" panose="020F0502020204030204" pitchFamily="34" charset="0"/>
              </a:rPr>
              <a:t> (</a:t>
            </a:r>
            <a:r>
              <a:rPr lang="en-US" b="1" dirty="0">
                <a:highlight>
                  <a:srgbClr val="FFFF00"/>
                </a:highlight>
                <a:latin typeface="BetonEF" pitchFamily="50" charset="0"/>
              </a:rPr>
              <a:t>Udfyld selv slides)</a:t>
            </a:r>
            <a:endParaRPr lang="en-US" sz="4400" b="1" dirty="0">
              <a:highlight>
                <a:srgbClr val="FFFF00"/>
              </a:highlight>
              <a:latin typeface="BetonEF" pitchFamily="50" charset="0"/>
            </a:endParaRPr>
          </a:p>
        </p:txBody>
      </p:sp>
    </p:spTree>
    <p:extLst>
      <p:ext uri="{BB962C8B-B14F-4D97-AF65-F5344CB8AC3E}">
        <p14:creationId xmlns:p14="http://schemas.microsoft.com/office/powerpoint/2010/main" val="2417354499"/>
      </p:ext>
    </p:extLst>
  </p:cSld>
  <p:clrMapOvr>
    <a:masterClrMapping/>
  </p:clrMapOvr>
  <p:transition>
    <p:fade/>
  </p:transition>
</p:sld>
</file>

<file path=ppt/theme/theme1.xml><?xml version="1.0" encoding="utf-8"?>
<a:theme xmlns:a="http://schemas.openxmlformats.org/drawingml/2006/main" name="EIS template">
  <a:themeElements>
    <a:clrScheme name="EIS">
      <a:dk1>
        <a:sysClr val="windowText" lastClr="000000"/>
      </a:dk1>
      <a:lt1>
        <a:sysClr val="window" lastClr="FFFFFF"/>
      </a:lt1>
      <a:dk2>
        <a:srgbClr val="000000"/>
      </a:dk2>
      <a:lt2>
        <a:srgbClr val="FFFFFF"/>
      </a:lt2>
      <a:accent1>
        <a:srgbClr val="587F8A"/>
      </a:accent1>
      <a:accent2>
        <a:srgbClr val="BCCF00"/>
      </a:accent2>
      <a:accent3>
        <a:srgbClr val="AEBAC0"/>
      </a:accent3>
      <a:accent4>
        <a:srgbClr val="40ACB6"/>
      </a:accent4>
      <a:accent5>
        <a:srgbClr val="234B5A"/>
      </a:accent5>
      <a:accent6>
        <a:srgbClr val="DDDDDD"/>
      </a:accent6>
      <a:hlink>
        <a:srgbClr val="BCCF00"/>
      </a:hlink>
      <a:folHlink>
        <a:srgbClr val="7F7F7F"/>
      </a:folHlink>
    </a:clrScheme>
    <a:fontScheme name="EIS">
      <a:majorFont>
        <a:latin typeface="Calibri"/>
        <a:ea typeface=""/>
        <a:cs typeface=""/>
      </a:majorFont>
      <a:minorFont>
        <a:latin typeface="Calibri"/>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rugerdefineret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B824A62435C14A4286DB020D2DE62476" ma:contentTypeVersion="19" ma:contentTypeDescription="Opret et nyt dokument." ma:contentTypeScope="" ma:versionID="a211590b934f6b052659b6a2032f4bfa">
  <xsd:schema xmlns:xsd="http://www.w3.org/2001/XMLSchema" xmlns:xs="http://www.w3.org/2001/XMLSchema" xmlns:p="http://schemas.microsoft.com/office/2006/metadata/properties" xmlns:ns2="c9556b18-80b3-495f-bf06-e7a3be1966d2" xmlns:ns3="a182a518-1075-4414-b33f-9ae5c587f5b3" targetNamespace="http://schemas.microsoft.com/office/2006/metadata/properties" ma:root="true" ma:fieldsID="dc6d567bb6032c9b8fe77d974af65555" ns2:_="" ns3:_="">
    <xsd:import namespace="c9556b18-80b3-495f-bf06-e7a3be1966d2"/>
    <xsd:import namespace="a182a518-1075-4414-b33f-9ae5c587f5b3"/>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556b18-80b3-495f-bf06-e7a3be196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illedmærker" ma:readOnly="false" ma:fieldId="{5cf76f15-5ced-4ddc-b409-7134ff3c332f}" ma:taxonomyMulti="true" ma:sspId="58568548-9f5a-4e35-9c17-968ba1d5feab"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82a518-1075-4414-b33f-9ae5c587f5b3" elementFormDefault="qualified">
    <xsd:import namespace="http://schemas.microsoft.com/office/2006/documentManagement/types"/>
    <xsd:import namespace="http://schemas.microsoft.com/office/infopath/2007/PartnerControls"/>
    <xsd:element name="SharedWithUsers" ma:index="15"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lt med detaljer" ma:internalName="SharedWithDetails" ma:readOnly="true">
      <xsd:simpleType>
        <xsd:restriction base="dms:Note">
          <xsd:maxLength value="255"/>
        </xsd:restriction>
      </xsd:simpleType>
    </xsd:element>
    <xsd:element name="TaxCatchAll" ma:index="22" nillable="true" ma:displayName="Taxonomy Catch All Column" ma:hidden="true" ma:list="{b5b5a254-60cb-4216-8964-bd87b223acca}" ma:internalName="TaxCatchAll" ma:showField="CatchAllData" ma:web="a182a518-1075-4414-b33f-9ae5c587f5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a182a518-1075-4414-b33f-9ae5c587f5b3">
      <UserInfo>
        <DisplayName>Ghita Wolf Andreasen</DisplayName>
        <AccountId>12</AccountId>
        <AccountType/>
      </UserInfo>
    </SharedWithUsers>
    <lcf76f155ced4ddcb4097134ff3c332f xmlns="c9556b18-80b3-495f-bf06-e7a3be1966d2">
      <Terms xmlns="http://schemas.microsoft.com/office/infopath/2007/PartnerControls"/>
    </lcf76f155ced4ddcb4097134ff3c332f>
    <TaxCatchAll xmlns="a182a518-1075-4414-b33f-9ae5c587f5b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7B1E66-C911-40B4-9600-2251BA6562D6}"/>
</file>

<file path=customXml/itemProps2.xml><?xml version="1.0" encoding="utf-8"?>
<ds:datastoreItem xmlns:ds="http://schemas.openxmlformats.org/officeDocument/2006/customXml" ds:itemID="{24C3EF39-3305-44D2-9B77-D5B5CFFA3B7F}">
  <ds:schemaRefs>
    <ds:schemaRef ds:uri="a182a518-1075-4414-b33f-9ae5c587f5b3"/>
    <ds:schemaRef ds:uri="http://schemas.microsoft.com/office/2006/metadata/properties"/>
    <ds:schemaRef ds:uri="http://schemas.microsoft.com/office/2006/documentManagement/types"/>
    <ds:schemaRef ds:uri="c9556b18-80b3-495f-bf06-e7a3be1966d2"/>
    <ds:schemaRef ds:uri="http://purl.org/dc/dcmitype/"/>
    <ds:schemaRef ds:uri="http://schemas.microsoft.com/office/infopath/2007/PartnerControls"/>
    <ds:schemaRef ds:uri="http://schemas.openxmlformats.org/package/2006/metadata/core-properties"/>
    <ds:schemaRef ds:uri="http://www.w3.org/XML/1998/namespace"/>
    <ds:schemaRef ds:uri="http://purl.org/dc/terms/"/>
    <ds:schemaRef ds:uri="http://purl.org/dc/elements/1.1/"/>
  </ds:schemaRefs>
</ds:datastoreItem>
</file>

<file path=customXml/itemProps3.xml><?xml version="1.0" encoding="utf-8"?>
<ds:datastoreItem xmlns:ds="http://schemas.openxmlformats.org/officeDocument/2006/customXml" ds:itemID="{F62CE1CC-95F7-4584-9450-33F63802ABB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9509</TotalTime>
  <Words>1101</Words>
  <Application>Microsoft Office PowerPoint</Application>
  <PresentationFormat>Widescreen</PresentationFormat>
  <Paragraphs>141</Paragraphs>
  <Slides>30</Slides>
  <Notes>3</Notes>
  <HiddenSlides>0</HiddenSlides>
  <MMClips>0</MMClips>
  <ScaleCrop>false</ScaleCrop>
  <HeadingPairs>
    <vt:vector size="6" baseType="variant">
      <vt:variant>
        <vt:lpstr>Benyttede skrifttyper</vt:lpstr>
      </vt:variant>
      <vt:variant>
        <vt:i4>6</vt:i4>
      </vt:variant>
      <vt:variant>
        <vt:lpstr>Tema</vt:lpstr>
      </vt:variant>
      <vt:variant>
        <vt:i4>2</vt:i4>
      </vt:variant>
      <vt:variant>
        <vt:lpstr>Slidetitler</vt:lpstr>
      </vt:variant>
      <vt:variant>
        <vt:i4>30</vt:i4>
      </vt:variant>
    </vt:vector>
  </HeadingPairs>
  <TitlesOfParts>
    <vt:vector size="38" baseType="lpstr">
      <vt:lpstr>Work Sans</vt:lpstr>
      <vt:lpstr>Calibri</vt:lpstr>
      <vt:lpstr>Arial</vt:lpstr>
      <vt:lpstr>Symbol</vt:lpstr>
      <vt:lpstr>BetonEF-Bold</vt:lpstr>
      <vt:lpstr>BetonEF</vt:lpstr>
      <vt:lpstr>EIS template</vt:lpstr>
      <vt:lpstr>Brugerdefineret design</vt:lpstr>
      <vt:lpstr>PowerPoint-præsentation</vt:lpstr>
      <vt:lpstr>    </vt:lpstr>
      <vt:lpstr>Introduktion til engineering designprocessen</vt:lpstr>
      <vt:lpstr>Problem og narrativ</vt:lpstr>
      <vt:lpstr>PowerPoint-præsentation</vt:lpstr>
      <vt:lpstr>Udfordring og kriterier</vt:lpstr>
      <vt:lpstr>Gruppedannelse (udfyldes af læreren)</vt:lpstr>
      <vt:lpstr>    </vt:lpstr>
      <vt:lpstr>Videnskortlægning (Udfyld selv slides)</vt:lpstr>
      <vt:lpstr>Logbog</vt:lpstr>
      <vt:lpstr>   </vt:lpstr>
      <vt:lpstr>Opfølgning på logbog fra sidst </vt:lpstr>
      <vt:lpstr>Forsøgsopstart</vt:lpstr>
      <vt:lpstr>Logbog</vt:lpstr>
      <vt:lpstr>  </vt:lpstr>
      <vt:lpstr>Forsøgsrunde</vt:lpstr>
      <vt:lpstr>Logbog</vt:lpstr>
      <vt:lpstr>   </vt:lpstr>
      <vt:lpstr>Del og byt om undersøgelser og forsøg</vt:lpstr>
      <vt:lpstr>Opsamling i grupper</vt:lpstr>
      <vt:lpstr>Videre med gruppearbejdet - herunder planlægning af forsøgsarbejde</vt:lpstr>
      <vt:lpstr>Logbog</vt:lpstr>
      <vt:lpstr>   </vt:lpstr>
      <vt:lpstr>Logbog</vt:lpstr>
      <vt:lpstr>   </vt:lpstr>
      <vt:lpstr>Forberede fremlæggelse og rapport</vt:lpstr>
      <vt:lpstr>Logbog</vt:lpstr>
      <vt:lpstr>  </vt:lpstr>
      <vt:lpstr>Aflevering af logbog og præsentation</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Helle Janniche</dc:creator>
  <cp:lastModifiedBy>Julie Lindholm</cp:lastModifiedBy>
  <cp:revision>102</cp:revision>
  <cp:lastPrinted>2024-11-25T12:16:27Z</cp:lastPrinted>
  <dcterms:created xsi:type="dcterms:W3CDTF">2017-11-20T16:02:28Z</dcterms:created>
  <dcterms:modified xsi:type="dcterms:W3CDTF">2025-12-03T12:38:40Z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0x010100B824A62435C14A4286DB020D2DE62476</vt:lpwstr>
  </property>
  <property fmtid="{D5CDD505-2E9C-101B-9397-08002B2CF9AE}" pid="3" name="MediaServiceImageTags">
    <vt:lpwstr/>
  </property>
</Properties>
</file>