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2" r:id="rId5"/>
  </p:sldMasterIdLst>
  <p:notesMasterIdLst>
    <p:notesMasterId r:id="rId61"/>
  </p:notesMasterIdLst>
  <p:handoutMasterIdLst>
    <p:handoutMasterId r:id="rId62"/>
  </p:handoutMasterIdLst>
  <p:sldIdLst>
    <p:sldId id="368" r:id="rId6"/>
    <p:sldId id="382" r:id="rId7"/>
    <p:sldId id="329"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Lst>
  <p:sldSz cx="12192000" cy="6858000"/>
  <p:notesSz cx="6761163" cy="9942513"/>
  <p:embeddedFontLst>
    <p:embeddedFont>
      <p:font typeface="Cambria Math" panose="02040503050406030204" pitchFamily="18" charset="0"/>
      <p:regular r:id="rId63"/>
    </p:embeddedFont>
    <p:embeddedFont>
      <p:font typeface="Source Sans Pro" panose="020B0503030403020204" pitchFamily="34" charset="0"/>
      <p:regular r:id="rId64"/>
      <p:bold r:id="rId65"/>
      <p:italic r:id="rId66"/>
      <p:boldItalic r:id="rId67"/>
    </p:embeddedFont>
    <p:embeddedFont>
      <p:font typeface="Work Sans" pitchFamily="2" charset="0"/>
      <p:regular r:id="rId68"/>
      <p:bold r:id="rId69"/>
      <p:italic r:id="rId70"/>
      <p:boldItalic r:id="rId71"/>
    </p:embeddedFont>
  </p:embeddedFont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9368B-9465-A641-50A4-679762620EA6}" name="Lene Pfeiffer Petersen" initials="LP" userId="S::lepe@ida.dk::439a8ccb-d765-4615-bc48-393399cfc205" providerId="AD"/>
  <p188:author id="{EC3AD5A5-A365-C8C2-23FB-51EC20DA7C11}" name="Julie Lindholm" initials="JL" userId="S::jlin@ida.dk::583f570d-385d-4314-a92b-bccc1b7483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orben" initials="TC"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A"/>
    <a:srgbClr val="587F8A"/>
    <a:srgbClr val="37AFB5"/>
    <a:srgbClr val="008080"/>
    <a:srgbClr val="FFE600"/>
    <a:srgbClr val="FFFFFF"/>
    <a:srgbClr val="9DC3E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4" autoAdjust="0"/>
    <p:restoredTop sz="89143" autoAdjust="0"/>
  </p:normalViewPr>
  <p:slideViewPr>
    <p:cSldViewPr snapToGrid="0">
      <p:cViewPr varScale="1">
        <p:scale>
          <a:sx n="66" d="100"/>
          <a:sy n="66" d="100"/>
        </p:scale>
        <p:origin x="652"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751" y="65"/>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4.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font" Target="fonts/font7.fntdata"/><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Lindholm" userId="583f570d-385d-4314-a92b-bccc1b7483cc" providerId="ADAL" clId="{BD0501D5-1709-449D-9C01-945D2B7B3EC1}"/>
    <pc:docChg chg="modSld">
      <pc:chgData name="Julie Lindholm" userId="583f570d-385d-4314-a92b-bccc1b7483cc" providerId="ADAL" clId="{BD0501D5-1709-449D-9C01-945D2B7B3EC1}" dt="2025-01-17T13:46:45.592" v="20" actId="1076"/>
      <pc:docMkLst>
        <pc:docMk/>
      </pc:docMkLst>
      <pc:sldChg chg="modSp mod">
        <pc:chgData name="Julie Lindholm" userId="583f570d-385d-4314-a92b-bccc1b7483cc" providerId="ADAL" clId="{BD0501D5-1709-449D-9C01-945D2B7B3EC1}" dt="2025-01-17T13:46:45.592" v="20" actId="1076"/>
        <pc:sldMkLst>
          <pc:docMk/>
          <pc:sldMk cId="380381177" sldId="427"/>
        </pc:sldMkLst>
        <pc:spChg chg="mod">
          <ac:chgData name="Julie Lindholm" userId="583f570d-385d-4314-a92b-bccc1b7483cc" providerId="ADAL" clId="{BD0501D5-1709-449D-9C01-945D2B7B3EC1}" dt="2025-01-17T13:46:39.927" v="19" actId="20577"/>
          <ac:spMkLst>
            <pc:docMk/>
            <pc:sldMk cId="380381177" sldId="427"/>
            <ac:spMk id="3" creationId="{AB5218CC-B51D-FDA4-BD1A-3CEE3B4172EA}"/>
          </ac:spMkLst>
        </pc:spChg>
        <pc:spChg chg="mod">
          <ac:chgData name="Julie Lindholm" userId="583f570d-385d-4314-a92b-bccc1b7483cc" providerId="ADAL" clId="{BD0501D5-1709-449D-9C01-945D2B7B3EC1}" dt="2025-01-17T13:46:45.592" v="20" actId="1076"/>
          <ac:spMkLst>
            <pc:docMk/>
            <pc:sldMk cId="380381177" sldId="427"/>
            <ac:spMk id="4" creationId="{2BAD9B04-198A-A40C-94DE-3D00D17914FC}"/>
          </ac:spMkLst>
        </pc:spChg>
      </pc:sldChg>
      <pc:sldChg chg="modSp mod">
        <pc:chgData name="Julie Lindholm" userId="583f570d-385d-4314-a92b-bccc1b7483cc" providerId="ADAL" clId="{BD0501D5-1709-449D-9C01-945D2B7B3EC1}" dt="2025-01-17T11:54:59.358" v="0" actId="20577"/>
        <pc:sldMkLst>
          <pc:docMk/>
          <pc:sldMk cId="3236203201" sldId="429"/>
        </pc:sldMkLst>
        <pc:spChg chg="mod">
          <ac:chgData name="Julie Lindholm" userId="583f570d-385d-4314-a92b-bccc1b7483cc" providerId="ADAL" clId="{BD0501D5-1709-449D-9C01-945D2B7B3EC1}" dt="2025-01-17T11:54:59.358" v="0" actId="20577"/>
          <ac:spMkLst>
            <pc:docMk/>
            <pc:sldMk cId="3236203201" sldId="429"/>
            <ac:spMk id="3" creationId="{7FF4077B-025F-8B90-33D4-AEAEA07D23AC}"/>
          </ac:spMkLst>
        </pc:spChg>
      </pc:sldChg>
      <pc:sldChg chg="modSp mod">
        <pc:chgData name="Julie Lindholm" userId="583f570d-385d-4314-a92b-bccc1b7483cc" providerId="ADAL" clId="{BD0501D5-1709-449D-9C01-945D2B7B3EC1}" dt="2025-01-17T13:46:14.007" v="18" actId="20577"/>
        <pc:sldMkLst>
          <pc:docMk/>
          <pc:sldMk cId="3864772067" sldId="434"/>
        </pc:sldMkLst>
        <pc:spChg chg="mod">
          <ac:chgData name="Julie Lindholm" userId="583f570d-385d-4314-a92b-bccc1b7483cc" providerId="ADAL" clId="{BD0501D5-1709-449D-9C01-945D2B7B3EC1}" dt="2025-01-17T13:46:14.007" v="18" actId="20577"/>
          <ac:spMkLst>
            <pc:docMk/>
            <pc:sldMk cId="3864772067" sldId="434"/>
            <ac:spMk id="7" creationId="{AB6E8E32-9B55-BE6F-0BB2-0FB16295A64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1" y="0"/>
            <a:ext cx="2929837" cy="498852"/>
          </a:xfrm>
          <a:prstGeom prst="rect">
            <a:avLst/>
          </a:prstGeom>
        </p:spPr>
        <p:txBody>
          <a:bodyPr vert="horz" lIns="91178" tIns="45589" rIns="91178" bIns="45589"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3829762" y="0"/>
            <a:ext cx="2929837" cy="498852"/>
          </a:xfrm>
          <a:prstGeom prst="rect">
            <a:avLst/>
          </a:prstGeom>
        </p:spPr>
        <p:txBody>
          <a:bodyPr vert="horz" lIns="91178" tIns="45589" rIns="91178" bIns="45589" rtlCol="0"/>
          <a:lstStyle>
            <a:lvl1pPr algn="r">
              <a:defRPr sz="1200"/>
            </a:lvl1pPr>
          </a:lstStyle>
          <a:p>
            <a:fld id="{6D02588A-AC79-4251-B685-C1A0CC72ED50}" type="datetimeFigureOut">
              <a:rPr lang="da-DK" smtClean="0"/>
              <a:t>17-01-2025</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1" y="9443664"/>
            <a:ext cx="2929837" cy="498851"/>
          </a:xfrm>
          <a:prstGeom prst="rect">
            <a:avLst/>
          </a:prstGeom>
        </p:spPr>
        <p:txBody>
          <a:bodyPr vert="horz" lIns="91178" tIns="45589" rIns="91178" bIns="45589"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3829762" y="9443664"/>
            <a:ext cx="2929837" cy="498851"/>
          </a:xfrm>
          <a:prstGeom prst="rect">
            <a:avLst/>
          </a:prstGeom>
        </p:spPr>
        <p:txBody>
          <a:bodyPr vert="horz" lIns="91178" tIns="45589" rIns="91178" bIns="45589"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29837" cy="498852"/>
          </a:xfrm>
          <a:prstGeom prst="rect">
            <a:avLst/>
          </a:prstGeom>
        </p:spPr>
        <p:txBody>
          <a:bodyPr vert="horz" lIns="91178" tIns="45589" rIns="91178" bIns="45589" rtlCol="0"/>
          <a:lstStyle>
            <a:lvl1pPr algn="l">
              <a:defRPr sz="1200"/>
            </a:lvl1pPr>
          </a:lstStyle>
          <a:p>
            <a:endParaRPr lang="da-DK"/>
          </a:p>
        </p:txBody>
      </p:sp>
      <p:sp>
        <p:nvSpPr>
          <p:cNvPr id="3" name="Pladsholder til dato 2"/>
          <p:cNvSpPr>
            <a:spLocks noGrp="1"/>
          </p:cNvSpPr>
          <p:nvPr>
            <p:ph type="dt" idx="1"/>
          </p:nvPr>
        </p:nvSpPr>
        <p:spPr>
          <a:xfrm>
            <a:off x="3829762" y="0"/>
            <a:ext cx="2929837" cy="498852"/>
          </a:xfrm>
          <a:prstGeom prst="rect">
            <a:avLst/>
          </a:prstGeom>
        </p:spPr>
        <p:txBody>
          <a:bodyPr vert="horz" lIns="91178" tIns="45589" rIns="91178" bIns="45589" rtlCol="0"/>
          <a:lstStyle>
            <a:lvl1pPr algn="r">
              <a:defRPr sz="1200"/>
            </a:lvl1pPr>
          </a:lstStyle>
          <a:p>
            <a:fld id="{9A176239-8A12-476A-9EC6-735ABE0B8511}" type="datetimeFigureOut">
              <a:rPr lang="da-DK" smtClean="0"/>
              <a:t>17-01-2025</a:t>
            </a:fld>
            <a:endParaRPr lang="da-DK"/>
          </a:p>
        </p:txBody>
      </p:sp>
      <p:sp>
        <p:nvSpPr>
          <p:cNvPr id="4" name="Pladsholder til slidebillede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178" tIns="45589" rIns="91178" bIns="45589" rtlCol="0" anchor="ctr"/>
          <a:lstStyle/>
          <a:p>
            <a:endParaRPr lang="da-DK"/>
          </a:p>
        </p:txBody>
      </p:sp>
      <p:sp>
        <p:nvSpPr>
          <p:cNvPr id="5" name="Pladsholder til noter 4"/>
          <p:cNvSpPr>
            <a:spLocks noGrp="1"/>
          </p:cNvSpPr>
          <p:nvPr>
            <p:ph type="body" sz="quarter" idx="3"/>
          </p:nvPr>
        </p:nvSpPr>
        <p:spPr>
          <a:xfrm>
            <a:off x="676117" y="4784835"/>
            <a:ext cx="5408930" cy="3914864"/>
          </a:xfrm>
          <a:prstGeom prst="rect">
            <a:avLst/>
          </a:prstGeom>
        </p:spPr>
        <p:txBody>
          <a:bodyPr vert="horz" lIns="91178" tIns="45589" rIns="91178" bIns="45589"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443664"/>
            <a:ext cx="2929837" cy="498851"/>
          </a:xfrm>
          <a:prstGeom prst="rect">
            <a:avLst/>
          </a:prstGeom>
        </p:spPr>
        <p:txBody>
          <a:bodyPr vert="horz" lIns="91178" tIns="45589" rIns="91178" bIns="45589" rtlCol="0" anchor="b"/>
          <a:lstStyle>
            <a:lvl1pPr algn="l">
              <a:defRPr sz="1200"/>
            </a:lvl1pPr>
          </a:lstStyle>
          <a:p>
            <a:endParaRPr lang="da-DK"/>
          </a:p>
        </p:txBody>
      </p:sp>
      <p:sp>
        <p:nvSpPr>
          <p:cNvPr id="7" name="Pladsholder til slidenummer 6"/>
          <p:cNvSpPr>
            <a:spLocks noGrp="1"/>
          </p:cNvSpPr>
          <p:nvPr>
            <p:ph type="sldNum" sz="quarter" idx="5"/>
          </p:nvPr>
        </p:nvSpPr>
        <p:spPr>
          <a:xfrm>
            <a:off x="3829762" y="9443664"/>
            <a:ext cx="2929837" cy="498851"/>
          </a:xfrm>
          <a:prstGeom prst="rect">
            <a:avLst/>
          </a:prstGeom>
        </p:spPr>
        <p:txBody>
          <a:bodyPr vert="horz" lIns="91178" tIns="45589" rIns="91178" bIns="45589"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nc/4.0/deed.no"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ndla.no/subject:1:bb834c76-d1e4-46c4-8c0a-8f978bd2c956/topic:6:dbc23651-7216-4610-bc38-dde58f013724/topic:2:1b4bd84e-b60f-40cb-83a8-23ad8926298a/resource:9bf6e1ec-e24d-40c5-9f4f-fa9265ca5c09"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gineerthefuture.dk/undervisning/engineering-i-gymnasiet/undervisningsmaterialer/engineering-forloeb/engineering-introduktio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gineerthefuture.dk/undervisning/engineering-i-gymnasiet/undervisningsmaterialer/engineering-forloeb/engineering-introduk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ur01.safelinks.protection.outlook.com/?url=https%3A%2F%2Fbibliotek.dk%2Fmateriale%2Fmedicinsk-fysik_brian-krog-christensen%2Fwork-of%3A870970-basis%3A26018315%3Ftype%3Dbog&amp;data=05%7C02%7Cjulie%40engineerthefuture.dk%7C62163446cdc04412fbf008dd3589bee5%7C140275f52c6b45899efcebd77efa60aa%7C0%7C0%7C638725587922088685%7CUnknown%7CTWFpbGZsb3d8eyJFbXB0eU1hcGkiOnRydWUsIlYiOiIwLjAuMDAwMCIsIlAiOiJXaW4zMiIsIkFOIjoiTWFpbCIsIldUIjoyfQ%3D%3D%7C0%7C%7C%7C&amp;sdata=siVO%2FRwNCwHxUt9Td40ITXG6TeiegDvQGaLVhDTHY6g%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a:t>
            </a:fld>
            <a:endParaRPr lang="da-DK"/>
          </a:p>
        </p:txBody>
      </p:sp>
    </p:spTree>
    <p:extLst>
      <p:ext uri="{BB962C8B-B14F-4D97-AF65-F5344CB8AC3E}">
        <p14:creationId xmlns:p14="http://schemas.microsoft.com/office/powerpoint/2010/main" val="2101998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36</a:t>
            </a:fld>
            <a:endParaRPr lang="da-DK"/>
          </a:p>
        </p:txBody>
      </p:sp>
    </p:spTree>
    <p:extLst>
      <p:ext uri="{BB962C8B-B14F-4D97-AF65-F5344CB8AC3E}">
        <p14:creationId xmlns:p14="http://schemas.microsoft.com/office/powerpoint/2010/main" val="43261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37</a:t>
            </a:fld>
            <a:endParaRPr lang="da-DK"/>
          </a:p>
        </p:txBody>
      </p:sp>
    </p:spTree>
    <p:extLst>
      <p:ext uri="{BB962C8B-B14F-4D97-AF65-F5344CB8AC3E}">
        <p14:creationId xmlns:p14="http://schemas.microsoft.com/office/powerpoint/2010/main" val="1760009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38</a:t>
            </a:fld>
            <a:endParaRPr lang="da-DK"/>
          </a:p>
        </p:txBody>
      </p:sp>
    </p:spTree>
    <p:extLst>
      <p:ext uri="{BB962C8B-B14F-4D97-AF65-F5344CB8AC3E}">
        <p14:creationId xmlns:p14="http://schemas.microsoft.com/office/powerpoint/2010/main" val="90657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Aft>
                <a:spcPts val="1156"/>
              </a:spcAft>
            </a:pPr>
            <a:r>
              <a:rPr lang="da-DK" dirty="0"/>
              <a:t>Kræft er et stigende problem – især i den vestlige verden, men på globalt plan er antallet af kræfttilfælde også stigende. </a:t>
            </a:r>
            <a:endParaRPr lang="en-US" dirty="0"/>
          </a:p>
          <a:p>
            <a:pPr>
              <a:spcAft>
                <a:spcPts val="1156"/>
              </a:spcAft>
            </a:pPr>
            <a:r>
              <a:rPr lang="da-DK" dirty="0"/>
              <a:t>Der er en stor skævhed i behandlingsmulighederne i høj- og lavindkomstlande, hvor patienter, der kunne være helbredt, dør på grund af manglende ressourcer til behandling. </a:t>
            </a:r>
            <a:endParaRPr lang="da-DK" dirty="0">
              <a:cs typeface="Calibri"/>
            </a:endParaRPr>
          </a:p>
          <a:p>
            <a:r>
              <a:rPr lang="da-DK" dirty="0"/>
              <a:t>Diagnosticering og en præcis lokalisering af en kræftknude </a:t>
            </a:r>
            <a:r>
              <a:rPr lang="da-DK"/>
              <a:t>er vigtige </a:t>
            </a:r>
            <a:r>
              <a:rPr lang="da-DK" dirty="0"/>
              <a:t>for at kunne strålebehandle så effektivt og skånsomt som muligt. I Danmark er der stort fokus på at få stillet en </a:t>
            </a:r>
            <a:r>
              <a:rPr lang="da-DK"/>
              <a:t>kræftdiagnose tidligt </a:t>
            </a:r>
            <a:r>
              <a:rPr lang="da-DK" dirty="0"/>
              <a:t>og dermed starte behandlingen, før kræften spreder sig. Til dette er </a:t>
            </a:r>
            <a:r>
              <a:rPr lang="da-DK"/>
              <a:t>der afsat mange penge </a:t>
            </a:r>
            <a:r>
              <a:rPr lang="da-DK" dirty="0"/>
              <a:t>i budgetterne, og der er indkøbt dyrt udstyr. </a:t>
            </a:r>
            <a:endParaRPr lang="en-US" dirty="0"/>
          </a:p>
          <a:p>
            <a:r>
              <a:rPr lang="da-DK" dirty="0"/>
              <a:t>På globalt plan er adgangen til avanceret medicinsk teknologi skævt fordelt. Mens nogle lande har adgang til de nyeste og mest sofistikerede scannere, står mange lavindkomstlande uden de nødvendige midler til at opdage alvorlige sygdomme som kræft i tide. For millioner af mennesker betyder det, at en sygdom, der kunne være blevet behandlet, forbliver skjult, indtil det er for sent. </a:t>
            </a:r>
          </a:p>
          <a:p>
            <a:r>
              <a:rPr lang="da-DK" dirty="0"/>
              <a:t>Delmål 3,4 </a:t>
            </a:r>
            <a:r>
              <a:rPr lang="da-DK"/>
              <a:t>under verdensmål </a:t>
            </a:r>
            <a:r>
              <a:rPr lang="da-DK" dirty="0"/>
              <a:t>3 fokuserer på at reducere dødeligheden fra ikke-smitsomme sygdomme, </a:t>
            </a:r>
            <a:r>
              <a:rPr lang="da-DK"/>
              <a:t>herunder kræft, </a:t>
            </a:r>
            <a:r>
              <a:rPr lang="da-DK" dirty="0"/>
              <a:t>med en tredjedel inden 2030 gennem forebyggelse og behandling. Hvis det skal ske, er det nødvendigt, at alle har adgang til den nødvendige behandling.</a:t>
            </a:r>
          </a:p>
          <a:p>
            <a:endParaRPr lang="da-DK" dirty="0">
              <a:cs typeface="Calibri"/>
            </a:endParaRPr>
          </a:p>
          <a:p>
            <a:endParaRPr lang="da-DK" dirty="0">
              <a:cs typeface="Calibri"/>
            </a:endParaRP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43</a:t>
            </a:fld>
            <a:endParaRPr lang="da-DK"/>
          </a:p>
        </p:txBody>
      </p:sp>
    </p:spTree>
    <p:extLst>
      <p:ext uri="{BB962C8B-B14F-4D97-AF65-F5344CB8AC3E}">
        <p14:creationId xmlns:p14="http://schemas.microsoft.com/office/powerpoint/2010/main" val="270980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t>Note til læreren: Gentagelse af case og udfordring – Slides kan evt</a:t>
            </a:r>
            <a:r>
              <a:rPr lang="da-DK"/>
              <a:t>. slettes.</a:t>
            </a:r>
            <a:endParaRPr lang="da-DK" dirty="0"/>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44</a:t>
            </a:fld>
            <a:endParaRPr lang="da-DK"/>
          </a:p>
        </p:txBody>
      </p:sp>
    </p:spTree>
    <p:extLst>
      <p:ext uri="{BB962C8B-B14F-4D97-AF65-F5344CB8AC3E}">
        <p14:creationId xmlns:p14="http://schemas.microsoft.com/office/powerpoint/2010/main" val="3891022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t>Note til læreren: Gentagelse </a:t>
            </a:r>
            <a:r>
              <a:rPr lang="da-DK"/>
              <a:t>af kriterier – </a:t>
            </a:r>
            <a:r>
              <a:rPr lang="da-DK" dirty="0"/>
              <a:t>Slides kan evt</a:t>
            </a:r>
            <a:r>
              <a:rPr lang="da-DK"/>
              <a:t>. slettes.</a:t>
            </a:r>
            <a:endParaRPr lang="da-DK" dirty="0"/>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45</a:t>
            </a:fld>
            <a:endParaRPr lang="da-DK"/>
          </a:p>
        </p:txBody>
      </p:sp>
    </p:spTree>
    <p:extLst>
      <p:ext uri="{BB962C8B-B14F-4D97-AF65-F5344CB8AC3E}">
        <p14:creationId xmlns:p14="http://schemas.microsoft.com/office/powerpoint/2010/main" val="1376962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highlight>
                  <a:srgbClr val="FFFFFF"/>
                </a:highlight>
                <a:latin typeface="Work Sans"/>
              </a:rPr>
              <a:t>Præsentation </a:t>
            </a:r>
            <a:r>
              <a:rPr lang="da-DK" dirty="0">
                <a:highlight>
                  <a:srgbClr val="FFFF00"/>
                </a:highlight>
                <a:latin typeface="Work Sans"/>
              </a:rPr>
              <a:t>efter lektion 11</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51</a:t>
            </a:fld>
            <a:endParaRPr lang="da-DK"/>
          </a:p>
        </p:txBody>
      </p:sp>
    </p:spTree>
    <p:extLst>
      <p:ext uri="{BB962C8B-B14F-4D97-AF65-F5344CB8AC3E}">
        <p14:creationId xmlns:p14="http://schemas.microsoft.com/office/powerpoint/2010/main" val="238708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8</a:t>
            </a:fld>
            <a:endParaRPr lang="da-DK"/>
          </a:p>
        </p:txBody>
      </p:sp>
    </p:spTree>
    <p:extLst>
      <p:ext uri="{BB962C8B-B14F-4D97-AF65-F5344CB8AC3E}">
        <p14:creationId xmlns:p14="http://schemas.microsoft.com/office/powerpoint/2010/main" val="330154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t>Billede: </a:t>
            </a:r>
            <a:r>
              <a:rPr lang="da-DK" b="0" i="0" dirty="0">
                <a:solidFill>
                  <a:srgbClr val="4D4D4D"/>
                </a:solidFill>
                <a:effectLst/>
                <a:highlight>
                  <a:srgbClr val="FFFFFF"/>
                </a:highlight>
                <a:latin typeface="Source Sans Pro" panose="020B0503030403020204" pitchFamily="34" charset="0"/>
              </a:rPr>
              <a:t>Ioniserende stråling kan skade DNA’et. Billede: Science Photo Library / </a:t>
            </a:r>
            <a:r>
              <a:rPr lang="da-DK" b="0" i="0" u="sng" dirty="0">
                <a:solidFill>
                  <a:srgbClr val="20588F"/>
                </a:solidFill>
                <a:effectLst/>
                <a:highlight>
                  <a:srgbClr val="FFFFFF"/>
                </a:highlight>
                <a:latin typeface="Source Sans Pro" panose="020B0503030403020204" pitchFamily="34" charset="0"/>
                <a:hlinkClick r:id="rId3"/>
              </a:rPr>
              <a:t>CC BY-NC</a:t>
            </a:r>
            <a:r>
              <a:rPr lang="da-DK" b="0" i="0" u="sng" dirty="0">
                <a:solidFill>
                  <a:srgbClr val="20588F"/>
                </a:solidFill>
                <a:effectLst/>
                <a:highlight>
                  <a:srgbClr val="FFFFFF"/>
                </a:highlight>
                <a:latin typeface="Source Sans Pro" panose="020B0503030403020204" pitchFamily="34" charset="0"/>
              </a:rPr>
              <a:t>: </a:t>
            </a:r>
            <a:r>
              <a:rPr lang="da-DK" dirty="0">
                <a:hlinkClick r:id="rId4"/>
              </a:rPr>
              <a:t>Ioniserende stråling - Naturfag - NDLA</a:t>
            </a:r>
            <a:endParaRPr lang="da-DK" dirty="0"/>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12</a:t>
            </a:fld>
            <a:endParaRPr lang="da-DK"/>
          </a:p>
        </p:txBody>
      </p:sp>
    </p:spTree>
    <p:extLst>
      <p:ext uri="{BB962C8B-B14F-4D97-AF65-F5344CB8AC3E}">
        <p14:creationId xmlns:p14="http://schemas.microsoft.com/office/powerpoint/2010/main" val="392229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t>Gruppe og/eller individuel logbog.</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13</a:t>
            </a:fld>
            <a:endParaRPr lang="da-DK"/>
          </a:p>
        </p:txBody>
      </p:sp>
    </p:spTree>
    <p:extLst>
      <p:ext uri="{BB962C8B-B14F-4D97-AF65-F5344CB8AC3E}">
        <p14:creationId xmlns:p14="http://schemas.microsoft.com/office/powerpoint/2010/main" val="104001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t>PPT til at introducere til </a:t>
            </a:r>
            <a:r>
              <a:rPr lang="da-DK" dirty="0" err="1"/>
              <a:t>engineering</a:t>
            </a:r>
            <a:r>
              <a:rPr lang="da-DK" dirty="0"/>
              <a:t> designprocessen (igen): </a:t>
            </a:r>
            <a:r>
              <a:rPr lang="da-DK" dirty="0">
                <a:hlinkClick r:id="rId3"/>
              </a:rPr>
              <a:t>Engineering-forløb - Introduktion til </a:t>
            </a:r>
            <a:r>
              <a:rPr lang="da-DK" dirty="0" err="1">
                <a:hlinkClick r:id="rId3"/>
              </a:rPr>
              <a:t>engineering</a:t>
            </a:r>
            <a:endParaRPr lang="da-DK" dirty="0"/>
          </a:p>
          <a:p>
            <a:pPr defTabSz="881094">
              <a:defRPr/>
            </a:pPr>
            <a:r>
              <a:rPr lang="da-DK" dirty="0"/>
              <a:t>Hvad handler ”undersøge” om?</a:t>
            </a: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14</a:t>
            </a:fld>
            <a:endParaRPr lang="da-DK"/>
          </a:p>
        </p:txBody>
      </p:sp>
    </p:spTree>
    <p:extLst>
      <p:ext uri="{BB962C8B-B14F-4D97-AF65-F5344CB8AC3E}">
        <p14:creationId xmlns:p14="http://schemas.microsoft.com/office/powerpoint/2010/main" val="230277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t>PPT til at introducere til </a:t>
            </a:r>
            <a:r>
              <a:rPr lang="da-DK" dirty="0" err="1"/>
              <a:t>engineering</a:t>
            </a:r>
            <a:r>
              <a:rPr lang="da-DK" dirty="0"/>
              <a:t> designprocessen: </a:t>
            </a:r>
            <a:r>
              <a:rPr lang="da-DK" dirty="0">
                <a:hlinkClick r:id="rId3"/>
              </a:rPr>
              <a:t>Engineering-forløb - Introduktion til </a:t>
            </a:r>
            <a:r>
              <a:rPr lang="da-DK" dirty="0" err="1">
                <a:hlinkClick r:id="rId3"/>
              </a:rPr>
              <a:t>engineering</a:t>
            </a:r>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19</a:t>
            </a:fld>
            <a:endParaRPr lang="da-DK"/>
          </a:p>
        </p:txBody>
      </p:sp>
    </p:spTree>
    <p:extLst>
      <p:ext uri="{BB962C8B-B14F-4D97-AF65-F5344CB8AC3E}">
        <p14:creationId xmlns:p14="http://schemas.microsoft.com/office/powerpoint/2010/main" val="2711734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81094">
              <a:defRPr/>
            </a:pPr>
            <a:r>
              <a:rPr lang="da-DK" dirty="0"/>
              <a:t>De næste par slides er tænkt som en hjælp til gennemgang af teori og opsamling på øvelserne. Data til afstandskvadratloven er opdigtede, men resten er rigtige data. Hvis eleverne har lavet </a:t>
            </a:r>
            <a:r>
              <a:rPr lang="da-DK"/>
              <a:t>super fremlæggelser, </a:t>
            </a:r>
            <a:r>
              <a:rPr lang="da-DK" dirty="0"/>
              <a:t>springes denne lærergennemgang </a:t>
            </a:r>
            <a:r>
              <a:rPr lang="da-DK"/>
              <a:t>bare over.</a:t>
            </a:r>
            <a:endParaRPr lang="da-DK" dirty="0"/>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29</a:t>
            </a:fld>
            <a:endParaRPr lang="da-DK"/>
          </a:p>
        </p:txBody>
      </p:sp>
    </p:spTree>
    <p:extLst>
      <p:ext uri="{BB962C8B-B14F-4D97-AF65-F5344CB8AC3E}">
        <p14:creationId xmlns:p14="http://schemas.microsoft.com/office/powerpoint/2010/main" val="123836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Figurer efter: </a:t>
            </a:r>
            <a:r>
              <a:rPr lang="da-DK" sz="1800" dirty="0">
                <a:effectLst/>
                <a:latin typeface="Aptos" panose="020B0004020202020204" pitchFamily="34" charset="0"/>
                <a:ea typeface="Aptos" panose="020B0004020202020204" pitchFamily="34" charset="0"/>
                <a:cs typeface="Aptos" panose="020B0004020202020204" pitchFamily="34" charset="0"/>
              </a:rPr>
              <a:t> </a:t>
            </a:r>
          </a:p>
          <a:p>
            <a:r>
              <a:rPr lang="da-DK"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Medicinsk fysik af Brian Krog Christensen</a:t>
            </a:r>
            <a:endParaRPr lang="da-DK" sz="1800" dirty="0">
              <a:effectLst/>
              <a:latin typeface="Aptos" panose="020B0004020202020204" pitchFamily="34" charset="0"/>
              <a:ea typeface="Aptos" panose="020B0004020202020204" pitchFamily="34" charset="0"/>
              <a:cs typeface="Aptos" panose="020B0004020202020204" pitchFamily="34" charset="0"/>
            </a:endParaRPr>
          </a:p>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32</a:t>
            </a:fld>
            <a:endParaRPr lang="da-DK"/>
          </a:p>
        </p:txBody>
      </p:sp>
    </p:spTree>
    <p:extLst>
      <p:ext uri="{BB962C8B-B14F-4D97-AF65-F5344CB8AC3E}">
        <p14:creationId xmlns:p14="http://schemas.microsoft.com/office/powerpoint/2010/main" val="56988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35</a:t>
            </a:fld>
            <a:endParaRPr lang="da-DK"/>
          </a:p>
        </p:txBody>
      </p:sp>
    </p:spTree>
    <p:extLst>
      <p:ext uri="{BB962C8B-B14F-4D97-AF65-F5344CB8AC3E}">
        <p14:creationId xmlns:p14="http://schemas.microsoft.com/office/powerpoint/2010/main" val="1624375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6" name="Billede 5" descr="Et billede, der indeholder person, tøj, indendørs, køkken&#10;&#10;Automatisk genereret beskrivelse">
            <a:extLst>
              <a:ext uri="{FF2B5EF4-FFF2-40B4-BE49-F238E27FC236}">
                <a16:creationId xmlns:a16="http://schemas.microsoft.com/office/drawing/2014/main" id="{3CBFF866-5FA6-53C4-0BD8-B050063109C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 t="7115" r="2609" b="17445"/>
          <a:stretch/>
        </p:blipFill>
        <p:spPr>
          <a:xfrm>
            <a:off x="-1" y="1"/>
            <a:ext cx="12192001" cy="6522440"/>
          </a:xfrm>
          <a:prstGeom prst="rect">
            <a:avLst/>
          </a:prstGeom>
        </p:spPr>
      </p:pic>
      <p:sp>
        <p:nvSpPr>
          <p:cNvPr id="2" name="Tekstfelt 1">
            <a:extLst>
              <a:ext uri="{FF2B5EF4-FFF2-40B4-BE49-F238E27FC236}">
                <a16:creationId xmlns:a16="http://schemas.microsoft.com/office/drawing/2014/main" id="{2CDFB9E3-989E-FC17-5EF4-A53BDACB92ED}"/>
              </a:ext>
            </a:extLst>
          </p:cNvPr>
          <p:cNvSpPr txBox="1"/>
          <p:nvPr userDrawn="1"/>
        </p:nvSpPr>
        <p:spPr>
          <a:xfrm>
            <a:off x="1352375" y="2139584"/>
            <a:ext cx="9487249" cy="1384995"/>
          </a:xfrm>
          <a:prstGeom prst="rect">
            <a:avLst/>
          </a:prstGeom>
          <a:noFill/>
        </p:spPr>
        <p:txBody>
          <a:bodyPr wrap="square" rtlCol="0">
            <a:spAutoFit/>
          </a:bodyPr>
          <a:lstStyle/>
          <a:p>
            <a:pPr algn="ctr"/>
            <a:r>
              <a:rPr lang="da-DK" sz="4800" dirty="0">
                <a:solidFill>
                  <a:schemeClr val="bg1"/>
                </a:solidFill>
                <a:effectLst/>
                <a:latin typeface="BetonEF" pitchFamily="50" charset="0"/>
              </a:rPr>
              <a:t>Design din egen chokolademousse</a:t>
            </a:r>
          </a:p>
          <a:p>
            <a:pPr algn="ctr"/>
            <a:r>
              <a:rPr lang="da-DK" sz="3600" dirty="0">
                <a:solidFill>
                  <a:schemeClr val="bg1"/>
                </a:solidFill>
                <a:effectLst/>
                <a:latin typeface="BetonEF" pitchFamily="50" charset="0"/>
                <a:ea typeface="Times New Roman" panose="02020603050405020304" pitchFamily="18" charset="0"/>
              </a:rPr>
              <a:t>– et </a:t>
            </a:r>
            <a:r>
              <a:rPr lang="da-DK" sz="3600" dirty="0" err="1">
                <a:solidFill>
                  <a:schemeClr val="bg1"/>
                </a:solidFill>
                <a:effectLst/>
                <a:latin typeface="BetonEF" pitchFamily="50" charset="0"/>
                <a:ea typeface="Times New Roman" panose="02020603050405020304" pitchFamily="18" charset="0"/>
              </a:rPr>
              <a:t>engineeringforløb</a:t>
            </a:r>
            <a:r>
              <a:rPr lang="da-DK" sz="3600" dirty="0">
                <a:solidFill>
                  <a:schemeClr val="bg1"/>
                </a:solidFill>
                <a:effectLst/>
                <a:latin typeface="BetonEF" pitchFamily="50" charset="0"/>
                <a:ea typeface="Times New Roman" panose="02020603050405020304" pitchFamily="18" charset="0"/>
              </a:rPr>
              <a:t> til kemi B</a:t>
            </a:r>
            <a:endParaRPr lang="da-DK" sz="3600" dirty="0">
              <a:solidFill>
                <a:schemeClr val="bg1"/>
              </a:solidFill>
              <a:latin typeface="BetonEF" pitchFamily="50" charset="0"/>
            </a:endParaRPr>
          </a:p>
        </p:txBody>
      </p:sp>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5FC584F-D275-256D-4620-476239D2460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3" name="Pladsholder til sidefod 2">
            <a:extLst>
              <a:ext uri="{FF2B5EF4-FFF2-40B4-BE49-F238E27FC236}">
                <a16:creationId xmlns:a16="http://schemas.microsoft.com/office/drawing/2014/main" id="{EA49C971-5718-ABAC-0DD2-9B3BCE2ED18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EEABE769-E4BC-A8E8-356F-BC91034B31D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8892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5A0F-B451-8480-1169-92F4D9CC51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FC75EC-5A27-1F18-449C-E65CBD9BE7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ABDEB18-10A6-A553-FE5E-14E8798C8A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7B816D-6B77-5755-25B7-B0F87CFF32F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6" name="Pladsholder til sidefod 5">
            <a:extLst>
              <a:ext uri="{FF2B5EF4-FFF2-40B4-BE49-F238E27FC236}">
                <a16:creationId xmlns:a16="http://schemas.microsoft.com/office/drawing/2014/main" id="{687F0733-D9B1-42A8-1B10-A19CAEEEAA5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B77AB7D-737B-7839-94E8-49540AD2813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61436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27F72-73C2-49C3-7DF6-003E218F91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8B16253-DACF-38C2-CDCE-5ACBDD4DA9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97942-F000-81E6-61D5-1F3581F2A3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544B83-C954-AABA-8D23-CF006A50492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6" name="Pladsholder til sidefod 5">
            <a:extLst>
              <a:ext uri="{FF2B5EF4-FFF2-40B4-BE49-F238E27FC236}">
                <a16:creationId xmlns:a16="http://schemas.microsoft.com/office/drawing/2014/main" id="{57743EEA-2531-CF26-75F5-4159A128F7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6A60EE9-278E-69E1-40AE-67534863CB1F}"/>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16820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8C272-C1B9-7FC7-F682-D9D1CD5F37FF}"/>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E4F044-172F-76B9-72E1-3C114F55C208}"/>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1FE038-9FFA-A552-2FBF-B0A4DD59012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5" name="Pladsholder til sidefod 4">
            <a:extLst>
              <a:ext uri="{FF2B5EF4-FFF2-40B4-BE49-F238E27FC236}">
                <a16:creationId xmlns:a16="http://schemas.microsoft.com/office/drawing/2014/main" id="{E4632C6B-EA3E-4A57-BD09-48978F69848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8238BEE-1244-BBAE-5160-884EABA724AA}"/>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77140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F912191-B94C-D2C4-40E8-4B860C77640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8C3B32-E932-6B02-0BCA-886A3423F55B}"/>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46BDB8-E71A-3EF1-4620-63F6EB2559BF}"/>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5" name="Pladsholder til sidefod 4">
            <a:extLst>
              <a:ext uri="{FF2B5EF4-FFF2-40B4-BE49-F238E27FC236}">
                <a16:creationId xmlns:a16="http://schemas.microsoft.com/office/drawing/2014/main" id="{D221B96E-D8E3-7326-7241-CEC76C4B7EB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A6CB550-788C-302E-1FD2-5BD75F155703}"/>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D9A9-2478-0346-E9DB-16BA4712F0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F58E5F-9283-DF99-3C2B-513186952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C95B25-528A-AAEA-2B11-103A8D1756C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5" name="Pladsholder til sidefod 4">
            <a:extLst>
              <a:ext uri="{FF2B5EF4-FFF2-40B4-BE49-F238E27FC236}">
                <a16:creationId xmlns:a16="http://schemas.microsoft.com/office/drawing/2014/main" id="{FEF20094-D28C-7C45-0E05-25B6B981822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1963A2A-8242-1385-F285-EC6F04E4E63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0382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A3B2D-3085-C3BF-299A-E565590815F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D51B-F216-8D00-954F-1190326A4BD3}"/>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64EA82-05CF-52E9-F167-4E672301AA9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5" name="Pladsholder til sidefod 4">
            <a:extLst>
              <a:ext uri="{FF2B5EF4-FFF2-40B4-BE49-F238E27FC236}">
                <a16:creationId xmlns:a16="http://schemas.microsoft.com/office/drawing/2014/main" id="{6126D3E9-6083-1660-F81A-59E134FFCB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D3754D7-840C-CE10-D9DE-5DF3FDFEC68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06073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7B24C-3843-31C6-A82D-0542B5B85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82683B-3C61-2FBD-4FEA-13CFC1540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D4F9AC-E621-28A4-BE2D-4ED7C17A2CE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5" name="Pladsholder til sidefod 4">
            <a:extLst>
              <a:ext uri="{FF2B5EF4-FFF2-40B4-BE49-F238E27FC236}">
                <a16:creationId xmlns:a16="http://schemas.microsoft.com/office/drawing/2014/main" id="{40BC4482-6F31-0342-5D7B-856C319000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E5C3957-FFD4-46A0-1D6C-4C44A23F26C9}"/>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3769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D3E7-D607-2D75-A186-88BAD6B9FF0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130924A-55A9-2AFE-5B2D-CADFBDB4E52A}"/>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910CC9-8D3D-82F7-30F9-9E4DE53EC23A}"/>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7709D7E-7D51-C30B-04E2-266B23E91101}"/>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6" name="Pladsholder til sidefod 5">
            <a:extLst>
              <a:ext uri="{FF2B5EF4-FFF2-40B4-BE49-F238E27FC236}">
                <a16:creationId xmlns:a16="http://schemas.microsoft.com/office/drawing/2014/main" id="{999B59BD-32C1-1196-3FF2-E44FB33319A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05676A2-2301-8B5A-BF84-15F765B6891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407850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D562-4E11-F934-00CC-2499C148AA9E}"/>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0DE134-8EED-3C90-658E-F4A19F7D3D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5D4877A-09B4-E0B0-A4FE-F416A6BBD1FB}"/>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D985DC3-07F9-7475-E081-9A67848E26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6EE08E-8729-2E4C-70A0-0A9F6CEFE9A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3450F13-D61E-CB21-E193-73C9A21F6B8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8" name="Pladsholder til sidefod 7">
            <a:extLst>
              <a:ext uri="{FF2B5EF4-FFF2-40B4-BE49-F238E27FC236}">
                <a16:creationId xmlns:a16="http://schemas.microsoft.com/office/drawing/2014/main" id="{48B453DB-2472-0A95-4477-7C71672870E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7F7A2ECE-EFA7-EF1B-C606-52CEA63521E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4849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26E0-82D7-A53C-4889-8C4ED3406F03}"/>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EB01DC-D4D7-E86E-77C4-E230F9308A0A}"/>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17-01-2025</a:t>
            </a:fld>
            <a:endParaRPr lang="da-DK"/>
          </a:p>
        </p:txBody>
      </p:sp>
      <p:sp>
        <p:nvSpPr>
          <p:cNvPr id="4" name="Pladsholder til sidefod 3">
            <a:extLst>
              <a:ext uri="{FF2B5EF4-FFF2-40B4-BE49-F238E27FC236}">
                <a16:creationId xmlns:a16="http://schemas.microsoft.com/office/drawing/2014/main" id="{806234F6-C373-5F27-9E8F-E28D26C0C28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937C949D-6398-DBA6-89F4-1A1517D4D58B}"/>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631626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95325" y="176035"/>
            <a:ext cx="10801350" cy="923183"/>
          </a:xfrm>
          <a:prstGeom prst="rect">
            <a:avLst/>
          </a:prstGeom>
        </p:spPr>
        <p:txBody>
          <a:bodyPr vert="horz" lIns="0" tIns="108000" rIns="91440" bIns="45720" rtlCol="0" anchor="ctr">
            <a:noAutofit/>
          </a:bodyPr>
          <a:lstStyle/>
          <a:p>
            <a:r>
              <a:rPr lang="da-DK" dirty="0"/>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Rektangel 3">
            <a:extLst>
              <a:ext uri="{FF2B5EF4-FFF2-40B4-BE49-F238E27FC236}">
                <a16:creationId xmlns:a16="http://schemas.microsoft.com/office/drawing/2014/main" id="{2631930D-6E52-99ED-0EB5-A2032B27A027}"/>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4D4A2916-8282-3C33-C5D2-2263BA4E3C6B}"/>
              </a:ext>
            </a:extLst>
          </p:cNvPr>
          <p:cNvSpPr txBox="1"/>
          <p:nvPr userDrawn="1"/>
        </p:nvSpPr>
        <p:spPr>
          <a:xfrm>
            <a:off x="232996" y="6462000"/>
            <a:ext cx="3305908" cy="338554"/>
          </a:xfrm>
          <a:prstGeom prst="rect">
            <a:avLst/>
          </a:prstGeom>
          <a:noFill/>
        </p:spPr>
        <p:txBody>
          <a:bodyPr wrap="square" rtlCol="0">
            <a:spAutoFit/>
          </a:bodyPr>
          <a:lstStyle/>
          <a:p>
            <a:r>
              <a:rPr lang="da-DK" sz="1600" dirty="0">
                <a:solidFill>
                  <a:schemeClr val="bg1"/>
                </a:solidFill>
                <a:latin typeface="BetonEF-Bold" pitchFamily="50" charset="0"/>
              </a:rPr>
              <a:t>Engineering i gymnasiet</a:t>
            </a:r>
          </a:p>
        </p:txBody>
      </p:sp>
      <p:sp>
        <p:nvSpPr>
          <p:cNvPr id="6" name="Tekstfelt 5">
            <a:extLst>
              <a:ext uri="{FF2B5EF4-FFF2-40B4-BE49-F238E27FC236}">
                <a16:creationId xmlns:a16="http://schemas.microsoft.com/office/drawing/2014/main" id="{B9B4740B-8C55-DE43-AA64-60BB8E7184D9}"/>
              </a:ext>
            </a:extLst>
          </p:cNvPr>
          <p:cNvSpPr txBox="1"/>
          <p:nvPr userDrawn="1"/>
        </p:nvSpPr>
        <p:spPr>
          <a:xfrm>
            <a:off x="10114085" y="6462000"/>
            <a:ext cx="3305908" cy="338554"/>
          </a:xfrm>
          <a:prstGeom prst="rect">
            <a:avLst/>
          </a:prstGeom>
          <a:noFill/>
        </p:spPr>
        <p:txBody>
          <a:bodyPr wrap="square" rtlCol="0">
            <a:spAutoFit/>
          </a:bodyPr>
          <a:lstStyle/>
          <a:p>
            <a:r>
              <a:rPr lang="da-DK" sz="1600" dirty="0">
                <a:solidFill>
                  <a:srgbClr val="FFE600"/>
                </a:solidFill>
                <a:latin typeface="BetonEF-Bold" pitchFamily="50" charset="0"/>
              </a:rPr>
              <a:t>Engineer</a:t>
            </a:r>
            <a:r>
              <a:rPr lang="da-DK" sz="1600" dirty="0">
                <a:solidFill>
                  <a:schemeClr val="bg1"/>
                </a:solidFill>
                <a:latin typeface="BetonEF-Bold" pitchFamily="50" charset="0"/>
              </a:rPr>
              <a:t> the future</a:t>
            </a:r>
          </a:p>
        </p:txBody>
      </p:sp>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Lst>
  <p:transition>
    <p:fade/>
  </p:transition>
  <p:hf hdr="0"/>
  <p:txStyles>
    <p:title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242">
          <p15:clr>
            <a:srgbClr val="F26B43"/>
          </p15:clr>
        </p15:guide>
        <p15:guide id="6" pos="438">
          <p15:clr>
            <a:srgbClr val="F26B43"/>
          </p15:clr>
        </p15:guide>
        <p15:guide id="7" orient="horz" pos="835">
          <p15:clr>
            <a:srgbClr val="F26B43"/>
          </p15:clr>
        </p15:guide>
        <p15:guide id="8" orient="horz" pos="3521">
          <p15:clr>
            <a:srgbClr val="F26B43"/>
          </p15:clr>
        </p15:guide>
        <p15:guide id="10" pos="5541">
          <p15:clr>
            <a:srgbClr val="F26B43"/>
          </p15:clr>
        </p15:guide>
        <p15:guide id="11" orient="horz" pos="37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8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eur01.safelinks.protection.outlook.com/?url=https%3A%2F%2Fbibliotek.dk%2Fmateriale%2Fmedicinsk-fysik_brian-krog-christensen%2Fwork-of%3A870970-basis%3A26018315%3Ftype%3Dbog&amp;data=05%7C02%7Cjulie%40engineerthefuture.dk%7C62163446cdc04412fbf008dd3589bee5%7C140275f52c6b45899efcebd77efa60aa%7C0%7C0%7C638725587922088685%7CUnknown%7CTWFpbGZsb3d8eyJFbXB0eU1hcGkiOnRydWUsIlYiOiIwLjAuMDAwMCIsIlAiOiJXaW4zMiIsIkFOIjoiTWFpbCIsIldUIjoyfQ%3D%3D%7C0%7C%7C%7C&amp;sdata=siVO%2FRwNCwHxUt9Td40ITXG6TeiegDvQGaLVhDTHY6g%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eur01.safelinks.protection.outlook.com/?url=https%3A%2F%2Fbibliotek.dk%2Fmateriale%2Fmedicinsk-fysik_brian-krog-christensen%2Fwork-of%3A870970-basis%3A26018315%3Ftype%3Dbog&amp;data=05%7C02%7Cjulie%40engineerthefuture.dk%7C62163446cdc04412fbf008dd3589bee5%7C140275f52c6b45899efcebd77efa60aa%7C0%7C0%7C638725587922088685%7CUnknown%7CTWFpbGZsb3d8eyJFbXB0eU1hcGkiOnRydWUsIlYiOiIwLjAuMDAwMCIsIlAiOiJXaW4zMiIsIkFOIjoiTWFpbCIsIldUIjoyfQ%3D%3D%7C0%7C%7C%7C&amp;sdata=siVO%2FRwNCwHxUt9Td40ITXG6TeiegDvQGaLVhDTHY6g%3D&amp;reserved=0"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verdensmaalene.dk/maal/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51485204">
            <a:extLst>
              <a:ext uri="{FF2B5EF4-FFF2-40B4-BE49-F238E27FC236}">
                <a16:creationId xmlns:a16="http://schemas.microsoft.com/office/drawing/2014/main" id="{508C48AB-BA79-B22F-6123-7C9AC5338779}"/>
              </a:ext>
            </a:extLst>
          </p:cNvPr>
          <p:cNvPicPr>
            <a:picLocks noChangeAspect="1"/>
          </p:cNvPicPr>
          <p:nvPr/>
        </p:nvPicPr>
        <p:blipFill>
          <a:blip r:embed="rId3">
            <a:extLst>
              <a:ext uri="{28A0092B-C50C-407E-A947-70E740481C1C}">
                <a14:useLocalDpi xmlns:a14="http://schemas.microsoft.com/office/drawing/2010/main" val="0"/>
              </a:ext>
            </a:extLst>
          </a:blip>
          <a:srcRect l="6092" t="24342" r="9266" b="19001"/>
          <a:stretch/>
        </p:blipFill>
        <p:spPr bwMode="auto">
          <a:xfrm>
            <a:off x="0" y="0"/>
            <a:ext cx="12192000" cy="6426802"/>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649BB1E1-ED61-1CDD-B40F-DF7AE0BE7376}"/>
              </a:ext>
            </a:extLst>
          </p:cNvPr>
          <p:cNvSpPr txBox="1">
            <a:spLocks/>
          </p:cNvSpPr>
          <p:nvPr/>
        </p:nvSpPr>
        <p:spPr>
          <a:xfrm>
            <a:off x="1373342" y="3429000"/>
            <a:ext cx="9445315" cy="1045775"/>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5400" b="1" dirty="0">
                <a:solidFill>
                  <a:schemeClr val="bg1"/>
                </a:solidFill>
                <a:latin typeface="BetonEF" panose="020B0604020202020204" charset="0"/>
              </a:rPr>
              <a:t>Design en kræftscanner</a:t>
            </a:r>
          </a:p>
        </p:txBody>
      </p:sp>
      <p:sp>
        <p:nvSpPr>
          <p:cNvPr id="3" name="Pladsholder til indhold 2">
            <a:extLst>
              <a:ext uri="{FF2B5EF4-FFF2-40B4-BE49-F238E27FC236}">
                <a16:creationId xmlns:a16="http://schemas.microsoft.com/office/drawing/2014/main" id="{C67F1898-7240-B7AE-D978-EC8BACCD07C9}"/>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
        <p:nvSpPr>
          <p:cNvPr id="4" name="Tekstfelt 3">
            <a:extLst>
              <a:ext uri="{FF2B5EF4-FFF2-40B4-BE49-F238E27FC236}">
                <a16:creationId xmlns:a16="http://schemas.microsoft.com/office/drawing/2014/main" id="{1FD3820C-B4C9-DC6F-502C-95EA40D58B83}"/>
              </a:ext>
            </a:extLst>
          </p:cNvPr>
          <p:cNvSpPr txBox="1"/>
          <p:nvPr/>
        </p:nvSpPr>
        <p:spPr>
          <a:xfrm>
            <a:off x="2718398" y="4886555"/>
            <a:ext cx="6544310" cy="525886"/>
          </a:xfrm>
          <a:prstGeom prst="rect">
            <a:avLst/>
          </a:prstGeom>
          <a:solidFill>
            <a:srgbClr val="37AFB5"/>
          </a:solidFill>
        </p:spPr>
        <p:txBody>
          <a:bodyPr wrap="square" tIns="108000" bIns="108000" rtlCol="0">
            <a:spAutoFit/>
          </a:bodyPr>
          <a:lstStyle/>
          <a:p>
            <a:pPr algn="ctr"/>
            <a:r>
              <a:rPr lang="da-DK" sz="2000" b="1" dirty="0">
                <a:solidFill>
                  <a:schemeClr val="bg1"/>
                </a:solidFill>
                <a:latin typeface="Work Sans" pitchFamily="2" charset="0"/>
              </a:rPr>
              <a:t>Et engineering-forløb til fysik A og B</a:t>
            </a:r>
          </a:p>
        </p:txBody>
      </p:sp>
    </p:spTree>
    <p:extLst>
      <p:ext uri="{BB962C8B-B14F-4D97-AF65-F5344CB8AC3E}">
        <p14:creationId xmlns:p14="http://schemas.microsoft.com/office/powerpoint/2010/main" val="8053155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9513DC-38FE-14EA-4F96-7A8956AAADB5}"/>
              </a:ext>
            </a:extLst>
          </p:cNvPr>
          <p:cNvSpPr>
            <a:spLocks noGrp="1"/>
          </p:cNvSpPr>
          <p:nvPr>
            <p:ph type="title"/>
          </p:nvPr>
        </p:nvSpPr>
        <p:spPr/>
        <p:txBody>
          <a:bodyPr/>
          <a:lstStyle/>
          <a:p>
            <a:r>
              <a:rPr lang="da-DK" dirty="0"/>
              <a:t>Kriterier</a:t>
            </a:r>
          </a:p>
        </p:txBody>
      </p:sp>
      <p:sp>
        <p:nvSpPr>
          <p:cNvPr id="3" name="Pladsholder til indhold 2">
            <a:extLst>
              <a:ext uri="{FF2B5EF4-FFF2-40B4-BE49-F238E27FC236}">
                <a16:creationId xmlns:a16="http://schemas.microsoft.com/office/drawing/2014/main" id="{8519BBC7-0467-A00B-D21D-CEE2392A706C}"/>
              </a:ext>
            </a:extLst>
          </p:cNvPr>
          <p:cNvSpPr>
            <a:spLocks noGrp="1"/>
          </p:cNvSpPr>
          <p:nvPr>
            <p:ph idx="1"/>
          </p:nvPr>
        </p:nvSpPr>
        <p:spPr>
          <a:xfrm>
            <a:off x="695325" y="1332000"/>
            <a:ext cx="10352976" cy="4248000"/>
          </a:xfrm>
        </p:spPr>
        <p:txBody>
          <a:bodyPr/>
          <a:lstStyle/>
          <a:p>
            <a:pPr marL="180000" lvl="0" indent="-180000" fontAlgn="base">
              <a:lnSpc>
                <a:spcPct val="115000"/>
              </a:lnSpc>
              <a:buFont typeface="Symbol" panose="05050102010706020507" pitchFamily="18" charset="2"/>
              <a:buChar char=""/>
            </a:pPr>
            <a:r>
              <a:rPr lang="da-DK" sz="1800" dirty="0">
                <a:effectLst/>
                <a:ea typeface="Times New Roman" panose="02020603050405020304" pitchFamily="18" charset="0"/>
                <a:cs typeface="Calibri" panose="020F0502020204030204" pitchFamily="34" charset="0"/>
              </a:rPr>
              <a:t>I skal vælge en metode, der er baseret på et radioaktivt sporstof. Det handler om at lave en scanner, der er præcis og let at bruge. Prisen holdes nede, da de udleverede materialer er billige sammenlignet med prisen på en scanner.</a:t>
            </a:r>
            <a:endParaRPr lang="da-DK" sz="1800" dirty="0">
              <a:effectLst/>
              <a:ea typeface="Times New Roman" panose="02020603050405020304" pitchFamily="18" charset="0"/>
            </a:endParaRPr>
          </a:p>
          <a:p>
            <a:pPr marL="180000" lvl="0" indent="-180000" fontAlgn="base">
              <a:lnSpc>
                <a:spcPct val="115000"/>
              </a:lnSpc>
              <a:buFont typeface="Symbol" panose="05050102010706020507" pitchFamily="18" charset="2"/>
              <a:buChar char=""/>
            </a:pPr>
            <a:r>
              <a:rPr lang="da-DK" sz="1800" dirty="0">
                <a:effectLst/>
                <a:ea typeface="Times New Roman" panose="02020603050405020304" pitchFamily="18" charset="0"/>
                <a:cs typeface="Calibri" panose="020F0502020204030204" pitchFamily="34" charset="0"/>
              </a:rPr>
              <a:t>Af hensyn til sikkerhed kan I kun arbejde med de kilder, der er udviklet til skoleforsøg, hvilket betyder, at I ikke kan bygge en rigtig scanner, men blot lave en opstilling (prototype).</a:t>
            </a:r>
            <a:endParaRPr lang="da-DK" sz="1800" dirty="0">
              <a:effectLst/>
              <a:ea typeface="Times New Roman" panose="02020603050405020304" pitchFamily="18" charset="0"/>
            </a:endParaRPr>
          </a:p>
          <a:p>
            <a:pPr marL="180000" lvl="0" indent="-180000" fontAlgn="base">
              <a:lnSpc>
                <a:spcPct val="115000"/>
              </a:lnSpc>
              <a:buFont typeface="Symbol" panose="05050102010706020507" pitchFamily="18" charset="2"/>
              <a:buChar char=""/>
            </a:pPr>
            <a:r>
              <a:rPr lang="da-DK" sz="1800" dirty="0">
                <a:effectLst/>
                <a:ea typeface="Times New Roman" panose="02020603050405020304" pitchFamily="18" charset="0"/>
                <a:cs typeface="Calibri" panose="020F0502020204030204" pitchFamily="34" charset="0"/>
              </a:rPr>
              <a:t>I skal undersøge skolens kilder, og på baggrund af jeres forsøg skal I argumentere for, hvilken kilde I vil vælge at bruge i virkeligheden, og hvilken skolekilde I vil vælge til jeres opstilling.</a:t>
            </a:r>
            <a:endParaRPr lang="da-DK" sz="1800" dirty="0">
              <a:ea typeface="Times New Roman" panose="02020603050405020304" pitchFamily="18" charset="0"/>
            </a:endParaRPr>
          </a:p>
          <a:p>
            <a:pPr marL="180000" lvl="0" indent="-180000" fontAlgn="base">
              <a:lnSpc>
                <a:spcPct val="115000"/>
              </a:lnSpc>
              <a:spcAft>
                <a:spcPts val="600"/>
              </a:spcAft>
              <a:buFont typeface="Symbol" panose="05050102010706020507" pitchFamily="18" charset="2"/>
              <a:buChar char=""/>
            </a:pPr>
            <a:r>
              <a:rPr lang="da-DK" sz="1800" dirty="0">
                <a:effectLst/>
                <a:ea typeface="Calibri" panose="020F0502020204030204" pitchFamily="34" charset="0"/>
                <a:cs typeface="Calibri" panose="020F0502020204030204" pitchFamily="34" charset="0"/>
              </a:rPr>
              <a:t>Da kilderne i skolesamlingen er svagere end dem, man vil bruge i virkeligheden, kan I ikke lave en scanner, der virker på en rigtig krop. I skal derfor også vælge et </a:t>
            </a:r>
            <a:r>
              <a:rPr lang="da-DK" sz="1800" b="1" dirty="0">
                <a:effectLst/>
                <a:ea typeface="Calibri" panose="020F0502020204030204" pitchFamily="34" charset="0"/>
                <a:cs typeface="Calibri" panose="020F0502020204030204" pitchFamily="34" charset="0"/>
              </a:rPr>
              <a:t>materiale</a:t>
            </a:r>
            <a:r>
              <a:rPr lang="da-DK" sz="1800" dirty="0">
                <a:effectLst/>
                <a:ea typeface="Calibri" panose="020F0502020204030204" pitchFamily="34" charset="0"/>
                <a:cs typeface="Calibri" panose="020F0502020204030204" pitchFamily="34" charset="0"/>
              </a:rPr>
              <a:t>,</a:t>
            </a:r>
            <a:r>
              <a:rPr lang="da-DK" sz="1800" b="1" dirty="0">
                <a:effectLst/>
                <a:ea typeface="Calibri" panose="020F0502020204030204" pitchFamily="34" charset="0"/>
                <a:cs typeface="Calibri" panose="020F0502020204030204" pitchFamily="34" charset="0"/>
              </a:rPr>
              <a:t> </a:t>
            </a:r>
            <a:r>
              <a:rPr lang="da-DK" sz="1800" dirty="0">
                <a:effectLst/>
                <a:ea typeface="Calibri" panose="020F0502020204030204" pitchFamily="34" charset="0"/>
                <a:cs typeface="Calibri" panose="020F0502020204030204" pitchFamily="34" charset="0"/>
              </a:rPr>
              <a:t>som kroppen skal laves af, og en </a:t>
            </a:r>
            <a:r>
              <a:rPr lang="da-DK" sz="1800" b="1" dirty="0">
                <a:effectLst/>
                <a:ea typeface="Calibri" panose="020F0502020204030204" pitchFamily="34" charset="0"/>
                <a:cs typeface="Calibri" panose="020F0502020204030204" pitchFamily="34" charset="0"/>
              </a:rPr>
              <a:t>størrelse</a:t>
            </a:r>
            <a:r>
              <a:rPr lang="da-DK" sz="1800" dirty="0">
                <a:effectLst/>
                <a:ea typeface="Calibri" panose="020F0502020204030204" pitchFamily="34" charset="0"/>
                <a:cs typeface="Calibri" panose="020F0502020204030204" pitchFamily="34" charset="0"/>
              </a:rPr>
              <a:t>, der passer til kilden. </a:t>
            </a:r>
            <a:endParaRPr lang="da-DK" sz="1800" dirty="0"/>
          </a:p>
          <a:p>
            <a:pPr marL="180000" indent="-180000"/>
            <a:endParaRPr lang="da-DK" sz="1800" dirty="0"/>
          </a:p>
        </p:txBody>
      </p:sp>
    </p:spTree>
    <p:extLst>
      <p:ext uri="{BB962C8B-B14F-4D97-AF65-F5344CB8AC3E}">
        <p14:creationId xmlns:p14="http://schemas.microsoft.com/office/powerpoint/2010/main" val="14220799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descr="Et billede, der indeholder tekst, skærmbillede, design&#10;&#10;Automatisk genereret beskrivelse">
            <a:extLst>
              <a:ext uri="{FF2B5EF4-FFF2-40B4-BE49-F238E27FC236}">
                <a16:creationId xmlns:a16="http://schemas.microsoft.com/office/drawing/2014/main" id="{5E12AA37-B64B-8ACC-E38D-AF6C85405B80}"/>
              </a:ext>
            </a:extLst>
          </p:cNvPr>
          <p:cNvPicPr>
            <a:picLocks noChangeAspect="1"/>
          </p:cNvPicPr>
          <p:nvPr/>
        </p:nvPicPr>
        <p:blipFill>
          <a:blip r:embed="rId2" cstate="print">
            <a:extLst>
              <a:ext uri="{28A0092B-C50C-407E-A947-70E740481C1C}">
                <a14:useLocalDpi xmlns:a14="http://schemas.microsoft.com/office/drawing/2010/main" val="0"/>
              </a:ext>
            </a:extLst>
          </a:blip>
          <a:srcRect l="2606" r="2251" b="15620"/>
          <a:stretch/>
        </p:blipFill>
        <p:spPr>
          <a:xfrm>
            <a:off x="7076850" y="1375337"/>
            <a:ext cx="3689257" cy="4628226"/>
          </a:xfrm>
          <a:prstGeom prst="rect">
            <a:avLst/>
          </a:prstGeom>
          <a:ln w="6350">
            <a:solidFill>
              <a:schemeClr val="tx1"/>
            </a:solidFill>
          </a:ln>
        </p:spPr>
      </p:pic>
      <p:sp>
        <p:nvSpPr>
          <p:cNvPr id="2" name="Titel 1">
            <a:extLst>
              <a:ext uri="{FF2B5EF4-FFF2-40B4-BE49-F238E27FC236}">
                <a16:creationId xmlns:a16="http://schemas.microsoft.com/office/drawing/2014/main" id="{8652ED05-43C9-D456-D1C1-C739A1FC17AD}"/>
              </a:ext>
            </a:extLst>
          </p:cNvPr>
          <p:cNvSpPr>
            <a:spLocks noGrp="1"/>
          </p:cNvSpPr>
          <p:nvPr>
            <p:ph type="title"/>
          </p:nvPr>
        </p:nvSpPr>
        <p:spPr/>
        <p:txBody>
          <a:bodyPr/>
          <a:lstStyle/>
          <a:p>
            <a:r>
              <a:rPr lang="da-DK" dirty="0"/>
              <a:t>Forstå udfordringen</a:t>
            </a:r>
          </a:p>
        </p:txBody>
      </p:sp>
      <p:sp>
        <p:nvSpPr>
          <p:cNvPr id="3" name="Pladsholder til indhold 2">
            <a:extLst>
              <a:ext uri="{FF2B5EF4-FFF2-40B4-BE49-F238E27FC236}">
                <a16:creationId xmlns:a16="http://schemas.microsoft.com/office/drawing/2014/main" id="{7757E148-F1FD-1ED8-462A-BF91E9A856F3}"/>
              </a:ext>
            </a:extLst>
          </p:cNvPr>
          <p:cNvSpPr>
            <a:spLocks noGrp="1"/>
          </p:cNvSpPr>
          <p:nvPr>
            <p:ph idx="1"/>
          </p:nvPr>
        </p:nvSpPr>
        <p:spPr>
          <a:xfrm>
            <a:off x="2700000" y="1332000"/>
            <a:ext cx="4199170" cy="4248000"/>
          </a:xfrm>
        </p:spPr>
        <p:txBody>
          <a:bodyPr/>
          <a:lstStyle/>
          <a:p>
            <a:r>
              <a:rPr lang="da-DK" sz="1800" dirty="0"/>
              <a:t>Hvad skal vi have styr på?</a:t>
            </a:r>
          </a:p>
          <a:p>
            <a:r>
              <a:rPr lang="da-DK" sz="1800" dirty="0"/>
              <a:t>Hvilke spørgsmål skal vi stille og besvare?</a:t>
            </a:r>
          </a:p>
          <a:p>
            <a:r>
              <a:rPr lang="da-DK" sz="1800" dirty="0"/>
              <a:t>Elevmetodekort 1: Forstå udfordringen - den faglige vinkel </a:t>
            </a:r>
          </a:p>
          <a:p>
            <a:pPr marL="0" indent="0">
              <a:buNone/>
            </a:pPr>
            <a:endParaRPr lang="da-DK" dirty="0"/>
          </a:p>
        </p:txBody>
      </p:sp>
      <p:pic>
        <p:nvPicPr>
          <p:cNvPr id="6" name="Billede 5" descr="Et billede, der indeholder cirkel, Font/skrifttype, tekst, logo&#10;&#10;Automatisk genereret beskrivelse">
            <a:extLst>
              <a:ext uri="{FF2B5EF4-FFF2-40B4-BE49-F238E27FC236}">
                <a16:creationId xmlns:a16="http://schemas.microsoft.com/office/drawing/2014/main" id="{59B9569F-FF9E-8949-BB13-451C3BA28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1216417"/>
            <a:ext cx="1702800" cy="1702800"/>
          </a:xfrm>
          <a:prstGeom prst="rect">
            <a:avLst/>
          </a:prstGeom>
        </p:spPr>
      </p:pic>
    </p:spTree>
    <p:extLst>
      <p:ext uri="{BB962C8B-B14F-4D97-AF65-F5344CB8AC3E}">
        <p14:creationId xmlns:p14="http://schemas.microsoft.com/office/powerpoint/2010/main" val="5384655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9332F-E8E7-DF84-C9E4-E508489CC62D}"/>
              </a:ext>
            </a:extLst>
          </p:cNvPr>
          <p:cNvSpPr>
            <a:spLocks noGrp="1"/>
          </p:cNvSpPr>
          <p:nvPr>
            <p:ph type="title"/>
          </p:nvPr>
        </p:nvSpPr>
        <p:spPr/>
        <p:txBody>
          <a:bodyPr/>
          <a:lstStyle/>
          <a:p>
            <a:r>
              <a:rPr lang="da-DK" dirty="0"/>
              <a:t>Simple og indledende øvelser</a:t>
            </a:r>
          </a:p>
        </p:txBody>
      </p:sp>
      <p:sp>
        <p:nvSpPr>
          <p:cNvPr id="3" name="Pladsholder til indhold 2">
            <a:extLst>
              <a:ext uri="{FF2B5EF4-FFF2-40B4-BE49-F238E27FC236}">
                <a16:creationId xmlns:a16="http://schemas.microsoft.com/office/drawing/2014/main" id="{4B84E4D9-12F0-2548-84F7-E4F524D27042}"/>
              </a:ext>
            </a:extLst>
          </p:cNvPr>
          <p:cNvSpPr>
            <a:spLocks noGrp="1"/>
          </p:cNvSpPr>
          <p:nvPr>
            <p:ph idx="1"/>
          </p:nvPr>
        </p:nvSpPr>
        <p:spPr>
          <a:xfrm>
            <a:off x="2700000" y="1332000"/>
            <a:ext cx="4375820" cy="4248000"/>
          </a:xfrm>
        </p:spPr>
        <p:txBody>
          <a:bodyPr/>
          <a:lstStyle/>
          <a:p>
            <a:pPr>
              <a:spcAft>
                <a:spcPts val="600"/>
              </a:spcAft>
            </a:pPr>
            <a:r>
              <a:rPr lang="da-DK" sz="1800" dirty="0"/>
              <a:t>Hvordan fungerer et GM-rør?</a:t>
            </a:r>
          </a:p>
          <a:p>
            <a:pPr marL="179387" lvl="1" indent="0">
              <a:buNone/>
            </a:pPr>
            <a:r>
              <a:rPr lang="da-DK" sz="1800" dirty="0">
                <a:latin typeface="Work Sans"/>
              </a:rPr>
              <a:t>- </a:t>
            </a:r>
            <a:r>
              <a:rPr lang="da-DK" sz="1800">
                <a:latin typeface="Work Sans"/>
              </a:rPr>
              <a:t>Hætte af/på</a:t>
            </a:r>
            <a:r>
              <a:rPr lang="da-DK" sz="1800" dirty="0"/>
              <a:t>.</a:t>
            </a:r>
          </a:p>
          <a:p>
            <a:pPr>
              <a:spcBef>
                <a:spcPts val="1200"/>
              </a:spcBef>
              <a:spcAft>
                <a:spcPts val="600"/>
              </a:spcAft>
            </a:pPr>
            <a:r>
              <a:rPr lang="da-DK" sz="1800" dirty="0"/>
              <a:t>Sikkerhed, når der arbejdes med radioaktive kilder</a:t>
            </a:r>
          </a:p>
          <a:p>
            <a:pPr marL="179387" lvl="1" indent="0">
              <a:buNone/>
            </a:pPr>
            <a:r>
              <a:rPr lang="da-DK" sz="1800" dirty="0">
                <a:latin typeface="Work Sans"/>
              </a:rPr>
              <a:t>- Opstilling </a:t>
            </a:r>
            <a:r>
              <a:rPr lang="da-DK" sz="1800">
                <a:latin typeface="Work Sans"/>
              </a:rPr>
              <a:t>i lokalet.</a:t>
            </a:r>
            <a:endParaRPr lang="da-DK" sz="1800" dirty="0"/>
          </a:p>
          <a:p>
            <a:pPr>
              <a:spcBef>
                <a:spcPts val="1200"/>
              </a:spcBef>
            </a:pPr>
            <a:r>
              <a:rPr lang="da-DK" sz="1800" dirty="0"/>
              <a:t>Elevmetodekort 2: </a:t>
            </a:r>
            <a:r>
              <a:rPr lang="da-DK" sz="1800"/>
              <a:t>Indledende undersøgelse af kilder.</a:t>
            </a:r>
            <a:endParaRPr lang="da-DK" sz="1800" dirty="0"/>
          </a:p>
          <a:p>
            <a:pPr marL="0" indent="0">
              <a:buNone/>
            </a:pPr>
            <a:r>
              <a:rPr lang="da-DK" sz="1800" dirty="0"/>
              <a:t>Husk variabelkontrol!!!</a:t>
            </a:r>
          </a:p>
          <a:p>
            <a:endParaRPr lang="da-DK" sz="1800" dirty="0"/>
          </a:p>
        </p:txBody>
      </p:sp>
      <p:pic>
        <p:nvPicPr>
          <p:cNvPr id="6" name="Billede 5">
            <a:extLst>
              <a:ext uri="{FF2B5EF4-FFF2-40B4-BE49-F238E27FC236}">
                <a16:creationId xmlns:a16="http://schemas.microsoft.com/office/drawing/2014/main" id="{B8C1E440-B446-D2FC-0F6B-F329A18D01CB}"/>
              </a:ext>
            </a:extLst>
          </p:cNvPr>
          <p:cNvPicPr>
            <a:picLocks noChangeAspect="1"/>
          </p:cNvPicPr>
          <p:nvPr/>
        </p:nvPicPr>
        <p:blipFill>
          <a:blip r:embed="rId3"/>
          <a:srcRect l="-1987" t="-1621" r="-3008" b="-7418"/>
          <a:stretch/>
        </p:blipFill>
        <p:spPr>
          <a:xfrm>
            <a:off x="7024846" y="1388338"/>
            <a:ext cx="3380245" cy="3240000"/>
          </a:xfrm>
          <a:prstGeom prst="rect">
            <a:avLst/>
          </a:prstGeom>
          <a:ln w="3175">
            <a:solidFill>
              <a:schemeClr val="tx1"/>
            </a:solidFill>
          </a:ln>
        </p:spPr>
      </p:pic>
      <p:pic>
        <p:nvPicPr>
          <p:cNvPr id="5" name="Picture 8" descr="Tegning av en DNA-streng som blir ødelagt av stråling. Illustrasjon.">
            <a:extLst>
              <a:ext uri="{FF2B5EF4-FFF2-40B4-BE49-F238E27FC236}">
                <a16:creationId xmlns:a16="http://schemas.microsoft.com/office/drawing/2014/main" id="{40473CFC-3CAF-0F00-2ACF-50F1142B4F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4888" y="4186618"/>
            <a:ext cx="3219450" cy="1930412"/>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descr="Et billede, der indeholder cirkel, Font/skrifttype, tekst, logo&#10;&#10;Automatisk genereret beskrivelse">
            <a:extLst>
              <a:ext uri="{FF2B5EF4-FFF2-40B4-BE49-F238E27FC236}">
                <a16:creationId xmlns:a16="http://schemas.microsoft.com/office/drawing/2014/main" id="{3E40B959-6650-7352-61DE-1EBC7E8906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5" y="1216417"/>
            <a:ext cx="1702800" cy="1702800"/>
          </a:xfrm>
          <a:prstGeom prst="rect">
            <a:avLst/>
          </a:prstGeom>
        </p:spPr>
      </p:pic>
      <p:pic>
        <p:nvPicPr>
          <p:cNvPr id="8" name="Billede 7" descr="Et billede, der indeholder cirkel, Font/skrifttype, logo, Grafik&#10;&#10;Automatisk genereret beskrivelse">
            <a:extLst>
              <a:ext uri="{FF2B5EF4-FFF2-40B4-BE49-F238E27FC236}">
                <a16:creationId xmlns:a16="http://schemas.microsoft.com/office/drawing/2014/main" id="{A2AE5F07-6A2F-AEDC-CF65-BB2A30CD50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27241991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cirkel, Font/skrifttype, tekst, logo&#10;&#10;Automatisk genereret beskrivelse">
            <a:extLst>
              <a:ext uri="{FF2B5EF4-FFF2-40B4-BE49-F238E27FC236}">
                <a16:creationId xmlns:a16="http://schemas.microsoft.com/office/drawing/2014/main" id="{F9092A71-2756-111D-AB29-183D254E9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5" y="1216417"/>
            <a:ext cx="1702800" cy="1702800"/>
          </a:xfrm>
          <a:prstGeom prst="rect">
            <a:avLst/>
          </a:prstGeom>
        </p:spPr>
      </p:pic>
      <p:pic>
        <p:nvPicPr>
          <p:cNvPr id="9" name="Billede 8" descr="Et billede, der indeholder cirkel, Font/skrifttype, logo, Grafik&#10;&#10;Automatisk genereret beskrivelse">
            <a:extLst>
              <a:ext uri="{FF2B5EF4-FFF2-40B4-BE49-F238E27FC236}">
                <a16:creationId xmlns:a16="http://schemas.microsoft.com/office/drawing/2014/main" id="{8523CE10-D256-F76B-E321-BEA92FAEEA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92" y="3146783"/>
            <a:ext cx="1702800" cy="1702800"/>
          </a:xfrm>
          <a:prstGeom prst="rect">
            <a:avLst/>
          </a:prstGeom>
        </p:spPr>
      </p:pic>
      <p:sp>
        <p:nvSpPr>
          <p:cNvPr id="2" name="Titel 1">
            <a:extLst>
              <a:ext uri="{FF2B5EF4-FFF2-40B4-BE49-F238E27FC236}">
                <a16:creationId xmlns:a16="http://schemas.microsoft.com/office/drawing/2014/main" id="{7AB7EE84-31C5-8F8F-3F0D-FBDF79878BBD}"/>
              </a:ext>
            </a:extLst>
          </p:cNvPr>
          <p:cNvSpPr>
            <a:spLocks noGrp="1"/>
          </p:cNvSpPr>
          <p:nvPr>
            <p:ph type="title"/>
          </p:nvPr>
        </p:nvSpPr>
        <p:spPr/>
        <p:txBody>
          <a:bodyPr/>
          <a:lstStyle/>
          <a:p>
            <a:r>
              <a:rPr lang="da-DK" dirty="0"/>
              <a:t>Logbog</a:t>
            </a:r>
          </a:p>
        </p:txBody>
      </p:sp>
      <p:sp>
        <p:nvSpPr>
          <p:cNvPr id="3" name="Pladsholder til indhold 2">
            <a:extLst>
              <a:ext uri="{FF2B5EF4-FFF2-40B4-BE49-F238E27FC236}">
                <a16:creationId xmlns:a16="http://schemas.microsoft.com/office/drawing/2014/main" id="{6741C735-519E-406A-C920-706B0C04AE9F}"/>
              </a:ext>
            </a:extLst>
          </p:cNvPr>
          <p:cNvSpPr>
            <a:spLocks noGrp="1"/>
          </p:cNvSpPr>
          <p:nvPr>
            <p:ph idx="1"/>
          </p:nvPr>
        </p:nvSpPr>
        <p:spPr>
          <a:xfrm>
            <a:off x="2700000" y="1332000"/>
            <a:ext cx="5960859" cy="4248000"/>
          </a:xfrm>
        </p:spPr>
        <p:txBody>
          <a:bodyPr/>
          <a:lstStyle/>
          <a:p>
            <a:pPr marL="0" indent="0">
              <a:spcAft>
                <a:spcPts val="0"/>
              </a:spcAft>
              <a:buNone/>
            </a:pPr>
            <a:r>
              <a:rPr lang="da-DK" sz="1800" dirty="0">
                <a:latin typeface="Work Sans"/>
              </a:rPr>
              <a:t>I skal føre logbog undervejs.</a:t>
            </a:r>
          </a:p>
          <a:p>
            <a:pPr marL="0" indent="0">
              <a:spcAft>
                <a:spcPts val="0"/>
              </a:spcAft>
              <a:buNone/>
            </a:pPr>
            <a:endParaRPr lang="da-DK" sz="1800" dirty="0">
              <a:latin typeface="Work Sans"/>
            </a:endParaRPr>
          </a:p>
          <a:p>
            <a:pPr marL="0" indent="0">
              <a:spcAft>
                <a:spcPts val="0"/>
              </a:spcAft>
              <a:buNone/>
            </a:pPr>
            <a:r>
              <a:rPr lang="da-DK" sz="1800" dirty="0">
                <a:latin typeface="Work Sans"/>
              </a:rPr>
              <a:t>I skal udfylde de generelle punkter og desuden tilføje:</a:t>
            </a:r>
          </a:p>
          <a:p>
            <a:pPr marL="0" indent="0">
              <a:spcAft>
                <a:spcPts val="0"/>
              </a:spcAft>
              <a:buNone/>
            </a:pPr>
            <a:endParaRPr lang="da-DK" sz="1800" dirty="0">
              <a:latin typeface="Work Sans"/>
            </a:endParaRPr>
          </a:p>
          <a:p>
            <a:pPr marL="179070" indent="-179070">
              <a:spcAft>
                <a:spcPts val="0"/>
              </a:spcAft>
            </a:pPr>
            <a:r>
              <a:rPr lang="da-DK" sz="1800" dirty="0">
                <a:latin typeface="Work Sans"/>
              </a:rPr>
              <a:t>Hvilke krav er der til </a:t>
            </a:r>
            <a:r>
              <a:rPr lang="da-DK" sz="1800">
                <a:latin typeface="Work Sans"/>
              </a:rPr>
              <a:t>det sporstof, </a:t>
            </a:r>
            <a:r>
              <a:rPr lang="da-DK" sz="1800" dirty="0">
                <a:latin typeface="Work Sans"/>
              </a:rPr>
              <a:t>I vil bruge (elevmetodekort </a:t>
            </a:r>
            <a:r>
              <a:rPr lang="da-DK" sz="1800">
                <a:latin typeface="Work Sans"/>
              </a:rPr>
              <a:t>1)?</a:t>
            </a:r>
            <a:endParaRPr lang="da-DK" sz="1800" dirty="0">
              <a:latin typeface="Work Sans"/>
            </a:endParaRPr>
          </a:p>
          <a:p>
            <a:pPr marL="179070" indent="-179070">
              <a:spcAft>
                <a:spcPts val="0"/>
              </a:spcAft>
            </a:pPr>
            <a:endParaRPr lang="da-DK" sz="1800" dirty="0"/>
          </a:p>
          <a:p>
            <a:pPr marL="179070" indent="-179070">
              <a:spcAft>
                <a:spcPts val="0"/>
              </a:spcAft>
            </a:pPr>
            <a:r>
              <a:rPr lang="da-DK" sz="1800" dirty="0">
                <a:latin typeface="Work Sans"/>
              </a:rPr>
              <a:t>Beskrivelse af </a:t>
            </a:r>
            <a:r>
              <a:rPr lang="da-DK" sz="1800">
                <a:latin typeface="Work Sans"/>
              </a:rPr>
              <a:t>den/de kilder, </a:t>
            </a:r>
            <a:r>
              <a:rPr lang="da-DK" sz="1800" dirty="0">
                <a:latin typeface="Work Sans"/>
              </a:rPr>
              <a:t>I har undersøgt (elevmetodekort </a:t>
            </a:r>
            <a:r>
              <a:rPr lang="da-DK" sz="1800">
                <a:latin typeface="Work Sans"/>
              </a:rPr>
              <a:t>2).</a:t>
            </a:r>
            <a:endParaRPr lang="da-DK" sz="1800" dirty="0"/>
          </a:p>
          <a:p>
            <a:endParaRPr lang="da-DK" sz="1800" dirty="0"/>
          </a:p>
        </p:txBody>
      </p:sp>
    </p:spTree>
    <p:extLst>
      <p:ext uri="{BB962C8B-B14F-4D97-AF65-F5344CB8AC3E}">
        <p14:creationId xmlns:p14="http://schemas.microsoft.com/office/powerpoint/2010/main" val="28141702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C33E6-7AE5-5E41-6B2C-751F80A34F1A}"/>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604029EE-F7B3-C707-F4CC-A4A51FBEA07C}"/>
              </a:ext>
            </a:extLst>
          </p:cNvPr>
          <p:cNvSpPr>
            <a:spLocks noGrp="1"/>
          </p:cNvSpPr>
          <p:nvPr>
            <p:ph type="title"/>
          </p:nvPr>
        </p:nvSpPr>
        <p:spPr>
          <a:xfrm>
            <a:off x="0" y="2340000"/>
            <a:ext cx="12192000" cy="3483204"/>
          </a:xfrm>
        </p:spPr>
        <p:txBody>
          <a:bodyPr anchor="t" anchorCtr="0"/>
          <a:lstStyle/>
          <a:p>
            <a:pPr algn="ctr">
              <a:lnSpc>
                <a:spcPct val="100000"/>
              </a:lnSpc>
              <a:spcBef>
                <a:spcPts val="2400"/>
              </a:spcBef>
              <a:spcAft>
                <a:spcPts val="1200"/>
              </a:spcAft>
            </a:pPr>
            <a:r>
              <a:rPr lang="da-DK" sz="4000" dirty="0">
                <a:solidFill>
                  <a:srgbClr val="224B5A"/>
                </a:solidFill>
                <a:latin typeface="BetonEF-Bold" charset="0"/>
              </a:rPr>
              <a:t>Undersøge</a:t>
            </a:r>
            <a:br>
              <a:rPr lang="da-DK" sz="2800" dirty="0">
                <a:solidFill>
                  <a:srgbClr val="224B5A"/>
                </a:solidFill>
                <a:latin typeface="BetonEF-Bold" charset="0"/>
              </a:rPr>
            </a:br>
            <a:br>
              <a:rPr lang="da-DK" sz="2800" dirty="0">
                <a:solidFill>
                  <a:srgbClr val="224B5A"/>
                </a:solidFill>
                <a:latin typeface="BetonEF-Bold" charset="0"/>
              </a:rPr>
            </a:br>
            <a:r>
              <a:rPr lang="da-DK" sz="2800" dirty="0">
                <a:solidFill>
                  <a:schemeClr val="tx1"/>
                </a:solidFill>
              </a:rPr>
              <a:t>Opsamling på indledende undersøgelser af kilder</a:t>
            </a:r>
            <a:br>
              <a:rPr lang="da-DK" sz="2800" dirty="0">
                <a:solidFill>
                  <a:schemeClr val="tx1"/>
                </a:solidFill>
              </a:rPr>
            </a:br>
            <a:r>
              <a:rPr lang="da-DK" sz="2800" dirty="0">
                <a:solidFill>
                  <a:schemeClr val="tx1"/>
                </a:solidFill>
              </a:rPr>
              <a:t>Henfaldstyper og afstemningsregler</a:t>
            </a:r>
            <a:br>
              <a:rPr lang="da-DK" sz="2800" dirty="0">
                <a:solidFill>
                  <a:schemeClr val="tx1"/>
                </a:solidFill>
              </a:rPr>
            </a:br>
            <a:r>
              <a:rPr lang="da-DK" sz="2800" dirty="0">
                <a:solidFill>
                  <a:schemeClr val="tx1"/>
                </a:solidFill>
              </a:rPr>
              <a:t>Træningsopgaver</a:t>
            </a:r>
            <a:br>
              <a:rPr lang="da-DK" sz="2800" dirty="0">
                <a:solidFill>
                  <a:schemeClr val="tx1"/>
                </a:solidFill>
              </a:rPr>
            </a:br>
            <a:r>
              <a:rPr lang="da-DK" sz="2800" dirty="0">
                <a:solidFill>
                  <a:schemeClr val="tx1"/>
                </a:solidFill>
              </a:rPr>
              <a:t>Logbog</a:t>
            </a:r>
            <a:br>
              <a:rPr lang="da-DK" sz="2800" dirty="0">
                <a:solidFill>
                  <a:schemeClr val="tx1"/>
                </a:solidFill>
              </a:rPr>
            </a:br>
            <a:br>
              <a:rPr lang="da-DK" sz="32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3ED6AE0C-CC58-8F91-2CF4-0FD6283CB37F}"/>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3</a:t>
            </a:r>
          </a:p>
        </p:txBody>
      </p:sp>
      <p:sp>
        <p:nvSpPr>
          <p:cNvPr id="3" name="Pladsholder til indhold 2">
            <a:extLst>
              <a:ext uri="{FF2B5EF4-FFF2-40B4-BE49-F238E27FC236}">
                <a16:creationId xmlns:a16="http://schemas.microsoft.com/office/drawing/2014/main" id="{F7FA2F8D-A7B1-1D2F-584E-126BBDA5242E}"/>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Tree>
    <p:extLst>
      <p:ext uri="{BB962C8B-B14F-4D97-AF65-F5344CB8AC3E}">
        <p14:creationId xmlns:p14="http://schemas.microsoft.com/office/powerpoint/2010/main" val="194123251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308B522-CC80-F810-5487-6AD448AAC07A}"/>
              </a:ext>
            </a:extLst>
          </p:cNvPr>
          <p:cNvSpPr>
            <a:spLocks noGrp="1"/>
          </p:cNvSpPr>
          <p:nvPr>
            <p:ph type="title"/>
          </p:nvPr>
        </p:nvSpPr>
        <p:spPr/>
        <p:txBody>
          <a:bodyPr/>
          <a:lstStyle/>
          <a:p>
            <a:r>
              <a:rPr lang="da-DK" dirty="0"/>
              <a:t>Opsamling på indledende undersøgelser af kilder</a:t>
            </a:r>
          </a:p>
        </p:txBody>
      </p:sp>
      <p:graphicFrame>
        <p:nvGraphicFramePr>
          <p:cNvPr id="7" name="Pladsholder til indhold 3">
            <a:extLst>
              <a:ext uri="{FF2B5EF4-FFF2-40B4-BE49-F238E27FC236}">
                <a16:creationId xmlns:a16="http://schemas.microsoft.com/office/drawing/2014/main" id="{6C4DB77C-A48F-2F25-92D0-635F7C868DCB}"/>
              </a:ext>
            </a:extLst>
          </p:cNvPr>
          <p:cNvGraphicFramePr>
            <a:graphicFrameLocks/>
          </p:cNvGraphicFramePr>
          <p:nvPr>
            <p:extLst>
              <p:ext uri="{D42A27DB-BD31-4B8C-83A1-F6EECF244321}">
                <p14:modId xmlns:p14="http://schemas.microsoft.com/office/powerpoint/2010/main" val="1359606234"/>
              </p:ext>
            </p:extLst>
          </p:nvPr>
        </p:nvGraphicFramePr>
        <p:xfrm>
          <a:off x="695325" y="1765277"/>
          <a:ext cx="9254736" cy="4332167"/>
        </p:xfrm>
        <a:graphic>
          <a:graphicData uri="http://schemas.openxmlformats.org/drawingml/2006/table">
            <a:tbl>
              <a:tblPr firstRow="1" bandRow="1">
                <a:tableStyleId>{5C22544A-7EE6-4342-B048-85BDC9FD1C3A}</a:tableStyleId>
              </a:tblPr>
              <a:tblGrid>
                <a:gridCol w="2313684">
                  <a:extLst>
                    <a:ext uri="{9D8B030D-6E8A-4147-A177-3AD203B41FA5}">
                      <a16:colId xmlns:a16="http://schemas.microsoft.com/office/drawing/2014/main" val="4250323855"/>
                    </a:ext>
                  </a:extLst>
                </a:gridCol>
                <a:gridCol w="2313684">
                  <a:extLst>
                    <a:ext uri="{9D8B030D-6E8A-4147-A177-3AD203B41FA5}">
                      <a16:colId xmlns:a16="http://schemas.microsoft.com/office/drawing/2014/main" val="742710045"/>
                    </a:ext>
                  </a:extLst>
                </a:gridCol>
                <a:gridCol w="2313684">
                  <a:extLst>
                    <a:ext uri="{9D8B030D-6E8A-4147-A177-3AD203B41FA5}">
                      <a16:colId xmlns:a16="http://schemas.microsoft.com/office/drawing/2014/main" val="3496064143"/>
                    </a:ext>
                  </a:extLst>
                </a:gridCol>
                <a:gridCol w="2313684">
                  <a:extLst>
                    <a:ext uri="{9D8B030D-6E8A-4147-A177-3AD203B41FA5}">
                      <a16:colId xmlns:a16="http://schemas.microsoft.com/office/drawing/2014/main" val="4118848333"/>
                    </a:ext>
                  </a:extLst>
                </a:gridCol>
              </a:tblGrid>
              <a:tr h="405303">
                <a:tc>
                  <a:txBody>
                    <a:bodyPr/>
                    <a:lstStyle/>
                    <a:p>
                      <a:pPr algn="ctr"/>
                      <a:r>
                        <a:rPr lang="el-GR" dirty="0"/>
                        <a:t>α</a:t>
                      </a:r>
                      <a:r>
                        <a:rPr lang="da-DK" dirty="0"/>
                        <a:t>-kilde</a:t>
                      </a:r>
                    </a:p>
                  </a:txBody>
                  <a:tcPr/>
                </a:tc>
                <a:tc>
                  <a:txBody>
                    <a:bodyPr/>
                    <a:lstStyle/>
                    <a:p>
                      <a:pPr algn="ctr"/>
                      <a:r>
                        <a:rPr lang="el-GR" dirty="0"/>
                        <a:t>β</a:t>
                      </a:r>
                      <a:r>
                        <a:rPr lang="da-DK" dirty="0"/>
                        <a:t>-kilde</a:t>
                      </a:r>
                    </a:p>
                  </a:txBody>
                  <a:tcPr/>
                </a:tc>
                <a:tc>
                  <a:txBody>
                    <a:bodyPr/>
                    <a:lstStyle/>
                    <a:p>
                      <a:pPr algn="ctr"/>
                      <a:r>
                        <a:rPr lang="da-DK" sz="1800" dirty="0">
                          <a:latin typeface="Symbol"/>
                          <a:sym typeface="Symbol"/>
                        </a:rPr>
                        <a:t>g</a:t>
                      </a:r>
                      <a:r>
                        <a:rPr lang="da-DK" dirty="0"/>
                        <a:t>-kilde</a:t>
                      </a:r>
                    </a:p>
                  </a:txBody>
                  <a:tcPr/>
                </a:tc>
                <a:tc>
                  <a:txBody>
                    <a:bodyPr/>
                    <a:lstStyle/>
                    <a:p>
                      <a:pPr algn="ctr"/>
                      <a:r>
                        <a:rPr lang="da-DK" dirty="0"/>
                        <a:t>Isotopgenerator</a:t>
                      </a:r>
                    </a:p>
                  </a:txBody>
                  <a:tcPr/>
                </a:tc>
                <a:extLst>
                  <a:ext uri="{0D108BD9-81ED-4DB2-BD59-A6C34878D82A}">
                    <a16:rowId xmlns:a16="http://schemas.microsoft.com/office/drawing/2014/main" val="101480543"/>
                  </a:ext>
                </a:extLst>
              </a:tr>
              <a:tr h="3926864">
                <a:tc>
                  <a:txBody>
                    <a:bodyPr/>
                    <a:lstStyle/>
                    <a:p>
                      <a:endParaRPr lang="da-DK"/>
                    </a:p>
                  </a:txBody>
                  <a:tcPr/>
                </a:tc>
                <a:tc>
                  <a:txBody>
                    <a:bodyPr/>
                    <a:lstStyle/>
                    <a:p>
                      <a:endParaRPr lang="da-DK"/>
                    </a:p>
                  </a:txBody>
                  <a:tcPr/>
                </a:tc>
                <a:tc>
                  <a:txBody>
                    <a:bodyPr/>
                    <a:lstStyle/>
                    <a:p>
                      <a:endParaRPr lang="da-DK" dirty="0"/>
                    </a:p>
                  </a:txBody>
                  <a:tcPr/>
                </a:tc>
                <a:tc>
                  <a:txBody>
                    <a:bodyPr/>
                    <a:lstStyle/>
                    <a:p>
                      <a:endParaRPr lang="da-DK" dirty="0"/>
                    </a:p>
                  </a:txBody>
                  <a:tcPr/>
                </a:tc>
                <a:extLst>
                  <a:ext uri="{0D108BD9-81ED-4DB2-BD59-A6C34878D82A}">
                    <a16:rowId xmlns:a16="http://schemas.microsoft.com/office/drawing/2014/main" val="2619897530"/>
                  </a:ext>
                </a:extLst>
              </a:tr>
            </a:tbl>
          </a:graphicData>
        </a:graphic>
      </p:graphicFrame>
    </p:spTree>
    <p:extLst>
      <p:ext uri="{BB962C8B-B14F-4D97-AF65-F5344CB8AC3E}">
        <p14:creationId xmlns:p14="http://schemas.microsoft.com/office/powerpoint/2010/main" val="16505583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C8425-6770-1958-614F-B79251E62BD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30D330-FBB3-A6BC-0334-AAEE321E7035}"/>
              </a:ext>
            </a:extLst>
          </p:cNvPr>
          <p:cNvSpPr>
            <a:spLocks noGrp="1"/>
          </p:cNvSpPr>
          <p:nvPr>
            <p:ph type="title"/>
          </p:nvPr>
        </p:nvSpPr>
        <p:spPr/>
        <p:txBody>
          <a:bodyPr/>
          <a:lstStyle/>
          <a:p>
            <a:r>
              <a:rPr lang="da-DK" dirty="0"/>
              <a:t>Henfaldstyper</a:t>
            </a:r>
          </a:p>
        </p:txBody>
      </p:sp>
      <p:sp>
        <p:nvSpPr>
          <p:cNvPr id="3" name="Pladsholder til indhold 2">
            <a:extLst>
              <a:ext uri="{FF2B5EF4-FFF2-40B4-BE49-F238E27FC236}">
                <a16:creationId xmlns:a16="http://schemas.microsoft.com/office/drawing/2014/main" id="{C8EAD990-8BFD-A206-C3B8-9ED5BC354E1F}"/>
              </a:ext>
            </a:extLst>
          </p:cNvPr>
          <p:cNvSpPr>
            <a:spLocks noGrp="1"/>
          </p:cNvSpPr>
          <p:nvPr>
            <p:ph idx="1"/>
          </p:nvPr>
        </p:nvSpPr>
        <p:spPr>
          <a:xfrm>
            <a:off x="2700000" y="1332000"/>
            <a:ext cx="6909294" cy="4248000"/>
          </a:xfrm>
        </p:spPr>
        <p:txBody>
          <a:bodyPr/>
          <a:lstStyle/>
          <a:p>
            <a:pPr marL="0" indent="0">
              <a:buNone/>
            </a:pPr>
            <a:r>
              <a:rPr lang="da-DK" sz="1800" dirty="0">
                <a:highlight>
                  <a:srgbClr val="FFFF00"/>
                </a:highlight>
              </a:rPr>
              <a:t>Note til læreren:</a:t>
            </a:r>
          </a:p>
          <a:p>
            <a:pPr marL="0" indent="0">
              <a:buNone/>
            </a:pPr>
            <a:r>
              <a:rPr lang="da-DK" sz="1800" dirty="0">
                <a:highlight>
                  <a:srgbClr val="FFFF00"/>
                </a:highlight>
              </a:rPr>
              <a:t>Indsæt selv slides </a:t>
            </a:r>
            <a:r>
              <a:rPr lang="da-DK" sz="1800">
                <a:highlight>
                  <a:srgbClr val="FFFF00"/>
                </a:highlight>
              </a:rPr>
              <a:t>om henfaldstyper.</a:t>
            </a:r>
            <a:endParaRPr lang="da-DK" sz="1800" dirty="0">
              <a:highlight>
                <a:srgbClr val="FFFF00"/>
              </a:highlight>
            </a:endParaRPr>
          </a:p>
          <a:p>
            <a:pPr marL="0" indent="0">
              <a:buNone/>
            </a:pPr>
            <a:r>
              <a:rPr lang="da-DK" sz="1800">
                <a:highlight>
                  <a:srgbClr val="FFFF00"/>
                </a:highlight>
              </a:rPr>
              <a:t>Find træningsopgaver, </a:t>
            </a:r>
            <a:r>
              <a:rPr lang="da-DK" sz="1800" dirty="0">
                <a:highlight>
                  <a:srgbClr val="FFFF00"/>
                </a:highlight>
              </a:rPr>
              <a:t>og indsæt </a:t>
            </a:r>
            <a:r>
              <a:rPr lang="da-DK" sz="1800">
                <a:highlight>
                  <a:srgbClr val="FFFF00"/>
                </a:highlight>
              </a:rPr>
              <a:t>på slide.</a:t>
            </a:r>
            <a:endParaRPr lang="da-DK" sz="1800" dirty="0">
              <a:highlight>
                <a:srgbClr val="FFFF00"/>
              </a:highlight>
            </a:endParaRPr>
          </a:p>
          <a:p>
            <a:pPr marL="0" indent="0">
              <a:buNone/>
            </a:pPr>
            <a:r>
              <a:rPr lang="da-DK" sz="1800" dirty="0">
                <a:highlight>
                  <a:srgbClr val="FFFF00"/>
                </a:highlight>
              </a:rPr>
              <a:t>Bemærk, på stx er </a:t>
            </a:r>
            <a:r>
              <a:rPr lang="da-DK" sz="1800">
                <a:highlight>
                  <a:srgbClr val="FFFF00"/>
                </a:highlight>
              </a:rPr>
              <a:t>elektronindfangning kernestof.</a:t>
            </a:r>
            <a:endParaRPr lang="da-DK" sz="1800" dirty="0">
              <a:highlight>
                <a:srgbClr val="FFFF00"/>
              </a:highlight>
            </a:endParaRPr>
          </a:p>
          <a:p>
            <a:pPr marL="0" indent="0">
              <a:buNone/>
            </a:pPr>
            <a:r>
              <a:rPr lang="da-DK" sz="1800" dirty="0">
                <a:highlight>
                  <a:srgbClr val="FFFF00"/>
                </a:highlight>
              </a:rPr>
              <a:t>Overvej at give eleverne relevante sider for som lektie, enten til denne lektion eller til næste. </a:t>
            </a:r>
          </a:p>
          <a:p>
            <a:endParaRPr lang="da-DK" sz="1800" dirty="0"/>
          </a:p>
        </p:txBody>
      </p:sp>
      <p:pic>
        <p:nvPicPr>
          <p:cNvPr id="6" name="Billede 5" descr="Et billede, der indeholder cirkel, Font/skrifttype, logo, Grafik&#10;&#10;Automatisk genereret beskrivelse">
            <a:extLst>
              <a:ext uri="{FF2B5EF4-FFF2-40B4-BE49-F238E27FC236}">
                <a16:creationId xmlns:a16="http://schemas.microsoft.com/office/drawing/2014/main" id="{6A3E629F-808C-8631-DFD7-64FE58823B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17131924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DE116-03E6-B323-79D6-DF483A1FD20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663DEA-EBDB-4A52-B36D-8C20634A1536}"/>
              </a:ext>
            </a:extLst>
          </p:cNvPr>
          <p:cNvSpPr>
            <a:spLocks noGrp="1"/>
          </p:cNvSpPr>
          <p:nvPr>
            <p:ph type="title"/>
          </p:nvPr>
        </p:nvSpPr>
        <p:spPr/>
        <p:txBody>
          <a:bodyPr/>
          <a:lstStyle/>
          <a:p>
            <a:r>
              <a:rPr lang="da-DK" dirty="0"/>
              <a:t>Gruppearbejde</a:t>
            </a:r>
          </a:p>
        </p:txBody>
      </p:sp>
      <p:pic>
        <p:nvPicPr>
          <p:cNvPr id="5" name="Billede 4">
            <a:extLst>
              <a:ext uri="{FF2B5EF4-FFF2-40B4-BE49-F238E27FC236}">
                <a16:creationId xmlns:a16="http://schemas.microsoft.com/office/drawing/2014/main" id="{31A0592B-EB94-ED82-0BCA-8EF2617DAD0A}"/>
              </a:ext>
            </a:extLst>
          </p:cNvPr>
          <p:cNvPicPr>
            <a:picLocks noChangeAspect="1"/>
          </p:cNvPicPr>
          <p:nvPr/>
        </p:nvPicPr>
        <p:blipFill>
          <a:blip r:embed="rId2"/>
          <a:srcRect l="-3747" t="-2518" r="-2416" b="-1"/>
          <a:stretch/>
        </p:blipFill>
        <p:spPr>
          <a:xfrm>
            <a:off x="6929505" y="1409280"/>
            <a:ext cx="3999437" cy="4093440"/>
          </a:xfrm>
          <a:prstGeom prst="rect">
            <a:avLst/>
          </a:prstGeom>
          <a:ln w="3175">
            <a:solidFill>
              <a:schemeClr val="tx1"/>
            </a:solidFill>
          </a:ln>
        </p:spPr>
      </p:pic>
      <p:sp>
        <p:nvSpPr>
          <p:cNvPr id="7" name="Pladsholder til indhold 6">
            <a:extLst>
              <a:ext uri="{FF2B5EF4-FFF2-40B4-BE49-F238E27FC236}">
                <a16:creationId xmlns:a16="http://schemas.microsoft.com/office/drawing/2014/main" id="{E3FBBC02-4C21-AC72-71B0-8FDA7671B09E}"/>
              </a:ext>
            </a:extLst>
          </p:cNvPr>
          <p:cNvSpPr>
            <a:spLocks noGrp="1"/>
          </p:cNvSpPr>
          <p:nvPr>
            <p:ph idx="1"/>
          </p:nvPr>
        </p:nvSpPr>
        <p:spPr>
          <a:xfrm>
            <a:off x="2700000" y="1332000"/>
            <a:ext cx="3876675" cy="4248000"/>
          </a:xfrm>
        </p:spPr>
        <p:txBody>
          <a:bodyPr/>
          <a:lstStyle/>
          <a:p>
            <a:pPr marL="0" indent="0">
              <a:buNone/>
            </a:pPr>
            <a:r>
              <a:rPr lang="da-DK" sz="1800" b="0" i="0" dirty="0">
                <a:solidFill>
                  <a:srgbClr val="000000"/>
                </a:solidFill>
                <a:effectLst/>
                <a:highlight>
                  <a:srgbClr val="FFFFFF"/>
                </a:highlight>
              </a:rPr>
              <a:t>I skal nu arbejde i jeres grupper. Der er to opgaver, der skal løses:</a:t>
            </a:r>
          </a:p>
          <a:p>
            <a:pPr marL="342900" indent="-342900">
              <a:buFont typeface="+mj-lt"/>
              <a:buAutoNum type="arabicPeriod"/>
            </a:pPr>
            <a:r>
              <a:rPr lang="da-DK" sz="1800" b="0" i="0" dirty="0">
                <a:solidFill>
                  <a:srgbClr val="000000"/>
                </a:solidFill>
                <a:effectLst/>
                <a:highlight>
                  <a:srgbClr val="FFFFFF"/>
                </a:highlight>
              </a:rPr>
              <a:t>Først skal I sammenligne noter fra gennemgangen og sikre, at I har fået alt </a:t>
            </a:r>
            <a:r>
              <a:rPr lang="da-DK" sz="1800" b="0" i="0">
                <a:solidFill>
                  <a:srgbClr val="000000"/>
                </a:solidFill>
                <a:effectLst/>
                <a:highlight>
                  <a:srgbClr val="FFFFFF"/>
                </a:highlight>
              </a:rPr>
              <a:t>med (elevmetodekort </a:t>
            </a:r>
            <a:r>
              <a:rPr lang="da-DK" sz="1800" b="0" i="0" dirty="0">
                <a:solidFill>
                  <a:srgbClr val="000000"/>
                </a:solidFill>
                <a:effectLst/>
                <a:highlight>
                  <a:srgbClr val="FFFFFF"/>
                </a:highlight>
              </a:rPr>
              <a:t>3: Opsamling på indledende undersøgelser af kilder).</a:t>
            </a:r>
          </a:p>
          <a:p>
            <a:pPr marL="342900" indent="-342900">
              <a:buFont typeface="+mj-lt"/>
              <a:buAutoNum type="arabicPeriod"/>
            </a:pPr>
            <a:r>
              <a:rPr lang="da-DK" sz="1800" b="0" i="0" dirty="0">
                <a:solidFill>
                  <a:srgbClr val="000000"/>
                </a:solidFill>
                <a:effectLst/>
                <a:highlight>
                  <a:srgbClr val="FFFFFF"/>
                </a:highlight>
              </a:rPr>
              <a:t>Bagefter skal I løse opgaver med det, der netop </a:t>
            </a:r>
            <a:r>
              <a:rPr lang="da-DK" sz="1800" b="0" i="0">
                <a:solidFill>
                  <a:srgbClr val="000000"/>
                </a:solidFill>
                <a:effectLst/>
                <a:highlight>
                  <a:srgbClr val="FFFFFF"/>
                </a:highlight>
              </a:rPr>
              <a:t>er gennemgået.</a:t>
            </a:r>
            <a:endParaRPr lang="da-DK" sz="1800" b="0" i="0" dirty="0">
              <a:solidFill>
                <a:srgbClr val="000000"/>
              </a:solidFill>
              <a:effectLst/>
              <a:highlight>
                <a:srgbClr val="FFFFFF"/>
              </a:highlight>
            </a:endParaRPr>
          </a:p>
          <a:p>
            <a:endParaRPr lang="da-DK" dirty="0"/>
          </a:p>
        </p:txBody>
      </p:sp>
      <p:pic>
        <p:nvPicPr>
          <p:cNvPr id="3" name="Billede 2" descr="Et billede, der indeholder cirkel, Font/skrifttype, logo, Grafik&#10;&#10;Automatisk genereret beskrivelse">
            <a:extLst>
              <a:ext uri="{FF2B5EF4-FFF2-40B4-BE49-F238E27FC236}">
                <a16:creationId xmlns:a16="http://schemas.microsoft.com/office/drawing/2014/main" id="{95BC9D00-48F7-E045-A985-D33DCEB02E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366098519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FFE1-E3E0-4F11-8C2D-9FFB872BEEA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C2616A-ACBC-A296-94E2-A8F644630E86}"/>
              </a:ext>
            </a:extLst>
          </p:cNvPr>
          <p:cNvSpPr>
            <a:spLocks noGrp="1"/>
          </p:cNvSpPr>
          <p:nvPr>
            <p:ph type="title"/>
          </p:nvPr>
        </p:nvSpPr>
        <p:spPr/>
        <p:txBody>
          <a:bodyPr/>
          <a:lstStyle/>
          <a:p>
            <a:r>
              <a:rPr lang="da-DK" dirty="0"/>
              <a:t>Logbog</a:t>
            </a:r>
          </a:p>
        </p:txBody>
      </p:sp>
      <p:sp>
        <p:nvSpPr>
          <p:cNvPr id="7" name="Pladsholder til indhold 6">
            <a:extLst>
              <a:ext uri="{FF2B5EF4-FFF2-40B4-BE49-F238E27FC236}">
                <a16:creationId xmlns:a16="http://schemas.microsoft.com/office/drawing/2014/main" id="{022CA9CE-57BF-0BA6-C12F-7E214D702213}"/>
              </a:ext>
            </a:extLst>
          </p:cNvPr>
          <p:cNvSpPr>
            <a:spLocks noGrp="1"/>
          </p:cNvSpPr>
          <p:nvPr>
            <p:ph idx="1"/>
          </p:nvPr>
        </p:nvSpPr>
        <p:spPr>
          <a:xfrm>
            <a:off x="2700000" y="1332000"/>
            <a:ext cx="5445416" cy="4248000"/>
          </a:xfrm>
        </p:spPr>
        <p:txBody>
          <a:bodyPr/>
          <a:lstStyle/>
          <a:p>
            <a:pPr marL="0" indent="0">
              <a:spcAft>
                <a:spcPts val="0"/>
              </a:spcAft>
              <a:buNone/>
            </a:pPr>
            <a:r>
              <a:rPr lang="da-DK" sz="2000" dirty="0">
                <a:latin typeface="Work Sans"/>
              </a:rPr>
              <a:t>I skal føre </a:t>
            </a:r>
            <a:r>
              <a:rPr lang="da-DK" sz="2000">
                <a:latin typeface="Work Sans"/>
              </a:rPr>
              <a:t>logbog undervejs.</a:t>
            </a:r>
            <a:endParaRPr lang="da-DK" sz="2000" dirty="0">
              <a:latin typeface="Work Sans"/>
            </a:endParaRPr>
          </a:p>
          <a:p>
            <a:pPr marL="0" indent="0">
              <a:spcAft>
                <a:spcPts val="0"/>
              </a:spcAft>
              <a:buNone/>
            </a:pPr>
            <a:endParaRPr lang="da-DK" sz="2000" dirty="0">
              <a:latin typeface="Work Sans"/>
            </a:endParaRPr>
          </a:p>
          <a:p>
            <a:pPr marL="0" indent="0">
              <a:spcAft>
                <a:spcPts val="0"/>
              </a:spcAft>
              <a:buNone/>
            </a:pPr>
            <a:r>
              <a:rPr lang="da-DK" sz="2000" dirty="0">
                <a:latin typeface="Work Sans"/>
              </a:rPr>
              <a:t>I skal udfylde de generelle punkter og desuden tilføje:</a:t>
            </a:r>
          </a:p>
          <a:p>
            <a:pPr marL="0" indent="0">
              <a:spcAft>
                <a:spcPts val="0"/>
              </a:spcAft>
              <a:buNone/>
            </a:pPr>
            <a:endParaRPr lang="en-US" sz="2000" dirty="0">
              <a:latin typeface="Work Sans"/>
            </a:endParaRPr>
          </a:p>
          <a:p>
            <a:pPr marL="179070" indent="-179070">
              <a:spcAft>
                <a:spcPts val="0"/>
              </a:spcAft>
            </a:pPr>
            <a:r>
              <a:rPr lang="da-DK" sz="1800" dirty="0">
                <a:latin typeface="Work Sans"/>
              </a:rPr>
              <a:t>eksempel på et </a:t>
            </a:r>
            <a:r>
              <a:rPr lang="da-DK" sz="1800" dirty="0">
                <a:latin typeface="Symbol"/>
                <a:sym typeface="Symbol"/>
              </a:rPr>
              <a:t>a</a:t>
            </a:r>
            <a:r>
              <a:rPr lang="da-DK" sz="1800" dirty="0">
                <a:latin typeface="Work Sans"/>
              </a:rPr>
              <a:t>-henfald</a:t>
            </a:r>
          </a:p>
          <a:p>
            <a:pPr marL="179070" indent="-179070">
              <a:spcAft>
                <a:spcPts val="0"/>
              </a:spcAft>
            </a:pPr>
            <a:r>
              <a:rPr lang="da-DK" sz="1800" dirty="0">
                <a:latin typeface="Work Sans"/>
              </a:rPr>
              <a:t>eksempel på et </a:t>
            </a:r>
            <a:r>
              <a:rPr lang="da-DK" sz="1800" dirty="0">
                <a:latin typeface="Symbol"/>
                <a:sym typeface="Symbol"/>
              </a:rPr>
              <a:t>b</a:t>
            </a:r>
            <a:r>
              <a:rPr lang="da-DK" sz="1800" dirty="0">
                <a:latin typeface="Work Sans"/>
              </a:rPr>
              <a:t>-henfald </a:t>
            </a:r>
            <a:endParaRPr lang="da-DK" sz="2000" dirty="0"/>
          </a:p>
          <a:p>
            <a:pPr marL="179070" indent="-179070">
              <a:spcAft>
                <a:spcPts val="0"/>
              </a:spcAft>
            </a:pPr>
            <a:r>
              <a:rPr lang="da-DK" sz="1800" dirty="0">
                <a:latin typeface="Work Sans"/>
              </a:rPr>
              <a:t>eksempel på et </a:t>
            </a:r>
            <a:r>
              <a:rPr lang="da-DK" sz="1800" dirty="0">
                <a:latin typeface="Symbol"/>
                <a:sym typeface="Symbol"/>
              </a:rPr>
              <a:t>g</a:t>
            </a:r>
            <a:r>
              <a:rPr lang="da-DK" sz="1800" dirty="0">
                <a:latin typeface="Work Sans"/>
              </a:rPr>
              <a:t>-henfald </a:t>
            </a:r>
          </a:p>
          <a:p>
            <a:pPr marL="179070" indent="-179070">
              <a:spcAft>
                <a:spcPts val="0"/>
              </a:spcAft>
            </a:pPr>
            <a:r>
              <a:rPr lang="da-DK" sz="1800" dirty="0">
                <a:latin typeface="Work Sans"/>
              </a:rPr>
              <a:t>eksempel </a:t>
            </a:r>
            <a:r>
              <a:rPr lang="da-DK" sz="1800">
                <a:latin typeface="Work Sans"/>
              </a:rPr>
              <a:t>på elektronindfangning.</a:t>
            </a:r>
            <a:endParaRPr lang="da-DK" sz="1800" dirty="0">
              <a:latin typeface="Work Sans"/>
            </a:endParaRPr>
          </a:p>
          <a:p>
            <a:endParaRPr lang="da-DK" dirty="0"/>
          </a:p>
        </p:txBody>
      </p:sp>
      <p:pic>
        <p:nvPicPr>
          <p:cNvPr id="3" name="Billede 2" descr="Et billede, der indeholder cirkel, Font/skrifttype, logo, Grafik&#10;&#10;Automatisk genereret beskrivelse">
            <a:extLst>
              <a:ext uri="{FF2B5EF4-FFF2-40B4-BE49-F238E27FC236}">
                <a16:creationId xmlns:a16="http://schemas.microsoft.com/office/drawing/2014/main" id="{6BC570B5-76E6-DDBE-3677-D474D4461D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218351051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5AE8B-35CD-3FEC-0AAD-79B2B6FCECDA}"/>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44B0C9A4-9549-4629-F873-8E6EB76470DB}"/>
              </a:ext>
            </a:extLst>
          </p:cNvPr>
          <p:cNvSpPr>
            <a:spLocks noGrp="1"/>
          </p:cNvSpPr>
          <p:nvPr>
            <p:ph type="title"/>
          </p:nvPr>
        </p:nvSpPr>
        <p:spPr>
          <a:xfrm>
            <a:off x="0" y="2340000"/>
            <a:ext cx="12192000" cy="3483204"/>
          </a:xfrm>
        </p:spPr>
        <p:txBody>
          <a:bodyPr anchor="t" anchorCtr="0"/>
          <a:lstStyle/>
          <a:p>
            <a:pPr algn="ctr">
              <a:lnSpc>
                <a:spcPct val="100000"/>
              </a:lnSpc>
              <a:spcBef>
                <a:spcPts val="2400"/>
              </a:spcBef>
              <a:spcAft>
                <a:spcPts val="1200"/>
              </a:spcAft>
            </a:pPr>
            <a:r>
              <a:rPr lang="da-DK" sz="4000" dirty="0">
                <a:solidFill>
                  <a:srgbClr val="224B5A"/>
                </a:solidFill>
                <a:latin typeface="BetonEF-Bold" charset="0"/>
              </a:rPr>
              <a:t>Undersøge</a:t>
            </a:r>
            <a:br>
              <a:rPr lang="da-DK" sz="2800" dirty="0">
                <a:solidFill>
                  <a:srgbClr val="224B5A"/>
                </a:solidFill>
                <a:latin typeface="BetonEF-Bold" charset="0"/>
              </a:rPr>
            </a:br>
            <a:br>
              <a:rPr lang="da-DK" sz="2800" dirty="0">
                <a:solidFill>
                  <a:srgbClr val="224B5A"/>
                </a:solidFill>
                <a:latin typeface="BetonEF-Bold" charset="0"/>
              </a:rPr>
            </a:br>
            <a:r>
              <a:rPr lang="da-DK" sz="2800" dirty="0">
                <a:solidFill>
                  <a:schemeClr val="tx1"/>
                </a:solidFill>
              </a:rPr>
              <a:t>Systematisk undersøgelse af kilderne </a:t>
            </a:r>
            <a:br>
              <a:rPr lang="da-DK" sz="2800" dirty="0">
                <a:solidFill>
                  <a:schemeClr val="tx1"/>
                </a:solidFill>
              </a:rPr>
            </a:br>
            <a:r>
              <a:rPr lang="da-DK" sz="2800" dirty="0">
                <a:solidFill>
                  <a:schemeClr val="tx1"/>
                </a:solidFill>
              </a:rPr>
              <a:t>Forsøg: Aktivitet som funktion af tiden/Aktivitet som funktion af passeret materiale </a:t>
            </a:r>
            <a:r>
              <a:rPr lang="da-DK" sz="2800">
                <a:solidFill>
                  <a:schemeClr val="tx1"/>
                </a:solidFill>
              </a:rPr>
              <a:t>og længde</a:t>
            </a:r>
            <a:br>
              <a:rPr lang="da-DK" sz="2800" dirty="0">
                <a:solidFill>
                  <a:schemeClr val="tx1"/>
                </a:solidFill>
              </a:rPr>
            </a:br>
            <a:r>
              <a:rPr lang="da-DK" sz="2800" dirty="0">
                <a:solidFill>
                  <a:schemeClr val="tx1"/>
                </a:solidFill>
              </a:rPr>
              <a:t>Forberedelse af oplæg om kilder</a:t>
            </a:r>
            <a:br>
              <a:rPr lang="da-DK" sz="2800" dirty="0">
                <a:solidFill>
                  <a:schemeClr val="tx1"/>
                </a:solidFill>
              </a:rPr>
            </a:br>
            <a:r>
              <a:rPr lang="da-DK" sz="2800" dirty="0">
                <a:solidFill>
                  <a:schemeClr val="tx1"/>
                </a:solidFill>
              </a:rPr>
              <a:t>Logbog</a:t>
            </a:r>
            <a:br>
              <a:rPr lang="da-DK" sz="2800" dirty="0">
                <a:solidFill>
                  <a:schemeClr val="tx1"/>
                </a:solidFill>
              </a:rPr>
            </a:br>
            <a:br>
              <a:rPr lang="da-DK" sz="3200" dirty="0">
                <a:solidFill>
                  <a:schemeClr val="tx1"/>
                </a:solidFill>
              </a:rPr>
            </a:br>
            <a:br>
              <a:rPr lang="da-DK" sz="32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24889093-0FE3-0C10-3CFB-F315B2CA7C9D}"/>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4-6</a:t>
            </a:r>
          </a:p>
        </p:txBody>
      </p:sp>
      <p:sp>
        <p:nvSpPr>
          <p:cNvPr id="3" name="Pladsholder til indhold 2">
            <a:extLst>
              <a:ext uri="{FF2B5EF4-FFF2-40B4-BE49-F238E27FC236}">
                <a16:creationId xmlns:a16="http://schemas.microsoft.com/office/drawing/2014/main" id="{E21E2602-F9FC-860A-692F-C3E1135D0BC5}"/>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Tree>
    <p:extLst>
      <p:ext uri="{BB962C8B-B14F-4D97-AF65-F5344CB8AC3E}">
        <p14:creationId xmlns:p14="http://schemas.microsoft.com/office/powerpoint/2010/main" val="27323814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A7E4-FA3B-9A48-CB35-7BED6FB59D69}"/>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E1F753DF-4D49-5C95-ECC2-69DABED621C2}"/>
              </a:ext>
            </a:extLst>
          </p:cNvPr>
          <p:cNvSpPr>
            <a:spLocks noGrp="1"/>
          </p:cNvSpPr>
          <p:nvPr>
            <p:ph type="title"/>
          </p:nvPr>
        </p:nvSpPr>
        <p:spPr>
          <a:xfrm>
            <a:off x="0" y="2340000"/>
            <a:ext cx="12192000" cy="3483204"/>
          </a:xfrm>
        </p:spPr>
        <p:txBody>
          <a:bodyPr anchor="t" anchorCtr="0"/>
          <a:lstStyle/>
          <a:p>
            <a:pPr algn="ctr">
              <a:lnSpc>
                <a:spcPct val="100000"/>
              </a:lnSpc>
              <a:spcBef>
                <a:spcPts val="3000"/>
              </a:spcBef>
              <a:spcAft>
                <a:spcPts val="1800"/>
              </a:spcAft>
            </a:pPr>
            <a:r>
              <a:rPr lang="da-DK" sz="4000" dirty="0">
                <a:solidFill>
                  <a:srgbClr val="224B5A"/>
                </a:solidFill>
                <a:latin typeface="BetonEF-Bold" charset="0"/>
              </a:rPr>
              <a:t>Introduktion til </a:t>
            </a:r>
            <a:r>
              <a:rPr lang="da-DK" sz="4000" dirty="0" err="1">
                <a:solidFill>
                  <a:srgbClr val="224B5A"/>
                </a:solidFill>
                <a:latin typeface="BetonEF-Bold" charset="0"/>
              </a:rPr>
              <a:t>engineering</a:t>
            </a:r>
            <a:br>
              <a:rPr lang="da-DK" sz="2800" dirty="0">
                <a:solidFill>
                  <a:srgbClr val="224B5A"/>
                </a:solidFill>
                <a:latin typeface="BetonEF-Bold" charset="0"/>
              </a:rPr>
            </a:br>
            <a:br>
              <a:rPr lang="da-DK" sz="2800" dirty="0">
                <a:solidFill>
                  <a:srgbClr val="224B5A"/>
                </a:solidFill>
                <a:latin typeface="BetonEF-Bold" charset="0"/>
              </a:rPr>
            </a:br>
            <a:r>
              <a:rPr lang="da-DK" sz="2800" dirty="0">
                <a:solidFill>
                  <a:schemeClr val="tx1"/>
                </a:solidFill>
              </a:rPr>
              <a:t>Introduktion til </a:t>
            </a:r>
            <a:r>
              <a:rPr lang="da-DK" sz="2800" dirty="0" err="1">
                <a:solidFill>
                  <a:schemeClr val="tx1"/>
                </a:solidFill>
              </a:rPr>
              <a:t>engineering</a:t>
            </a:r>
            <a:r>
              <a:rPr lang="da-DK" sz="2800" dirty="0">
                <a:solidFill>
                  <a:schemeClr val="tx1"/>
                </a:solidFill>
              </a:rPr>
              <a:t> designprocessen</a:t>
            </a:r>
            <a:br>
              <a:rPr lang="da-DK" sz="2800" dirty="0">
                <a:solidFill>
                  <a:schemeClr val="tx1"/>
                </a:solidFill>
              </a:rPr>
            </a:br>
            <a:r>
              <a:rPr lang="da-DK" sz="2800" dirty="0">
                <a:solidFill>
                  <a:schemeClr val="tx1"/>
                </a:solidFill>
              </a:rPr>
              <a:t>Svævebaneøvelsen</a:t>
            </a:r>
            <a:br>
              <a:rPr lang="da-DK" sz="28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804CCB1A-0CF9-6DCD-362A-8C4A44A6B771}"/>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1</a:t>
            </a:r>
          </a:p>
        </p:txBody>
      </p:sp>
    </p:spTree>
    <p:extLst>
      <p:ext uri="{BB962C8B-B14F-4D97-AF65-F5344CB8AC3E}">
        <p14:creationId xmlns:p14="http://schemas.microsoft.com/office/powerpoint/2010/main" val="16685663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6621D-B7D4-C03A-1C4C-DD2AA6522466}"/>
              </a:ext>
            </a:extLst>
          </p:cNvPr>
          <p:cNvSpPr>
            <a:spLocks noGrp="1"/>
          </p:cNvSpPr>
          <p:nvPr>
            <p:ph type="title"/>
          </p:nvPr>
        </p:nvSpPr>
        <p:spPr/>
        <p:txBody>
          <a:bodyPr/>
          <a:lstStyle/>
          <a:p>
            <a:r>
              <a:rPr lang="da-DK" dirty="0"/>
              <a:t>Lærernote</a:t>
            </a:r>
          </a:p>
        </p:txBody>
      </p:sp>
      <p:sp>
        <p:nvSpPr>
          <p:cNvPr id="3" name="Pladsholder til indhold 2">
            <a:extLst>
              <a:ext uri="{FF2B5EF4-FFF2-40B4-BE49-F238E27FC236}">
                <a16:creationId xmlns:a16="http://schemas.microsoft.com/office/drawing/2014/main" id="{B88076B4-C958-FE9F-D4FE-2CDB5FA0A2B3}"/>
              </a:ext>
            </a:extLst>
          </p:cNvPr>
          <p:cNvSpPr>
            <a:spLocks noGrp="1"/>
          </p:cNvSpPr>
          <p:nvPr>
            <p:ph idx="1"/>
          </p:nvPr>
        </p:nvSpPr>
        <p:spPr>
          <a:xfrm>
            <a:off x="695325" y="1332000"/>
            <a:ext cx="10785009" cy="4248000"/>
          </a:xfrm>
        </p:spPr>
        <p:txBody>
          <a:bodyPr/>
          <a:lstStyle/>
          <a:p>
            <a:pPr marL="179070" indent="-179070">
              <a:spcAft>
                <a:spcPts val="600"/>
              </a:spcAft>
            </a:pPr>
            <a:r>
              <a:rPr lang="da-DK" sz="1400" dirty="0">
                <a:highlight>
                  <a:srgbClr val="FFFF00"/>
                </a:highlight>
                <a:latin typeface="Work Sans"/>
              </a:rPr>
              <a:t>Overvej, hvor meget hjælp du vil </a:t>
            </a:r>
            <a:r>
              <a:rPr lang="da-DK" sz="1400">
                <a:highlight>
                  <a:srgbClr val="FFFF00"/>
                </a:highlight>
                <a:latin typeface="Work Sans"/>
              </a:rPr>
              <a:t>give eleverne.</a:t>
            </a:r>
            <a:endParaRPr lang="da-DK" sz="1400" dirty="0">
              <a:highlight>
                <a:srgbClr val="FFFF00"/>
              </a:highlight>
              <a:latin typeface="Work Sans"/>
            </a:endParaRPr>
          </a:p>
          <a:p>
            <a:pPr marL="179070" indent="-179070">
              <a:spcAft>
                <a:spcPts val="600"/>
              </a:spcAft>
            </a:pPr>
            <a:r>
              <a:rPr lang="da-DK" sz="1400" dirty="0">
                <a:highlight>
                  <a:srgbClr val="FFFF00"/>
                </a:highlight>
                <a:latin typeface="Work Sans"/>
              </a:rPr>
              <a:t>Metodekortet skal ligge online, så du let kan følge med i, at grupperne går den rigtige vej. Desuden kan eleverne få inspiration fra hinanden til relevante fagbegreber.</a:t>
            </a:r>
          </a:p>
          <a:p>
            <a:pPr marL="179070" indent="-179070">
              <a:spcAft>
                <a:spcPts val="600"/>
              </a:spcAft>
            </a:pPr>
            <a:r>
              <a:rPr lang="da-DK" sz="1400" dirty="0">
                <a:highlight>
                  <a:srgbClr val="FFFF00"/>
                </a:highlight>
                <a:latin typeface="Work Sans"/>
              </a:rPr>
              <a:t>Skriv evt. relevante sider fra bogen ind, så er det lettere at komme i gang. </a:t>
            </a:r>
          </a:p>
          <a:p>
            <a:pPr marL="179070" indent="-179070">
              <a:spcAft>
                <a:spcPts val="600"/>
              </a:spcAft>
            </a:pPr>
            <a:r>
              <a:rPr lang="da-DK" sz="1400" dirty="0">
                <a:highlight>
                  <a:srgbClr val="FFFF00"/>
                </a:highlight>
                <a:latin typeface="Work Sans"/>
              </a:rPr>
              <a:t>Lav ekstra rækker, så hver gruppe har deres egen række.</a:t>
            </a:r>
          </a:p>
          <a:p>
            <a:pPr marL="179070" indent="-179070">
              <a:spcAft>
                <a:spcPts val="600"/>
              </a:spcAft>
            </a:pPr>
            <a:r>
              <a:rPr lang="da-DK" sz="1400" dirty="0">
                <a:highlight>
                  <a:srgbClr val="FFFF00"/>
                </a:highlight>
                <a:latin typeface="Work Sans"/>
              </a:rPr>
              <a:t>Slet evt</a:t>
            </a:r>
            <a:r>
              <a:rPr lang="da-DK" sz="1400">
                <a:highlight>
                  <a:srgbClr val="FFFF00"/>
                </a:highlight>
                <a:latin typeface="Work Sans"/>
              </a:rPr>
              <a:t>. spørgsmålene, </a:t>
            </a:r>
            <a:r>
              <a:rPr lang="da-DK" sz="1400" dirty="0">
                <a:highlight>
                  <a:srgbClr val="FFFF00"/>
                </a:highlight>
                <a:latin typeface="Work Sans"/>
              </a:rPr>
              <a:t>og lav dem sammen med eleverne.</a:t>
            </a:r>
          </a:p>
          <a:p>
            <a:pPr marL="179070" indent="-179070">
              <a:spcAft>
                <a:spcPts val="600"/>
              </a:spcAft>
            </a:pPr>
            <a:r>
              <a:rPr lang="da-DK" sz="1400" dirty="0">
                <a:highlight>
                  <a:srgbClr val="FFFF00"/>
                </a:highlight>
                <a:latin typeface="Work Sans"/>
              </a:rPr>
              <a:t>Slet evt. betakilden.</a:t>
            </a:r>
          </a:p>
          <a:p>
            <a:pPr marL="179070" indent="-179070">
              <a:spcAft>
                <a:spcPts val="600"/>
              </a:spcAft>
            </a:pPr>
            <a:r>
              <a:rPr lang="da-DK" sz="1400" dirty="0">
                <a:highlight>
                  <a:srgbClr val="FFFF00"/>
                </a:highlight>
                <a:latin typeface="Work Sans"/>
              </a:rPr>
              <a:t>Hold evt. øje med, at alle grupper har </a:t>
            </a:r>
            <a:r>
              <a:rPr lang="da-DK" sz="1400">
                <a:highlight>
                  <a:srgbClr val="FFFF00"/>
                </a:highlight>
                <a:latin typeface="Work Sans"/>
              </a:rPr>
              <a:t>mindst ét </a:t>
            </a:r>
            <a:r>
              <a:rPr lang="da-DK" sz="1400" dirty="0">
                <a:highlight>
                  <a:srgbClr val="FFFF00"/>
                </a:highlight>
                <a:latin typeface="Work Sans"/>
              </a:rPr>
              <a:t>fornuftigt forsøg at lave databehandling på.</a:t>
            </a:r>
          </a:p>
          <a:p>
            <a:pPr marL="179070" indent="-179070">
              <a:spcAft>
                <a:spcPts val="600"/>
              </a:spcAft>
            </a:pPr>
            <a:r>
              <a:rPr lang="da-DK" sz="1400" dirty="0">
                <a:highlight>
                  <a:srgbClr val="FFFF00"/>
                </a:highlight>
                <a:latin typeface="Work Sans"/>
              </a:rPr>
              <a:t>Er der grupper, der slet ikke kan komme i gang, kan en alm. vejledning udleveres – dette gælder også databehandlingen.</a:t>
            </a:r>
          </a:p>
          <a:p>
            <a:pPr marL="179070" indent="-179070">
              <a:spcAft>
                <a:spcPts val="600"/>
              </a:spcAft>
            </a:pPr>
            <a:r>
              <a:rPr lang="da-DK" sz="1400" dirty="0">
                <a:highlight>
                  <a:srgbClr val="FFFF00"/>
                </a:highlight>
                <a:latin typeface="Work Sans"/>
              </a:rPr>
              <a:t>Snak om de gode forsøg undervejs (gruppevis eller </a:t>
            </a:r>
            <a:r>
              <a:rPr lang="da-DK" sz="1400">
                <a:highlight>
                  <a:srgbClr val="FFFF00"/>
                </a:highlight>
                <a:latin typeface="Work Sans"/>
              </a:rPr>
              <a:t>fælles).</a:t>
            </a:r>
            <a:endParaRPr lang="da-DK" sz="1400" dirty="0">
              <a:highlight>
                <a:srgbClr val="FFFF00"/>
              </a:highlight>
              <a:latin typeface="Work Sans"/>
            </a:endParaRPr>
          </a:p>
          <a:p>
            <a:pPr marL="179705" lvl="1" indent="0">
              <a:spcAft>
                <a:spcPts val="600"/>
              </a:spcAft>
              <a:buNone/>
            </a:pPr>
            <a:r>
              <a:rPr lang="da-DK" sz="1400" dirty="0">
                <a:highlight>
                  <a:srgbClr val="FFFF00"/>
                </a:highlight>
                <a:latin typeface="Work Sans"/>
              </a:rPr>
              <a:t>- Hvordan laves gode forsøg med radioaktive kilder?</a:t>
            </a:r>
            <a:endParaRPr lang="en-US" sz="1400" dirty="0">
              <a:highlight>
                <a:srgbClr val="FFFF00"/>
              </a:highlight>
              <a:latin typeface="Work Sans"/>
            </a:endParaRPr>
          </a:p>
          <a:p>
            <a:pPr marL="179705" lvl="1" indent="0">
              <a:spcAft>
                <a:spcPts val="600"/>
              </a:spcAft>
              <a:buNone/>
            </a:pPr>
            <a:r>
              <a:rPr lang="da-DK" sz="1400" dirty="0">
                <a:highlight>
                  <a:srgbClr val="FFFF00"/>
                </a:highlight>
                <a:latin typeface="Work Sans"/>
              </a:rPr>
              <a:t>- Hvilken betydning har </a:t>
            </a:r>
            <a:endParaRPr lang="en-US" sz="1400" dirty="0">
              <a:highlight>
                <a:srgbClr val="FFFF00"/>
              </a:highlight>
              <a:latin typeface="Work Sans"/>
            </a:endParaRPr>
          </a:p>
          <a:p>
            <a:pPr lvl="2">
              <a:spcAft>
                <a:spcPts val="600"/>
              </a:spcAft>
              <a:buFont typeface="Arial" panose="020B0604020202020204" pitchFamily="34" charset="0"/>
              <a:buChar char="•"/>
            </a:pPr>
            <a:r>
              <a:rPr lang="da-DK" sz="1400" dirty="0">
                <a:highlight>
                  <a:srgbClr val="FFFF00"/>
                </a:highlight>
                <a:latin typeface="Work Sans"/>
              </a:rPr>
              <a:t>Baggrundsstrålingen?</a:t>
            </a:r>
            <a:endParaRPr lang="en-US" sz="1400" dirty="0">
              <a:highlight>
                <a:srgbClr val="FFFF00"/>
              </a:highlight>
              <a:latin typeface="Work Sans"/>
            </a:endParaRPr>
          </a:p>
          <a:p>
            <a:pPr lvl="2">
              <a:spcAft>
                <a:spcPts val="600"/>
              </a:spcAft>
              <a:buFont typeface="Arial" panose="020B0604020202020204" pitchFamily="34" charset="0"/>
              <a:buChar char="•"/>
            </a:pPr>
            <a:r>
              <a:rPr lang="da-DK" sz="1400" dirty="0">
                <a:highlight>
                  <a:srgbClr val="FFFF00"/>
                </a:highlight>
                <a:latin typeface="Work Sans"/>
              </a:rPr>
              <a:t>Tidsinterval, der måles i?</a:t>
            </a:r>
            <a:endParaRPr lang="en-US" sz="1400" dirty="0">
              <a:highlight>
                <a:srgbClr val="FFFF00"/>
              </a:highlight>
              <a:latin typeface="Work Sans"/>
            </a:endParaRPr>
          </a:p>
          <a:p>
            <a:pPr lvl="2">
              <a:spcAft>
                <a:spcPts val="600"/>
              </a:spcAft>
              <a:buFont typeface="Arial" panose="020B0604020202020204" pitchFamily="34" charset="0"/>
              <a:buChar char="•"/>
            </a:pPr>
            <a:r>
              <a:rPr lang="da-DK" sz="1400" dirty="0">
                <a:highlight>
                  <a:srgbClr val="FFFF00"/>
                </a:highlight>
                <a:latin typeface="Work Sans"/>
              </a:rPr>
              <a:t>Afstanden fra kilden?</a:t>
            </a:r>
            <a:endParaRPr lang="en-US" sz="1400" dirty="0">
              <a:highlight>
                <a:srgbClr val="FFFF00"/>
              </a:highlight>
              <a:latin typeface="Work Sans"/>
            </a:endParaRPr>
          </a:p>
          <a:p>
            <a:endParaRPr lang="da-DK" sz="1200" dirty="0"/>
          </a:p>
        </p:txBody>
      </p:sp>
    </p:spTree>
    <p:extLst>
      <p:ext uri="{BB962C8B-B14F-4D97-AF65-F5344CB8AC3E}">
        <p14:creationId xmlns:p14="http://schemas.microsoft.com/office/powerpoint/2010/main" val="16352109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F2C4E-4E76-C6B9-F7B4-E0193F99535E}"/>
              </a:ext>
            </a:extLst>
          </p:cNvPr>
          <p:cNvSpPr>
            <a:spLocks noGrp="1"/>
          </p:cNvSpPr>
          <p:nvPr>
            <p:ph type="title"/>
          </p:nvPr>
        </p:nvSpPr>
        <p:spPr/>
        <p:txBody>
          <a:bodyPr/>
          <a:lstStyle/>
          <a:p>
            <a:r>
              <a:rPr lang="da-DK" dirty="0"/>
              <a:t>Gruppearbejde: Undersøge kilder teoretisk og eksperimentelt</a:t>
            </a:r>
          </a:p>
        </p:txBody>
      </p:sp>
      <p:sp>
        <p:nvSpPr>
          <p:cNvPr id="3" name="Pladsholder til indhold 2">
            <a:extLst>
              <a:ext uri="{FF2B5EF4-FFF2-40B4-BE49-F238E27FC236}">
                <a16:creationId xmlns:a16="http://schemas.microsoft.com/office/drawing/2014/main" id="{6DCF4C6A-AA5A-1B02-89CD-A4A9509971C3}"/>
              </a:ext>
            </a:extLst>
          </p:cNvPr>
          <p:cNvSpPr>
            <a:spLocks noGrp="1"/>
          </p:cNvSpPr>
          <p:nvPr>
            <p:ph idx="1"/>
          </p:nvPr>
        </p:nvSpPr>
        <p:spPr>
          <a:xfrm>
            <a:off x="695325" y="1828800"/>
            <a:ext cx="11078624" cy="3751200"/>
          </a:xfrm>
        </p:spPr>
        <p:txBody>
          <a:bodyPr/>
          <a:lstStyle/>
          <a:p>
            <a:pPr marL="0" indent="0" fontAlgn="base">
              <a:lnSpc>
                <a:spcPct val="115000"/>
              </a:lnSpc>
              <a:spcAft>
                <a:spcPts val="600"/>
              </a:spcAft>
              <a:buNone/>
            </a:pPr>
            <a:r>
              <a:rPr lang="da-DK" sz="1800" dirty="0">
                <a:latin typeface="Work Sans"/>
                <a:ea typeface="Times New Roman" panose="02020603050405020304" pitchFamily="18" charset="0"/>
                <a:cs typeface="Calibri"/>
              </a:rPr>
              <a:t>Formålet med de næste lektioner er, at I </a:t>
            </a:r>
            <a:r>
              <a:rPr lang="da-DK" sz="1800" dirty="0" err="1">
                <a:latin typeface="Work Sans"/>
                <a:ea typeface="Times New Roman" panose="02020603050405020304" pitchFamily="18" charset="0"/>
                <a:cs typeface="Calibri"/>
              </a:rPr>
              <a:t>i</a:t>
            </a:r>
            <a:r>
              <a:rPr lang="da-DK" sz="1800" dirty="0">
                <a:latin typeface="Work Sans"/>
                <a:ea typeface="Times New Roman" panose="02020603050405020304" pitchFamily="18" charset="0"/>
                <a:cs typeface="Calibri"/>
              </a:rPr>
              <a:t> fællesskab undersøger relevante egenskaber for skolens kilder, både teoretisk og eksperimentelt.</a:t>
            </a:r>
            <a:endParaRPr lang="da-DK" sz="1800" dirty="0"/>
          </a:p>
          <a:p>
            <a:pPr marL="0" indent="0">
              <a:lnSpc>
                <a:spcPct val="114999"/>
              </a:lnSpc>
              <a:spcAft>
                <a:spcPts val="600"/>
              </a:spcAft>
              <a:buNone/>
            </a:pPr>
            <a:r>
              <a:rPr lang="da-DK" sz="1800" dirty="0">
                <a:latin typeface="Work Sans"/>
                <a:ea typeface="Times New Roman" panose="02020603050405020304" pitchFamily="18" charset="0"/>
                <a:cs typeface="Calibri"/>
              </a:rPr>
              <a:t>Kriterier:</a:t>
            </a:r>
            <a:endParaRPr lang="da-DK" sz="1800" dirty="0"/>
          </a:p>
          <a:p>
            <a:pPr marL="180000" indent="-180000">
              <a:lnSpc>
                <a:spcPct val="114999"/>
              </a:lnSpc>
              <a:spcAft>
                <a:spcPts val="600"/>
              </a:spcAft>
              <a:buFont typeface="Symbol" panose="05050102010706020507" pitchFamily="18" charset="2"/>
              <a:buChar char=""/>
            </a:pPr>
            <a:r>
              <a:rPr lang="da-DK" sz="1800" dirty="0">
                <a:latin typeface="Work Sans"/>
                <a:ea typeface="Times New Roman" panose="02020603050405020304" pitchFamily="18" charset="0"/>
                <a:cs typeface="Calibri"/>
              </a:rPr>
              <a:t>Vælge et</a:t>
            </a:r>
            <a:r>
              <a:rPr lang="da-DK" sz="1800" dirty="0">
                <a:effectLst/>
                <a:latin typeface="Work Sans"/>
                <a:ea typeface="Times New Roman" panose="02020603050405020304" pitchFamily="18" charset="0"/>
                <a:cs typeface="Calibri"/>
              </a:rPr>
              <a:t> radioaktivt sporstof. </a:t>
            </a:r>
            <a:endParaRPr lang="da-DK" sz="1800" dirty="0">
              <a:ea typeface="Times New Roman" panose="02020603050405020304" pitchFamily="18" charset="0"/>
              <a:cs typeface="Calibri"/>
            </a:endParaRPr>
          </a:p>
          <a:p>
            <a:pPr marL="180000" indent="-180000">
              <a:lnSpc>
                <a:spcPct val="114999"/>
              </a:lnSpc>
              <a:spcAft>
                <a:spcPts val="600"/>
              </a:spcAft>
              <a:buFont typeface="Symbol" panose="05050102010706020507" pitchFamily="18" charset="2"/>
              <a:buChar char=""/>
            </a:pPr>
            <a:r>
              <a:rPr lang="da-DK" sz="1800" dirty="0">
                <a:effectLst/>
                <a:latin typeface="Work Sans"/>
                <a:ea typeface="Times New Roman" panose="02020603050405020304" pitchFamily="18" charset="0"/>
                <a:cs typeface="Calibri"/>
              </a:rPr>
              <a:t>Af hensyn til sikkerhed kan I kun arbejde med de kilder, der er udviklet til skoleforsøg.</a:t>
            </a:r>
            <a:endParaRPr lang="da-DK" sz="1800" dirty="0">
              <a:effectLst/>
              <a:ea typeface="Times New Roman" panose="02020603050405020304" pitchFamily="18" charset="0"/>
              <a:cs typeface="Calibri"/>
            </a:endParaRPr>
          </a:p>
          <a:p>
            <a:pPr marL="180000" lvl="0" indent="-180000" fontAlgn="base">
              <a:lnSpc>
                <a:spcPct val="115000"/>
              </a:lnSpc>
              <a:spcAft>
                <a:spcPts val="600"/>
              </a:spcAft>
              <a:buFont typeface="Symbol" panose="05050102010706020507" pitchFamily="18" charset="2"/>
              <a:buChar char=""/>
            </a:pPr>
            <a:r>
              <a:rPr lang="da-DK" sz="1800" dirty="0">
                <a:effectLst/>
                <a:latin typeface="Work Sans"/>
                <a:ea typeface="Times New Roman" panose="02020603050405020304" pitchFamily="18" charset="0"/>
                <a:cs typeface="Calibri"/>
              </a:rPr>
              <a:t>I skal undersøge skolens kilder, og på baggrund af jeres forsøg skal I argumentere for, hvilken kilde I vil vælge at </a:t>
            </a:r>
            <a:r>
              <a:rPr lang="da-DK" sz="1800" b="1" dirty="0">
                <a:effectLst/>
                <a:latin typeface="Work Sans"/>
                <a:ea typeface="Times New Roman" panose="02020603050405020304" pitchFamily="18" charset="0"/>
                <a:cs typeface="Calibri"/>
              </a:rPr>
              <a:t>bruge i virkeligheden</a:t>
            </a:r>
            <a:r>
              <a:rPr lang="da-DK" sz="1800" dirty="0">
                <a:effectLst/>
                <a:latin typeface="Work Sans"/>
                <a:ea typeface="Times New Roman" panose="02020603050405020304" pitchFamily="18" charset="0"/>
                <a:cs typeface="Calibri"/>
              </a:rPr>
              <a:t>, og hvilken </a:t>
            </a:r>
            <a:r>
              <a:rPr lang="da-DK" sz="1800" b="1" dirty="0">
                <a:effectLst/>
                <a:latin typeface="Work Sans"/>
                <a:ea typeface="Times New Roman" panose="02020603050405020304" pitchFamily="18" charset="0"/>
                <a:cs typeface="Calibri"/>
              </a:rPr>
              <a:t>skolekilde</a:t>
            </a:r>
            <a:r>
              <a:rPr lang="da-DK" sz="1800" dirty="0">
                <a:effectLst/>
                <a:latin typeface="Work Sans"/>
                <a:ea typeface="Times New Roman" panose="02020603050405020304" pitchFamily="18" charset="0"/>
                <a:cs typeface="Calibri"/>
              </a:rPr>
              <a:t> I vil vælge til jeres opstilling.</a:t>
            </a:r>
            <a:endParaRPr lang="da-DK" sz="1800" dirty="0">
              <a:latin typeface="Work Sans"/>
              <a:ea typeface="Times New Roman" panose="02020603050405020304" pitchFamily="18" charset="0"/>
              <a:cs typeface="Calibri"/>
            </a:endParaRPr>
          </a:p>
          <a:p>
            <a:pPr marL="180000" indent="-180000" fontAlgn="base">
              <a:lnSpc>
                <a:spcPct val="115000"/>
              </a:lnSpc>
              <a:spcAft>
                <a:spcPts val="600"/>
              </a:spcAft>
              <a:buFont typeface="Symbol" panose="05050102010706020507" pitchFamily="18" charset="2"/>
              <a:buChar char=""/>
            </a:pPr>
            <a:r>
              <a:rPr lang="da-DK" sz="1800" dirty="0">
                <a:effectLst/>
                <a:latin typeface="Work Sans"/>
                <a:ea typeface="Calibri"/>
                <a:cs typeface="Calibri"/>
              </a:rPr>
              <a:t>Da kilderne i skolesamlingen er svagere end dem, man vil bruge i virkeligheden, kan I ikke lave en scanner, der virker på en rigtig krop. I skal derfor også vælge et </a:t>
            </a:r>
            <a:r>
              <a:rPr lang="da-DK" sz="1800" b="1" dirty="0">
                <a:effectLst/>
                <a:latin typeface="Work Sans"/>
                <a:ea typeface="Calibri"/>
                <a:cs typeface="Calibri"/>
              </a:rPr>
              <a:t>materiale</a:t>
            </a:r>
            <a:r>
              <a:rPr lang="da-DK" sz="1800" dirty="0">
                <a:effectLst/>
                <a:latin typeface="Work Sans"/>
                <a:ea typeface="Calibri"/>
                <a:cs typeface="Calibri"/>
              </a:rPr>
              <a:t>,</a:t>
            </a:r>
            <a:r>
              <a:rPr lang="da-DK" sz="1800" b="1" dirty="0">
                <a:effectLst/>
                <a:latin typeface="Work Sans"/>
                <a:ea typeface="Calibri"/>
                <a:cs typeface="Calibri"/>
              </a:rPr>
              <a:t> </a:t>
            </a:r>
            <a:r>
              <a:rPr lang="da-DK" sz="1800" dirty="0">
                <a:effectLst/>
                <a:latin typeface="Work Sans"/>
                <a:ea typeface="Calibri"/>
                <a:cs typeface="Calibri"/>
              </a:rPr>
              <a:t>som kroppen skal laves af, og en </a:t>
            </a:r>
            <a:r>
              <a:rPr lang="da-DK" sz="1800" b="1" dirty="0">
                <a:effectLst/>
                <a:latin typeface="Work Sans"/>
                <a:ea typeface="Calibri"/>
                <a:cs typeface="Calibri"/>
              </a:rPr>
              <a:t>størrelse</a:t>
            </a:r>
            <a:r>
              <a:rPr lang="da-DK" sz="1800" dirty="0">
                <a:effectLst/>
                <a:latin typeface="Work Sans"/>
                <a:ea typeface="Calibri"/>
                <a:cs typeface="Calibri"/>
              </a:rPr>
              <a:t>, der passer til kilden. </a:t>
            </a:r>
            <a:r>
              <a:rPr lang="da-DK" sz="1800" dirty="0">
                <a:latin typeface="Work Sans"/>
                <a:ea typeface="Calibri"/>
                <a:cs typeface="Calibri"/>
              </a:rPr>
              <a:t>Måske er kilderne så svage, at luft er et relevant materiale.</a:t>
            </a:r>
          </a:p>
          <a:p>
            <a:pPr marL="180000" indent="-180000" fontAlgn="base">
              <a:lnSpc>
                <a:spcPct val="115000"/>
              </a:lnSpc>
              <a:spcAft>
                <a:spcPts val="600"/>
              </a:spcAft>
              <a:buFont typeface="Symbol" panose="05050102010706020507" pitchFamily="18" charset="2"/>
              <a:buChar char=""/>
            </a:pPr>
            <a:r>
              <a:rPr lang="da-DK" sz="1800" dirty="0">
                <a:latin typeface="Work Sans"/>
                <a:ea typeface="Calibri"/>
                <a:cs typeface="Calibri"/>
              </a:rPr>
              <a:t>I skal undersøge delementer i grupper og fremlægge for hinanden.</a:t>
            </a:r>
          </a:p>
          <a:p>
            <a:endParaRPr lang="da-DK" sz="1800" dirty="0"/>
          </a:p>
        </p:txBody>
      </p:sp>
    </p:spTree>
    <p:extLst>
      <p:ext uri="{BB962C8B-B14F-4D97-AF65-F5344CB8AC3E}">
        <p14:creationId xmlns:p14="http://schemas.microsoft.com/office/powerpoint/2010/main" val="20255777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3BE64-617C-FC7F-33BD-084509732EAD}"/>
            </a:ext>
          </a:extLst>
        </p:cNvPr>
        <p:cNvGrpSpPr/>
        <p:nvPr/>
      </p:nvGrpSpPr>
      <p:grpSpPr>
        <a:xfrm>
          <a:off x="0" y="0"/>
          <a:ext cx="0" cy="0"/>
          <a:chOff x="0" y="0"/>
          <a:chExt cx="0" cy="0"/>
        </a:xfrm>
      </p:grpSpPr>
      <p:pic>
        <p:nvPicPr>
          <p:cNvPr id="8" name="Billede 7" descr="Et billede, der indeholder tekst, skærmbillede, Font/skrifttype, nummer/tal&#10;&#10;Automatisk genereret beskrivelse">
            <a:extLst>
              <a:ext uri="{FF2B5EF4-FFF2-40B4-BE49-F238E27FC236}">
                <a16:creationId xmlns:a16="http://schemas.microsoft.com/office/drawing/2014/main" id="{A01A6400-2A06-EA62-07B5-288E5BEF4EC1}"/>
              </a:ext>
            </a:extLst>
          </p:cNvPr>
          <p:cNvPicPr>
            <a:picLocks noChangeAspect="1"/>
          </p:cNvPicPr>
          <p:nvPr/>
        </p:nvPicPr>
        <p:blipFill>
          <a:blip r:embed="rId2" cstate="print">
            <a:extLst>
              <a:ext uri="{28A0092B-C50C-407E-A947-70E740481C1C}">
                <a14:useLocalDpi xmlns:a14="http://schemas.microsoft.com/office/drawing/2010/main" val="0"/>
              </a:ext>
            </a:extLst>
          </a:blip>
          <a:srcRect r="6216" b="11950"/>
          <a:stretch/>
        </p:blipFill>
        <p:spPr>
          <a:xfrm>
            <a:off x="7626744" y="1950006"/>
            <a:ext cx="3031618" cy="4026097"/>
          </a:xfrm>
          <a:prstGeom prst="rect">
            <a:avLst/>
          </a:prstGeom>
          <a:ln w="6350">
            <a:solidFill>
              <a:schemeClr val="tx1"/>
            </a:solidFill>
          </a:ln>
        </p:spPr>
      </p:pic>
      <p:sp>
        <p:nvSpPr>
          <p:cNvPr id="2" name="Titel 1">
            <a:extLst>
              <a:ext uri="{FF2B5EF4-FFF2-40B4-BE49-F238E27FC236}">
                <a16:creationId xmlns:a16="http://schemas.microsoft.com/office/drawing/2014/main" id="{A55DDF5C-0B26-DC18-DC2C-AE21C141AE0A}"/>
              </a:ext>
            </a:extLst>
          </p:cNvPr>
          <p:cNvSpPr>
            <a:spLocks noGrp="1"/>
          </p:cNvSpPr>
          <p:nvPr>
            <p:ph type="title"/>
          </p:nvPr>
        </p:nvSpPr>
        <p:spPr/>
        <p:txBody>
          <a:bodyPr/>
          <a:lstStyle/>
          <a:p>
            <a:r>
              <a:rPr lang="da-DK" dirty="0"/>
              <a:t>Undersøge kilder teoretisk og eksperimentelt</a:t>
            </a:r>
          </a:p>
        </p:txBody>
      </p:sp>
      <p:sp>
        <p:nvSpPr>
          <p:cNvPr id="7" name="Pladsholder til indhold 6">
            <a:extLst>
              <a:ext uri="{FF2B5EF4-FFF2-40B4-BE49-F238E27FC236}">
                <a16:creationId xmlns:a16="http://schemas.microsoft.com/office/drawing/2014/main" id="{7089E9E3-BB71-B44F-A9D0-0DF72FEE2050}"/>
              </a:ext>
            </a:extLst>
          </p:cNvPr>
          <p:cNvSpPr>
            <a:spLocks noGrp="1"/>
          </p:cNvSpPr>
          <p:nvPr>
            <p:ph idx="1"/>
          </p:nvPr>
        </p:nvSpPr>
        <p:spPr>
          <a:xfrm>
            <a:off x="2700000" y="1916884"/>
            <a:ext cx="4662870" cy="3663116"/>
          </a:xfrm>
        </p:spPr>
        <p:txBody>
          <a:bodyPr/>
          <a:lstStyle/>
          <a:p>
            <a:pPr marL="0" indent="0">
              <a:buNone/>
            </a:pPr>
            <a:r>
              <a:rPr lang="da-DK" sz="1800" b="1" dirty="0"/>
              <a:t>Gruppefremlæggelser</a:t>
            </a:r>
          </a:p>
          <a:p>
            <a:pPr marL="0" indent="0">
              <a:buNone/>
            </a:pPr>
            <a:r>
              <a:rPr lang="da-DK" sz="1800" dirty="0"/>
              <a:t>Følgende skal besvares:</a:t>
            </a:r>
          </a:p>
          <a:p>
            <a:r>
              <a:rPr lang="da-DK" sz="1800" dirty="0"/>
              <a:t>Hvordan interagerer stråling med stof?</a:t>
            </a:r>
          </a:p>
          <a:p>
            <a:r>
              <a:rPr lang="da-DK" sz="1800" dirty="0"/>
              <a:t>Hvordan interagerer stråling med luft?</a:t>
            </a:r>
          </a:p>
          <a:p>
            <a:r>
              <a:rPr lang="da-DK" sz="1800" dirty="0"/>
              <a:t>Afhænger aktiviteten af tid?</a:t>
            </a:r>
          </a:p>
          <a:p>
            <a:r>
              <a:rPr lang="da-DK" sz="1800" dirty="0"/>
              <a:t>Sammenligning af teori </a:t>
            </a:r>
            <a:r>
              <a:rPr lang="da-DK" sz="1800"/>
              <a:t>og eksperimenter.</a:t>
            </a:r>
            <a:endParaRPr lang="da-DK" sz="1800" dirty="0"/>
          </a:p>
          <a:p>
            <a:r>
              <a:rPr lang="da-DK" sz="1800" dirty="0"/>
              <a:t>Er det et godt sporstof?</a:t>
            </a:r>
          </a:p>
          <a:p>
            <a:endParaRPr lang="da-DK" sz="1800" dirty="0"/>
          </a:p>
        </p:txBody>
      </p:sp>
      <p:pic>
        <p:nvPicPr>
          <p:cNvPr id="5" name="Billede 4" descr="Et billede, der indeholder cirkel, Font/skrifttype, logo, Grafik&#10;&#10;Automatisk genereret beskrivelse">
            <a:extLst>
              <a:ext uri="{FF2B5EF4-FFF2-40B4-BE49-F238E27FC236}">
                <a16:creationId xmlns:a16="http://schemas.microsoft.com/office/drawing/2014/main" id="{2C6A2296-95A4-4550-FBDB-7BEE5FB78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4" y="1872000"/>
            <a:ext cx="1702800" cy="1702800"/>
          </a:xfrm>
          <a:prstGeom prst="rect">
            <a:avLst/>
          </a:prstGeom>
        </p:spPr>
      </p:pic>
    </p:spTree>
    <p:extLst>
      <p:ext uri="{BB962C8B-B14F-4D97-AF65-F5344CB8AC3E}">
        <p14:creationId xmlns:p14="http://schemas.microsoft.com/office/powerpoint/2010/main" val="245695437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F2F9-7948-8C77-9127-20E448A50D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487C2E-FA93-145A-30BD-A7ECF8BECECB}"/>
              </a:ext>
            </a:extLst>
          </p:cNvPr>
          <p:cNvSpPr>
            <a:spLocks noGrp="1"/>
          </p:cNvSpPr>
          <p:nvPr>
            <p:ph type="title"/>
          </p:nvPr>
        </p:nvSpPr>
        <p:spPr/>
        <p:txBody>
          <a:bodyPr/>
          <a:lstStyle/>
          <a:p>
            <a:r>
              <a:rPr lang="da-DK" dirty="0"/>
              <a:t>Gruppearbejde fortsat</a:t>
            </a:r>
          </a:p>
        </p:txBody>
      </p:sp>
      <p:sp>
        <p:nvSpPr>
          <p:cNvPr id="6" name="Pladsholder til indhold 5">
            <a:extLst>
              <a:ext uri="{FF2B5EF4-FFF2-40B4-BE49-F238E27FC236}">
                <a16:creationId xmlns:a16="http://schemas.microsoft.com/office/drawing/2014/main" id="{79B0CB11-B7E2-AD1C-CFAE-8ADE95B1DB42}"/>
              </a:ext>
            </a:extLst>
          </p:cNvPr>
          <p:cNvSpPr>
            <a:spLocks noGrp="1"/>
          </p:cNvSpPr>
          <p:nvPr>
            <p:ph idx="1"/>
          </p:nvPr>
        </p:nvSpPr>
        <p:spPr>
          <a:xfrm>
            <a:off x="2700000" y="1332000"/>
            <a:ext cx="8101013" cy="4248000"/>
          </a:xfrm>
        </p:spPr>
        <p:txBody>
          <a:bodyPr/>
          <a:lstStyle/>
          <a:p>
            <a:r>
              <a:rPr lang="da-DK" sz="1800" dirty="0"/>
              <a:t>Kort møde i grupper, der har samme kilde</a:t>
            </a:r>
          </a:p>
          <a:p>
            <a:r>
              <a:rPr lang="da-DK" sz="1800" dirty="0"/>
              <a:t>Herefter arbejder I videre hver </a:t>
            </a:r>
            <a:r>
              <a:rPr lang="da-DK" sz="1800"/>
              <a:t>for sig.</a:t>
            </a:r>
            <a:endParaRPr lang="da-DK" sz="1800" dirty="0"/>
          </a:p>
          <a:p>
            <a:endParaRPr lang="da-DK" dirty="0"/>
          </a:p>
        </p:txBody>
      </p:sp>
      <p:pic>
        <p:nvPicPr>
          <p:cNvPr id="3" name="Billede 2" descr="Et billede, der indeholder cirkel, Font/skrifttype, logo, Grafik&#10;&#10;Automatisk genereret beskrivelse">
            <a:extLst>
              <a:ext uri="{FF2B5EF4-FFF2-40B4-BE49-F238E27FC236}">
                <a16:creationId xmlns:a16="http://schemas.microsoft.com/office/drawing/2014/main" id="{C1C0A9AA-9846-EE91-17BC-C4D1E15FF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34301347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4B3F-2A54-9F77-891F-F3CDB24B1A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D63691-0F88-858F-8DB6-8762EB3F48F3}"/>
              </a:ext>
            </a:extLst>
          </p:cNvPr>
          <p:cNvSpPr>
            <a:spLocks noGrp="1"/>
          </p:cNvSpPr>
          <p:nvPr>
            <p:ph type="title"/>
          </p:nvPr>
        </p:nvSpPr>
        <p:spPr/>
        <p:txBody>
          <a:bodyPr/>
          <a:lstStyle/>
          <a:p>
            <a:r>
              <a:rPr lang="da-DK" dirty="0"/>
              <a:t>Logbog</a:t>
            </a:r>
          </a:p>
        </p:txBody>
      </p:sp>
      <p:sp>
        <p:nvSpPr>
          <p:cNvPr id="7" name="Pladsholder til indhold 6">
            <a:extLst>
              <a:ext uri="{FF2B5EF4-FFF2-40B4-BE49-F238E27FC236}">
                <a16:creationId xmlns:a16="http://schemas.microsoft.com/office/drawing/2014/main" id="{8D536E2C-DB63-7145-872A-BC0C2D8B60E8}"/>
              </a:ext>
            </a:extLst>
          </p:cNvPr>
          <p:cNvSpPr>
            <a:spLocks noGrp="1"/>
          </p:cNvSpPr>
          <p:nvPr>
            <p:ph idx="1"/>
          </p:nvPr>
        </p:nvSpPr>
        <p:spPr>
          <a:xfrm>
            <a:off x="2700000" y="1332000"/>
            <a:ext cx="7127409" cy="4248000"/>
          </a:xfrm>
        </p:spPr>
        <p:txBody>
          <a:bodyPr/>
          <a:lstStyle/>
          <a:p>
            <a:pPr marL="0" indent="0">
              <a:spcAft>
                <a:spcPts val="0"/>
              </a:spcAft>
              <a:buNone/>
            </a:pPr>
            <a:r>
              <a:rPr lang="da-DK" sz="1800" dirty="0">
                <a:latin typeface="Work Sans"/>
              </a:rPr>
              <a:t>I skal føre logbog undervejs.</a:t>
            </a:r>
            <a:endParaRPr lang="da-DK" sz="1800" dirty="0"/>
          </a:p>
          <a:p>
            <a:pPr marL="0" indent="0">
              <a:spcAft>
                <a:spcPts val="0"/>
              </a:spcAft>
              <a:buNone/>
            </a:pPr>
            <a:endParaRPr lang="da-DK" sz="1800" dirty="0"/>
          </a:p>
          <a:p>
            <a:pPr marL="0" indent="0">
              <a:spcAft>
                <a:spcPts val="0"/>
              </a:spcAft>
              <a:buNone/>
            </a:pPr>
            <a:r>
              <a:rPr lang="da-DK" sz="1800" dirty="0">
                <a:latin typeface="Work Sans"/>
              </a:rPr>
              <a:t>Der er til disse lektioner ikke ekstra spørgsmål, der skal besvares, men det </a:t>
            </a:r>
            <a:r>
              <a:rPr lang="da-DK" sz="1800">
                <a:latin typeface="Work Sans"/>
              </a:rPr>
              <a:t>er vigtigt, at I </a:t>
            </a:r>
            <a:r>
              <a:rPr lang="da-DK" sz="1800" dirty="0">
                <a:latin typeface="Work Sans"/>
              </a:rPr>
              <a:t>sørger for fremdrift i jeres gruppearbejde.</a:t>
            </a:r>
          </a:p>
          <a:p>
            <a:pPr marL="0" indent="0">
              <a:spcAft>
                <a:spcPts val="0"/>
              </a:spcAft>
              <a:buNone/>
            </a:pPr>
            <a:endParaRPr lang="da-DK" sz="1800" dirty="0">
              <a:latin typeface="Work Sans"/>
            </a:endParaRPr>
          </a:p>
          <a:p>
            <a:pPr marL="0" indent="0">
              <a:spcAft>
                <a:spcPts val="0"/>
              </a:spcAft>
              <a:buNone/>
            </a:pPr>
            <a:r>
              <a:rPr lang="da-DK" sz="1800" dirty="0">
                <a:latin typeface="Work Sans"/>
              </a:rPr>
              <a:t>Elevmetodekort 4 fungerer som en </a:t>
            </a:r>
            <a:r>
              <a:rPr lang="da-DK" sz="1800">
                <a:latin typeface="Work Sans"/>
              </a:rPr>
              <a:t>faglig logbog.</a:t>
            </a:r>
            <a:endParaRPr lang="da-DK" sz="1800" dirty="0">
              <a:latin typeface="Work Sans"/>
            </a:endParaRPr>
          </a:p>
          <a:p>
            <a:pPr marL="0" indent="0">
              <a:spcAft>
                <a:spcPts val="0"/>
              </a:spcAft>
              <a:buFont typeface="Arial" panose="020B0604020202020204" pitchFamily="34" charset="0"/>
              <a:buNone/>
            </a:pPr>
            <a:endParaRPr lang="da-DK" sz="1800" dirty="0"/>
          </a:p>
          <a:p>
            <a:pPr marL="0" indent="0">
              <a:spcAft>
                <a:spcPts val="0"/>
              </a:spcAft>
              <a:buNone/>
            </a:pPr>
            <a:r>
              <a:rPr lang="da-DK" sz="1800" dirty="0">
                <a:latin typeface="Work Sans"/>
              </a:rPr>
              <a:t>Skriv </a:t>
            </a:r>
            <a:r>
              <a:rPr lang="da-DK" sz="1800">
                <a:latin typeface="Work Sans"/>
              </a:rPr>
              <a:t>til/kontakt jeres lærer, </a:t>
            </a:r>
            <a:r>
              <a:rPr lang="da-DK" sz="1800" dirty="0">
                <a:latin typeface="Work Sans"/>
              </a:rPr>
              <a:t>hvis I </a:t>
            </a:r>
            <a:r>
              <a:rPr lang="da-DK" sz="1800">
                <a:latin typeface="Work Sans"/>
              </a:rPr>
              <a:t>sidder fast.</a:t>
            </a:r>
            <a:endParaRPr lang="da-DK" sz="1800" dirty="0">
              <a:latin typeface="Work Sans"/>
            </a:endParaRPr>
          </a:p>
          <a:p>
            <a:endParaRPr lang="da-DK" dirty="0"/>
          </a:p>
        </p:txBody>
      </p:sp>
      <p:pic>
        <p:nvPicPr>
          <p:cNvPr id="3" name="Billede 2" descr="Et billede, der indeholder cirkel, Font/skrifttype, logo, Grafik&#10;&#10;Automatisk genereret beskrivelse">
            <a:extLst>
              <a:ext uri="{FF2B5EF4-FFF2-40B4-BE49-F238E27FC236}">
                <a16:creationId xmlns:a16="http://schemas.microsoft.com/office/drawing/2014/main" id="{9BC4D900-AEE6-198F-B6C4-5FE62EE4BD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11366262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BB22A-EF76-7386-4B58-3FE7F866B4B1}"/>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C891A09C-A22F-EBE3-236D-7DC2858AD5EE}"/>
              </a:ext>
            </a:extLst>
          </p:cNvPr>
          <p:cNvSpPr>
            <a:spLocks noGrp="1"/>
          </p:cNvSpPr>
          <p:nvPr>
            <p:ph type="title"/>
          </p:nvPr>
        </p:nvSpPr>
        <p:spPr>
          <a:xfrm>
            <a:off x="0" y="2340000"/>
            <a:ext cx="12192000" cy="3483204"/>
          </a:xfrm>
        </p:spPr>
        <p:txBody>
          <a:bodyPr anchor="t" anchorCtr="0"/>
          <a:lstStyle/>
          <a:p>
            <a:pPr algn="ctr">
              <a:lnSpc>
                <a:spcPct val="100000"/>
              </a:lnSpc>
              <a:spcBef>
                <a:spcPts val="2400"/>
              </a:spcBef>
              <a:spcAft>
                <a:spcPts val="1200"/>
              </a:spcAft>
            </a:pPr>
            <a:r>
              <a:rPr lang="da-DK" sz="4000" dirty="0">
                <a:solidFill>
                  <a:srgbClr val="224B5A"/>
                </a:solidFill>
              </a:rPr>
              <a:t>Undersøge og præsentere</a:t>
            </a:r>
            <a:br>
              <a:rPr lang="da-DK" sz="2800" dirty="0">
                <a:solidFill>
                  <a:srgbClr val="224B5A"/>
                </a:solidFill>
                <a:latin typeface="BetonEF-Bold" charset="0"/>
              </a:rPr>
            </a:br>
            <a:br>
              <a:rPr lang="da-DK" sz="2800" dirty="0">
                <a:solidFill>
                  <a:srgbClr val="224B5A"/>
                </a:solidFill>
                <a:latin typeface="BetonEF-Bold" charset="0"/>
              </a:rPr>
            </a:br>
            <a:r>
              <a:rPr lang="da-DK" sz="2800" dirty="0">
                <a:solidFill>
                  <a:schemeClr val="tx1"/>
                </a:solidFill>
              </a:rPr>
              <a:t>Fremlæggelser og fælles opsamling</a:t>
            </a:r>
            <a:br>
              <a:rPr lang="da-DK" sz="2800" dirty="0">
                <a:solidFill>
                  <a:schemeClr val="tx1"/>
                </a:solidFill>
              </a:rPr>
            </a:br>
            <a:r>
              <a:rPr lang="da-DK" sz="2800" dirty="0">
                <a:solidFill>
                  <a:schemeClr val="tx1"/>
                </a:solidFill>
              </a:rPr>
              <a:t>Træningsopgaver</a:t>
            </a:r>
            <a:br>
              <a:rPr lang="da-DK" sz="2800" dirty="0">
                <a:solidFill>
                  <a:schemeClr val="tx1"/>
                </a:solidFill>
              </a:rPr>
            </a:br>
            <a:r>
              <a:rPr lang="da-DK" sz="2800" dirty="0">
                <a:solidFill>
                  <a:schemeClr val="tx1"/>
                </a:solidFill>
              </a:rPr>
              <a:t>Logbog</a:t>
            </a:r>
            <a:br>
              <a:rPr lang="da-DK" sz="2800" dirty="0">
                <a:solidFill>
                  <a:schemeClr val="tx1"/>
                </a:solidFill>
              </a:rPr>
            </a:br>
            <a:br>
              <a:rPr lang="da-DK" sz="3200" dirty="0">
                <a:solidFill>
                  <a:schemeClr val="tx1"/>
                </a:solidFill>
              </a:rPr>
            </a:br>
            <a:br>
              <a:rPr lang="da-DK" sz="3200" dirty="0">
                <a:solidFill>
                  <a:schemeClr val="tx1"/>
                </a:solidFill>
              </a:rPr>
            </a:br>
            <a:br>
              <a:rPr lang="da-DK" sz="32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4961E56E-1A08-3D6A-75EC-2E81D8290A9C}"/>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7</a:t>
            </a:r>
          </a:p>
        </p:txBody>
      </p:sp>
      <p:sp>
        <p:nvSpPr>
          <p:cNvPr id="3" name="Pladsholder til indhold 2">
            <a:extLst>
              <a:ext uri="{FF2B5EF4-FFF2-40B4-BE49-F238E27FC236}">
                <a16:creationId xmlns:a16="http://schemas.microsoft.com/office/drawing/2014/main" id="{0A7551CB-7CAD-607A-77BA-B24658072270}"/>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Tree>
    <p:extLst>
      <p:ext uri="{BB962C8B-B14F-4D97-AF65-F5344CB8AC3E}">
        <p14:creationId xmlns:p14="http://schemas.microsoft.com/office/powerpoint/2010/main" val="41967670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9B1FA-6D88-8D8E-9D35-6046118468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9A3200F-A617-3EC0-70D2-E8DF631A2F31}"/>
              </a:ext>
            </a:extLst>
          </p:cNvPr>
          <p:cNvSpPr>
            <a:spLocks noGrp="1"/>
          </p:cNvSpPr>
          <p:nvPr>
            <p:ph type="title"/>
          </p:nvPr>
        </p:nvSpPr>
        <p:spPr/>
        <p:txBody>
          <a:bodyPr/>
          <a:lstStyle/>
          <a:p>
            <a:r>
              <a:rPr lang="da-DK" dirty="0"/>
              <a:t> </a:t>
            </a:r>
          </a:p>
        </p:txBody>
      </p:sp>
      <p:sp>
        <p:nvSpPr>
          <p:cNvPr id="7" name="Pladsholder til indhold 6">
            <a:extLst>
              <a:ext uri="{FF2B5EF4-FFF2-40B4-BE49-F238E27FC236}">
                <a16:creationId xmlns:a16="http://schemas.microsoft.com/office/drawing/2014/main" id="{4A09C9A7-F5F2-6839-116A-4FECB5180322}"/>
              </a:ext>
            </a:extLst>
          </p:cNvPr>
          <p:cNvSpPr>
            <a:spLocks noGrp="1"/>
          </p:cNvSpPr>
          <p:nvPr>
            <p:ph idx="1"/>
          </p:nvPr>
        </p:nvSpPr>
        <p:spPr>
          <a:xfrm>
            <a:off x="2700000" y="1332000"/>
            <a:ext cx="7127409" cy="4248000"/>
          </a:xfrm>
        </p:spPr>
        <p:txBody>
          <a:bodyPr/>
          <a:lstStyle/>
          <a:p>
            <a:pPr marL="0" indent="0">
              <a:buNone/>
            </a:pPr>
            <a:r>
              <a:rPr lang="da-DK" sz="1800" dirty="0">
                <a:highlight>
                  <a:srgbClr val="FFFF00"/>
                </a:highlight>
              </a:rPr>
              <a:t>Note til læreren:</a:t>
            </a:r>
          </a:p>
          <a:p>
            <a:r>
              <a:rPr lang="da-DK" sz="1800" dirty="0">
                <a:highlight>
                  <a:srgbClr val="FFFF00"/>
                </a:highlight>
              </a:rPr>
              <a:t>Det er vigtigt, at du læser og forholder dig til kommentarerne </a:t>
            </a:r>
            <a:r>
              <a:rPr lang="da-DK" sz="1800">
                <a:highlight>
                  <a:srgbClr val="FFFF00"/>
                </a:highlight>
              </a:rPr>
              <a:t>til elevmetodekort </a:t>
            </a:r>
            <a:r>
              <a:rPr lang="da-DK" sz="1800" dirty="0">
                <a:highlight>
                  <a:srgbClr val="FFFF00"/>
                </a:highlight>
              </a:rPr>
              <a:t>5: Lyt til oplæg.</a:t>
            </a:r>
          </a:p>
          <a:p>
            <a:r>
              <a:rPr lang="da-DK" sz="1800" dirty="0">
                <a:highlight>
                  <a:srgbClr val="FFFF00"/>
                </a:highlight>
              </a:rPr>
              <a:t>Vær klar med en kort præsentation af formlerne for henfaldsloven og interaktion med stof (halveringstykkelse og afstandskvadratlov).</a:t>
            </a:r>
          </a:p>
          <a:p>
            <a:pPr marL="179070" indent="-179070"/>
            <a:r>
              <a:rPr lang="da-DK" sz="1800" dirty="0">
                <a:highlight>
                  <a:srgbClr val="FFFF00"/>
                </a:highlight>
                <a:latin typeface="Work Sans"/>
              </a:rPr>
              <a:t>Sørg for at få samlet op på, hvordan der er lavet kurvetilpasninger </a:t>
            </a:r>
            <a:r>
              <a:rPr lang="da-DK" sz="1800">
                <a:highlight>
                  <a:srgbClr val="FFFF00"/>
                </a:highlight>
                <a:latin typeface="Work Sans"/>
              </a:rPr>
              <a:t>til forsøgene, </a:t>
            </a:r>
            <a:r>
              <a:rPr lang="da-DK" sz="1800" dirty="0">
                <a:highlight>
                  <a:srgbClr val="FFFF00"/>
                </a:highlight>
                <a:latin typeface="Work Sans"/>
              </a:rPr>
              <a:t>og </a:t>
            </a:r>
            <a:r>
              <a:rPr lang="da-DK" sz="1800">
                <a:highlight>
                  <a:srgbClr val="FFFF00"/>
                </a:highlight>
                <a:latin typeface="Work Sans"/>
              </a:rPr>
              <a:t>hvilke informationer </a:t>
            </a:r>
            <a:r>
              <a:rPr lang="da-DK" sz="1800" dirty="0">
                <a:highlight>
                  <a:srgbClr val="FFFF00"/>
                </a:highlight>
                <a:latin typeface="Work Sans"/>
              </a:rPr>
              <a:t>man kan få ud af kurvetilpasningen.</a:t>
            </a:r>
          </a:p>
          <a:p>
            <a:pPr marL="179070" indent="-179070"/>
            <a:r>
              <a:rPr lang="da-DK" sz="1800" dirty="0">
                <a:highlight>
                  <a:srgbClr val="FFFF00"/>
                </a:highlight>
                <a:latin typeface="Work Sans"/>
              </a:rPr>
              <a:t>Find træningsopgaver i bogen. </a:t>
            </a:r>
          </a:p>
          <a:p>
            <a:pPr marL="179070" indent="-179070"/>
            <a:r>
              <a:rPr lang="da-DK" sz="1800" dirty="0">
                <a:highlight>
                  <a:srgbClr val="FFFF00"/>
                </a:highlight>
                <a:latin typeface="Work Sans"/>
              </a:rPr>
              <a:t>Overvej at give eleverne relevante sider for som lektie, enten til denne lektion eller til næste.</a:t>
            </a:r>
            <a:endParaRPr lang="da-DK" sz="1800" dirty="0"/>
          </a:p>
          <a:p>
            <a:endParaRPr lang="da-DK" dirty="0"/>
          </a:p>
        </p:txBody>
      </p:sp>
      <p:pic>
        <p:nvPicPr>
          <p:cNvPr id="3" name="Billede 2" descr="Et billede, der indeholder cirkel, Font/skrifttype, logo, Grafik&#10;&#10;Automatisk genereret beskrivelse">
            <a:extLst>
              <a:ext uri="{FF2B5EF4-FFF2-40B4-BE49-F238E27FC236}">
                <a16:creationId xmlns:a16="http://schemas.microsoft.com/office/drawing/2014/main" id="{0EEE311E-607B-953E-D062-29E66768B7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205810349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58C4-84F5-FB03-BBF7-424DCE17ABEE}"/>
            </a:ext>
          </a:extLst>
        </p:cNvPr>
        <p:cNvGrpSpPr/>
        <p:nvPr/>
      </p:nvGrpSpPr>
      <p:grpSpPr>
        <a:xfrm>
          <a:off x="0" y="0"/>
          <a:ext cx="0" cy="0"/>
          <a:chOff x="0" y="0"/>
          <a:chExt cx="0" cy="0"/>
        </a:xfrm>
      </p:grpSpPr>
      <p:pic>
        <p:nvPicPr>
          <p:cNvPr id="3" name="Billede 2" descr="Et billede, der indeholder cirkel, Grafik, logo, clipart&#10;&#10;Automatisk genereret beskrivelse">
            <a:extLst>
              <a:ext uri="{FF2B5EF4-FFF2-40B4-BE49-F238E27FC236}">
                <a16:creationId xmlns:a16="http://schemas.microsoft.com/office/drawing/2014/main" id="{48C1EAD1-8EB8-AC9D-9211-139ED94FD4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872000"/>
            <a:ext cx="1702800" cy="1702800"/>
          </a:xfrm>
          <a:prstGeom prst="rect">
            <a:avLst/>
          </a:prstGeom>
        </p:spPr>
      </p:pic>
      <p:sp>
        <p:nvSpPr>
          <p:cNvPr id="2" name="Titel 1">
            <a:extLst>
              <a:ext uri="{FF2B5EF4-FFF2-40B4-BE49-F238E27FC236}">
                <a16:creationId xmlns:a16="http://schemas.microsoft.com/office/drawing/2014/main" id="{419CAEFF-9CD7-BC8B-AC54-4A4A27F3FFEE}"/>
              </a:ext>
            </a:extLst>
          </p:cNvPr>
          <p:cNvSpPr>
            <a:spLocks noGrp="1"/>
          </p:cNvSpPr>
          <p:nvPr>
            <p:ph type="title"/>
          </p:nvPr>
        </p:nvSpPr>
        <p:spPr>
          <a:xfrm>
            <a:off x="695325" y="294791"/>
            <a:ext cx="7386931" cy="923183"/>
          </a:xfrm>
        </p:spPr>
        <p:txBody>
          <a:bodyPr/>
          <a:lstStyle/>
          <a:p>
            <a:r>
              <a:rPr lang="da-DK" dirty="0"/>
              <a:t>Præsentation af undersøgelse af kilderne</a:t>
            </a:r>
          </a:p>
        </p:txBody>
      </p:sp>
      <p:sp>
        <p:nvSpPr>
          <p:cNvPr id="7" name="Pladsholder til indhold 6">
            <a:extLst>
              <a:ext uri="{FF2B5EF4-FFF2-40B4-BE49-F238E27FC236}">
                <a16:creationId xmlns:a16="http://schemas.microsoft.com/office/drawing/2014/main" id="{81B632D0-165A-2C93-DECD-B29BF436AB79}"/>
              </a:ext>
            </a:extLst>
          </p:cNvPr>
          <p:cNvSpPr>
            <a:spLocks noGrp="1"/>
          </p:cNvSpPr>
          <p:nvPr>
            <p:ph idx="1"/>
          </p:nvPr>
        </p:nvSpPr>
        <p:spPr>
          <a:xfrm>
            <a:off x="2700000" y="1795244"/>
            <a:ext cx="7127409" cy="3784756"/>
          </a:xfrm>
        </p:spPr>
        <p:txBody>
          <a:bodyPr/>
          <a:lstStyle/>
          <a:p>
            <a:pPr marL="0" indent="0">
              <a:buNone/>
            </a:pPr>
            <a:r>
              <a:rPr lang="da-DK" sz="1800" dirty="0"/>
              <a:t>Det er vigtigt, at I tager notater til </a:t>
            </a:r>
            <a:r>
              <a:rPr lang="da-DK" sz="1800"/>
              <a:t>oplæggene.</a:t>
            </a:r>
            <a:endParaRPr lang="da-DK" sz="1800" dirty="0"/>
          </a:p>
          <a:p>
            <a:pPr marL="0" indent="0">
              <a:buNone/>
            </a:pPr>
            <a:r>
              <a:rPr lang="da-DK" sz="1800" dirty="0"/>
              <a:t>I skal bruge informationerne til jeres videre arbejde med casen.</a:t>
            </a:r>
          </a:p>
          <a:p>
            <a:endParaRPr lang="da-DK" dirty="0"/>
          </a:p>
        </p:txBody>
      </p:sp>
    </p:spTree>
    <p:extLst>
      <p:ext uri="{BB962C8B-B14F-4D97-AF65-F5344CB8AC3E}">
        <p14:creationId xmlns:p14="http://schemas.microsoft.com/office/powerpoint/2010/main" val="220536786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71015-7606-B38D-971D-9D3F8D791BC2}"/>
              </a:ext>
            </a:extLst>
          </p:cNvPr>
          <p:cNvSpPr>
            <a:spLocks noGrp="1"/>
          </p:cNvSpPr>
          <p:nvPr>
            <p:ph type="title"/>
          </p:nvPr>
        </p:nvSpPr>
        <p:spPr/>
        <p:txBody>
          <a:bodyPr/>
          <a:lstStyle/>
          <a:p>
            <a:r>
              <a:rPr lang="da-DK" dirty="0"/>
              <a:t>Opsamling på oplæg</a:t>
            </a:r>
          </a:p>
        </p:txBody>
      </p:sp>
      <p:graphicFrame>
        <p:nvGraphicFramePr>
          <p:cNvPr id="4" name="Pladsholder til indhold 3">
            <a:extLst>
              <a:ext uri="{FF2B5EF4-FFF2-40B4-BE49-F238E27FC236}">
                <a16:creationId xmlns:a16="http://schemas.microsoft.com/office/drawing/2014/main" id="{71B251A7-AF8D-13DA-BA75-40F4811322A3}"/>
              </a:ext>
            </a:extLst>
          </p:cNvPr>
          <p:cNvGraphicFramePr>
            <a:graphicFrameLocks noGrp="1"/>
          </p:cNvGraphicFramePr>
          <p:nvPr>
            <p:ph idx="1"/>
            <p:extLst>
              <p:ext uri="{D42A27DB-BD31-4B8C-83A1-F6EECF244321}">
                <p14:modId xmlns:p14="http://schemas.microsoft.com/office/powerpoint/2010/main" val="1367000427"/>
              </p:ext>
            </p:extLst>
          </p:nvPr>
        </p:nvGraphicFramePr>
        <p:xfrm>
          <a:off x="695325" y="1331912"/>
          <a:ext cx="9254736" cy="4332167"/>
        </p:xfrm>
        <a:graphic>
          <a:graphicData uri="http://schemas.openxmlformats.org/drawingml/2006/table">
            <a:tbl>
              <a:tblPr firstRow="1" bandRow="1">
                <a:tableStyleId>{5C22544A-7EE6-4342-B048-85BDC9FD1C3A}</a:tableStyleId>
              </a:tblPr>
              <a:tblGrid>
                <a:gridCol w="2313684">
                  <a:extLst>
                    <a:ext uri="{9D8B030D-6E8A-4147-A177-3AD203B41FA5}">
                      <a16:colId xmlns:a16="http://schemas.microsoft.com/office/drawing/2014/main" val="4250323855"/>
                    </a:ext>
                  </a:extLst>
                </a:gridCol>
                <a:gridCol w="2313684">
                  <a:extLst>
                    <a:ext uri="{9D8B030D-6E8A-4147-A177-3AD203B41FA5}">
                      <a16:colId xmlns:a16="http://schemas.microsoft.com/office/drawing/2014/main" val="742710045"/>
                    </a:ext>
                  </a:extLst>
                </a:gridCol>
                <a:gridCol w="2313684">
                  <a:extLst>
                    <a:ext uri="{9D8B030D-6E8A-4147-A177-3AD203B41FA5}">
                      <a16:colId xmlns:a16="http://schemas.microsoft.com/office/drawing/2014/main" val="3496064143"/>
                    </a:ext>
                  </a:extLst>
                </a:gridCol>
                <a:gridCol w="2313684">
                  <a:extLst>
                    <a:ext uri="{9D8B030D-6E8A-4147-A177-3AD203B41FA5}">
                      <a16:colId xmlns:a16="http://schemas.microsoft.com/office/drawing/2014/main" val="4118848333"/>
                    </a:ext>
                  </a:extLst>
                </a:gridCol>
              </a:tblGrid>
              <a:tr h="405303">
                <a:tc>
                  <a:txBody>
                    <a:bodyPr/>
                    <a:lstStyle/>
                    <a:p>
                      <a:pPr algn="ctr"/>
                      <a:r>
                        <a:rPr lang="el-GR" dirty="0"/>
                        <a:t>α</a:t>
                      </a:r>
                      <a:r>
                        <a:rPr lang="da-DK" dirty="0"/>
                        <a:t>-kilde</a:t>
                      </a:r>
                    </a:p>
                  </a:txBody>
                  <a:tcPr/>
                </a:tc>
                <a:tc>
                  <a:txBody>
                    <a:bodyPr/>
                    <a:lstStyle/>
                    <a:p>
                      <a:pPr algn="ctr"/>
                      <a:r>
                        <a:rPr lang="el-GR" dirty="0"/>
                        <a:t>β</a:t>
                      </a:r>
                      <a:r>
                        <a:rPr lang="da-DK" dirty="0"/>
                        <a:t>-kilde</a:t>
                      </a:r>
                    </a:p>
                  </a:txBody>
                  <a:tcPr/>
                </a:tc>
                <a:tc>
                  <a:txBody>
                    <a:bodyPr/>
                    <a:lstStyle/>
                    <a:p>
                      <a:pPr algn="ctr"/>
                      <a:r>
                        <a:rPr lang="da-DK" sz="1800" dirty="0">
                          <a:latin typeface="Symbol"/>
                          <a:sym typeface="Symbol"/>
                        </a:rPr>
                        <a:t>g</a:t>
                      </a:r>
                      <a:r>
                        <a:rPr lang="da-DK" dirty="0"/>
                        <a:t>-kilde</a:t>
                      </a:r>
                    </a:p>
                  </a:txBody>
                  <a:tcPr/>
                </a:tc>
                <a:tc>
                  <a:txBody>
                    <a:bodyPr/>
                    <a:lstStyle/>
                    <a:p>
                      <a:pPr algn="ctr"/>
                      <a:r>
                        <a:rPr lang="da-DK" dirty="0"/>
                        <a:t>Isotopgenerator</a:t>
                      </a:r>
                    </a:p>
                  </a:txBody>
                  <a:tcPr/>
                </a:tc>
                <a:extLst>
                  <a:ext uri="{0D108BD9-81ED-4DB2-BD59-A6C34878D82A}">
                    <a16:rowId xmlns:a16="http://schemas.microsoft.com/office/drawing/2014/main" val="101480543"/>
                  </a:ext>
                </a:extLst>
              </a:tr>
              <a:tr h="3926864">
                <a:tc>
                  <a:txBody>
                    <a:bodyPr/>
                    <a:lstStyle/>
                    <a:p>
                      <a:endParaRPr lang="da-DK"/>
                    </a:p>
                  </a:txBody>
                  <a:tcPr/>
                </a:tc>
                <a:tc>
                  <a:txBody>
                    <a:bodyPr/>
                    <a:lstStyle/>
                    <a:p>
                      <a:endParaRPr lang="da-DK"/>
                    </a:p>
                  </a:txBody>
                  <a:tcPr/>
                </a:tc>
                <a:tc>
                  <a:txBody>
                    <a:bodyPr/>
                    <a:lstStyle/>
                    <a:p>
                      <a:endParaRPr lang="da-DK"/>
                    </a:p>
                  </a:txBody>
                  <a:tcPr/>
                </a:tc>
                <a:tc>
                  <a:txBody>
                    <a:bodyPr/>
                    <a:lstStyle/>
                    <a:p>
                      <a:endParaRPr lang="da-DK" dirty="0"/>
                    </a:p>
                  </a:txBody>
                  <a:tcPr/>
                </a:tc>
                <a:extLst>
                  <a:ext uri="{0D108BD9-81ED-4DB2-BD59-A6C34878D82A}">
                    <a16:rowId xmlns:a16="http://schemas.microsoft.com/office/drawing/2014/main" val="2619897530"/>
                  </a:ext>
                </a:extLst>
              </a:tr>
            </a:tbl>
          </a:graphicData>
        </a:graphic>
      </p:graphicFrame>
    </p:spTree>
    <p:extLst>
      <p:ext uri="{BB962C8B-B14F-4D97-AF65-F5344CB8AC3E}">
        <p14:creationId xmlns:p14="http://schemas.microsoft.com/office/powerpoint/2010/main" val="30216168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85FB-E0D9-3390-F5C4-104140BABB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FBAE18-E9F0-CE28-4EB5-7E87B62E5A23}"/>
              </a:ext>
            </a:extLst>
          </p:cNvPr>
          <p:cNvSpPr>
            <a:spLocks noGrp="1"/>
          </p:cNvSpPr>
          <p:nvPr>
            <p:ph type="title"/>
          </p:nvPr>
        </p:nvSpPr>
        <p:spPr/>
        <p:txBody>
          <a:bodyPr/>
          <a:lstStyle/>
          <a:p>
            <a:r>
              <a:rPr lang="da-DK" dirty="0"/>
              <a:t>Teori og eksperimenter</a:t>
            </a:r>
          </a:p>
        </p:txBody>
      </p:sp>
      <p:sp>
        <p:nvSpPr>
          <p:cNvPr id="7" name="Pladsholder til indhold 6">
            <a:extLst>
              <a:ext uri="{FF2B5EF4-FFF2-40B4-BE49-F238E27FC236}">
                <a16:creationId xmlns:a16="http://schemas.microsoft.com/office/drawing/2014/main" id="{47A2FA36-85FB-7893-774B-07FFBEEC249B}"/>
              </a:ext>
            </a:extLst>
          </p:cNvPr>
          <p:cNvSpPr>
            <a:spLocks noGrp="1"/>
          </p:cNvSpPr>
          <p:nvPr>
            <p:ph idx="1"/>
          </p:nvPr>
        </p:nvSpPr>
        <p:spPr>
          <a:xfrm>
            <a:off x="2700000" y="1332000"/>
            <a:ext cx="3146833" cy="4248000"/>
          </a:xfrm>
        </p:spPr>
        <p:txBody>
          <a:bodyPr/>
          <a:lstStyle/>
          <a:p>
            <a:pPr marL="0" indent="0">
              <a:buNone/>
            </a:pPr>
            <a:r>
              <a:rPr lang="da-DK" sz="1800" b="1" dirty="0"/>
              <a:t>Opsummering af begreber </a:t>
            </a:r>
          </a:p>
          <a:p>
            <a:r>
              <a:rPr lang="da-DK" sz="1800" dirty="0"/>
              <a:t>Aktivitet</a:t>
            </a:r>
          </a:p>
          <a:p>
            <a:r>
              <a:rPr lang="da-DK" sz="1800" dirty="0"/>
              <a:t>Halveringstid</a:t>
            </a:r>
          </a:p>
          <a:p>
            <a:r>
              <a:rPr lang="da-DK" sz="1800" dirty="0"/>
              <a:t>Henfaldskonstant</a:t>
            </a:r>
          </a:p>
          <a:p>
            <a:r>
              <a:rPr lang="da-DK" sz="1800" dirty="0"/>
              <a:t>Halveringstykkelse</a:t>
            </a:r>
          </a:p>
          <a:p>
            <a:r>
              <a:rPr lang="da-DK" sz="1800" dirty="0"/>
              <a:t>Afstandskvadratlov.</a:t>
            </a:r>
          </a:p>
          <a:p>
            <a:endParaRPr lang="da-DK" dirty="0"/>
          </a:p>
        </p:txBody>
      </p:sp>
      <p:sp>
        <p:nvSpPr>
          <p:cNvPr id="3" name="Pladsholder til indhold 6">
            <a:extLst>
              <a:ext uri="{FF2B5EF4-FFF2-40B4-BE49-F238E27FC236}">
                <a16:creationId xmlns:a16="http://schemas.microsoft.com/office/drawing/2014/main" id="{F339C378-F50A-6AC0-F263-B5E05AE43329}"/>
              </a:ext>
            </a:extLst>
          </p:cNvPr>
          <p:cNvSpPr txBox="1">
            <a:spLocks/>
          </p:cNvSpPr>
          <p:nvPr/>
        </p:nvSpPr>
        <p:spPr>
          <a:xfrm>
            <a:off x="6314246" y="1348327"/>
            <a:ext cx="3812360"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800" b="1" dirty="0"/>
              <a:t>Hvad med eksperimenterne?</a:t>
            </a:r>
          </a:p>
          <a:p>
            <a:r>
              <a:rPr lang="da-DK" sz="1800" dirty="0"/>
              <a:t>Hvilken tendenslinje?</a:t>
            </a:r>
          </a:p>
          <a:p>
            <a:r>
              <a:rPr lang="da-DK" sz="1800" dirty="0"/>
              <a:t>Hvilken information får man fra tendenslinje?</a:t>
            </a:r>
          </a:p>
          <a:p>
            <a:endParaRPr lang="da-DK" dirty="0"/>
          </a:p>
        </p:txBody>
      </p:sp>
      <p:pic>
        <p:nvPicPr>
          <p:cNvPr id="6" name="Billede 5" descr="Et billede, der indeholder cirkel, Font/skrifttype, logo, Grafik&#10;&#10;Automatisk genereret beskrivelse">
            <a:extLst>
              <a:ext uri="{FF2B5EF4-FFF2-40B4-BE49-F238E27FC236}">
                <a16:creationId xmlns:a16="http://schemas.microsoft.com/office/drawing/2014/main" id="{1EC1DE43-3F7B-A066-4850-DDC9452200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26589754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6865E-C5E1-67E1-BDD2-9A732D9266A0}"/>
              </a:ext>
            </a:extLst>
          </p:cNvPr>
          <p:cNvSpPr>
            <a:spLocks noGrp="1"/>
          </p:cNvSpPr>
          <p:nvPr>
            <p:ph type="title"/>
          </p:nvPr>
        </p:nvSpPr>
        <p:spPr>
          <a:xfrm>
            <a:off x="695325" y="294791"/>
            <a:ext cx="10923427" cy="942585"/>
          </a:xfrm>
        </p:spPr>
        <p:txBody>
          <a:bodyPr/>
          <a:lstStyle/>
          <a:p>
            <a:pPr>
              <a:lnSpc>
                <a:spcPct val="90000"/>
              </a:lnSpc>
              <a:spcBef>
                <a:spcPct val="0"/>
              </a:spcBef>
              <a:spcAft>
                <a:spcPts val="600"/>
              </a:spcAft>
            </a:pPr>
            <a:r>
              <a:rPr lang="da-DK" dirty="0"/>
              <a:t>Introduktion til </a:t>
            </a:r>
            <a:r>
              <a:rPr lang="da-DK" dirty="0" err="1"/>
              <a:t>engineering</a:t>
            </a:r>
            <a:r>
              <a:rPr lang="da-DK" dirty="0"/>
              <a:t> designprocessen</a:t>
            </a:r>
            <a:endParaRPr lang="en-US" sz="4400" b="1" dirty="0">
              <a:latin typeface="BetonEF" pitchFamily="50" charset="0"/>
            </a:endParaRPr>
          </a:p>
        </p:txBody>
      </p:sp>
      <p:sp>
        <p:nvSpPr>
          <p:cNvPr id="3" name="Pladsholder til indhold 2">
            <a:extLst>
              <a:ext uri="{FF2B5EF4-FFF2-40B4-BE49-F238E27FC236}">
                <a16:creationId xmlns:a16="http://schemas.microsoft.com/office/drawing/2014/main" id="{D86A29EA-6B3A-AFB1-655A-E4AD5CFB8B53}"/>
              </a:ext>
            </a:extLst>
          </p:cNvPr>
          <p:cNvSpPr>
            <a:spLocks noGrp="1"/>
          </p:cNvSpPr>
          <p:nvPr>
            <p:ph idx="1"/>
          </p:nvPr>
        </p:nvSpPr>
        <p:spPr>
          <a:xfrm>
            <a:off x="695325" y="1719618"/>
            <a:ext cx="10764036" cy="3964554"/>
          </a:xfrm>
        </p:spPr>
        <p:txBody>
          <a:bodyPr/>
          <a:lstStyle/>
          <a:p>
            <a:pPr marL="0" indent="0">
              <a:buNone/>
            </a:pPr>
            <a:r>
              <a:rPr lang="da-DK" sz="1800" i="1" dirty="0">
                <a:solidFill>
                  <a:srgbClr val="224B5A"/>
                </a:solidFill>
                <a:highlight>
                  <a:srgbClr val="FFFF00"/>
                </a:highlight>
                <a:latin typeface="Work Sans" pitchFamily="2" charset="0"/>
              </a:rPr>
              <a:t>Note til læreren: </a:t>
            </a:r>
          </a:p>
          <a:p>
            <a:pPr marL="0" indent="0">
              <a:buNone/>
            </a:pPr>
            <a:r>
              <a:rPr lang="da-DK" sz="1800" i="1" dirty="0">
                <a:solidFill>
                  <a:srgbClr val="224B5A"/>
                </a:solidFill>
                <a:highlight>
                  <a:srgbClr val="FFFF00"/>
                </a:highlight>
                <a:latin typeface="Work Sans" pitchFamily="2" charset="0"/>
              </a:rPr>
              <a:t>Brug PowerPoint-præsentationen ”Introduktion til </a:t>
            </a:r>
            <a:r>
              <a:rPr lang="da-DK" sz="1800" i="1" dirty="0" err="1">
                <a:solidFill>
                  <a:srgbClr val="224B5A"/>
                </a:solidFill>
                <a:highlight>
                  <a:srgbClr val="FFFF00"/>
                </a:highlight>
                <a:latin typeface="Work Sans" pitchFamily="2" charset="0"/>
              </a:rPr>
              <a:t>engineering</a:t>
            </a:r>
            <a:r>
              <a:rPr lang="da-DK" sz="1800" i="1" dirty="0">
                <a:solidFill>
                  <a:srgbClr val="224B5A"/>
                </a:solidFill>
                <a:highlight>
                  <a:srgbClr val="FFFF00"/>
                </a:highlight>
                <a:latin typeface="Work Sans" pitchFamily="2" charset="0"/>
              </a:rPr>
              <a:t> designprocessen” eller indsæt slides i denne PPT.</a:t>
            </a:r>
          </a:p>
          <a:p>
            <a:pPr marL="0" indent="0">
              <a:buNone/>
            </a:pPr>
            <a:endParaRPr lang="da-DK" dirty="0"/>
          </a:p>
        </p:txBody>
      </p:sp>
    </p:spTree>
    <p:extLst>
      <p:ext uri="{BB962C8B-B14F-4D97-AF65-F5344CB8AC3E}">
        <p14:creationId xmlns:p14="http://schemas.microsoft.com/office/powerpoint/2010/main" val="31709339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FD4C0-E23E-D0FF-122B-3268A74B73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CE9C7F-5801-0F4F-C8D3-3DE1843D0A48}"/>
              </a:ext>
            </a:extLst>
          </p:cNvPr>
          <p:cNvSpPr>
            <a:spLocks noGrp="1"/>
          </p:cNvSpPr>
          <p:nvPr>
            <p:ph type="title"/>
          </p:nvPr>
        </p:nvSpPr>
        <p:spPr/>
        <p:txBody>
          <a:bodyPr/>
          <a:lstStyle/>
          <a:p>
            <a:r>
              <a:rPr lang="da-DK" dirty="0"/>
              <a:t>Aktivitet og henfaldskonstant</a:t>
            </a:r>
          </a:p>
        </p:txBody>
      </p:sp>
      <mc:AlternateContent xmlns:mc="http://schemas.openxmlformats.org/markup-compatibility/2006" xmlns:a14="http://schemas.microsoft.com/office/drawing/2010/main">
        <mc:Choice Requires="a14">
          <p:sp>
            <p:nvSpPr>
              <p:cNvPr id="9" name="Pladsholder til indhold 2">
                <a:extLst>
                  <a:ext uri="{FF2B5EF4-FFF2-40B4-BE49-F238E27FC236}">
                    <a16:creationId xmlns:a16="http://schemas.microsoft.com/office/drawing/2014/main" id="{8B9350D4-5DB3-C805-07BA-F7408EE8F081}"/>
                  </a:ext>
                </a:extLst>
              </p:cNvPr>
              <p:cNvSpPr>
                <a:spLocks noGrp="1"/>
              </p:cNvSpPr>
              <p:nvPr>
                <p:ph sz="half" idx="1"/>
              </p:nvPr>
            </p:nvSpPr>
            <p:spPr>
              <a:xfrm>
                <a:off x="640797" y="1217974"/>
                <a:ext cx="5308764" cy="4351338"/>
              </a:xfrm>
            </p:spPr>
            <p:txBody>
              <a:bodyPr/>
              <a:lstStyle/>
              <a:p>
                <a:pPr marL="0" indent="0">
                  <a:buNone/>
                </a:pPr>
                <a14:m>
                  <m:oMathPara xmlns:m="http://schemas.openxmlformats.org/officeDocument/2006/math">
                    <m:oMathParaPr>
                      <m:jc m:val="centerGroup"/>
                    </m:oMathParaPr>
                    <m:oMath xmlns:m="http://schemas.openxmlformats.org/officeDocument/2006/math">
                      <m:r>
                        <a:rPr lang="da-DK" sz="4000" b="0" i="1" smtClean="0">
                          <a:latin typeface="Cambria Math" panose="02040503050406030204" pitchFamily="18" charset="0"/>
                        </a:rPr>
                        <m:t>𝐴</m:t>
                      </m:r>
                      <m:r>
                        <a:rPr lang="da-DK" sz="4000" b="0" i="1" smtClean="0">
                          <a:latin typeface="Cambria Math" panose="02040503050406030204" pitchFamily="18" charset="0"/>
                        </a:rPr>
                        <m:t>=</m:t>
                      </m:r>
                      <m:f>
                        <m:fPr>
                          <m:ctrlPr>
                            <a:rPr lang="da-DK" sz="4000" b="0" i="1" smtClean="0">
                              <a:latin typeface="Cambria Math" panose="02040503050406030204" pitchFamily="18" charset="0"/>
                            </a:rPr>
                          </m:ctrlPr>
                        </m:fPr>
                        <m:num>
                          <m:r>
                            <a:rPr lang="da-DK" sz="4000" b="0" i="1" smtClean="0">
                              <a:latin typeface="Cambria Math" panose="02040503050406030204" pitchFamily="18" charset="0"/>
                            </a:rPr>
                            <m:t>−</m:t>
                          </m:r>
                          <m:r>
                            <a:rPr lang="da-DK" sz="4000" b="0" i="1" smtClean="0">
                              <a:latin typeface="Cambria Math" panose="02040503050406030204" pitchFamily="18" charset="0"/>
                              <a:ea typeface="Cambria Math" panose="02040503050406030204" pitchFamily="18" charset="0"/>
                            </a:rPr>
                            <m:t>∆</m:t>
                          </m:r>
                          <m:r>
                            <a:rPr lang="da-DK" sz="4000" b="0" i="1" smtClean="0">
                              <a:latin typeface="Cambria Math" panose="02040503050406030204" pitchFamily="18" charset="0"/>
                              <a:ea typeface="Cambria Math" panose="02040503050406030204" pitchFamily="18" charset="0"/>
                            </a:rPr>
                            <m:t>𝑁</m:t>
                          </m:r>
                        </m:num>
                        <m:den>
                          <m:r>
                            <a:rPr lang="da-DK" sz="4000" b="0" i="1" smtClean="0">
                              <a:latin typeface="Cambria Math" panose="02040503050406030204" pitchFamily="18" charset="0"/>
                              <a:ea typeface="Cambria Math" panose="02040503050406030204" pitchFamily="18" charset="0"/>
                            </a:rPr>
                            <m:t>∆</m:t>
                          </m:r>
                          <m:r>
                            <a:rPr lang="da-DK" sz="4000" b="0" i="1" smtClean="0">
                              <a:latin typeface="Cambria Math" panose="02040503050406030204" pitchFamily="18" charset="0"/>
                              <a:ea typeface="Cambria Math" panose="02040503050406030204" pitchFamily="18" charset="0"/>
                            </a:rPr>
                            <m:t>𝑡</m:t>
                          </m:r>
                        </m:den>
                      </m:f>
                    </m:oMath>
                  </m:oMathPara>
                </a14:m>
                <a:endParaRPr lang="da-DK" sz="4000" dirty="0"/>
              </a:p>
              <a:p>
                <a:pPr marL="0" indent="0">
                  <a:buNone/>
                </a:pPr>
                <a:r>
                  <a:rPr lang="da-DK" dirty="0"/>
                  <a:t>hvor:</a:t>
                </a:r>
              </a:p>
              <a:p>
                <a:pPr marL="0" indent="0">
                  <a:buNone/>
                </a:pPr>
                <a14:m>
                  <m:oMath xmlns:m="http://schemas.openxmlformats.org/officeDocument/2006/math">
                    <m:r>
                      <a:rPr lang="da-DK" b="0" i="1" smtClean="0">
                        <a:latin typeface="Cambria Math" panose="02040503050406030204" pitchFamily="18" charset="0"/>
                      </a:rPr>
                      <m:t>𝐴</m:t>
                    </m:r>
                    <m:r>
                      <a:rPr lang="da-DK" b="0" i="1" smtClean="0">
                        <a:latin typeface="Cambria Math" panose="02040503050406030204" pitchFamily="18" charset="0"/>
                      </a:rPr>
                      <m:t> </m:t>
                    </m:r>
                  </m:oMath>
                </a14:m>
                <a:r>
                  <a:rPr lang="da-DK" dirty="0"/>
                  <a:t>er aktivitet, har enheden </a:t>
                </a:r>
                <a14:m>
                  <m:oMath xmlns:m="http://schemas.openxmlformats.org/officeDocument/2006/math">
                    <m:sSup>
                      <m:sSupPr>
                        <m:ctrlPr>
                          <a:rPr lang="da-DK" i="1" smtClean="0">
                            <a:latin typeface="Cambria Math" panose="02040503050406030204" pitchFamily="18" charset="0"/>
                          </a:rPr>
                        </m:ctrlPr>
                      </m:sSupPr>
                      <m:e>
                        <m:r>
                          <a:rPr lang="da-DK" b="0" i="1" smtClean="0">
                            <a:latin typeface="Cambria Math" panose="02040503050406030204" pitchFamily="18" charset="0"/>
                          </a:rPr>
                          <m:t>𝑠</m:t>
                        </m:r>
                      </m:e>
                      <m:sup>
                        <m:r>
                          <a:rPr lang="da-DK" b="0" i="1" smtClean="0">
                            <a:latin typeface="Cambria Math" panose="02040503050406030204" pitchFamily="18" charset="0"/>
                          </a:rPr>
                          <m:t>−1</m:t>
                        </m:r>
                      </m:sup>
                    </m:sSup>
                  </m:oMath>
                </a14:m>
                <a:r>
                  <a:rPr lang="da-DK" dirty="0"/>
                  <a:t> også kaldet </a:t>
                </a:r>
                <a14:m>
                  <m:oMath xmlns:m="http://schemas.openxmlformats.org/officeDocument/2006/math">
                    <m:r>
                      <a:rPr lang="da-DK" b="0" i="1" smtClean="0">
                        <a:latin typeface="Cambria Math" panose="02040503050406030204" pitchFamily="18" charset="0"/>
                      </a:rPr>
                      <m:t>𝐵𝑞</m:t>
                    </m:r>
                  </m:oMath>
                </a14:m>
                <a:r>
                  <a:rPr lang="da-DK" dirty="0"/>
                  <a:t> (becquerel)</a:t>
                </a:r>
              </a:p>
              <a:p>
                <a:pPr marL="0" indent="0">
                  <a:buNone/>
                </a:pPr>
                <a14:m>
                  <m:oMath xmlns:m="http://schemas.openxmlformats.org/officeDocument/2006/math">
                    <m:r>
                      <a:rPr lang="da-DK" b="0" i="1" smtClean="0">
                        <a:latin typeface="Cambria Math" panose="02040503050406030204" pitchFamily="18" charset="0"/>
                      </a:rPr>
                      <m:t>𝑁</m:t>
                    </m:r>
                  </m:oMath>
                </a14:m>
                <a:r>
                  <a:rPr lang="da-DK" dirty="0"/>
                  <a:t> er antal radioaktive kerner i kilden</a:t>
                </a:r>
              </a:p>
              <a:p>
                <a:pPr marL="0" indent="0">
                  <a:buNone/>
                </a:pPr>
                <a14:m>
                  <m:oMath xmlns:m="http://schemas.openxmlformats.org/officeDocument/2006/math">
                    <m:r>
                      <a:rPr lang="da-DK" i="1">
                        <a:latin typeface="Cambria Math" panose="02040503050406030204" pitchFamily="18" charset="0"/>
                      </a:rPr>
                      <m:t>−</m:t>
                    </m:r>
                    <m:r>
                      <a:rPr lang="da-DK" i="1">
                        <a:latin typeface="Cambria Math" panose="02040503050406030204" pitchFamily="18" charset="0"/>
                        <a:ea typeface="Cambria Math" panose="02040503050406030204" pitchFamily="18" charset="0"/>
                      </a:rPr>
                      <m:t>∆</m:t>
                    </m:r>
                    <m:r>
                      <a:rPr lang="da-DK" i="1">
                        <a:latin typeface="Cambria Math" panose="02040503050406030204" pitchFamily="18" charset="0"/>
                        <a:ea typeface="Cambria Math" panose="02040503050406030204" pitchFamily="18" charset="0"/>
                      </a:rPr>
                      <m:t>𝑁</m:t>
                    </m:r>
                  </m:oMath>
                </a14:m>
                <a:r>
                  <a:rPr lang="da-DK" dirty="0"/>
                  <a:t> er det antal kerner, der henfalder i tidsrummet </a:t>
                </a:r>
                <a14:m>
                  <m:oMath xmlns:m="http://schemas.openxmlformats.org/officeDocument/2006/math">
                    <m:r>
                      <a:rPr lang="da-DK" i="1">
                        <a:latin typeface="Cambria Math" panose="02040503050406030204" pitchFamily="18" charset="0"/>
                        <a:ea typeface="Cambria Math" panose="02040503050406030204" pitchFamily="18" charset="0"/>
                      </a:rPr>
                      <m:t>∆</m:t>
                    </m:r>
                    <m:r>
                      <a:rPr lang="da-DK" i="1">
                        <a:latin typeface="Cambria Math" panose="02040503050406030204" pitchFamily="18" charset="0"/>
                        <a:ea typeface="Cambria Math" panose="02040503050406030204" pitchFamily="18" charset="0"/>
                      </a:rPr>
                      <m:t>𝑡</m:t>
                    </m:r>
                  </m:oMath>
                </a14:m>
                <a:endParaRPr lang="da-DK" dirty="0"/>
              </a:p>
            </p:txBody>
          </p:sp>
        </mc:Choice>
        <mc:Fallback xmlns="">
          <p:sp>
            <p:nvSpPr>
              <p:cNvPr id="9" name="Pladsholder til indhold 2">
                <a:extLst>
                  <a:ext uri="{FF2B5EF4-FFF2-40B4-BE49-F238E27FC236}">
                    <a16:creationId xmlns:a16="http://schemas.microsoft.com/office/drawing/2014/main" xmlns="" xmlns:a14="http://schemas.microsoft.com/office/drawing/2010/main" id="{8B9350D4-5DB3-C805-07BA-F7408EE8F081}"/>
                  </a:ext>
                </a:extLst>
              </p:cNvPr>
              <p:cNvSpPr>
                <a:spLocks noGrp="1" noRot="1" noChangeAspect="1" noMove="1" noResize="1" noEditPoints="1" noAdjustHandles="1" noChangeArrowheads="1" noChangeShapeType="1" noTextEdit="1"/>
              </p:cNvSpPr>
              <p:nvPr>
                <p:ph sz="half" idx="1"/>
              </p:nvPr>
            </p:nvSpPr>
            <p:spPr>
              <a:xfrm>
                <a:off x="640797" y="1217974"/>
                <a:ext cx="5308764" cy="4351338"/>
              </a:xfrm>
              <a:blipFill rotWithShape="1">
                <a:blip r:embed="rId2"/>
                <a:stretch>
                  <a:fillRect l="-2411"/>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10" name="Pladsholder til indhold 2">
                <a:extLst>
                  <a:ext uri="{FF2B5EF4-FFF2-40B4-BE49-F238E27FC236}">
                    <a16:creationId xmlns:a16="http://schemas.microsoft.com/office/drawing/2014/main" id="{5059D5E6-BE6A-3A49-9B3E-FFC4122FA983}"/>
                  </a:ext>
                </a:extLst>
              </p:cNvPr>
              <p:cNvSpPr txBox="1">
                <a:spLocks/>
              </p:cNvSpPr>
              <p:nvPr/>
            </p:nvSpPr>
            <p:spPr>
              <a:xfrm>
                <a:off x="6322999" y="1297680"/>
                <a:ext cx="4694549" cy="3757594"/>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da-DK" sz="4000" i="1" smtClean="0">
                          <a:latin typeface="Cambria Math" panose="02040503050406030204" pitchFamily="18" charset="0"/>
                        </a:rPr>
                        <m:t>𝐴</m:t>
                      </m:r>
                      <m:r>
                        <a:rPr lang="da-DK" sz="4000" i="1" smtClean="0">
                          <a:latin typeface="Cambria Math" panose="02040503050406030204" pitchFamily="18" charset="0"/>
                        </a:rPr>
                        <m:t>=</m:t>
                      </m:r>
                      <m:r>
                        <a:rPr lang="da-DK" sz="4000" i="1" smtClean="0">
                          <a:latin typeface="Cambria Math" panose="02040503050406030204" pitchFamily="18" charset="0"/>
                        </a:rPr>
                        <m:t>𝑘</m:t>
                      </m:r>
                      <m:r>
                        <a:rPr lang="da-DK" sz="4000" i="1" smtClean="0">
                          <a:latin typeface="Cambria Math" panose="02040503050406030204" pitchFamily="18" charset="0"/>
                        </a:rPr>
                        <m:t>·</m:t>
                      </m:r>
                      <m:r>
                        <a:rPr lang="da-DK" sz="4000" i="1" smtClean="0">
                          <a:latin typeface="Cambria Math" panose="02040503050406030204" pitchFamily="18" charset="0"/>
                        </a:rPr>
                        <m:t>𝑁</m:t>
                      </m:r>
                    </m:oMath>
                  </m:oMathPara>
                </a14:m>
                <a:endParaRPr lang="da-DK" sz="4000" dirty="0"/>
              </a:p>
              <a:p>
                <a:pPr marL="0" indent="0">
                  <a:buFont typeface="Arial" panose="020B0604020202020204" pitchFamily="34" charset="0"/>
                  <a:buNone/>
                </a:pPr>
                <a:r>
                  <a:rPr lang="da-DK" dirty="0"/>
                  <a:t>hvor:</a:t>
                </a:r>
              </a:p>
              <a:p>
                <a:pPr marL="0" indent="0">
                  <a:buFont typeface="Arial" panose="020B0604020202020204" pitchFamily="34" charset="0"/>
                  <a:buNone/>
                </a:pPr>
                <a14:m>
                  <m:oMath xmlns:m="http://schemas.openxmlformats.org/officeDocument/2006/math">
                    <m:r>
                      <a:rPr lang="da-DK" i="1" smtClean="0">
                        <a:latin typeface="Cambria Math" panose="02040503050406030204" pitchFamily="18" charset="0"/>
                      </a:rPr>
                      <m:t>𝑘</m:t>
                    </m:r>
                  </m:oMath>
                </a14:m>
                <a:r>
                  <a:rPr lang="da-DK" dirty="0"/>
                  <a:t> er henfaldskonstanten</a:t>
                </a:r>
              </a:p>
              <a:p>
                <a:pPr marL="0" indent="0">
                  <a:buFont typeface="Arial" panose="020B0604020202020204" pitchFamily="34" charset="0"/>
                  <a:buNone/>
                </a:pPr>
                <a14:m>
                  <m:oMath xmlns:m="http://schemas.openxmlformats.org/officeDocument/2006/math">
                    <m:r>
                      <a:rPr lang="da-DK" i="1" smtClean="0">
                        <a:latin typeface="Cambria Math" panose="02040503050406030204" pitchFamily="18" charset="0"/>
                      </a:rPr>
                      <m:t>𝐴</m:t>
                    </m:r>
                    <m:r>
                      <a:rPr lang="da-DK" i="1" smtClean="0">
                        <a:latin typeface="Cambria Math" panose="02040503050406030204" pitchFamily="18" charset="0"/>
                      </a:rPr>
                      <m:t> </m:t>
                    </m:r>
                  </m:oMath>
                </a14:m>
                <a:r>
                  <a:rPr lang="da-DK" dirty="0"/>
                  <a:t>er aktivitet, har enheden </a:t>
                </a:r>
                <a14:m>
                  <m:oMath xmlns:m="http://schemas.openxmlformats.org/officeDocument/2006/math">
                    <m:sSup>
                      <m:sSupPr>
                        <m:ctrlPr>
                          <a:rPr lang="da-DK" i="1" smtClean="0">
                            <a:latin typeface="Cambria Math" panose="02040503050406030204" pitchFamily="18" charset="0"/>
                          </a:rPr>
                        </m:ctrlPr>
                      </m:sSupPr>
                      <m:e>
                        <m:r>
                          <a:rPr lang="da-DK" i="1" smtClean="0">
                            <a:latin typeface="Cambria Math" panose="02040503050406030204" pitchFamily="18" charset="0"/>
                          </a:rPr>
                          <m:t>𝑠</m:t>
                        </m:r>
                      </m:e>
                      <m:sup>
                        <m:r>
                          <a:rPr lang="da-DK" i="1" smtClean="0">
                            <a:latin typeface="Cambria Math" panose="02040503050406030204" pitchFamily="18" charset="0"/>
                          </a:rPr>
                          <m:t>−1</m:t>
                        </m:r>
                      </m:sup>
                    </m:sSup>
                  </m:oMath>
                </a14:m>
                <a:r>
                  <a:rPr lang="da-DK" dirty="0"/>
                  <a:t> også kaldet </a:t>
                </a:r>
                <a14:m>
                  <m:oMath xmlns:m="http://schemas.openxmlformats.org/officeDocument/2006/math">
                    <m:r>
                      <a:rPr lang="da-DK" i="1" smtClean="0">
                        <a:latin typeface="Cambria Math" panose="02040503050406030204" pitchFamily="18" charset="0"/>
                      </a:rPr>
                      <m:t>𝐵𝑞</m:t>
                    </m:r>
                  </m:oMath>
                </a14:m>
                <a:r>
                  <a:rPr lang="da-DK" dirty="0"/>
                  <a:t> (becquerel)</a:t>
                </a:r>
              </a:p>
              <a:p>
                <a:pPr marL="0" indent="0">
                  <a:buFont typeface="Arial" panose="020B0604020202020204" pitchFamily="34" charset="0"/>
                  <a:buNone/>
                </a:pPr>
                <a14:m>
                  <m:oMath xmlns:m="http://schemas.openxmlformats.org/officeDocument/2006/math">
                    <m:r>
                      <a:rPr lang="da-DK" i="1" smtClean="0">
                        <a:latin typeface="Cambria Math" panose="02040503050406030204" pitchFamily="18" charset="0"/>
                      </a:rPr>
                      <m:t>𝑁</m:t>
                    </m:r>
                  </m:oMath>
                </a14:m>
                <a:r>
                  <a:rPr lang="da-DK" dirty="0"/>
                  <a:t> er antal radioaktive kerner i kilden</a:t>
                </a:r>
              </a:p>
              <a:p>
                <a:pPr marL="0" indent="0">
                  <a:buFont typeface="Arial" panose="020B0604020202020204" pitchFamily="34" charset="0"/>
                  <a:buNone/>
                </a:pPr>
                <a:r>
                  <a:rPr lang="da-DK" dirty="0"/>
                  <a:t>	</a:t>
                </a:r>
              </a:p>
              <a:p>
                <a:pPr marL="0" indent="0">
                  <a:buFont typeface="Arial" panose="020B0604020202020204" pitchFamily="34" charset="0"/>
                  <a:buNone/>
                </a:pPr>
                <a:r>
                  <a:rPr lang="da-DK" sz="1800" dirty="0"/>
                  <a:t>NB! Antal af kerner, </a:t>
                </a:r>
                <a14:m>
                  <m:oMath xmlns:m="http://schemas.openxmlformats.org/officeDocument/2006/math">
                    <m:r>
                      <a:rPr lang="da-DK" sz="1800" i="1" smtClean="0">
                        <a:latin typeface="Cambria Math" panose="02040503050406030204" pitchFamily="18" charset="0"/>
                      </a:rPr>
                      <m:t>𝑁</m:t>
                    </m:r>
                  </m:oMath>
                </a14:m>
                <a:r>
                  <a:rPr lang="da-DK" sz="1800" dirty="0"/>
                  <a:t>, ændrer sig med tiden, så det gør aktiviteten </a:t>
                </a:r>
                <a14:m>
                  <m:oMath xmlns:m="http://schemas.openxmlformats.org/officeDocument/2006/math">
                    <m:r>
                      <a:rPr lang="da-DK" sz="1800" i="1" smtClean="0">
                        <a:latin typeface="Cambria Math" panose="02040503050406030204" pitchFamily="18" charset="0"/>
                      </a:rPr>
                      <m:t>𝐴</m:t>
                    </m:r>
                  </m:oMath>
                </a14:m>
                <a:r>
                  <a:rPr lang="da-DK" sz="1800" dirty="0"/>
                  <a:t> også. Men k er konstant.</a:t>
                </a:r>
              </a:p>
            </p:txBody>
          </p:sp>
        </mc:Choice>
        <mc:Fallback xmlns="">
          <p:sp>
            <p:nvSpPr>
              <p:cNvPr id="10" name="Pladsholder til indhold 2">
                <a:extLst>
                  <a:ext uri="{FF2B5EF4-FFF2-40B4-BE49-F238E27FC236}">
                    <a16:creationId xmlns:a16="http://schemas.microsoft.com/office/drawing/2014/main" xmlns:a14="http://schemas.microsoft.com/office/drawing/2010/main" xmlns="" id="{5059D5E6-BE6A-3A49-9B3E-FFC4122FA983}"/>
                  </a:ext>
                </a:extLst>
              </p:cNvPr>
              <p:cNvSpPr txBox="1">
                <a:spLocks noRot="1" noChangeAspect="1" noMove="1" noResize="1" noEditPoints="1" noAdjustHandles="1" noChangeArrowheads="1" noChangeShapeType="1" noTextEdit="1"/>
              </p:cNvSpPr>
              <p:nvPr/>
            </p:nvSpPr>
            <p:spPr>
              <a:xfrm>
                <a:off x="6322999" y="1297680"/>
                <a:ext cx="4694549" cy="3757594"/>
              </a:xfrm>
              <a:prstGeom prst="rect">
                <a:avLst/>
              </a:prstGeom>
              <a:blipFill rotWithShape="1">
                <a:blip r:embed="rId3"/>
                <a:stretch>
                  <a:fillRect l="-2987" r="-1169" b="-8929"/>
                </a:stretch>
              </a:blipFill>
            </p:spPr>
            <p:txBody>
              <a:bodyPr/>
              <a:lstStyle/>
              <a:p>
                <a:r>
                  <a:rPr lang="da-DK">
                    <a:noFill/>
                  </a:rPr>
                  <a:t> </a:t>
                </a:r>
              </a:p>
            </p:txBody>
          </p:sp>
        </mc:Fallback>
      </mc:AlternateContent>
    </p:spTree>
    <p:extLst>
      <p:ext uri="{BB962C8B-B14F-4D97-AF65-F5344CB8AC3E}">
        <p14:creationId xmlns:p14="http://schemas.microsoft.com/office/powerpoint/2010/main" val="148595448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D3682-9540-3D6A-321A-3FAAE3238288}"/>
              </a:ext>
            </a:extLst>
          </p:cNvPr>
          <p:cNvSpPr>
            <a:spLocks noGrp="1"/>
          </p:cNvSpPr>
          <p:nvPr>
            <p:ph type="title"/>
          </p:nvPr>
        </p:nvSpPr>
        <p:spPr/>
        <p:txBody>
          <a:bodyPr/>
          <a:lstStyle/>
          <a:p>
            <a:r>
              <a:rPr lang="da-DK" dirty="0"/>
              <a:t>Henfaldsloven og halveringstid		</a:t>
            </a:r>
          </a:p>
        </p:txBody>
      </p:sp>
      <mc:AlternateContent xmlns:mc="http://schemas.openxmlformats.org/markup-compatibility/2006" xmlns:a14="http://schemas.microsoft.com/office/drawing/2010/main">
        <mc:Choice Requires="a14">
          <p:sp>
            <p:nvSpPr>
              <p:cNvPr id="4" name="Pladsholder til indhold 2">
                <a:extLst>
                  <a:ext uri="{FF2B5EF4-FFF2-40B4-BE49-F238E27FC236}">
                    <a16:creationId xmlns:a16="http://schemas.microsoft.com/office/drawing/2014/main" id="{EA11A0DE-A354-F870-78AB-928F46DEA338}"/>
                  </a:ext>
                </a:extLst>
              </p:cNvPr>
              <p:cNvSpPr txBox="1">
                <a:spLocks/>
              </p:cNvSpPr>
              <p:nvPr/>
            </p:nvSpPr>
            <p:spPr>
              <a:xfrm>
                <a:off x="695324" y="984883"/>
                <a:ext cx="5400675" cy="4351338"/>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da-DK" sz="3200" i="1" smtClean="0">
                          <a:latin typeface="Cambria Math" panose="02040503050406030204" pitchFamily="18" charset="0"/>
                        </a:rPr>
                        <m:t>𝑁</m:t>
                      </m:r>
                      <m:d>
                        <m:dPr>
                          <m:ctrlPr>
                            <a:rPr lang="da-DK" sz="3200" i="1" smtClean="0">
                              <a:latin typeface="Cambria Math" panose="02040503050406030204" pitchFamily="18" charset="0"/>
                            </a:rPr>
                          </m:ctrlPr>
                        </m:dPr>
                        <m:e>
                          <m:r>
                            <a:rPr lang="da-DK" sz="3200" i="1" smtClean="0">
                              <a:latin typeface="Cambria Math" panose="02040503050406030204" pitchFamily="18" charset="0"/>
                            </a:rPr>
                            <m:t>𝑡</m:t>
                          </m:r>
                        </m:e>
                      </m:d>
                      <m:r>
                        <a:rPr lang="da-DK" sz="3200" i="1" smtClean="0">
                          <a:latin typeface="Cambria Math" panose="02040503050406030204" pitchFamily="18" charset="0"/>
                        </a:rPr>
                        <m:t>=</m:t>
                      </m:r>
                      <m:sSub>
                        <m:sSubPr>
                          <m:ctrlPr>
                            <a:rPr lang="da-DK" sz="3200" i="1" smtClean="0">
                              <a:latin typeface="Cambria Math" panose="02040503050406030204" pitchFamily="18" charset="0"/>
                            </a:rPr>
                          </m:ctrlPr>
                        </m:sSubPr>
                        <m:e>
                          <m:r>
                            <a:rPr lang="da-DK" sz="3200" i="1" smtClean="0">
                              <a:latin typeface="Cambria Math" panose="02040503050406030204" pitchFamily="18" charset="0"/>
                            </a:rPr>
                            <m:t>𝑁</m:t>
                          </m:r>
                        </m:e>
                        <m:sub>
                          <m:r>
                            <a:rPr lang="da-DK" sz="3200" i="1" smtClean="0">
                              <a:latin typeface="Cambria Math" panose="02040503050406030204" pitchFamily="18" charset="0"/>
                            </a:rPr>
                            <m:t>0</m:t>
                          </m:r>
                        </m:sub>
                      </m:sSub>
                      <m:r>
                        <a:rPr lang="da-DK" sz="3200" i="1" smtClean="0">
                          <a:latin typeface="Cambria Math" panose="02040503050406030204" pitchFamily="18" charset="0"/>
                        </a:rPr>
                        <m:t>·</m:t>
                      </m:r>
                      <m:sSup>
                        <m:sSupPr>
                          <m:ctrlPr>
                            <a:rPr lang="da-DK" sz="3200" i="1" smtClean="0">
                              <a:latin typeface="Cambria Math" panose="02040503050406030204" pitchFamily="18" charset="0"/>
                            </a:rPr>
                          </m:ctrlPr>
                        </m:sSupPr>
                        <m:e>
                          <m:r>
                            <a:rPr lang="da-DK" sz="3200" i="1" smtClean="0">
                              <a:latin typeface="Cambria Math" panose="02040503050406030204" pitchFamily="18" charset="0"/>
                            </a:rPr>
                            <m:t>𝑒</m:t>
                          </m:r>
                        </m:e>
                        <m:sup>
                          <m:r>
                            <a:rPr lang="da-DK" sz="3200" i="1" smtClean="0">
                              <a:latin typeface="Cambria Math" panose="02040503050406030204" pitchFamily="18" charset="0"/>
                            </a:rPr>
                            <m:t>−</m:t>
                          </m:r>
                          <m:r>
                            <a:rPr lang="da-DK" sz="3200" i="1" smtClean="0">
                              <a:latin typeface="Cambria Math" panose="02040503050406030204" pitchFamily="18" charset="0"/>
                            </a:rPr>
                            <m:t>𝑘</m:t>
                          </m:r>
                          <m:r>
                            <a:rPr lang="da-DK" sz="3200" i="1" smtClean="0">
                              <a:latin typeface="Cambria Math" panose="02040503050406030204" pitchFamily="18" charset="0"/>
                            </a:rPr>
                            <m:t>·</m:t>
                          </m:r>
                          <m:r>
                            <a:rPr lang="da-DK" sz="3200" i="1" smtClean="0">
                              <a:latin typeface="Cambria Math" panose="02040503050406030204" pitchFamily="18" charset="0"/>
                            </a:rPr>
                            <m:t>𝑡</m:t>
                          </m:r>
                        </m:sup>
                      </m:sSup>
                    </m:oMath>
                  </m:oMathPara>
                </a14:m>
                <a:endParaRPr lang="da-DK" sz="3200" dirty="0"/>
              </a:p>
              <a:p>
                <a:pPr marL="0" indent="0">
                  <a:buFont typeface="Arial" panose="020B0604020202020204" pitchFamily="34" charset="0"/>
                  <a:buNone/>
                </a:pPr>
                <a:endParaRPr lang="da-DK" dirty="0"/>
              </a:p>
              <a:p>
                <a:pPr marL="0" indent="0">
                  <a:buFont typeface="Arial" panose="020B0604020202020204" pitchFamily="34" charset="0"/>
                  <a:buNone/>
                </a:pPr>
                <a:r>
                  <a:rPr lang="da-DK" sz="1800" dirty="0"/>
                  <a:t>hvor:</a:t>
                </a:r>
              </a:p>
              <a:p>
                <a:pPr marL="0" indent="0">
                  <a:buFont typeface="Arial" panose="020B0604020202020204" pitchFamily="34" charset="0"/>
                  <a:buNone/>
                </a:pPr>
                <a:endParaRPr lang="da-DK" sz="1800" dirty="0"/>
              </a:p>
              <a:p>
                <a:pPr marL="0" indent="0">
                  <a:buFont typeface="Arial" panose="020B0604020202020204" pitchFamily="34" charset="0"/>
                  <a:buNone/>
                </a:pPr>
                <a14:m>
                  <m:oMath xmlns:m="http://schemas.openxmlformats.org/officeDocument/2006/math">
                    <m:r>
                      <a:rPr lang="da-DK" sz="1800" i="1" smtClean="0">
                        <a:latin typeface="Cambria Math" panose="02040503050406030204" pitchFamily="18" charset="0"/>
                      </a:rPr>
                      <m:t>𝑁</m:t>
                    </m:r>
                    <m:r>
                      <a:rPr lang="da-DK" sz="1800" i="1" smtClean="0">
                        <a:latin typeface="Cambria Math" panose="02040503050406030204" pitchFamily="18" charset="0"/>
                      </a:rPr>
                      <m:t>(</m:t>
                    </m:r>
                    <m:r>
                      <a:rPr lang="da-DK" sz="1800" i="1" smtClean="0">
                        <a:latin typeface="Cambria Math" panose="02040503050406030204" pitchFamily="18" charset="0"/>
                      </a:rPr>
                      <m:t>𝑡</m:t>
                    </m:r>
                    <m:r>
                      <a:rPr lang="da-DK" sz="1800" i="1" smtClean="0">
                        <a:latin typeface="Cambria Math" panose="02040503050406030204" pitchFamily="18" charset="0"/>
                      </a:rPr>
                      <m:t>) </m:t>
                    </m:r>
                  </m:oMath>
                </a14:m>
                <a:r>
                  <a:rPr lang="da-DK" sz="1800" dirty="0"/>
                  <a:t>er antallet af radioaktive kerner til tiden </a:t>
                </a:r>
                <a14:m>
                  <m:oMath xmlns:m="http://schemas.openxmlformats.org/officeDocument/2006/math">
                    <m:r>
                      <a:rPr lang="da-DK" sz="1800" i="1" smtClean="0">
                        <a:latin typeface="Cambria Math" panose="02040503050406030204" pitchFamily="18" charset="0"/>
                      </a:rPr>
                      <m:t>𝑡</m:t>
                    </m:r>
                  </m:oMath>
                </a14:m>
                <a:endParaRPr lang="da-DK" sz="1800" dirty="0"/>
              </a:p>
              <a:p>
                <a:pPr marL="0" indent="0">
                  <a:buFont typeface="Arial" panose="020B0604020202020204" pitchFamily="34" charset="0"/>
                  <a:buNone/>
                </a:pPr>
                <a14:m>
                  <m:oMath xmlns:m="http://schemas.openxmlformats.org/officeDocument/2006/math">
                    <m:sSub>
                      <m:sSubPr>
                        <m:ctrlPr>
                          <a:rPr lang="da-DK" sz="1800" i="1" smtClean="0">
                            <a:latin typeface="Cambria Math" panose="02040503050406030204" pitchFamily="18" charset="0"/>
                          </a:rPr>
                        </m:ctrlPr>
                      </m:sSubPr>
                      <m:e>
                        <m:r>
                          <a:rPr lang="da-DK" sz="1800" i="1" smtClean="0">
                            <a:latin typeface="Cambria Math" panose="02040503050406030204" pitchFamily="18" charset="0"/>
                          </a:rPr>
                          <m:t>𝑁</m:t>
                        </m:r>
                      </m:e>
                      <m:sub>
                        <m:r>
                          <a:rPr lang="da-DK" sz="1800" i="1" smtClean="0">
                            <a:latin typeface="Cambria Math" panose="02040503050406030204" pitchFamily="18" charset="0"/>
                          </a:rPr>
                          <m:t>0</m:t>
                        </m:r>
                      </m:sub>
                    </m:sSub>
                  </m:oMath>
                </a14:m>
                <a:r>
                  <a:rPr lang="da-DK" sz="1800" dirty="0"/>
                  <a:t> er antal radioaktive kerner til at begynde med (tiden </a:t>
                </a:r>
                <a14:m>
                  <m:oMath xmlns:m="http://schemas.openxmlformats.org/officeDocument/2006/math">
                    <m:r>
                      <a:rPr lang="da-DK" sz="1800" i="1" smtClean="0">
                        <a:latin typeface="Cambria Math" panose="02040503050406030204" pitchFamily="18" charset="0"/>
                      </a:rPr>
                      <m:t>𝑡</m:t>
                    </m:r>
                    <m:r>
                      <a:rPr lang="da-DK" sz="1800" i="1" smtClean="0">
                        <a:latin typeface="Cambria Math" panose="02040503050406030204" pitchFamily="18" charset="0"/>
                      </a:rPr>
                      <m:t>=0</m:t>
                    </m:r>
                  </m:oMath>
                </a14:m>
                <a:r>
                  <a:rPr lang="da-DK" sz="1800" dirty="0"/>
                  <a:t>)</a:t>
                </a:r>
              </a:p>
              <a:p>
                <a:pPr marL="0" indent="0">
                  <a:buFont typeface="Arial" panose="020B0604020202020204" pitchFamily="34" charset="0"/>
                  <a:buNone/>
                </a:pPr>
                <a14:m>
                  <m:oMath xmlns:m="http://schemas.openxmlformats.org/officeDocument/2006/math">
                    <m:r>
                      <a:rPr lang="da-DK" sz="1800" i="1" smtClean="0">
                        <a:latin typeface="Cambria Math" panose="02040503050406030204" pitchFamily="18" charset="0"/>
                      </a:rPr>
                      <m:t>𝑘</m:t>
                    </m:r>
                  </m:oMath>
                </a14:m>
                <a:r>
                  <a:rPr lang="da-DK" sz="1800" dirty="0"/>
                  <a:t> er henfaldskonstanten</a:t>
                </a:r>
              </a:p>
              <a:p>
                <a:pPr marL="0" indent="0">
                  <a:buFont typeface="Arial" panose="020B0604020202020204" pitchFamily="34" charset="0"/>
                  <a:buNone/>
                </a:pPr>
                <a:endParaRPr lang="da-DK" dirty="0"/>
              </a:p>
            </p:txBody>
          </p:sp>
        </mc:Choice>
        <mc:Fallback xmlns="">
          <p:sp>
            <p:nvSpPr>
              <p:cNvPr id="4" name="Pladsholder til indhold 2">
                <a:extLst>
                  <a:ext uri="{FF2B5EF4-FFF2-40B4-BE49-F238E27FC236}">
                    <a16:creationId xmlns:a16="http://schemas.microsoft.com/office/drawing/2014/main" xmlns="" xmlns:a14="http://schemas.microsoft.com/office/drawing/2010/main" id="{EA11A0DE-A354-F870-78AB-928F46DEA338}"/>
                  </a:ext>
                </a:extLst>
              </p:cNvPr>
              <p:cNvSpPr txBox="1">
                <a:spLocks noRot="1" noChangeAspect="1" noMove="1" noResize="1" noEditPoints="1" noAdjustHandles="1" noChangeArrowheads="1" noChangeShapeType="1" noTextEdit="1"/>
              </p:cNvSpPr>
              <p:nvPr/>
            </p:nvSpPr>
            <p:spPr>
              <a:xfrm>
                <a:off x="695324" y="984883"/>
                <a:ext cx="5400675" cy="4351338"/>
              </a:xfrm>
              <a:prstGeom prst="rect">
                <a:avLst/>
              </a:prstGeom>
              <a:blipFill rotWithShape="1">
                <a:blip r:embed="rId2"/>
                <a:stretch>
                  <a:fillRect l="-2596"/>
                </a:stretch>
              </a:blipFill>
            </p:spPr>
            <p:txBody>
              <a:bodyPr/>
              <a:lstStyle/>
              <a:p>
                <a:r>
                  <a:rPr lang="da-DK">
                    <a:noFill/>
                  </a:rPr>
                  <a:t> </a:t>
                </a:r>
              </a:p>
            </p:txBody>
          </p:sp>
        </mc:Fallback>
      </mc:AlternateContent>
      <mc:AlternateContent xmlns:mc="http://schemas.openxmlformats.org/markup-compatibility/2006" xmlns:a14="http://schemas.microsoft.com/office/drawing/2010/main">
        <mc:Choice Requires="a14">
          <p:sp>
            <p:nvSpPr>
              <p:cNvPr id="5" name="Pladsholder til indhold 2">
                <a:extLst>
                  <a:ext uri="{FF2B5EF4-FFF2-40B4-BE49-F238E27FC236}">
                    <a16:creationId xmlns:a16="http://schemas.microsoft.com/office/drawing/2014/main" id="{5F9A19E5-FE93-41EA-0880-0D459153CE8D}"/>
                  </a:ext>
                </a:extLst>
              </p:cNvPr>
              <p:cNvSpPr txBox="1">
                <a:spLocks/>
              </p:cNvSpPr>
              <p:nvPr/>
            </p:nvSpPr>
            <p:spPr>
              <a:xfrm>
                <a:off x="6736370" y="851743"/>
                <a:ext cx="4361715"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a-DK"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da-DK" sz="3200" i="1">
                              <a:latin typeface="Cambria Math" panose="02040503050406030204" pitchFamily="18" charset="0"/>
                            </a:rPr>
                          </m:ctrlPr>
                        </m:sSubPr>
                        <m:e>
                          <m:r>
                            <a:rPr lang="da-DK" sz="3200" i="1">
                              <a:latin typeface="Cambria Math" panose="02040503050406030204" pitchFamily="18" charset="0"/>
                            </a:rPr>
                            <m:t>𝑇</m:t>
                          </m:r>
                        </m:e>
                        <m:sub>
                          <m:f>
                            <m:fPr>
                              <m:ctrlPr>
                                <a:rPr lang="da-DK" sz="3200" i="1">
                                  <a:latin typeface="Cambria Math" panose="02040503050406030204" pitchFamily="18" charset="0"/>
                                </a:rPr>
                              </m:ctrlPr>
                            </m:fPr>
                            <m:num>
                              <m:r>
                                <a:rPr lang="da-DK" sz="3200" i="1">
                                  <a:latin typeface="Cambria Math" panose="02040503050406030204" pitchFamily="18" charset="0"/>
                                </a:rPr>
                                <m:t>1</m:t>
                              </m:r>
                            </m:num>
                            <m:den>
                              <m:r>
                                <a:rPr lang="da-DK" sz="3200" i="1">
                                  <a:latin typeface="Cambria Math" panose="02040503050406030204" pitchFamily="18" charset="0"/>
                                </a:rPr>
                                <m:t>2</m:t>
                              </m:r>
                            </m:den>
                          </m:f>
                        </m:sub>
                      </m:sSub>
                      <m:r>
                        <a:rPr lang="da-DK" sz="3200" i="1" smtClean="0">
                          <a:latin typeface="Cambria Math" panose="02040503050406030204" pitchFamily="18" charset="0"/>
                        </a:rPr>
                        <m:t>=</m:t>
                      </m:r>
                      <m:f>
                        <m:fPr>
                          <m:ctrlPr>
                            <a:rPr lang="da-DK" sz="3200" i="1" smtClean="0">
                              <a:latin typeface="Cambria Math" panose="02040503050406030204" pitchFamily="18" charset="0"/>
                            </a:rPr>
                          </m:ctrlPr>
                        </m:fPr>
                        <m:num>
                          <m:r>
                            <m:rPr>
                              <m:sty m:val="p"/>
                            </m:rPr>
                            <a:rPr lang="da-DK" sz="3200" smtClean="0">
                              <a:latin typeface="Cambria Math" panose="02040503050406030204" pitchFamily="18" charset="0"/>
                            </a:rPr>
                            <m:t>ln</m:t>
                          </m:r>
                          <m:r>
                            <a:rPr lang="da-DK" sz="3200" i="1" smtClean="0">
                              <a:latin typeface="Cambria Math" panose="02040503050406030204" pitchFamily="18" charset="0"/>
                            </a:rPr>
                            <m:t>⁡(2)</m:t>
                          </m:r>
                        </m:num>
                        <m:den>
                          <m:r>
                            <a:rPr lang="da-DK" sz="3200" i="1" smtClean="0">
                              <a:latin typeface="Cambria Math" panose="02040503050406030204" pitchFamily="18" charset="0"/>
                            </a:rPr>
                            <m:t>𝑘</m:t>
                          </m:r>
                        </m:den>
                      </m:f>
                    </m:oMath>
                  </m:oMathPara>
                </a14:m>
                <a:endParaRPr lang="da-DK" dirty="0"/>
              </a:p>
              <a:p>
                <a:pPr marL="0" indent="0">
                  <a:buFont typeface="Arial" panose="020B0604020202020204" pitchFamily="34" charset="0"/>
                  <a:buNone/>
                </a:pPr>
                <a:r>
                  <a:rPr lang="da-DK" dirty="0">
                    <a:latin typeface="Work Sans" pitchFamily="2" charset="0"/>
                  </a:rPr>
                  <a:t>hvor:</a:t>
                </a:r>
              </a:p>
              <a:p>
                <a:pPr marL="0" indent="0">
                  <a:buFont typeface="Arial" panose="020B0604020202020204" pitchFamily="34" charset="0"/>
                  <a:buNone/>
                </a:pPr>
                <a:endParaRPr lang="da-DK" dirty="0">
                  <a:latin typeface="Work Sans" pitchFamily="2" charset="0"/>
                </a:endParaRPr>
              </a:p>
              <a:p>
                <a:pPr marL="0" indent="0">
                  <a:buFont typeface="Arial" panose="020B0604020202020204" pitchFamily="34" charset="0"/>
                  <a:buNone/>
                </a:pPr>
                <a14:m>
                  <m:oMath xmlns:m="http://schemas.openxmlformats.org/officeDocument/2006/math">
                    <m:sSub>
                      <m:sSubPr>
                        <m:ctrlPr>
                          <a:rPr lang="da-DK" i="1">
                            <a:latin typeface="Cambria Math" panose="02040503050406030204" pitchFamily="18" charset="0"/>
                          </a:rPr>
                        </m:ctrlPr>
                      </m:sSubPr>
                      <m:e>
                        <m:r>
                          <a:rPr lang="da-DK" i="1">
                            <a:latin typeface="Cambria Math" panose="02040503050406030204" pitchFamily="18" charset="0"/>
                          </a:rPr>
                          <m:t>𝑇</m:t>
                        </m:r>
                      </m:e>
                      <m:sub>
                        <m:f>
                          <m:fPr>
                            <m:ctrlPr>
                              <a:rPr lang="da-DK" i="1">
                                <a:latin typeface="Cambria Math" panose="02040503050406030204" pitchFamily="18" charset="0"/>
                              </a:rPr>
                            </m:ctrlPr>
                          </m:fPr>
                          <m:num>
                            <m:r>
                              <a:rPr lang="da-DK" i="1">
                                <a:latin typeface="Cambria Math" panose="02040503050406030204" pitchFamily="18" charset="0"/>
                              </a:rPr>
                              <m:t>1</m:t>
                            </m:r>
                          </m:num>
                          <m:den>
                            <m:r>
                              <a:rPr lang="da-DK" i="1">
                                <a:latin typeface="Cambria Math" panose="02040503050406030204" pitchFamily="18" charset="0"/>
                              </a:rPr>
                              <m:t>2</m:t>
                            </m:r>
                          </m:den>
                        </m:f>
                      </m:sub>
                    </m:sSub>
                    <m:r>
                      <a:rPr lang="da-DK" i="1">
                        <a:latin typeface="Cambria Math" panose="02040503050406030204" pitchFamily="18" charset="0"/>
                      </a:rPr>
                      <m:t> </m:t>
                    </m:r>
                  </m:oMath>
                </a14:m>
                <a:r>
                  <a:rPr lang="da-DK" dirty="0">
                    <a:latin typeface="Work Sans" pitchFamily="2" charset="0"/>
                  </a:rPr>
                  <a:t>er halveringstiden – </a:t>
                </a:r>
                <a:r>
                  <a:rPr lang="da-DK">
                    <a:latin typeface="Work Sans" pitchFamily="2" charset="0"/>
                  </a:rPr>
                  <a:t>den tid, </a:t>
                </a:r>
                <a:r>
                  <a:rPr lang="da-DK" dirty="0">
                    <a:latin typeface="Work Sans" pitchFamily="2" charset="0"/>
                  </a:rPr>
                  <a:t>det tager for, at antallet af radioaktive kerner er halveret</a:t>
                </a:r>
              </a:p>
              <a:p>
                <a:pPr marL="0" indent="0">
                  <a:buFont typeface="Arial" panose="020B0604020202020204" pitchFamily="34" charset="0"/>
                  <a:buNone/>
                </a:pPr>
                <a14:m>
                  <m:oMath xmlns:m="http://schemas.openxmlformats.org/officeDocument/2006/math">
                    <m:r>
                      <a:rPr lang="da-DK" i="1" smtClean="0">
                        <a:latin typeface="Cambria Math" panose="02040503050406030204" pitchFamily="18" charset="0"/>
                      </a:rPr>
                      <m:t>𝑘</m:t>
                    </m:r>
                  </m:oMath>
                </a14:m>
                <a:r>
                  <a:rPr lang="da-DK" dirty="0">
                    <a:latin typeface="Work Sans" pitchFamily="2" charset="0"/>
                  </a:rPr>
                  <a:t> er henfaldskonstanten</a:t>
                </a:r>
              </a:p>
              <a:p>
                <a:pPr marL="0" indent="0">
                  <a:buFont typeface="Arial" panose="020B0604020202020204" pitchFamily="34" charset="0"/>
                  <a:buNone/>
                </a:pPr>
                <a:endParaRPr lang="da-DK" dirty="0"/>
              </a:p>
            </p:txBody>
          </p:sp>
        </mc:Choice>
        <mc:Fallback xmlns="">
          <p:sp>
            <p:nvSpPr>
              <p:cNvPr id="5" name="Pladsholder til indhold 2">
                <a:extLst>
                  <a:ext uri="{FF2B5EF4-FFF2-40B4-BE49-F238E27FC236}">
                    <a16:creationId xmlns:a16="http://schemas.microsoft.com/office/drawing/2014/main" xmlns="" xmlns:a14="http://schemas.microsoft.com/office/drawing/2010/main" id="{5F9A19E5-FE93-41EA-0880-0D459153CE8D}"/>
                  </a:ext>
                </a:extLst>
              </p:cNvPr>
              <p:cNvSpPr txBox="1">
                <a:spLocks noRot="1" noChangeAspect="1" noMove="1" noResize="1" noEditPoints="1" noAdjustHandles="1" noChangeArrowheads="1" noChangeShapeType="1" noTextEdit="1"/>
              </p:cNvSpPr>
              <p:nvPr/>
            </p:nvSpPr>
            <p:spPr>
              <a:xfrm>
                <a:off x="6736370" y="851743"/>
                <a:ext cx="4361715" cy="4248000"/>
              </a:xfrm>
              <a:prstGeom prst="rect">
                <a:avLst/>
              </a:prstGeom>
              <a:blipFill rotWithShape="1">
                <a:blip r:embed="rId3"/>
                <a:stretch>
                  <a:fillRect l="-3212"/>
                </a:stretch>
              </a:blipFill>
            </p:spPr>
            <p:txBody>
              <a:bodyPr/>
              <a:lstStyle/>
              <a:p>
                <a:r>
                  <a:rPr lang="da-DK">
                    <a:noFill/>
                  </a:rPr>
                  <a:t> </a:t>
                </a:r>
              </a:p>
            </p:txBody>
          </p:sp>
        </mc:Fallback>
      </mc:AlternateContent>
    </p:spTree>
    <p:extLst>
      <p:ext uri="{BB962C8B-B14F-4D97-AF65-F5344CB8AC3E}">
        <p14:creationId xmlns:p14="http://schemas.microsoft.com/office/powerpoint/2010/main" val="381653776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skærmbillede, mørke&#10;&#10;Automatisk genereret beskrivelse">
            <a:extLst>
              <a:ext uri="{FF2B5EF4-FFF2-40B4-BE49-F238E27FC236}">
                <a16:creationId xmlns:a16="http://schemas.microsoft.com/office/drawing/2014/main" id="{6900FFE3-E9DB-18D3-3852-373228550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4870" y="925939"/>
            <a:ext cx="5131318" cy="1506111"/>
          </a:xfrm>
          <a:prstGeom prst="rect">
            <a:avLst/>
          </a:prstGeom>
        </p:spPr>
      </p:pic>
      <p:pic>
        <p:nvPicPr>
          <p:cNvPr id="10" name="Billede 9" descr="Et billede, der indeholder skærmbillede, mørke&#10;&#10;Automatisk genereret beskrivelse">
            <a:extLst>
              <a:ext uri="{FF2B5EF4-FFF2-40B4-BE49-F238E27FC236}">
                <a16:creationId xmlns:a16="http://schemas.microsoft.com/office/drawing/2014/main" id="{F741155B-4321-600E-959B-935358B92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215" y="2791653"/>
            <a:ext cx="5294966" cy="1506111"/>
          </a:xfrm>
          <a:prstGeom prst="rect">
            <a:avLst/>
          </a:prstGeom>
        </p:spPr>
      </p:pic>
      <p:pic>
        <p:nvPicPr>
          <p:cNvPr id="13" name="Billede 12" descr="Et billede, der indeholder skærmbillede, mørke&#10;&#10;Automatisk genereret beskrivelse">
            <a:extLst>
              <a:ext uri="{FF2B5EF4-FFF2-40B4-BE49-F238E27FC236}">
                <a16:creationId xmlns:a16="http://schemas.microsoft.com/office/drawing/2014/main" id="{57BC209A-CCC2-36B7-4BEF-8D4FF45309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8262" y="4657367"/>
            <a:ext cx="5181245" cy="1506111"/>
          </a:xfrm>
          <a:prstGeom prst="rect">
            <a:avLst/>
          </a:prstGeom>
        </p:spPr>
      </p:pic>
      <p:sp>
        <p:nvSpPr>
          <p:cNvPr id="2" name="Titel 1">
            <a:extLst>
              <a:ext uri="{FF2B5EF4-FFF2-40B4-BE49-F238E27FC236}">
                <a16:creationId xmlns:a16="http://schemas.microsoft.com/office/drawing/2014/main" id="{82B7E0EC-311B-4F41-2A25-6F5A4AD3A65A}"/>
              </a:ext>
            </a:extLst>
          </p:cNvPr>
          <p:cNvSpPr>
            <a:spLocks noGrp="1"/>
          </p:cNvSpPr>
          <p:nvPr>
            <p:ph type="title"/>
          </p:nvPr>
        </p:nvSpPr>
        <p:spPr/>
        <p:txBody>
          <a:bodyPr/>
          <a:lstStyle/>
          <a:p>
            <a:r>
              <a:rPr lang="da-DK" dirty="0"/>
              <a:t>Foton rammer stof</a:t>
            </a:r>
          </a:p>
        </p:txBody>
      </p:sp>
      <p:sp>
        <p:nvSpPr>
          <p:cNvPr id="3" name="Pladsholder til indhold 2">
            <a:extLst>
              <a:ext uri="{FF2B5EF4-FFF2-40B4-BE49-F238E27FC236}">
                <a16:creationId xmlns:a16="http://schemas.microsoft.com/office/drawing/2014/main" id="{57AF9F8D-EA0A-42E6-FC16-4F7746DC888A}"/>
              </a:ext>
            </a:extLst>
          </p:cNvPr>
          <p:cNvSpPr>
            <a:spLocks noGrp="1"/>
          </p:cNvSpPr>
          <p:nvPr>
            <p:ph idx="1"/>
          </p:nvPr>
        </p:nvSpPr>
        <p:spPr/>
        <p:txBody>
          <a:bodyPr/>
          <a:lstStyle/>
          <a:p>
            <a:r>
              <a:rPr lang="da-DK" sz="1800" dirty="0"/>
              <a:t>Fotoelektrisk effekt</a:t>
            </a:r>
          </a:p>
          <a:p>
            <a:r>
              <a:rPr lang="da-DK" sz="1800" dirty="0" err="1"/>
              <a:t>Compton</a:t>
            </a:r>
            <a:r>
              <a:rPr lang="da-DK" sz="1800" dirty="0"/>
              <a:t>-spredning</a:t>
            </a:r>
          </a:p>
          <a:p>
            <a:r>
              <a:rPr lang="da-DK" sz="1800" dirty="0"/>
              <a:t>Pardannelse</a:t>
            </a:r>
          </a:p>
          <a:p>
            <a:endParaRPr lang="da-DK" dirty="0"/>
          </a:p>
        </p:txBody>
      </p:sp>
      <p:pic>
        <p:nvPicPr>
          <p:cNvPr id="11" name="Billede 10" descr="Et billede, der indeholder mørke, skærmbillede, sort, Grafik&#10;&#10;Automatisk genereret beskrivelse">
            <a:extLst>
              <a:ext uri="{FF2B5EF4-FFF2-40B4-BE49-F238E27FC236}">
                <a16:creationId xmlns:a16="http://schemas.microsoft.com/office/drawing/2014/main" id="{C53664A1-3C0F-4729-FB5F-DE0B5B0BF3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844" y="3956372"/>
            <a:ext cx="4065199" cy="904925"/>
          </a:xfrm>
          <a:prstGeom prst="rect">
            <a:avLst/>
          </a:prstGeom>
        </p:spPr>
      </p:pic>
      <p:sp>
        <p:nvSpPr>
          <p:cNvPr id="4" name="Tekstfelt 3">
            <a:extLst>
              <a:ext uri="{FF2B5EF4-FFF2-40B4-BE49-F238E27FC236}">
                <a16:creationId xmlns:a16="http://schemas.microsoft.com/office/drawing/2014/main" id="{4BBEF489-3305-7325-714F-FBE9BE4FC2C8}"/>
              </a:ext>
            </a:extLst>
          </p:cNvPr>
          <p:cNvSpPr txBox="1"/>
          <p:nvPr/>
        </p:nvSpPr>
        <p:spPr>
          <a:xfrm>
            <a:off x="7594333" y="6137912"/>
            <a:ext cx="4726004" cy="230832"/>
          </a:xfrm>
          <a:prstGeom prst="rect">
            <a:avLst/>
          </a:prstGeom>
          <a:noFill/>
        </p:spPr>
        <p:txBody>
          <a:bodyPr wrap="square" rtlCol="0">
            <a:spAutoFit/>
          </a:bodyPr>
          <a:lstStyle/>
          <a:p>
            <a:r>
              <a:rPr lang="da-DK" sz="900" i="1" dirty="0">
                <a:latin typeface="Work Sans  "/>
              </a:rPr>
              <a:t>Illustrationer efter: </a:t>
            </a:r>
            <a:r>
              <a:rPr lang="da-DK" sz="900" i="1" dirty="0">
                <a:effectLst/>
                <a:latin typeface="Work Sans  "/>
                <a:ea typeface="Aptos" panose="020B0004020202020204" pitchFamily="34" charset="0"/>
                <a:cs typeface="Aptos" panose="020B0004020202020204" pitchFamily="34" charset="0"/>
              </a:rPr>
              <a:t> </a:t>
            </a:r>
            <a:r>
              <a:rPr lang="da-DK" sz="900" i="1" u="sng" dirty="0">
                <a:solidFill>
                  <a:srgbClr val="0000FF"/>
                </a:solidFill>
                <a:effectLst/>
                <a:latin typeface="Work Sans  "/>
                <a:ea typeface="Aptos" panose="020B0004020202020204" pitchFamily="34" charset="0"/>
                <a:cs typeface="Aptos" panose="020B0004020202020204" pitchFamily="34" charset="0"/>
                <a:hlinkClick r:id="rId7"/>
              </a:rPr>
              <a:t>Medicinsk fysik af Brian Krog Christensen</a:t>
            </a:r>
            <a:endParaRPr lang="da-DK" sz="900" i="1" dirty="0">
              <a:effectLst/>
              <a:latin typeface="Work Sans  "/>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6360200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descr="Et billede, der indeholder mørke, skærmbillede&#10;&#10;Automatisk genereret beskrivelse">
            <a:extLst>
              <a:ext uri="{FF2B5EF4-FFF2-40B4-BE49-F238E27FC236}">
                <a16:creationId xmlns:a16="http://schemas.microsoft.com/office/drawing/2014/main" id="{0765C59D-75FD-33A8-D718-43A39AF65329}"/>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4051" y="1420465"/>
            <a:ext cx="4841514" cy="2589829"/>
          </a:xfrm>
          <a:prstGeom prst="rect">
            <a:avLst/>
          </a:prstGeom>
        </p:spPr>
      </p:pic>
      <p:pic>
        <p:nvPicPr>
          <p:cNvPr id="9" name="Billede 8" descr="Et billede, der indeholder skærmbillede, mørke&#10;&#10;Automatisk genereret beskrivelse">
            <a:extLst>
              <a:ext uri="{FF2B5EF4-FFF2-40B4-BE49-F238E27FC236}">
                <a16:creationId xmlns:a16="http://schemas.microsoft.com/office/drawing/2014/main" id="{4AF50AC1-DABE-E9B9-698E-FCE9EE718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4051" y="4212787"/>
            <a:ext cx="4854620" cy="1305400"/>
          </a:xfrm>
          <a:prstGeom prst="rect">
            <a:avLst/>
          </a:prstGeom>
        </p:spPr>
      </p:pic>
      <p:sp>
        <p:nvSpPr>
          <p:cNvPr id="2" name="Titel 1">
            <a:extLst>
              <a:ext uri="{FF2B5EF4-FFF2-40B4-BE49-F238E27FC236}">
                <a16:creationId xmlns:a16="http://schemas.microsoft.com/office/drawing/2014/main" id="{76BB738B-2F79-AD4C-8FC8-4ED014EEBF9F}"/>
              </a:ext>
            </a:extLst>
          </p:cNvPr>
          <p:cNvSpPr>
            <a:spLocks noGrp="1"/>
          </p:cNvSpPr>
          <p:nvPr>
            <p:ph type="title"/>
          </p:nvPr>
        </p:nvSpPr>
        <p:spPr/>
        <p:txBody>
          <a:bodyPr/>
          <a:lstStyle/>
          <a:p>
            <a:r>
              <a:rPr lang="da-DK" dirty="0"/>
              <a:t>Elektron rammer stof</a:t>
            </a:r>
          </a:p>
        </p:txBody>
      </p:sp>
      <p:sp>
        <p:nvSpPr>
          <p:cNvPr id="3" name="Pladsholder til indhold 2">
            <a:extLst>
              <a:ext uri="{FF2B5EF4-FFF2-40B4-BE49-F238E27FC236}">
                <a16:creationId xmlns:a16="http://schemas.microsoft.com/office/drawing/2014/main" id="{AB5218CC-B51D-FDA4-BD1A-3CEE3B4172EA}"/>
              </a:ext>
            </a:extLst>
          </p:cNvPr>
          <p:cNvSpPr>
            <a:spLocks noGrp="1"/>
          </p:cNvSpPr>
          <p:nvPr>
            <p:ph idx="1"/>
          </p:nvPr>
        </p:nvSpPr>
        <p:spPr/>
        <p:txBody>
          <a:bodyPr/>
          <a:lstStyle/>
          <a:p>
            <a:r>
              <a:rPr lang="da-DK" sz="1800" dirty="0" err="1"/>
              <a:t>Excitation</a:t>
            </a:r>
            <a:endParaRPr lang="da-DK" sz="1800" dirty="0"/>
          </a:p>
          <a:p>
            <a:r>
              <a:rPr lang="da-DK" sz="1800" dirty="0"/>
              <a:t>Ionisering</a:t>
            </a:r>
          </a:p>
          <a:p>
            <a:endParaRPr lang="da-DK" dirty="0"/>
          </a:p>
        </p:txBody>
      </p:sp>
      <p:sp>
        <p:nvSpPr>
          <p:cNvPr id="4" name="Tekstfelt 3">
            <a:extLst>
              <a:ext uri="{FF2B5EF4-FFF2-40B4-BE49-F238E27FC236}">
                <a16:creationId xmlns:a16="http://schemas.microsoft.com/office/drawing/2014/main" id="{2BAD9B04-198A-A40C-94DE-3D00D17914FC}"/>
              </a:ext>
            </a:extLst>
          </p:cNvPr>
          <p:cNvSpPr txBox="1"/>
          <p:nvPr/>
        </p:nvSpPr>
        <p:spPr>
          <a:xfrm>
            <a:off x="5457525" y="6051284"/>
            <a:ext cx="4726004" cy="230832"/>
          </a:xfrm>
          <a:prstGeom prst="rect">
            <a:avLst/>
          </a:prstGeom>
          <a:noFill/>
        </p:spPr>
        <p:txBody>
          <a:bodyPr wrap="square" rtlCol="0">
            <a:spAutoFit/>
          </a:bodyPr>
          <a:lstStyle/>
          <a:p>
            <a:r>
              <a:rPr lang="da-DK" sz="900" i="1" dirty="0">
                <a:latin typeface="Work Sans  "/>
              </a:rPr>
              <a:t>Illustrationer efter: </a:t>
            </a:r>
            <a:r>
              <a:rPr lang="da-DK" sz="900" i="1" dirty="0">
                <a:effectLst/>
                <a:latin typeface="Work Sans  "/>
                <a:ea typeface="Aptos" panose="020B0004020202020204" pitchFamily="34" charset="0"/>
                <a:cs typeface="Aptos" panose="020B0004020202020204" pitchFamily="34" charset="0"/>
              </a:rPr>
              <a:t> </a:t>
            </a:r>
            <a:r>
              <a:rPr lang="da-DK" sz="900" i="1" u="sng" dirty="0">
                <a:solidFill>
                  <a:srgbClr val="0000FF"/>
                </a:solidFill>
                <a:effectLst/>
                <a:latin typeface="Work Sans  "/>
                <a:ea typeface="Aptos" panose="020B0004020202020204" pitchFamily="34" charset="0"/>
                <a:cs typeface="Aptos" panose="020B0004020202020204" pitchFamily="34" charset="0"/>
                <a:hlinkClick r:id="rId4"/>
              </a:rPr>
              <a:t>Medicinsk fysik af Brian Krog Christensen</a:t>
            </a:r>
            <a:endParaRPr lang="da-DK" sz="900" i="1" dirty="0">
              <a:effectLst/>
              <a:latin typeface="Work Sans  "/>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8038117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335EF6-0DED-0204-8719-9E96D0A448AE}"/>
              </a:ext>
            </a:extLst>
          </p:cNvPr>
          <p:cNvSpPr>
            <a:spLocks noGrp="1"/>
          </p:cNvSpPr>
          <p:nvPr>
            <p:ph type="title"/>
          </p:nvPr>
        </p:nvSpPr>
        <p:spPr/>
        <p:txBody>
          <a:bodyPr/>
          <a:lstStyle/>
          <a:p>
            <a:r>
              <a:rPr lang="da-DK" dirty="0"/>
              <a:t>Absorptionsloven</a:t>
            </a:r>
          </a:p>
        </p:txBody>
      </p:sp>
      <mc:AlternateContent xmlns:mc="http://schemas.openxmlformats.org/markup-compatibility/2006" xmlns:a14="http://schemas.microsoft.com/office/drawing/2010/main">
        <mc:Choice Requires="a14">
          <p:sp>
            <p:nvSpPr>
              <p:cNvPr id="4" name="Pladsholder til indhold 2">
                <a:extLst>
                  <a:ext uri="{FF2B5EF4-FFF2-40B4-BE49-F238E27FC236}">
                    <a16:creationId xmlns:a16="http://schemas.microsoft.com/office/drawing/2014/main" id="{C3E40FFD-FB9A-BC15-CDB9-1F79AD8BD5B7}"/>
                  </a:ext>
                </a:extLst>
              </p:cNvPr>
              <p:cNvSpPr txBox="1">
                <a:spLocks/>
              </p:cNvSpPr>
              <p:nvPr/>
            </p:nvSpPr>
            <p:spPr>
              <a:xfrm>
                <a:off x="695325" y="1474219"/>
                <a:ext cx="8101013"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da-DK" sz="3200" i="1" smtClean="0">
                          <a:latin typeface="Cambria Math" panose="02040503050406030204" pitchFamily="18" charset="0"/>
                        </a:rPr>
                        <m:t>𝐼</m:t>
                      </m:r>
                      <m:r>
                        <a:rPr lang="da-DK" sz="3200" i="1" smtClean="0">
                          <a:latin typeface="Cambria Math" panose="02040503050406030204" pitchFamily="18" charset="0"/>
                        </a:rPr>
                        <m:t>=</m:t>
                      </m:r>
                      <m:sSub>
                        <m:sSubPr>
                          <m:ctrlPr>
                            <a:rPr lang="da-DK" sz="3200" i="1" smtClean="0">
                              <a:latin typeface="Cambria Math" panose="02040503050406030204" pitchFamily="18" charset="0"/>
                            </a:rPr>
                          </m:ctrlPr>
                        </m:sSubPr>
                        <m:e>
                          <m:r>
                            <a:rPr lang="da-DK" sz="3200" i="1" smtClean="0">
                              <a:latin typeface="Cambria Math" panose="02040503050406030204" pitchFamily="18" charset="0"/>
                            </a:rPr>
                            <m:t>𝐼</m:t>
                          </m:r>
                        </m:e>
                        <m:sub>
                          <m:r>
                            <a:rPr lang="da-DK" sz="3200" i="1" smtClean="0">
                              <a:latin typeface="Cambria Math" panose="02040503050406030204" pitchFamily="18" charset="0"/>
                            </a:rPr>
                            <m:t>0</m:t>
                          </m:r>
                        </m:sub>
                      </m:sSub>
                      <m:r>
                        <a:rPr lang="da-DK" sz="3200" i="1" smtClean="0">
                          <a:latin typeface="Cambria Math" panose="02040503050406030204" pitchFamily="18" charset="0"/>
                        </a:rPr>
                        <m:t>·</m:t>
                      </m:r>
                      <m:sSup>
                        <m:sSupPr>
                          <m:ctrlPr>
                            <a:rPr lang="da-DK" sz="3200" i="1" smtClean="0">
                              <a:latin typeface="Cambria Math" panose="02040503050406030204" pitchFamily="18" charset="0"/>
                            </a:rPr>
                          </m:ctrlPr>
                        </m:sSupPr>
                        <m:e>
                          <m:r>
                            <a:rPr lang="da-DK" sz="3200" i="1" smtClean="0">
                              <a:latin typeface="Cambria Math" panose="02040503050406030204" pitchFamily="18" charset="0"/>
                            </a:rPr>
                            <m:t>𝑒</m:t>
                          </m:r>
                        </m:e>
                        <m:sup>
                          <m:r>
                            <a:rPr lang="da-DK" sz="3200" i="1" smtClean="0">
                              <a:latin typeface="Cambria Math" panose="02040503050406030204" pitchFamily="18" charset="0"/>
                            </a:rPr>
                            <m:t>−</m:t>
                          </m:r>
                          <m:r>
                            <a:rPr lang="da-DK" sz="3200" i="1">
                              <a:latin typeface="Cambria Math" panose="02040503050406030204" pitchFamily="18" charset="0"/>
                            </a:rPr>
                            <m:t>𝜇</m:t>
                          </m:r>
                          <m:r>
                            <a:rPr lang="da-DK" sz="3200" i="1" smtClean="0">
                              <a:latin typeface="Cambria Math" panose="02040503050406030204" pitchFamily="18" charset="0"/>
                            </a:rPr>
                            <m:t>𝑥</m:t>
                          </m:r>
                        </m:sup>
                      </m:sSup>
                    </m:oMath>
                  </m:oMathPara>
                </a14:m>
                <a:endParaRPr lang="da-DK" sz="3200" dirty="0"/>
              </a:p>
              <a:p>
                <a:pPr marL="0" indent="0">
                  <a:buFont typeface="Arial" panose="020B0604020202020204" pitchFamily="34" charset="0"/>
                  <a:buNone/>
                </a:pPr>
                <a:endParaRPr lang="da-DK" sz="3200" dirty="0"/>
              </a:p>
              <a:p>
                <a:r>
                  <a:rPr lang="da-DK" i="1" dirty="0">
                    <a:latin typeface="Cambria Math" panose="02040503050406030204" pitchFamily="18" charset="0"/>
                  </a:rPr>
                  <a:t>I </a:t>
                </a:r>
                <a:r>
                  <a:rPr lang="da-DK" dirty="0">
                    <a:latin typeface="Work Sans  "/>
                  </a:rPr>
                  <a:t>er intensiteten, og </a:t>
                </a:r>
                <a:r>
                  <a:rPr lang="da-DK" i="1" dirty="0">
                    <a:latin typeface="Cambria Math" panose="02040503050406030204" pitchFamily="18" charset="0"/>
                  </a:rPr>
                  <a:t>Io</a:t>
                </a:r>
                <a:r>
                  <a:rPr lang="da-DK" dirty="0">
                    <a:latin typeface="Cambria Math" panose="02040503050406030204" pitchFamily="18" charset="0"/>
                  </a:rPr>
                  <a:t> </a:t>
                </a:r>
                <a:r>
                  <a:rPr lang="da-DK" dirty="0"/>
                  <a:t>er intensiteten, før strålingen rammer materialet</a:t>
                </a:r>
              </a:p>
              <a:p>
                <a14:m>
                  <m:oMath xmlns:m="http://schemas.openxmlformats.org/officeDocument/2006/math">
                    <m:r>
                      <a:rPr lang="da-DK" i="1">
                        <a:latin typeface="Cambria Math" panose="02040503050406030204" pitchFamily="18" charset="0"/>
                      </a:rPr>
                      <m:t>𝜇</m:t>
                    </m:r>
                  </m:oMath>
                </a14:m>
                <a:r>
                  <a:rPr lang="da-DK" dirty="0"/>
                  <a:t> er absorptionskoefficienten (afhængigt af materiale, energi)</a:t>
                </a:r>
              </a:p>
              <a:p>
                <a:r>
                  <a:rPr lang="da-DK" dirty="0"/>
                  <a:t>x er tykkelsen af materialet</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da-DK" sz="3200" i="1" smtClean="0">
                              <a:latin typeface="Cambria Math" panose="02040503050406030204" pitchFamily="18" charset="0"/>
                            </a:rPr>
                          </m:ctrlPr>
                        </m:sSubPr>
                        <m:e>
                          <m:r>
                            <a:rPr lang="da-DK" sz="3200" i="1" smtClean="0">
                              <a:latin typeface="Cambria Math" panose="02040503050406030204" pitchFamily="18" charset="0"/>
                            </a:rPr>
                            <m:t>𝑋</m:t>
                          </m:r>
                        </m:e>
                        <m:sub>
                          <m:r>
                            <a:rPr lang="da-DK" sz="3200" i="1" smtClean="0">
                              <a:latin typeface="Cambria Math" panose="02040503050406030204" pitchFamily="18" charset="0"/>
                            </a:rPr>
                            <m:t>½</m:t>
                          </m:r>
                        </m:sub>
                      </m:sSub>
                      <m:r>
                        <a:rPr lang="da-DK" sz="3200" i="1" smtClean="0">
                          <a:latin typeface="Cambria Math" panose="02040503050406030204" pitchFamily="18" charset="0"/>
                        </a:rPr>
                        <m:t>=</m:t>
                      </m:r>
                      <m:f>
                        <m:fPr>
                          <m:ctrlPr>
                            <a:rPr lang="da-DK" sz="3200" i="1" smtClean="0">
                              <a:latin typeface="Cambria Math" panose="02040503050406030204" pitchFamily="18" charset="0"/>
                            </a:rPr>
                          </m:ctrlPr>
                        </m:fPr>
                        <m:num>
                          <m:func>
                            <m:funcPr>
                              <m:ctrlPr>
                                <a:rPr lang="da-DK" sz="3200" i="1" smtClean="0">
                                  <a:latin typeface="Cambria Math" panose="02040503050406030204" pitchFamily="18" charset="0"/>
                                </a:rPr>
                              </m:ctrlPr>
                            </m:funcPr>
                            <m:fName>
                              <m:r>
                                <m:rPr>
                                  <m:sty m:val="p"/>
                                </m:rPr>
                                <a:rPr lang="da-DK" sz="3200" smtClean="0">
                                  <a:latin typeface="Cambria Math" panose="02040503050406030204" pitchFamily="18" charset="0"/>
                                </a:rPr>
                                <m:t>ln</m:t>
                              </m:r>
                            </m:fName>
                            <m:e>
                              <m:d>
                                <m:dPr>
                                  <m:ctrlPr>
                                    <a:rPr lang="da-DK" sz="3200" i="1" smtClean="0">
                                      <a:latin typeface="Cambria Math" panose="02040503050406030204" pitchFamily="18" charset="0"/>
                                    </a:rPr>
                                  </m:ctrlPr>
                                </m:dPr>
                                <m:e>
                                  <m:r>
                                    <a:rPr lang="da-DK" sz="3200" i="1" smtClean="0">
                                      <a:latin typeface="Cambria Math" panose="02040503050406030204" pitchFamily="18" charset="0"/>
                                    </a:rPr>
                                    <m:t>2</m:t>
                                  </m:r>
                                </m:e>
                              </m:d>
                            </m:e>
                          </m:func>
                        </m:num>
                        <m:den>
                          <m:r>
                            <a:rPr lang="da-DK" sz="3200" i="1" smtClean="0">
                              <a:latin typeface="Cambria Math" panose="02040503050406030204" pitchFamily="18" charset="0"/>
                            </a:rPr>
                            <m:t>𝜇</m:t>
                          </m:r>
                        </m:den>
                      </m:f>
                    </m:oMath>
                  </m:oMathPara>
                </a14:m>
                <a:endParaRPr lang="da-DK" dirty="0"/>
              </a:p>
              <a:p>
                <a14:m>
                  <m:oMath xmlns:m="http://schemas.openxmlformats.org/officeDocument/2006/math">
                    <m:sSub>
                      <m:sSubPr>
                        <m:ctrlPr>
                          <a:rPr lang="da-DK" i="1">
                            <a:latin typeface="Cambria Math" panose="02040503050406030204" pitchFamily="18" charset="0"/>
                          </a:rPr>
                        </m:ctrlPr>
                      </m:sSubPr>
                      <m:e>
                        <m:r>
                          <a:rPr lang="da-DK" i="1">
                            <a:latin typeface="Cambria Math" panose="02040503050406030204" pitchFamily="18" charset="0"/>
                          </a:rPr>
                          <m:t>𝑋</m:t>
                        </m:r>
                      </m:e>
                      <m:sub>
                        <m:r>
                          <a:rPr lang="da-DK" i="1">
                            <a:latin typeface="Cambria Math" panose="02040503050406030204" pitchFamily="18" charset="0"/>
                          </a:rPr>
                          <m:t>½</m:t>
                        </m:r>
                      </m:sub>
                    </m:sSub>
                  </m:oMath>
                </a14:m>
                <a:r>
                  <a:rPr lang="da-DK" dirty="0"/>
                  <a:t> er halveringstykkelsen</a:t>
                </a:r>
              </a:p>
            </p:txBody>
          </p:sp>
        </mc:Choice>
        <mc:Fallback xmlns="">
          <p:sp>
            <p:nvSpPr>
              <p:cNvPr id="4" name="Pladsholder til indhold 2">
                <a:extLst>
                  <a:ext uri="{FF2B5EF4-FFF2-40B4-BE49-F238E27FC236}">
                    <a16:creationId xmlns:a16="http://schemas.microsoft.com/office/drawing/2014/main" id="{C3E40FFD-FB9A-BC15-CDB9-1F79AD8BD5B7}"/>
                  </a:ext>
                </a:extLst>
              </p:cNvPr>
              <p:cNvSpPr txBox="1">
                <a:spLocks noRot="1" noChangeAspect="1" noMove="1" noResize="1" noEditPoints="1" noAdjustHandles="1" noChangeArrowheads="1" noChangeShapeType="1" noTextEdit="1"/>
              </p:cNvSpPr>
              <p:nvPr/>
            </p:nvSpPr>
            <p:spPr>
              <a:xfrm>
                <a:off x="695325" y="1474219"/>
                <a:ext cx="8101013" cy="4248000"/>
              </a:xfrm>
              <a:prstGeom prst="rect">
                <a:avLst/>
              </a:prstGeom>
              <a:blipFill>
                <a:blip r:embed="rId2"/>
                <a:stretch>
                  <a:fillRect l="-1505"/>
                </a:stretch>
              </a:blipFill>
            </p:spPr>
            <p:txBody>
              <a:bodyPr/>
              <a:lstStyle/>
              <a:p>
                <a:r>
                  <a:rPr lang="da-DK">
                    <a:noFill/>
                  </a:rPr>
                  <a:t> </a:t>
                </a:r>
              </a:p>
            </p:txBody>
          </p:sp>
        </mc:Fallback>
      </mc:AlternateContent>
    </p:spTree>
    <p:extLst>
      <p:ext uri="{BB962C8B-B14F-4D97-AF65-F5344CB8AC3E}">
        <p14:creationId xmlns:p14="http://schemas.microsoft.com/office/powerpoint/2010/main" val="17728603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AB34B-6923-ADF4-6712-77CBA6031C79}"/>
              </a:ext>
            </a:extLst>
          </p:cNvPr>
          <p:cNvSpPr>
            <a:spLocks noGrp="1"/>
          </p:cNvSpPr>
          <p:nvPr>
            <p:ph type="title"/>
          </p:nvPr>
        </p:nvSpPr>
        <p:spPr/>
        <p:txBody>
          <a:bodyPr/>
          <a:lstStyle/>
          <a:p>
            <a:r>
              <a:rPr lang="da-DK" dirty="0"/>
              <a:t>Afstand til kilden</a:t>
            </a:r>
          </a:p>
        </p:txBody>
      </p:sp>
      <mc:AlternateContent xmlns:mc="http://schemas.openxmlformats.org/markup-compatibility/2006" xmlns:a14="http://schemas.microsoft.com/office/drawing/2010/main">
        <mc:Choice Requires="a14">
          <p:sp>
            <p:nvSpPr>
              <p:cNvPr id="3" name="Pladsholder til indhold 2">
                <a:extLst>
                  <a:ext uri="{FF2B5EF4-FFF2-40B4-BE49-F238E27FC236}">
                    <a16:creationId xmlns:a16="http://schemas.microsoft.com/office/drawing/2014/main" id="{7FF4077B-025F-8B90-33D4-AEAEA07D23AC}"/>
                  </a:ext>
                </a:extLst>
              </p:cNvPr>
              <p:cNvSpPr>
                <a:spLocks noGrp="1"/>
              </p:cNvSpPr>
              <p:nvPr>
                <p:ph idx="1"/>
              </p:nvPr>
            </p:nvSpPr>
            <p:spPr>
              <a:xfrm>
                <a:off x="695325" y="1332000"/>
                <a:ext cx="6921879" cy="4248000"/>
              </a:xfrm>
            </p:spPr>
            <p:txBody>
              <a:bodyPr/>
              <a:lstStyle/>
              <a:p>
                <a:r>
                  <a:rPr lang="da-DK" sz="1800" dirty="0">
                    <a:latin typeface="Work Sans" pitchFamily="2" charset="0"/>
                    <a:ea typeface="+mn-lt"/>
                    <a:cs typeface="+mn-lt"/>
                  </a:rPr>
                  <a:t>Arealet af en kugle er givet ved </a:t>
                </a:r>
                <a14:m>
                  <m:oMath xmlns:m="http://schemas.openxmlformats.org/officeDocument/2006/math">
                    <m:r>
                      <a:rPr lang="da-DK" sz="1800" i="1" smtClean="0">
                        <a:latin typeface="Cambria Math" panose="02040503050406030204" pitchFamily="18" charset="0"/>
                        <a:ea typeface="+mn-lt"/>
                        <a:cs typeface="+mn-lt"/>
                      </a:rPr>
                      <m:t>𝐴</m:t>
                    </m:r>
                    <m:r>
                      <a:rPr lang="da-DK" sz="1800" i="1" smtClean="0">
                        <a:latin typeface="Cambria Math" panose="02040503050406030204" pitchFamily="18" charset="0"/>
                        <a:ea typeface="+mn-lt"/>
                        <a:cs typeface="+mn-lt"/>
                      </a:rPr>
                      <m:t>=4⋅</m:t>
                    </m:r>
                    <m:r>
                      <a:rPr lang="el-GR" sz="1800" i="1" smtClean="0">
                        <a:latin typeface="Cambria Math" panose="02040503050406030204" pitchFamily="18" charset="0"/>
                        <a:ea typeface="+mn-lt"/>
                        <a:cs typeface="+mn-lt"/>
                      </a:rPr>
                      <m:t>𝜋</m:t>
                    </m:r>
                    <m:r>
                      <a:rPr lang="da-DK" sz="1800" b="0" i="1" smtClean="0">
                        <a:latin typeface="Cambria Math" panose="02040503050406030204" pitchFamily="18" charset="0"/>
                        <a:ea typeface="+mn-lt"/>
                        <a:cs typeface="+mn-lt"/>
                      </a:rPr>
                      <m:t>⋅</m:t>
                    </m:r>
                    <m:sSup>
                      <m:sSupPr>
                        <m:ctrlPr>
                          <a:rPr lang="da-DK" sz="1800" i="1" smtClean="0">
                            <a:latin typeface="Cambria Math" panose="02040503050406030204" pitchFamily="18" charset="0"/>
                            <a:ea typeface="+mn-lt"/>
                            <a:cs typeface="+mn-lt"/>
                          </a:rPr>
                        </m:ctrlPr>
                      </m:sSupPr>
                      <m:e>
                        <m:r>
                          <a:rPr lang="da-DK" sz="1800" i="1" smtClean="0">
                            <a:latin typeface="Cambria Math" panose="02040503050406030204" pitchFamily="18" charset="0"/>
                            <a:ea typeface="+mn-lt"/>
                            <a:cs typeface="+mn-lt"/>
                          </a:rPr>
                          <m:t>𝑟</m:t>
                        </m:r>
                      </m:e>
                      <m:sup>
                        <m:r>
                          <a:rPr lang="da-DK" sz="1800" i="1" smtClean="0">
                            <a:latin typeface="Cambria Math" panose="02040503050406030204" pitchFamily="18" charset="0"/>
                            <a:ea typeface="+mn-lt"/>
                            <a:cs typeface="+mn-lt"/>
                          </a:rPr>
                          <m:t>2</m:t>
                        </m:r>
                      </m:sup>
                    </m:sSup>
                  </m:oMath>
                </a14:m>
                <a:endParaRPr lang="da-DK" sz="1800" dirty="0">
                  <a:latin typeface="Work Sans" pitchFamily="2" charset="0"/>
                  <a:ea typeface="+mn-lt"/>
                  <a:cs typeface="+mn-lt"/>
                </a:endParaRPr>
              </a:p>
              <a:p>
                <a:r>
                  <a:rPr lang="da-DK" sz="1800" dirty="0">
                    <a:latin typeface="Work Sans" pitchFamily="2" charset="0"/>
                    <a:ea typeface="+mn-lt"/>
                    <a:cs typeface="+mn-lt"/>
                  </a:rPr>
                  <a:t>Hvis vi antager, at partikler ikke forsvinder (gælder cirka for fotoner), så er det samlede antal konstant.</a:t>
                </a:r>
                <a:r>
                  <a:rPr lang="da-DK" sz="1800" dirty="0">
                    <a:latin typeface="Work Sans" pitchFamily="2" charset="0"/>
                    <a:cs typeface="Arial"/>
                  </a:rPr>
                  <a:t> </a:t>
                </a:r>
                <a:endParaRPr lang="da-DK" sz="1800" dirty="0">
                  <a:latin typeface="Work Sans" pitchFamily="2" charset="0"/>
                  <a:ea typeface="+mn-lt"/>
                  <a:cs typeface="+mn-lt"/>
                </a:endParaRPr>
              </a:p>
              <a:p>
                <a:r>
                  <a:rPr lang="da-DK" sz="1800" dirty="0">
                    <a:latin typeface="Work Sans" pitchFamily="2" charset="0"/>
                    <a:ea typeface="+mn-lt"/>
                    <a:cs typeface="+mn-lt"/>
                  </a:rPr>
                  <a:t>Tælletallet vil derfor falde, fordi partiklerne spredes over en større kugleskal</a:t>
                </a:r>
                <a:r>
                  <a:rPr lang="da-DK" sz="1800" dirty="0">
                    <a:latin typeface="Work Sans" pitchFamily="2" charset="0"/>
                    <a:ea typeface="+mn-lt"/>
                    <a:cs typeface="Arial"/>
                  </a:rPr>
                  <a:t>.</a:t>
                </a:r>
              </a:p>
              <a:p>
                <a14:m>
                  <m:oMath xmlns:m="http://schemas.openxmlformats.org/officeDocument/2006/math">
                    <m:r>
                      <a:rPr lang="da-DK" sz="1800" b="0" i="1" smtClean="0">
                        <a:latin typeface="Cambria Math" panose="02040503050406030204" pitchFamily="18" charset="0"/>
                        <a:cs typeface="Calibri"/>
                      </a:rPr>
                      <m:t>𝑡</m:t>
                    </m:r>
                    <m:r>
                      <a:rPr lang="da-DK" sz="1800" b="0" i="1" smtClean="0">
                        <a:latin typeface="Cambria Math" panose="02040503050406030204" pitchFamily="18" charset="0"/>
                        <a:cs typeface="Calibri"/>
                      </a:rPr>
                      <m:t>æ</m:t>
                    </m:r>
                    <m:r>
                      <a:rPr lang="da-DK" sz="1800" b="0" i="1" smtClean="0">
                        <a:latin typeface="Cambria Math" panose="02040503050406030204" pitchFamily="18" charset="0"/>
                        <a:cs typeface="Calibri"/>
                      </a:rPr>
                      <m:t>𝑙𝑙𝑒𝑡𝑎𝑙</m:t>
                    </m:r>
                    <m:r>
                      <a:rPr lang="da-DK" sz="1800" b="0" i="1" smtClean="0">
                        <a:latin typeface="Cambria Math" panose="02040503050406030204" pitchFamily="18" charset="0"/>
                        <a:cs typeface="Calibri"/>
                      </a:rPr>
                      <m:t>=</m:t>
                    </m:r>
                    <m:r>
                      <a:rPr lang="da-DK" sz="1800" b="0" i="1" smtClean="0">
                        <a:latin typeface="Cambria Math" panose="02040503050406030204" pitchFamily="18" charset="0"/>
                        <a:cs typeface="Calibri"/>
                      </a:rPr>
                      <m:t>𝑘𝑜𝑛𝑠𝑡𝑎𝑛𝑡</m:t>
                    </m:r>
                    <m:r>
                      <a:rPr lang="da-DK" sz="1800" b="0" i="1" smtClean="0">
                        <a:latin typeface="Cambria Math" panose="02040503050406030204" pitchFamily="18" charset="0"/>
                        <a:cs typeface="Calibri"/>
                      </a:rPr>
                      <m:t>⋅</m:t>
                    </m:r>
                    <m:f>
                      <m:fPr>
                        <m:ctrlPr>
                          <a:rPr lang="da-DK" sz="1800" b="0" i="1" smtClean="0">
                            <a:latin typeface="Cambria Math" panose="02040503050406030204" pitchFamily="18" charset="0"/>
                            <a:cs typeface="Calibri"/>
                          </a:rPr>
                        </m:ctrlPr>
                      </m:fPr>
                      <m:num>
                        <m:r>
                          <a:rPr lang="da-DK" sz="1800" b="0" i="1" smtClean="0">
                            <a:latin typeface="Cambria Math" panose="02040503050406030204" pitchFamily="18" charset="0"/>
                            <a:cs typeface="Calibri"/>
                          </a:rPr>
                          <m:t>1</m:t>
                        </m:r>
                      </m:num>
                      <m:den>
                        <m:sSup>
                          <m:sSupPr>
                            <m:ctrlPr>
                              <a:rPr lang="da-DK" sz="1800" b="0" i="1" smtClean="0">
                                <a:latin typeface="Cambria Math" panose="02040503050406030204" pitchFamily="18" charset="0"/>
                                <a:cs typeface="Calibri"/>
                              </a:rPr>
                            </m:ctrlPr>
                          </m:sSupPr>
                          <m:e>
                            <m:r>
                              <a:rPr lang="da-DK" sz="1800" b="0" i="1" smtClean="0">
                                <a:latin typeface="Cambria Math" panose="02040503050406030204" pitchFamily="18" charset="0"/>
                                <a:cs typeface="Calibri"/>
                              </a:rPr>
                              <m:t>𝑟</m:t>
                            </m:r>
                          </m:e>
                          <m:sup>
                            <m:r>
                              <a:rPr lang="da-DK" sz="1800" b="0" i="1" smtClean="0">
                                <a:latin typeface="Cambria Math" panose="02040503050406030204" pitchFamily="18" charset="0"/>
                                <a:cs typeface="Calibri"/>
                              </a:rPr>
                              <m:t>2</m:t>
                            </m:r>
                          </m:sup>
                        </m:sSup>
                      </m:den>
                    </m:f>
                  </m:oMath>
                </a14:m>
                <a:endParaRPr lang="da-DK" sz="1800" dirty="0">
                  <a:latin typeface="Work Sans" pitchFamily="2" charset="0"/>
                  <a:cs typeface="Calibri"/>
                </a:endParaRPr>
              </a:p>
              <a:p>
                <a:r>
                  <a:rPr lang="da-DK" sz="1800" dirty="0">
                    <a:latin typeface="Work Sans" pitchFamily="2" charset="0"/>
                    <a:ea typeface="+mn-lt"/>
                    <a:cs typeface="+mn-lt"/>
                  </a:rPr>
                  <a:t>Hvor </a:t>
                </a:r>
                <a14:m>
                  <m:oMath xmlns:m="http://schemas.openxmlformats.org/officeDocument/2006/math">
                    <m:r>
                      <a:rPr lang="da-DK" sz="1800" b="0" i="1" smtClean="0">
                        <a:latin typeface="Cambria Math" panose="02040503050406030204" pitchFamily="18" charset="0"/>
                        <a:ea typeface="+mn-lt"/>
                        <a:cs typeface="+mn-lt"/>
                      </a:rPr>
                      <m:t>𝑟</m:t>
                    </m:r>
                    <m:r>
                      <a:rPr lang="da-DK" sz="1800" b="0" i="1" smtClean="0">
                        <a:latin typeface="Cambria Math" panose="02040503050406030204" pitchFamily="18" charset="0"/>
                        <a:ea typeface="+mn-lt"/>
                        <a:cs typeface="+mn-lt"/>
                      </a:rPr>
                      <m:t> </m:t>
                    </m:r>
                  </m:oMath>
                </a14:m>
                <a:r>
                  <a:rPr lang="da-DK" sz="1800" dirty="0">
                    <a:latin typeface="Work Sans" pitchFamily="2" charset="0"/>
                    <a:ea typeface="+mn-lt"/>
                    <a:cs typeface="+mn-lt"/>
                  </a:rPr>
                  <a:t>er afstanden til kilden.</a:t>
                </a:r>
                <a:endParaRPr lang="da-DK" sz="1800" dirty="0">
                  <a:latin typeface="Work Sans" pitchFamily="2" charset="0"/>
                </a:endParaRPr>
              </a:p>
              <a:p>
                <a:endParaRPr lang="da-DK" dirty="0"/>
              </a:p>
            </p:txBody>
          </p:sp>
        </mc:Choice>
        <mc:Fallback xmlns="">
          <p:sp>
            <p:nvSpPr>
              <p:cNvPr id="3" name="Pladsholder til indhold 2">
                <a:extLst>
                  <a:ext uri="{FF2B5EF4-FFF2-40B4-BE49-F238E27FC236}">
                    <a16:creationId xmlns:a16="http://schemas.microsoft.com/office/drawing/2014/main" id="{7FF4077B-025F-8B90-33D4-AEAEA07D23AC}"/>
                  </a:ext>
                </a:extLst>
              </p:cNvPr>
              <p:cNvSpPr>
                <a:spLocks noGrp="1" noRot="1" noChangeAspect="1" noMove="1" noResize="1" noEditPoints="1" noAdjustHandles="1" noChangeArrowheads="1" noChangeShapeType="1" noTextEdit="1"/>
              </p:cNvSpPr>
              <p:nvPr>
                <p:ph idx="1"/>
              </p:nvPr>
            </p:nvSpPr>
            <p:spPr>
              <a:xfrm>
                <a:off x="695325" y="1332000"/>
                <a:ext cx="6921879" cy="4248000"/>
              </a:xfrm>
              <a:blipFill>
                <a:blip r:embed="rId3"/>
                <a:stretch>
                  <a:fillRect l="-1849" t="-862"/>
                </a:stretch>
              </a:blipFill>
            </p:spPr>
            <p:txBody>
              <a:bodyPr/>
              <a:lstStyle/>
              <a:p>
                <a:r>
                  <a:rPr lang="da-DK">
                    <a:noFill/>
                  </a:rPr>
                  <a:t> </a:t>
                </a:r>
              </a:p>
            </p:txBody>
          </p:sp>
        </mc:Fallback>
      </mc:AlternateContent>
      <p:pic>
        <p:nvPicPr>
          <p:cNvPr id="4" name="Billede 3">
            <a:extLst>
              <a:ext uri="{FF2B5EF4-FFF2-40B4-BE49-F238E27FC236}">
                <a16:creationId xmlns:a16="http://schemas.microsoft.com/office/drawing/2014/main" id="{99569FC9-EA59-929E-388E-FBD45382738C}"/>
              </a:ext>
            </a:extLst>
          </p:cNvPr>
          <p:cNvPicPr/>
          <p:nvPr/>
        </p:nvPicPr>
        <p:blipFill>
          <a:blip r:embed="rId4" cstate="print"/>
          <a:srcRect/>
          <a:stretch>
            <a:fillRect/>
          </a:stretch>
        </p:blipFill>
        <p:spPr bwMode="auto">
          <a:xfrm>
            <a:off x="7481861" y="1217974"/>
            <a:ext cx="4421200" cy="2798223"/>
          </a:xfrm>
          <a:prstGeom prst="rect">
            <a:avLst/>
          </a:prstGeom>
          <a:noFill/>
          <a:ln w="9525">
            <a:noFill/>
            <a:miter lim="800000"/>
            <a:headEnd/>
            <a:tailEnd/>
          </a:ln>
        </p:spPr>
      </p:pic>
      <p:sp>
        <p:nvSpPr>
          <p:cNvPr id="5" name="Tekstfelt 4">
            <a:extLst>
              <a:ext uri="{FF2B5EF4-FFF2-40B4-BE49-F238E27FC236}">
                <a16:creationId xmlns:a16="http://schemas.microsoft.com/office/drawing/2014/main" id="{12A269F3-70F6-82F1-BE74-2255B054E44A}"/>
              </a:ext>
            </a:extLst>
          </p:cNvPr>
          <p:cNvSpPr txBox="1"/>
          <p:nvPr/>
        </p:nvSpPr>
        <p:spPr>
          <a:xfrm>
            <a:off x="8194115" y="4066620"/>
            <a:ext cx="3626069" cy="507831"/>
          </a:xfrm>
          <a:prstGeom prst="rect">
            <a:avLst/>
          </a:prstGeom>
          <a:noFill/>
        </p:spPr>
        <p:txBody>
          <a:bodyPr wrap="square" rtlCol="0">
            <a:spAutoFit/>
          </a:bodyPr>
          <a:lstStyle/>
          <a:p>
            <a:r>
              <a:rPr lang="da-DK" sz="900" i="1" dirty="0">
                <a:latin typeface="Work Sans" pitchFamily="2" charset="0"/>
              </a:rPr>
              <a:t>Credit: </a:t>
            </a:r>
            <a:r>
              <a:rPr lang="da-DK" sz="900" i="1" dirty="0" err="1">
                <a:latin typeface="Work Sans" pitchFamily="2" charset="0"/>
              </a:rPr>
              <a:t>Borb</a:t>
            </a:r>
            <a:r>
              <a:rPr lang="da-DK" sz="900" i="1" dirty="0">
                <a:latin typeface="Work Sans" pitchFamily="2" charset="0"/>
              </a:rPr>
              <a:t>, fra </a:t>
            </a:r>
            <a:r>
              <a:rPr lang="da-DK" sz="900" b="0" i="1" dirty="0">
                <a:solidFill>
                  <a:srgbClr val="202122"/>
                </a:solidFill>
                <a:effectLst/>
                <a:latin typeface="Work Sans" pitchFamily="2" charset="0"/>
              </a:rPr>
              <a:t>Wikimedia Commons: https://da.wikipedia.org/wiki/Afstandskvadratloven#/media/Fil:Inverse_square_law.svg</a:t>
            </a:r>
            <a:endParaRPr lang="da-DK" sz="900" i="1" dirty="0">
              <a:latin typeface="Work Sans" pitchFamily="2" charset="0"/>
            </a:endParaRPr>
          </a:p>
        </p:txBody>
      </p:sp>
    </p:spTree>
    <p:extLst>
      <p:ext uri="{BB962C8B-B14F-4D97-AF65-F5344CB8AC3E}">
        <p14:creationId xmlns:p14="http://schemas.microsoft.com/office/powerpoint/2010/main" val="323620320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463C8-D089-18EE-ED55-39E9919B1FC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1B3382-30D3-4423-7E68-A1FF23DBCE26}"/>
              </a:ext>
            </a:extLst>
          </p:cNvPr>
          <p:cNvSpPr>
            <a:spLocks noGrp="1"/>
          </p:cNvSpPr>
          <p:nvPr>
            <p:ph type="title"/>
          </p:nvPr>
        </p:nvSpPr>
        <p:spPr/>
        <p:txBody>
          <a:bodyPr/>
          <a:lstStyle/>
          <a:p>
            <a:r>
              <a:rPr lang="da-DK" dirty="0"/>
              <a:t>Data til halveringstid</a:t>
            </a:r>
          </a:p>
        </p:txBody>
      </p:sp>
      <p:sp>
        <p:nvSpPr>
          <p:cNvPr id="7" name="Pladsholder til indhold 6">
            <a:extLst>
              <a:ext uri="{FF2B5EF4-FFF2-40B4-BE49-F238E27FC236}">
                <a16:creationId xmlns:a16="http://schemas.microsoft.com/office/drawing/2014/main" id="{EE7110B2-A61B-5EDE-7C56-C0524E435FDB}"/>
              </a:ext>
            </a:extLst>
          </p:cNvPr>
          <p:cNvSpPr>
            <a:spLocks noGrp="1"/>
          </p:cNvSpPr>
          <p:nvPr>
            <p:ph idx="1"/>
          </p:nvPr>
        </p:nvSpPr>
        <p:spPr>
          <a:xfrm>
            <a:off x="2700000" y="1332000"/>
            <a:ext cx="6082980" cy="4248000"/>
          </a:xfrm>
        </p:spPr>
        <p:txBody>
          <a:bodyPr/>
          <a:lstStyle/>
          <a:p>
            <a:r>
              <a:rPr lang="da-DK" sz="1800" dirty="0"/>
              <a:t>Hvilke kurvetilpasninger skal vælges til forsøget?</a:t>
            </a:r>
          </a:p>
          <a:p>
            <a:r>
              <a:rPr lang="da-DK" sz="1800" dirty="0"/>
              <a:t>Hvilke informationer kan man få fra de forskellige kurvetilpasninger?</a:t>
            </a:r>
            <a:endParaRPr lang="da-DK" dirty="0"/>
          </a:p>
        </p:txBody>
      </p:sp>
      <p:pic>
        <p:nvPicPr>
          <p:cNvPr id="5" name="Billede 4" descr="Et billede, der indeholder tekst, Kurve, skærmbillede, nummer/tal&#10;&#10;Beskrivelsen er genereret automatisk">
            <a:extLst>
              <a:ext uri="{FF2B5EF4-FFF2-40B4-BE49-F238E27FC236}">
                <a16:creationId xmlns:a16="http://schemas.microsoft.com/office/drawing/2014/main" id="{C6EA72F7-6172-CBA8-E1AA-2C79D1853B04}"/>
              </a:ext>
            </a:extLst>
          </p:cNvPr>
          <p:cNvPicPr>
            <a:picLocks noChangeAspect="1"/>
          </p:cNvPicPr>
          <p:nvPr/>
        </p:nvPicPr>
        <p:blipFill>
          <a:blip r:embed="rId3"/>
          <a:stretch>
            <a:fillRect/>
          </a:stretch>
        </p:blipFill>
        <p:spPr>
          <a:xfrm>
            <a:off x="5109409" y="2684477"/>
            <a:ext cx="5264092" cy="3205830"/>
          </a:xfrm>
          <a:prstGeom prst="rect">
            <a:avLst/>
          </a:prstGeom>
        </p:spPr>
      </p:pic>
      <mc:AlternateContent xmlns:mc="http://schemas.openxmlformats.org/markup-compatibility/2006" xmlns:a14="http://schemas.microsoft.com/office/drawing/2010/main">
        <mc:Choice Requires="a14">
          <p:sp>
            <p:nvSpPr>
              <p:cNvPr id="6" name="Tekstfelt 5">
                <a:extLst>
                  <a:ext uri="{FF2B5EF4-FFF2-40B4-BE49-F238E27FC236}">
                    <a16:creationId xmlns:a16="http://schemas.microsoft.com/office/drawing/2014/main" id="{1B095760-3768-1337-E686-AFA1D2BA76C6}"/>
                  </a:ext>
                </a:extLst>
              </p:cNvPr>
              <p:cNvSpPr txBox="1"/>
              <p:nvPr/>
            </p:nvSpPr>
            <p:spPr>
              <a:xfrm>
                <a:off x="2587229" y="2567031"/>
                <a:ext cx="1863318" cy="938206"/>
              </a:xfrm>
              <a:prstGeom prst="rect">
                <a:avLst/>
              </a:prstGeom>
              <a:noFill/>
            </p:spPr>
            <p:txBody>
              <a:bodyPr wrap="square" rtlCol="0">
                <a:spAutoFit/>
              </a:bodyPr>
              <a:lstStyle/>
              <a:p>
                <a:pPr marL="0" indent="0">
                  <a:lnSpc>
                    <a:spcPct val="150000"/>
                  </a:lnSpc>
                  <a:buNone/>
                </a:pPr>
                <a14:m>
                  <m:oMathPara xmlns:m="http://schemas.openxmlformats.org/officeDocument/2006/math">
                    <m:oMathParaPr>
                      <m:jc m:val="centerGroup"/>
                    </m:oMathParaPr>
                    <m:oMath xmlns:m="http://schemas.openxmlformats.org/officeDocument/2006/math">
                      <m:r>
                        <a:rPr lang="da-DK" sz="1800" b="0" i="1" smtClean="0">
                          <a:latin typeface="Cambria Math" panose="02040503050406030204" pitchFamily="18" charset="0"/>
                        </a:rPr>
                        <m:t>𝑁</m:t>
                      </m:r>
                      <m:d>
                        <m:dPr>
                          <m:ctrlPr>
                            <a:rPr lang="da-DK" sz="1800" b="0" i="1" smtClean="0">
                              <a:latin typeface="Cambria Math" panose="02040503050406030204" pitchFamily="18" charset="0"/>
                            </a:rPr>
                          </m:ctrlPr>
                        </m:dPr>
                        <m:e>
                          <m:r>
                            <a:rPr lang="da-DK" sz="1800" b="0" i="1" smtClean="0">
                              <a:latin typeface="Cambria Math" panose="02040503050406030204" pitchFamily="18" charset="0"/>
                            </a:rPr>
                            <m:t>𝑡</m:t>
                          </m:r>
                        </m:e>
                      </m:d>
                      <m:r>
                        <a:rPr lang="da-DK" sz="1800" b="0" i="1" smtClean="0">
                          <a:latin typeface="Cambria Math" panose="02040503050406030204" pitchFamily="18" charset="0"/>
                        </a:rPr>
                        <m:t>=</m:t>
                      </m:r>
                      <m:sSub>
                        <m:sSubPr>
                          <m:ctrlPr>
                            <a:rPr lang="da-DK" sz="1800" b="0" i="1" smtClean="0">
                              <a:latin typeface="Cambria Math" panose="02040503050406030204" pitchFamily="18" charset="0"/>
                            </a:rPr>
                          </m:ctrlPr>
                        </m:sSubPr>
                        <m:e>
                          <m:r>
                            <a:rPr lang="da-DK" sz="1800" b="0" i="1" smtClean="0">
                              <a:latin typeface="Cambria Math" panose="02040503050406030204" pitchFamily="18" charset="0"/>
                            </a:rPr>
                            <m:t>𝑁</m:t>
                          </m:r>
                        </m:e>
                        <m:sub>
                          <m:r>
                            <a:rPr lang="da-DK" sz="1800" b="0" i="1" smtClean="0">
                              <a:latin typeface="Cambria Math" panose="02040503050406030204" pitchFamily="18" charset="0"/>
                            </a:rPr>
                            <m:t>0</m:t>
                          </m:r>
                        </m:sub>
                      </m:sSub>
                      <m:r>
                        <a:rPr lang="da-DK" sz="1800" b="0" i="1" smtClean="0">
                          <a:latin typeface="Cambria Math" panose="02040503050406030204" pitchFamily="18" charset="0"/>
                        </a:rPr>
                        <m:t>·</m:t>
                      </m:r>
                      <m:sSup>
                        <m:sSupPr>
                          <m:ctrlPr>
                            <a:rPr lang="da-DK" sz="1800" b="0" i="1" smtClean="0">
                              <a:latin typeface="Cambria Math" panose="02040503050406030204" pitchFamily="18" charset="0"/>
                            </a:rPr>
                          </m:ctrlPr>
                        </m:sSupPr>
                        <m:e>
                          <m:r>
                            <a:rPr lang="da-DK" sz="1800" b="0" i="1" smtClean="0">
                              <a:latin typeface="Cambria Math" panose="02040503050406030204" pitchFamily="18" charset="0"/>
                            </a:rPr>
                            <m:t>𝑒</m:t>
                          </m:r>
                        </m:e>
                        <m:sup>
                          <m:r>
                            <a:rPr lang="da-DK" sz="1800" b="0" i="1" smtClean="0">
                              <a:latin typeface="Cambria Math" panose="02040503050406030204" pitchFamily="18" charset="0"/>
                            </a:rPr>
                            <m:t>−</m:t>
                          </m:r>
                          <m:r>
                            <a:rPr lang="da-DK" sz="1800" b="0" i="1" smtClean="0">
                              <a:latin typeface="Cambria Math" panose="02040503050406030204" pitchFamily="18" charset="0"/>
                            </a:rPr>
                            <m:t>𝑘</m:t>
                          </m:r>
                          <m:r>
                            <a:rPr lang="da-DK" sz="1800" b="0" i="1" smtClean="0">
                              <a:latin typeface="Cambria Math" panose="02040503050406030204" pitchFamily="18" charset="0"/>
                            </a:rPr>
                            <m:t>·</m:t>
                          </m:r>
                          <m:r>
                            <a:rPr lang="da-DK" sz="1800" b="0" i="1" smtClean="0">
                              <a:latin typeface="Cambria Math" panose="02040503050406030204" pitchFamily="18" charset="0"/>
                            </a:rPr>
                            <m:t>𝑡</m:t>
                          </m:r>
                        </m:sup>
                      </m:sSup>
                    </m:oMath>
                  </m:oMathPara>
                </a14:m>
                <a:endParaRPr lang="da-DK" sz="1800" b="0" i="1" dirty="0">
                  <a:latin typeface="Work Sans" pitchFamily="2"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da-DK" sz="1800" b="0" i="1" smtClean="0">
                          <a:latin typeface="Cambria Math" panose="02040503050406030204" pitchFamily="18" charset="0"/>
                        </a:rPr>
                        <m:t>𝐴</m:t>
                      </m:r>
                      <m:d>
                        <m:dPr>
                          <m:ctrlPr>
                            <a:rPr lang="da-DK" sz="1800" b="0" i="1" smtClean="0">
                              <a:latin typeface="Cambria Math" panose="02040503050406030204" pitchFamily="18" charset="0"/>
                            </a:rPr>
                          </m:ctrlPr>
                        </m:dPr>
                        <m:e>
                          <m:r>
                            <a:rPr lang="da-DK" sz="1800" b="0" i="1" smtClean="0">
                              <a:latin typeface="Cambria Math" panose="02040503050406030204" pitchFamily="18" charset="0"/>
                            </a:rPr>
                            <m:t>𝑡</m:t>
                          </m:r>
                        </m:e>
                      </m:d>
                      <m:r>
                        <a:rPr lang="da-DK" sz="1800" b="0" i="1" smtClean="0">
                          <a:latin typeface="Cambria Math" panose="02040503050406030204" pitchFamily="18" charset="0"/>
                        </a:rPr>
                        <m:t>=</m:t>
                      </m:r>
                      <m:sSub>
                        <m:sSubPr>
                          <m:ctrlPr>
                            <a:rPr lang="da-DK" sz="1800" b="0" i="1" smtClean="0">
                              <a:latin typeface="Cambria Math" panose="02040503050406030204" pitchFamily="18" charset="0"/>
                            </a:rPr>
                          </m:ctrlPr>
                        </m:sSubPr>
                        <m:e>
                          <m:r>
                            <a:rPr lang="da-DK" sz="1800" b="0" i="1" smtClean="0">
                              <a:latin typeface="Cambria Math" panose="02040503050406030204" pitchFamily="18" charset="0"/>
                            </a:rPr>
                            <m:t>𝐴</m:t>
                          </m:r>
                        </m:e>
                        <m:sub>
                          <m:r>
                            <a:rPr lang="da-DK" sz="1800" b="0" i="1" smtClean="0">
                              <a:latin typeface="Cambria Math" panose="02040503050406030204" pitchFamily="18" charset="0"/>
                            </a:rPr>
                            <m:t>0</m:t>
                          </m:r>
                        </m:sub>
                      </m:sSub>
                      <m:r>
                        <a:rPr lang="da-DK" sz="1800" b="0" i="1" smtClean="0">
                          <a:latin typeface="Cambria Math" panose="02040503050406030204" pitchFamily="18" charset="0"/>
                        </a:rPr>
                        <m:t>·</m:t>
                      </m:r>
                      <m:sSup>
                        <m:sSupPr>
                          <m:ctrlPr>
                            <a:rPr lang="da-DK" sz="1800" b="0" i="1" smtClean="0">
                              <a:latin typeface="Cambria Math" panose="02040503050406030204" pitchFamily="18" charset="0"/>
                            </a:rPr>
                          </m:ctrlPr>
                        </m:sSupPr>
                        <m:e>
                          <m:r>
                            <a:rPr lang="da-DK" sz="1800" b="0" i="1" smtClean="0">
                              <a:latin typeface="Cambria Math" panose="02040503050406030204" pitchFamily="18" charset="0"/>
                            </a:rPr>
                            <m:t>𝑒</m:t>
                          </m:r>
                        </m:e>
                        <m:sup>
                          <m:r>
                            <a:rPr lang="da-DK" sz="1800" b="0" i="1" smtClean="0">
                              <a:latin typeface="Cambria Math" panose="02040503050406030204" pitchFamily="18" charset="0"/>
                            </a:rPr>
                            <m:t>−</m:t>
                          </m:r>
                          <m:r>
                            <a:rPr lang="da-DK" sz="1800" b="0" i="1" smtClean="0">
                              <a:latin typeface="Cambria Math" panose="02040503050406030204" pitchFamily="18" charset="0"/>
                            </a:rPr>
                            <m:t>𝑘</m:t>
                          </m:r>
                          <m:r>
                            <a:rPr lang="da-DK" sz="1800" b="0" i="1" smtClean="0">
                              <a:latin typeface="Cambria Math" panose="02040503050406030204" pitchFamily="18" charset="0"/>
                            </a:rPr>
                            <m:t>·</m:t>
                          </m:r>
                          <m:r>
                            <a:rPr lang="da-DK" sz="1800" b="0" i="1" smtClean="0">
                              <a:latin typeface="Cambria Math" panose="02040503050406030204" pitchFamily="18" charset="0"/>
                            </a:rPr>
                            <m:t>𝑡</m:t>
                          </m:r>
                        </m:sup>
                      </m:sSup>
                    </m:oMath>
                  </m:oMathPara>
                </a14:m>
                <a:endParaRPr lang="da-DK" dirty="0">
                  <a:latin typeface="Work Sans" pitchFamily="2" charset="0"/>
                </a:endParaRPr>
              </a:p>
            </p:txBody>
          </p:sp>
        </mc:Choice>
        <mc:Fallback xmlns="">
          <p:sp>
            <p:nvSpPr>
              <p:cNvPr id="6" name="Tekstfelt 5">
                <a:extLst>
                  <a:ext uri="{FF2B5EF4-FFF2-40B4-BE49-F238E27FC236}">
                    <a16:creationId xmlns:a16="http://schemas.microsoft.com/office/drawing/2014/main" id="{1B095760-3768-1337-E686-AFA1D2BA76C6}"/>
                  </a:ext>
                </a:extLst>
              </p:cNvPr>
              <p:cNvSpPr txBox="1">
                <a:spLocks noRot="1" noChangeAspect="1" noMove="1" noResize="1" noEditPoints="1" noAdjustHandles="1" noChangeArrowheads="1" noChangeShapeType="1" noTextEdit="1"/>
              </p:cNvSpPr>
              <p:nvPr/>
            </p:nvSpPr>
            <p:spPr>
              <a:xfrm>
                <a:off x="2587229" y="2567031"/>
                <a:ext cx="1863318" cy="938206"/>
              </a:xfrm>
              <a:prstGeom prst="rect">
                <a:avLst/>
              </a:prstGeom>
              <a:blipFill>
                <a:blip r:embed="rId4"/>
                <a:stretch>
                  <a:fillRect/>
                </a:stretch>
              </a:blipFill>
            </p:spPr>
            <p:txBody>
              <a:bodyPr/>
              <a:lstStyle/>
              <a:p>
                <a:r>
                  <a:rPr lang="da-DK">
                    <a:noFill/>
                  </a:rPr>
                  <a:t> </a:t>
                </a:r>
              </a:p>
            </p:txBody>
          </p:sp>
        </mc:Fallback>
      </mc:AlternateContent>
      <p:pic>
        <p:nvPicPr>
          <p:cNvPr id="3" name="Billede 2" descr="Et billede, der indeholder cirkel, Font/skrifttype, logo, Grafik&#10;&#10;Automatisk genereret beskrivelse">
            <a:extLst>
              <a:ext uri="{FF2B5EF4-FFF2-40B4-BE49-F238E27FC236}">
                <a16:creationId xmlns:a16="http://schemas.microsoft.com/office/drawing/2014/main" id="{83386265-4719-2107-35C7-7DCBB9B644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
        <p:nvSpPr>
          <p:cNvPr id="4" name="Tekstfelt 3">
            <a:extLst>
              <a:ext uri="{FF2B5EF4-FFF2-40B4-BE49-F238E27FC236}">
                <a16:creationId xmlns:a16="http://schemas.microsoft.com/office/drawing/2014/main" id="{C1D473EF-0A3A-B7BA-2006-ED4BF0E8C4DC}"/>
              </a:ext>
            </a:extLst>
          </p:cNvPr>
          <p:cNvSpPr txBox="1"/>
          <p:nvPr/>
        </p:nvSpPr>
        <p:spPr>
          <a:xfrm>
            <a:off x="5109409" y="5909557"/>
            <a:ext cx="5476775" cy="369332"/>
          </a:xfrm>
          <a:prstGeom prst="rect">
            <a:avLst/>
          </a:prstGeom>
          <a:noFill/>
        </p:spPr>
        <p:txBody>
          <a:bodyPr wrap="square" rtlCol="0">
            <a:spAutoFit/>
          </a:bodyPr>
          <a:lstStyle/>
          <a:p>
            <a:r>
              <a:rPr lang="da-DK" sz="900" i="1" kern="0" dirty="0">
                <a:effectLst/>
                <a:latin typeface="Work Sans  "/>
                <a:ea typeface="Aptos" panose="020B0004020202020204" pitchFamily="34" charset="0"/>
                <a:cs typeface="Aptos" panose="020B0004020202020204" pitchFamily="34" charset="0"/>
              </a:rPr>
              <a:t>Data og kurvetilpasning fra et forsøg, hvor aktivitetens afhængighed af tiden undersøges. Her er vist tælletal som funktion af tiden. Lavet i </a:t>
            </a:r>
            <a:r>
              <a:rPr lang="da-DK" sz="900" i="1" kern="0" dirty="0">
                <a:latin typeface="Work Sans  "/>
                <a:ea typeface="Aptos" panose="020B0004020202020204" pitchFamily="34" charset="0"/>
                <a:cs typeface="Aptos" panose="020B0004020202020204" pitchFamily="34" charset="0"/>
              </a:rPr>
              <a:t>E</a:t>
            </a:r>
            <a:r>
              <a:rPr lang="da-DK" sz="900" i="1" kern="0" dirty="0">
                <a:effectLst/>
                <a:latin typeface="Work Sans  "/>
                <a:ea typeface="Aptos" panose="020B0004020202020204" pitchFamily="34" charset="0"/>
                <a:cs typeface="Aptos" panose="020B0004020202020204" pitchFamily="34" charset="0"/>
              </a:rPr>
              <a:t>xcel.</a:t>
            </a:r>
            <a:endParaRPr lang="da-DK" sz="900" i="1" dirty="0">
              <a:latin typeface="Work Sans  "/>
            </a:endParaRPr>
          </a:p>
        </p:txBody>
      </p:sp>
    </p:spTree>
    <p:extLst>
      <p:ext uri="{BB962C8B-B14F-4D97-AF65-F5344CB8AC3E}">
        <p14:creationId xmlns:p14="http://schemas.microsoft.com/office/powerpoint/2010/main" val="419078512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024C2-9C93-2BB5-79C9-2B94AA9B3146}"/>
            </a:ext>
          </a:extLst>
        </p:cNvPr>
        <p:cNvGrpSpPr/>
        <p:nvPr/>
      </p:nvGrpSpPr>
      <p:grpSpPr>
        <a:xfrm>
          <a:off x="0" y="0"/>
          <a:ext cx="0" cy="0"/>
          <a:chOff x="0" y="0"/>
          <a:chExt cx="0" cy="0"/>
        </a:xfrm>
      </p:grpSpPr>
      <p:pic>
        <p:nvPicPr>
          <p:cNvPr id="3" name="Billede 2" descr="Et billede, der indeholder tekst, linje/række, Kurve, nummer/tal&#10;&#10;Beskrivelsen er genereret automatisk">
            <a:extLst>
              <a:ext uri="{FF2B5EF4-FFF2-40B4-BE49-F238E27FC236}">
                <a16:creationId xmlns:a16="http://schemas.microsoft.com/office/drawing/2014/main" id="{20129415-795B-3C32-A09C-E4BC32CAB330}"/>
              </a:ext>
            </a:extLst>
          </p:cNvPr>
          <p:cNvPicPr>
            <a:picLocks noChangeAspect="1"/>
          </p:cNvPicPr>
          <p:nvPr/>
        </p:nvPicPr>
        <p:blipFill>
          <a:blip r:embed="rId3"/>
          <a:stretch>
            <a:fillRect/>
          </a:stretch>
        </p:blipFill>
        <p:spPr>
          <a:xfrm>
            <a:off x="5018127" y="2680900"/>
            <a:ext cx="5270862" cy="3170421"/>
          </a:xfrm>
          <a:prstGeom prst="rect">
            <a:avLst/>
          </a:prstGeom>
        </p:spPr>
      </p:pic>
      <p:sp>
        <p:nvSpPr>
          <p:cNvPr id="2" name="Titel 1">
            <a:extLst>
              <a:ext uri="{FF2B5EF4-FFF2-40B4-BE49-F238E27FC236}">
                <a16:creationId xmlns:a16="http://schemas.microsoft.com/office/drawing/2014/main" id="{5D400297-203D-789F-8513-A66FB77EC3D4}"/>
              </a:ext>
            </a:extLst>
          </p:cNvPr>
          <p:cNvSpPr>
            <a:spLocks noGrp="1"/>
          </p:cNvSpPr>
          <p:nvPr>
            <p:ph type="title"/>
          </p:nvPr>
        </p:nvSpPr>
        <p:spPr/>
        <p:txBody>
          <a:bodyPr/>
          <a:lstStyle/>
          <a:p>
            <a:r>
              <a:rPr lang="da-DK" dirty="0"/>
              <a:t>Data til halveringstykkelse</a:t>
            </a:r>
          </a:p>
        </p:txBody>
      </p:sp>
      <p:sp>
        <p:nvSpPr>
          <p:cNvPr id="7" name="Pladsholder til indhold 6">
            <a:extLst>
              <a:ext uri="{FF2B5EF4-FFF2-40B4-BE49-F238E27FC236}">
                <a16:creationId xmlns:a16="http://schemas.microsoft.com/office/drawing/2014/main" id="{528E72FD-0DB6-FB28-7C91-53E6FA2D9716}"/>
              </a:ext>
            </a:extLst>
          </p:cNvPr>
          <p:cNvSpPr>
            <a:spLocks noGrp="1"/>
          </p:cNvSpPr>
          <p:nvPr>
            <p:ph idx="1"/>
          </p:nvPr>
        </p:nvSpPr>
        <p:spPr>
          <a:xfrm>
            <a:off x="2700000" y="1332000"/>
            <a:ext cx="6082980" cy="4248000"/>
          </a:xfrm>
        </p:spPr>
        <p:txBody>
          <a:bodyPr/>
          <a:lstStyle/>
          <a:p>
            <a:r>
              <a:rPr lang="da-DK" sz="1800" dirty="0"/>
              <a:t>Hvilke kurvetilpasninger skal vælges til forsøget?</a:t>
            </a:r>
          </a:p>
          <a:p>
            <a:r>
              <a:rPr lang="da-DK" sz="1800" dirty="0"/>
              <a:t>Hvilke informationer kan man få fra de forskellige kurvetilpasninger?</a:t>
            </a:r>
          </a:p>
        </p:txBody>
      </p:sp>
      <mc:AlternateContent xmlns:mc="http://schemas.openxmlformats.org/markup-compatibility/2006" xmlns:a14="http://schemas.microsoft.com/office/drawing/2010/main">
        <mc:Choice Requires="a14">
          <p:sp>
            <p:nvSpPr>
              <p:cNvPr id="6" name="Tekstfelt 5">
                <a:extLst>
                  <a:ext uri="{FF2B5EF4-FFF2-40B4-BE49-F238E27FC236}">
                    <a16:creationId xmlns:a16="http://schemas.microsoft.com/office/drawing/2014/main" id="{D403C36E-E728-D89D-8C56-84AD63F661DB}"/>
                  </a:ext>
                </a:extLst>
              </p:cNvPr>
              <p:cNvSpPr txBox="1"/>
              <p:nvPr/>
            </p:nvSpPr>
            <p:spPr>
              <a:xfrm>
                <a:off x="2398124" y="2684477"/>
                <a:ext cx="18633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a-DK" i="1">
                          <a:latin typeface="Cambria Math" panose="02040503050406030204" pitchFamily="18" charset="0"/>
                        </a:rPr>
                        <m:t>𝐼</m:t>
                      </m:r>
                      <m:r>
                        <a:rPr lang="da-DK" i="1">
                          <a:latin typeface="Cambria Math" panose="02040503050406030204" pitchFamily="18" charset="0"/>
                        </a:rPr>
                        <m:t>=</m:t>
                      </m:r>
                      <m:sSub>
                        <m:sSubPr>
                          <m:ctrlPr>
                            <a:rPr lang="da-DK" i="1">
                              <a:latin typeface="Cambria Math" panose="02040503050406030204" pitchFamily="18" charset="0"/>
                            </a:rPr>
                          </m:ctrlPr>
                        </m:sSubPr>
                        <m:e>
                          <m:r>
                            <a:rPr lang="da-DK" i="1">
                              <a:latin typeface="Cambria Math" panose="02040503050406030204" pitchFamily="18" charset="0"/>
                            </a:rPr>
                            <m:t>𝐼</m:t>
                          </m:r>
                        </m:e>
                        <m:sub>
                          <m:r>
                            <a:rPr lang="da-DK" i="1">
                              <a:latin typeface="Cambria Math" panose="02040503050406030204" pitchFamily="18" charset="0"/>
                            </a:rPr>
                            <m:t>0</m:t>
                          </m:r>
                        </m:sub>
                      </m:sSub>
                      <m:r>
                        <a:rPr lang="da-DK" i="1">
                          <a:latin typeface="Cambria Math" panose="02040503050406030204" pitchFamily="18" charset="0"/>
                        </a:rPr>
                        <m:t>·</m:t>
                      </m:r>
                      <m:sSup>
                        <m:sSupPr>
                          <m:ctrlPr>
                            <a:rPr lang="da-DK" i="1">
                              <a:latin typeface="Cambria Math" panose="02040503050406030204" pitchFamily="18" charset="0"/>
                            </a:rPr>
                          </m:ctrlPr>
                        </m:sSupPr>
                        <m:e>
                          <m:r>
                            <a:rPr lang="da-DK" i="1">
                              <a:latin typeface="Cambria Math" panose="02040503050406030204" pitchFamily="18" charset="0"/>
                            </a:rPr>
                            <m:t>𝑒</m:t>
                          </m:r>
                        </m:e>
                        <m:sup>
                          <m:r>
                            <a:rPr lang="da-DK" i="1">
                              <a:latin typeface="Cambria Math" panose="02040503050406030204" pitchFamily="18" charset="0"/>
                            </a:rPr>
                            <m:t>−</m:t>
                          </m:r>
                          <m:r>
                            <a:rPr lang="da-DK" i="1">
                              <a:latin typeface="Cambria Math" panose="02040503050406030204" pitchFamily="18" charset="0"/>
                            </a:rPr>
                            <m:t>𝜇</m:t>
                          </m:r>
                          <m:r>
                            <a:rPr lang="da-DK" i="1">
                              <a:latin typeface="Cambria Math" panose="02040503050406030204" pitchFamily="18" charset="0"/>
                            </a:rPr>
                            <m:t>𝑥</m:t>
                          </m:r>
                        </m:sup>
                      </m:sSup>
                    </m:oMath>
                  </m:oMathPara>
                </a14:m>
                <a:endParaRPr lang="da-DK" dirty="0"/>
              </a:p>
            </p:txBody>
          </p:sp>
        </mc:Choice>
        <mc:Fallback xmlns="">
          <p:sp>
            <p:nvSpPr>
              <p:cNvPr id="6" name="Tekstfelt 5">
                <a:extLst>
                  <a:ext uri="{FF2B5EF4-FFF2-40B4-BE49-F238E27FC236}">
                    <a16:creationId xmlns:a16="http://schemas.microsoft.com/office/drawing/2014/main" id="{D403C36E-E728-D89D-8C56-84AD63F661DB}"/>
                  </a:ext>
                </a:extLst>
              </p:cNvPr>
              <p:cNvSpPr txBox="1">
                <a:spLocks noRot="1" noChangeAspect="1" noMove="1" noResize="1" noEditPoints="1" noAdjustHandles="1" noChangeArrowheads="1" noChangeShapeType="1" noTextEdit="1"/>
              </p:cNvSpPr>
              <p:nvPr/>
            </p:nvSpPr>
            <p:spPr>
              <a:xfrm>
                <a:off x="2398124" y="2684477"/>
                <a:ext cx="1863318" cy="369332"/>
              </a:xfrm>
              <a:prstGeom prst="rect">
                <a:avLst/>
              </a:prstGeom>
              <a:blipFill>
                <a:blip r:embed="rId4"/>
                <a:stretch>
                  <a:fillRect/>
                </a:stretch>
              </a:blipFill>
            </p:spPr>
            <p:txBody>
              <a:bodyPr/>
              <a:lstStyle/>
              <a:p>
                <a:r>
                  <a:rPr lang="da-DK">
                    <a:noFill/>
                  </a:rPr>
                  <a:t> </a:t>
                </a:r>
              </a:p>
            </p:txBody>
          </p:sp>
        </mc:Fallback>
      </mc:AlternateContent>
      <p:pic>
        <p:nvPicPr>
          <p:cNvPr id="5" name="Billede 4" descr="Et billede, der indeholder cirkel, Font/skrifttype, logo, Grafik&#10;&#10;Automatisk genereret beskrivelse">
            <a:extLst>
              <a:ext uri="{FF2B5EF4-FFF2-40B4-BE49-F238E27FC236}">
                <a16:creationId xmlns:a16="http://schemas.microsoft.com/office/drawing/2014/main" id="{B2FFBC1C-64D2-6CD8-5E58-D24004BA74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
        <p:nvSpPr>
          <p:cNvPr id="4" name="Tekstfelt 3">
            <a:extLst>
              <a:ext uri="{FF2B5EF4-FFF2-40B4-BE49-F238E27FC236}">
                <a16:creationId xmlns:a16="http://schemas.microsoft.com/office/drawing/2014/main" id="{456E3A87-2C2B-8BB4-C71F-1C7069F0CF62}"/>
              </a:ext>
            </a:extLst>
          </p:cNvPr>
          <p:cNvSpPr txBox="1"/>
          <p:nvPr/>
        </p:nvSpPr>
        <p:spPr>
          <a:xfrm>
            <a:off x="5018127" y="5860947"/>
            <a:ext cx="5723667" cy="507831"/>
          </a:xfrm>
          <a:prstGeom prst="rect">
            <a:avLst/>
          </a:prstGeom>
          <a:noFill/>
        </p:spPr>
        <p:txBody>
          <a:bodyPr wrap="square" rtlCol="0">
            <a:spAutoFit/>
          </a:bodyPr>
          <a:lstStyle/>
          <a:p>
            <a:r>
              <a:rPr lang="da-DK" sz="900" i="1" dirty="0">
                <a:effectLst/>
                <a:latin typeface="Work Sans  "/>
                <a:ea typeface="Aptos" panose="020B0004020202020204" pitchFamily="34" charset="0"/>
                <a:cs typeface="Aptos" panose="020B0004020202020204" pitchFamily="34" charset="0"/>
              </a:rPr>
              <a:t>Data og kurvetilpasning til et forsøg, hvor der undersøges, hvor godt gammastråling trænger gennem bly. Her er vis tælletal som funktion af hvor lang strækning, strålingen har passeret i bly. Lavet i Excel.</a:t>
            </a:r>
          </a:p>
        </p:txBody>
      </p:sp>
    </p:spTree>
    <p:extLst>
      <p:ext uri="{BB962C8B-B14F-4D97-AF65-F5344CB8AC3E}">
        <p14:creationId xmlns:p14="http://schemas.microsoft.com/office/powerpoint/2010/main" val="106802660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461BF-B16E-7D38-1CEB-8E424E076FD6}"/>
            </a:ext>
          </a:extLst>
        </p:cNvPr>
        <p:cNvGrpSpPr/>
        <p:nvPr/>
      </p:nvGrpSpPr>
      <p:grpSpPr>
        <a:xfrm>
          <a:off x="0" y="0"/>
          <a:ext cx="0" cy="0"/>
          <a:chOff x="0" y="0"/>
          <a:chExt cx="0" cy="0"/>
        </a:xfrm>
      </p:grpSpPr>
      <p:pic>
        <p:nvPicPr>
          <p:cNvPr id="5" name="Billede 4" descr="Et billede, der indeholder tekst, skærmbillede, nummer/tal, linje/række&#10;&#10;Beskrivelsen er genereret automatisk">
            <a:extLst>
              <a:ext uri="{FF2B5EF4-FFF2-40B4-BE49-F238E27FC236}">
                <a16:creationId xmlns:a16="http://schemas.microsoft.com/office/drawing/2014/main" id="{A58335D5-3D44-EDAA-0BE5-3E96728E9894}"/>
              </a:ext>
            </a:extLst>
          </p:cNvPr>
          <p:cNvPicPr>
            <a:picLocks noChangeAspect="1"/>
          </p:cNvPicPr>
          <p:nvPr/>
        </p:nvPicPr>
        <p:blipFill>
          <a:blip r:embed="rId3"/>
          <a:stretch>
            <a:fillRect/>
          </a:stretch>
        </p:blipFill>
        <p:spPr>
          <a:xfrm>
            <a:off x="2738629" y="2680899"/>
            <a:ext cx="5270862" cy="3213151"/>
          </a:xfrm>
          <a:prstGeom prst="rect">
            <a:avLst/>
          </a:prstGeom>
        </p:spPr>
      </p:pic>
      <p:sp>
        <p:nvSpPr>
          <p:cNvPr id="2" name="Titel 1">
            <a:extLst>
              <a:ext uri="{FF2B5EF4-FFF2-40B4-BE49-F238E27FC236}">
                <a16:creationId xmlns:a16="http://schemas.microsoft.com/office/drawing/2014/main" id="{954D396C-456A-3A63-6960-D196951164F2}"/>
              </a:ext>
            </a:extLst>
          </p:cNvPr>
          <p:cNvSpPr>
            <a:spLocks noGrp="1"/>
          </p:cNvSpPr>
          <p:nvPr>
            <p:ph type="title"/>
          </p:nvPr>
        </p:nvSpPr>
        <p:spPr/>
        <p:txBody>
          <a:bodyPr/>
          <a:lstStyle/>
          <a:p>
            <a:r>
              <a:rPr lang="da-DK" dirty="0"/>
              <a:t>Data til afstandskvadratlov</a:t>
            </a:r>
          </a:p>
        </p:txBody>
      </p:sp>
      <p:sp>
        <p:nvSpPr>
          <p:cNvPr id="7" name="Pladsholder til indhold 6">
            <a:extLst>
              <a:ext uri="{FF2B5EF4-FFF2-40B4-BE49-F238E27FC236}">
                <a16:creationId xmlns:a16="http://schemas.microsoft.com/office/drawing/2014/main" id="{FB3A1496-8476-E1F2-4E88-CD762CB90437}"/>
              </a:ext>
            </a:extLst>
          </p:cNvPr>
          <p:cNvSpPr>
            <a:spLocks noGrp="1"/>
          </p:cNvSpPr>
          <p:nvPr>
            <p:ph idx="1"/>
          </p:nvPr>
        </p:nvSpPr>
        <p:spPr>
          <a:xfrm>
            <a:off x="2700000" y="1332000"/>
            <a:ext cx="6082980" cy="4248000"/>
          </a:xfrm>
        </p:spPr>
        <p:txBody>
          <a:bodyPr/>
          <a:lstStyle/>
          <a:p>
            <a:pPr marL="179070" indent="-179070"/>
            <a:r>
              <a:rPr lang="da-DK" sz="1800" dirty="0">
                <a:latin typeface="Work Sans"/>
              </a:rPr>
              <a:t>Hvilke kurvetilpasninger skal vælges til forsøget og hvorfor?</a:t>
            </a:r>
          </a:p>
        </p:txBody>
      </p:sp>
      <p:pic>
        <p:nvPicPr>
          <p:cNvPr id="3" name="Billede 2" descr="Et billede, der indeholder cirkel, Font/skrifttype, logo, Grafik&#10;&#10;Automatisk genereret beskrivelse">
            <a:extLst>
              <a:ext uri="{FF2B5EF4-FFF2-40B4-BE49-F238E27FC236}">
                <a16:creationId xmlns:a16="http://schemas.microsoft.com/office/drawing/2014/main" id="{4BD4CB01-DD16-F10C-AFA8-0A823CFCB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
        <p:nvSpPr>
          <p:cNvPr id="4" name="Tekstfelt 3">
            <a:extLst>
              <a:ext uri="{FF2B5EF4-FFF2-40B4-BE49-F238E27FC236}">
                <a16:creationId xmlns:a16="http://schemas.microsoft.com/office/drawing/2014/main" id="{E75A5AF5-9AE7-AB25-84B7-C32411D4545B}"/>
              </a:ext>
            </a:extLst>
          </p:cNvPr>
          <p:cNvSpPr txBox="1"/>
          <p:nvPr/>
        </p:nvSpPr>
        <p:spPr>
          <a:xfrm>
            <a:off x="2738629" y="5894050"/>
            <a:ext cx="5654600" cy="369332"/>
          </a:xfrm>
          <a:prstGeom prst="rect">
            <a:avLst/>
          </a:prstGeom>
          <a:noFill/>
        </p:spPr>
        <p:txBody>
          <a:bodyPr wrap="square" rtlCol="0">
            <a:spAutoFit/>
          </a:bodyPr>
          <a:lstStyle/>
          <a:p>
            <a:r>
              <a:rPr lang="da-DK" sz="900" i="1" dirty="0">
                <a:effectLst/>
                <a:latin typeface="Work Sans  "/>
                <a:ea typeface="Aptos" panose="020B0004020202020204" pitchFamily="34" charset="0"/>
                <a:cs typeface="Aptos" panose="020B0004020202020204" pitchFamily="34" charset="0"/>
              </a:rPr>
              <a:t>Data og kurvetilpasning til et forsøg, hvor der undersøges, hvordan gammastråling aftager med afstanden til kilden. Her er vis tælletal som funktion af, hvor lang der er til kilden. Lavet i </a:t>
            </a:r>
            <a:r>
              <a:rPr lang="da-DK" sz="900" i="1" dirty="0">
                <a:latin typeface="Work Sans  "/>
                <a:ea typeface="Aptos" panose="020B0004020202020204" pitchFamily="34" charset="0"/>
                <a:cs typeface="Aptos" panose="020B0004020202020204" pitchFamily="34" charset="0"/>
              </a:rPr>
              <a:t>Ex</a:t>
            </a:r>
            <a:r>
              <a:rPr lang="da-DK" sz="900" i="1" dirty="0">
                <a:effectLst/>
                <a:latin typeface="Work Sans  "/>
                <a:ea typeface="Aptos" panose="020B0004020202020204" pitchFamily="34" charset="0"/>
                <a:cs typeface="Aptos" panose="020B0004020202020204" pitchFamily="34" charset="0"/>
              </a:rPr>
              <a:t>cel.</a:t>
            </a:r>
          </a:p>
        </p:txBody>
      </p:sp>
    </p:spTree>
    <p:extLst>
      <p:ext uri="{BB962C8B-B14F-4D97-AF65-F5344CB8AC3E}">
        <p14:creationId xmlns:p14="http://schemas.microsoft.com/office/powerpoint/2010/main" val="54141234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F835-5689-E8A9-D044-A99F7C1DCD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7A9CC9-714B-4B35-F0A2-8401ADAAD88D}"/>
              </a:ext>
            </a:extLst>
          </p:cNvPr>
          <p:cNvSpPr>
            <a:spLocks noGrp="1"/>
          </p:cNvSpPr>
          <p:nvPr>
            <p:ph type="title"/>
          </p:nvPr>
        </p:nvSpPr>
        <p:spPr/>
        <p:txBody>
          <a:bodyPr/>
          <a:lstStyle/>
          <a:p>
            <a:r>
              <a:rPr lang="da-DK" dirty="0"/>
              <a:t>Gruppearbejde</a:t>
            </a:r>
          </a:p>
        </p:txBody>
      </p:sp>
      <p:sp>
        <p:nvSpPr>
          <p:cNvPr id="7" name="Pladsholder til indhold 6">
            <a:extLst>
              <a:ext uri="{FF2B5EF4-FFF2-40B4-BE49-F238E27FC236}">
                <a16:creationId xmlns:a16="http://schemas.microsoft.com/office/drawing/2014/main" id="{92943D52-57FC-7E52-B54E-D100E3DE3727}"/>
              </a:ext>
            </a:extLst>
          </p:cNvPr>
          <p:cNvSpPr>
            <a:spLocks noGrp="1"/>
          </p:cNvSpPr>
          <p:nvPr>
            <p:ph idx="1"/>
          </p:nvPr>
        </p:nvSpPr>
        <p:spPr>
          <a:xfrm>
            <a:off x="2700000" y="1332000"/>
            <a:ext cx="6082980" cy="4248000"/>
          </a:xfrm>
        </p:spPr>
        <p:txBody>
          <a:bodyPr/>
          <a:lstStyle/>
          <a:p>
            <a:r>
              <a:rPr lang="da-DK" sz="1800" dirty="0"/>
              <a:t>Tjek, at I har lavet de rigtige kurvetilpasninger på jeres </a:t>
            </a:r>
            <a:r>
              <a:rPr lang="da-DK" sz="1800"/>
              <a:t>egne forsøg.</a:t>
            </a:r>
            <a:endParaRPr lang="da-DK" sz="1800" dirty="0"/>
          </a:p>
          <a:p>
            <a:r>
              <a:rPr lang="da-DK" sz="1800" dirty="0"/>
              <a:t>Teori: Opgaver med halveringstid </a:t>
            </a:r>
            <a:r>
              <a:rPr lang="da-DK" sz="1800"/>
              <a:t>og halveringstykkelse.</a:t>
            </a:r>
            <a:endParaRPr lang="da-DK" sz="1800" dirty="0"/>
          </a:p>
        </p:txBody>
      </p:sp>
      <p:pic>
        <p:nvPicPr>
          <p:cNvPr id="3" name="Billede 2" descr="Et billede, der indeholder cirkel, Font/skrifttype, logo, Grafik&#10;&#10;Automatisk genereret beskrivelse">
            <a:extLst>
              <a:ext uri="{FF2B5EF4-FFF2-40B4-BE49-F238E27FC236}">
                <a16:creationId xmlns:a16="http://schemas.microsoft.com/office/drawing/2014/main" id="{7766D2E6-5ED9-6B1C-E1CD-9403C4159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5960133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3A4C-D116-47A3-5867-B3022CD55FD3}"/>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A553C98E-E096-2491-33BB-08E999ADC2D8}"/>
              </a:ext>
            </a:extLst>
          </p:cNvPr>
          <p:cNvSpPr>
            <a:spLocks noGrp="1"/>
          </p:cNvSpPr>
          <p:nvPr>
            <p:ph type="title"/>
          </p:nvPr>
        </p:nvSpPr>
        <p:spPr>
          <a:xfrm>
            <a:off x="0" y="2340000"/>
            <a:ext cx="12192000" cy="3483204"/>
          </a:xfrm>
        </p:spPr>
        <p:txBody>
          <a:bodyPr anchor="t" anchorCtr="0"/>
          <a:lstStyle/>
          <a:p>
            <a:pPr algn="ctr">
              <a:lnSpc>
                <a:spcPct val="100000"/>
              </a:lnSpc>
              <a:spcBef>
                <a:spcPts val="4800"/>
              </a:spcBef>
              <a:spcAft>
                <a:spcPts val="1200"/>
              </a:spcAft>
            </a:pPr>
            <a:r>
              <a:rPr lang="da-DK" sz="4000" dirty="0">
                <a:solidFill>
                  <a:srgbClr val="224B5A"/>
                </a:solidFill>
                <a:latin typeface="BetonEF-Bold" charset="0"/>
              </a:rPr>
              <a:t>Forstå udfordringen og undersøg</a:t>
            </a:r>
            <a:br>
              <a:rPr lang="da-DK" sz="4000" dirty="0">
                <a:solidFill>
                  <a:srgbClr val="224B5A"/>
                </a:solidFill>
                <a:latin typeface="BetonEF-Bold" charset="0"/>
              </a:rPr>
            </a:br>
            <a:br>
              <a:rPr lang="da-DK" sz="2800" dirty="0">
                <a:solidFill>
                  <a:srgbClr val="224B5A"/>
                </a:solidFill>
                <a:latin typeface="BetonEF-Bold" charset="0"/>
              </a:rPr>
            </a:br>
            <a:r>
              <a:rPr lang="da-DK" sz="2800" dirty="0">
                <a:solidFill>
                  <a:schemeClr val="tx1"/>
                </a:solidFill>
              </a:rPr>
              <a:t>Præsentation af case og udfordring</a:t>
            </a:r>
            <a:br>
              <a:rPr lang="da-DK" sz="2800" dirty="0">
                <a:solidFill>
                  <a:schemeClr val="tx1"/>
                </a:solidFill>
              </a:rPr>
            </a:br>
            <a:r>
              <a:rPr lang="da-DK" sz="2800" dirty="0">
                <a:solidFill>
                  <a:schemeClr val="tx1"/>
                </a:solidFill>
              </a:rPr>
              <a:t>Forstå udfordringen</a:t>
            </a:r>
            <a:br>
              <a:rPr lang="da-DK" sz="2800" dirty="0">
                <a:solidFill>
                  <a:schemeClr val="tx1"/>
                </a:solidFill>
              </a:rPr>
            </a:br>
            <a:r>
              <a:rPr lang="da-DK" sz="2800" dirty="0">
                <a:solidFill>
                  <a:schemeClr val="tx1"/>
                </a:solidFill>
              </a:rPr>
              <a:t>Måleudstyr og sikkerhed</a:t>
            </a:r>
            <a:br>
              <a:rPr lang="da-DK" sz="2800" dirty="0">
                <a:solidFill>
                  <a:schemeClr val="tx1"/>
                </a:solidFill>
              </a:rPr>
            </a:br>
            <a:r>
              <a:rPr lang="da-DK" sz="2800" dirty="0">
                <a:solidFill>
                  <a:schemeClr val="tx1"/>
                </a:solidFill>
              </a:rPr>
              <a:t>Simpel undersøgelse af forskellige kilder</a:t>
            </a:r>
            <a:br>
              <a:rPr lang="da-DK" sz="2800" dirty="0">
                <a:solidFill>
                  <a:schemeClr val="tx1"/>
                </a:solidFill>
              </a:rPr>
            </a:br>
            <a:r>
              <a:rPr lang="da-DK" sz="2800" dirty="0">
                <a:solidFill>
                  <a:schemeClr val="tx1"/>
                </a:solidFill>
              </a:rPr>
              <a:t>Introduktion til logbog</a:t>
            </a:r>
            <a:br>
              <a:rPr lang="da-DK" sz="3200" dirty="0">
                <a:solidFill>
                  <a:schemeClr val="tx1"/>
                </a:solidFill>
              </a:rPr>
            </a:br>
            <a:br>
              <a:rPr lang="da-DK" sz="32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57A57AE2-F729-30BB-D945-0E172D58AA66}"/>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2</a:t>
            </a:r>
          </a:p>
        </p:txBody>
      </p:sp>
      <p:sp>
        <p:nvSpPr>
          <p:cNvPr id="3" name="Pladsholder til indhold 2">
            <a:extLst>
              <a:ext uri="{FF2B5EF4-FFF2-40B4-BE49-F238E27FC236}">
                <a16:creationId xmlns:a16="http://schemas.microsoft.com/office/drawing/2014/main" id="{2F5713B9-70DC-C303-D64D-B809536F7575}"/>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Tree>
    <p:extLst>
      <p:ext uri="{BB962C8B-B14F-4D97-AF65-F5344CB8AC3E}">
        <p14:creationId xmlns:p14="http://schemas.microsoft.com/office/powerpoint/2010/main" val="192279114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6EC07-F75E-A887-EB31-39E94559DAE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CD0FC11-DCC8-B88D-14B3-52D695266520}"/>
              </a:ext>
            </a:extLst>
          </p:cNvPr>
          <p:cNvSpPr>
            <a:spLocks noGrp="1"/>
          </p:cNvSpPr>
          <p:nvPr>
            <p:ph type="title"/>
          </p:nvPr>
        </p:nvSpPr>
        <p:spPr/>
        <p:txBody>
          <a:bodyPr/>
          <a:lstStyle/>
          <a:p>
            <a:r>
              <a:rPr lang="da-DK" dirty="0"/>
              <a:t>Logbog</a:t>
            </a:r>
          </a:p>
        </p:txBody>
      </p:sp>
      <p:sp>
        <p:nvSpPr>
          <p:cNvPr id="7" name="Pladsholder til indhold 6">
            <a:extLst>
              <a:ext uri="{FF2B5EF4-FFF2-40B4-BE49-F238E27FC236}">
                <a16:creationId xmlns:a16="http://schemas.microsoft.com/office/drawing/2014/main" id="{AB6E8E32-9B55-BE6F-0BB2-0FB16295A64D}"/>
              </a:ext>
            </a:extLst>
          </p:cNvPr>
          <p:cNvSpPr>
            <a:spLocks noGrp="1"/>
          </p:cNvSpPr>
          <p:nvPr>
            <p:ph idx="1"/>
          </p:nvPr>
        </p:nvSpPr>
        <p:spPr>
          <a:xfrm>
            <a:off x="2700000" y="1332000"/>
            <a:ext cx="7127409" cy="4248000"/>
          </a:xfrm>
        </p:spPr>
        <p:txBody>
          <a:bodyPr/>
          <a:lstStyle/>
          <a:p>
            <a:pPr marL="0" indent="0">
              <a:spcAft>
                <a:spcPts val="0"/>
              </a:spcAft>
              <a:buNone/>
            </a:pPr>
            <a:r>
              <a:rPr lang="da-DK" sz="1800" dirty="0">
                <a:highlight>
                  <a:srgbClr val="FFFFFF"/>
                </a:highlight>
                <a:latin typeface="Work Sans"/>
              </a:rPr>
              <a:t>I skal føre logbog undervejs.</a:t>
            </a:r>
            <a:endParaRPr lang="en-US" sz="1800" dirty="0">
              <a:highlight>
                <a:srgbClr val="FFFFFF"/>
              </a:highlight>
              <a:latin typeface="Work Sans"/>
            </a:endParaRPr>
          </a:p>
          <a:p>
            <a:pPr marL="0" indent="0">
              <a:spcAft>
                <a:spcPts val="0"/>
              </a:spcAft>
              <a:buNone/>
            </a:pPr>
            <a:endParaRPr lang="da-DK" sz="1800" dirty="0">
              <a:highlight>
                <a:srgbClr val="FFFFFF"/>
              </a:highlight>
            </a:endParaRPr>
          </a:p>
          <a:p>
            <a:pPr marL="0" indent="0">
              <a:spcAft>
                <a:spcPts val="0"/>
              </a:spcAft>
              <a:buNone/>
            </a:pPr>
            <a:r>
              <a:rPr lang="da-DK" sz="1800" dirty="0">
                <a:highlight>
                  <a:srgbClr val="FFFFFF"/>
                </a:highlight>
                <a:latin typeface="Work Sans"/>
              </a:rPr>
              <a:t>I skal udfylde de generelle punkter og desuden tilføje jeres graf fra databehandlingen med korrekt kurvetilpasning og tolkning af konstanter og andre relevante kommentarer.</a:t>
            </a:r>
          </a:p>
          <a:p>
            <a:endParaRPr lang="da-DK" dirty="0"/>
          </a:p>
        </p:txBody>
      </p:sp>
      <p:pic>
        <p:nvPicPr>
          <p:cNvPr id="3" name="Billede 2" descr="Et billede, der indeholder cirkel, Font/skrifttype, logo, Grafik&#10;&#10;Automatisk genereret beskrivelse">
            <a:extLst>
              <a:ext uri="{FF2B5EF4-FFF2-40B4-BE49-F238E27FC236}">
                <a16:creationId xmlns:a16="http://schemas.microsoft.com/office/drawing/2014/main" id="{E26C6F4B-842B-DCC9-96E3-937C3E23D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Tree>
    <p:extLst>
      <p:ext uri="{BB962C8B-B14F-4D97-AF65-F5344CB8AC3E}">
        <p14:creationId xmlns:p14="http://schemas.microsoft.com/office/powerpoint/2010/main" val="386477206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5AC2-1785-D791-3CDB-8A2B4BBF2AE1}"/>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479A227B-D462-24EB-1502-2FB157139096}"/>
              </a:ext>
            </a:extLst>
          </p:cNvPr>
          <p:cNvSpPr>
            <a:spLocks noGrp="1"/>
          </p:cNvSpPr>
          <p:nvPr>
            <p:ph type="title"/>
          </p:nvPr>
        </p:nvSpPr>
        <p:spPr>
          <a:xfrm>
            <a:off x="0" y="2340000"/>
            <a:ext cx="12192000" cy="3483204"/>
          </a:xfrm>
        </p:spPr>
        <p:txBody>
          <a:bodyPr anchor="t" anchorCtr="0"/>
          <a:lstStyle/>
          <a:p>
            <a:pPr algn="ctr">
              <a:lnSpc>
                <a:spcPct val="100000"/>
              </a:lnSpc>
              <a:spcBef>
                <a:spcPts val="2400"/>
              </a:spcBef>
              <a:spcAft>
                <a:spcPts val="1200"/>
              </a:spcAft>
            </a:pPr>
            <a:r>
              <a:rPr lang="da-DK" sz="4000" dirty="0">
                <a:solidFill>
                  <a:srgbClr val="224B5A"/>
                </a:solidFill>
              </a:rPr>
              <a:t>Få ideer og konkretisere</a:t>
            </a:r>
            <a:br>
              <a:rPr lang="da-DK" sz="2800" dirty="0">
                <a:solidFill>
                  <a:srgbClr val="224B5A"/>
                </a:solidFill>
                <a:latin typeface="BetonEF-Bold" charset="0"/>
              </a:rPr>
            </a:br>
            <a:br>
              <a:rPr lang="da-DK" sz="2800" dirty="0">
                <a:solidFill>
                  <a:srgbClr val="224B5A"/>
                </a:solidFill>
                <a:latin typeface="BetonEF-Bold" charset="0"/>
              </a:rPr>
            </a:br>
            <a:r>
              <a:rPr lang="da-DK" sz="2800" dirty="0">
                <a:solidFill>
                  <a:schemeClr val="tx1"/>
                </a:solidFill>
              </a:rPr>
              <a:t>Genopfriskning af case, udfordring og kriterier</a:t>
            </a:r>
            <a:br>
              <a:rPr lang="da-DK" sz="2800" dirty="0">
                <a:solidFill>
                  <a:schemeClr val="tx1"/>
                </a:solidFill>
              </a:rPr>
            </a:br>
            <a:r>
              <a:rPr lang="da-DK" sz="2800" dirty="0">
                <a:solidFill>
                  <a:schemeClr val="tx1"/>
                </a:solidFill>
              </a:rPr>
              <a:t>Idegenerering</a:t>
            </a:r>
            <a:br>
              <a:rPr lang="da-DK" sz="2800" dirty="0">
                <a:solidFill>
                  <a:schemeClr val="tx1"/>
                </a:solidFill>
              </a:rPr>
            </a:br>
            <a:r>
              <a:rPr lang="da-DK" sz="2800" dirty="0">
                <a:solidFill>
                  <a:schemeClr val="tx1"/>
                </a:solidFill>
              </a:rPr>
              <a:t>Konkretisering</a:t>
            </a:r>
            <a:br>
              <a:rPr lang="da-DK" sz="2800" dirty="0">
                <a:solidFill>
                  <a:schemeClr val="tx1"/>
                </a:solidFill>
              </a:rPr>
            </a:br>
            <a:br>
              <a:rPr lang="da-DK" sz="3200" dirty="0">
                <a:solidFill>
                  <a:schemeClr val="tx1"/>
                </a:solidFill>
              </a:rPr>
            </a:br>
            <a:br>
              <a:rPr lang="da-DK" sz="3200" dirty="0">
                <a:solidFill>
                  <a:schemeClr val="tx1"/>
                </a:solidFill>
              </a:rPr>
            </a:br>
            <a:br>
              <a:rPr lang="da-DK" sz="3200" dirty="0">
                <a:solidFill>
                  <a:schemeClr val="tx1"/>
                </a:solidFill>
              </a:rPr>
            </a:br>
            <a:br>
              <a:rPr lang="da-DK" sz="32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DBB3F250-F07F-5AE9-F344-94DE1BAC220C}"/>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8</a:t>
            </a:r>
          </a:p>
        </p:txBody>
      </p:sp>
      <p:sp>
        <p:nvSpPr>
          <p:cNvPr id="3" name="Pladsholder til indhold 2">
            <a:extLst>
              <a:ext uri="{FF2B5EF4-FFF2-40B4-BE49-F238E27FC236}">
                <a16:creationId xmlns:a16="http://schemas.microsoft.com/office/drawing/2014/main" id="{A5968501-AA1F-B3C2-53DA-272FBFEE4AC6}"/>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Tree>
    <p:extLst>
      <p:ext uri="{BB962C8B-B14F-4D97-AF65-F5344CB8AC3E}">
        <p14:creationId xmlns:p14="http://schemas.microsoft.com/office/powerpoint/2010/main" val="282164077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5FA6E-E4A8-A291-378C-60642C46C6C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361C9E-C7B1-F6FE-0D4D-579E6137A29A}"/>
              </a:ext>
            </a:extLst>
          </p:cNvPr>
          <p:cNvSpPr>
            <a:spLocks noGrp="1"/>
          </p:cNvSpPr>
          <p:nvPr>
            <p:ph type="title"/>
          </p:nvPr>
        </p:nvSpPr>
        <p:spPr/>
        <p:txBody>
          <a:bodyPr/>
          <a:lstStyle/>
          <a:p>
            <a:r>
              <a:rPr lang="da-DK" dirty="0"/>
              <a:t> </a:t>
            </a:r>
          </a:p>
        </p:txBody>
      </p:sp>
      <p:sp>
        <p:nvSpPr>
          <p:cNvPr id="7" name="Pladsholder til indhold 6">
            <a:extLst>
              <a:ext uri="{FF2B5EF4-FFF2-40B4-BE49-F238E27FC236}">
                <a16:creationId xmlns:a16="http://schemas.microsoft.com/office/drawing/2014/main" id="{278BF937-6234-6B59-B960-92A112D7EBE9}"/>
              </a:ext>
            </a:extLst>
          </p:cNvPr>
          <p:cNvSpPr>
            <a:spLocks noGrp="1"/>
          </p:cNvSpPr>
          <p:nvPr>
            <p:ph idx="1"/>
          </p:nvPr>
        </p:nvSpPr>
        <p:spPr>
          <a:xfrm>
            <a:off x="695324" y="1332000"/>
            <a:ext cx="7127409" cy="4248000"/>
          </a:xfrm>
        </p:spPr>
        <p:txBody>
          <a:bodyPr/>
          <a:lstStyle/>
          <a:p>
            <a:pPr marL="0" indent="0">
              <a:buNone/>
            </a:pPr>
            <a:r>
              <a:rPr lang="da-DK" sz="1800" dirty="0">
                <a:highlight>
                  <a:srgbClr val="FFFF00"/>
                </a:highlight>
              </a:rPr>
              <a:t>Note til læreren:</a:t>
            </a:r>
          </a:p>
          <a:p>
            <a:r>
              <a:rPr lang="da-DK" sz="1800" dirty="0">
                <a:highlight>
                  <a:srgbClr val="FFFF00"/>
                </a:highlight>
              </a:rPr>
              <a:t>I denne lektion skal eleverne idegenerere i forhold til, hvordan de skal bygge deres scanner. Vær opmærksom på, at arbejdstegningen bliver konkret, tjek deres dimensioner af opstillingen.</a:t>
            </a:r>
          </a:p>
          <a:p>
            <a:r>
              <a:rPr lang="da-DK" sz="1800" dirty="0">
                <a:highlight>
                  <a:srgbClr val="FFFF00"/>
                </a:highlight>
              </a:rPr>
              <a:t>Vejledning til, hvordan skæring mellem tre kugler i GeoGebra kan udleveres, men vær opmærksom på, at man så har givet eleverne en løsning.</a:t>
            </a:r>
          </a:p>
          <a:p>
            <a:endParaRPr lang="da-DK" dirty="0"/>
          </a:p>
        </p:txBody>
      </p:sp>
    </p:spTree>
    <p:extLst>
      <p:ext uri="{BB962C8B-B14F-4D97-AF65-F5344CB8AC3E}">
        <p14:creationId xmlns:p14="http://schemas.microsoft.com/office/powerpoint/2010/main" val="41888805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537F2-D9F8-FADC-E3D3-AE42CF0BDA67}"/>
              </a:ext>
            </a:extLst>
          </p:cNvPr>
          <p:cNvSpPr>
            <a:spLocks noGrp="1"/>
          </p:cNvSpPr>
          <p:nvPr>
            <p:ph type="title"/>
          </p:nvPr>
        </p:nvSpPr>
        <p:spPr>
          <a:xfrm>
            <a:off x="695325" y="294791"/>
            <a:ext cx="10415893" cy="923183"/>
          </a:xfrm>
        </p:spPr>
        <p:txBody>
          <a:bodyPr/>
          <a:lstStyle/>
          <a:p>
            <a:r>
              <a:rPr lang="da-DK" dirty="0"/>
              <a:t>Case: Kræft er et stigende globalt problem</a:t>
            </a:r>
          </a:p>
        </p:txBody>
      </p:sp>
      <p:sp>
        <p:nvSpPr>
          <p:cNvPr id="3" name="Pladsholder til indhold 2">
            <a:extLst>
              <a:ext uri="{FF2B5EF4-FFF2-40B4-BE49-F238E27FC236}">
                <a16:creationId xmlns:a16="http://schemas.microsoft.com/office/drawing/2014/main" id="{1C1B3892-2295-A323-E38F-6D9A2A341855}"/>
              </a:ext>
            </a:extLst>
          </p:cNvPr>
          <p:cNvSpPr>
            <a:spLocks noGrp="1"/>
          </p:cNvSpPr>
          <p:nvPr>
            <p:ph idx="1"/>
          </p:nvPr>
        </p:nvSpPr>
        <p:spPr>
          <a:xfrm>
            <a:off x="695325" y="1624084"/>
            <a:ext cx="6777037" cy="3955916"/>
          </a:xfrm>
        </p:spPr>
        <p:txBody>
          <a:bodyPr/>
          <a:lstStyle/>
          <a:p>
            <a:pPr marL="180000" indent="-180000"/>
            <a:r>
              <a:rPr lang="da-DK" sz="1800" dirty="0">
                <a:effectLst/>
                <a:latin typeface="Work Sans"/>
                <a:ea typeface="Calibri" panose="020F0502020204030204" pitchFamily="34" charset="0"/>
                <a:cs typeface="Calibri"/>
              </a:rPr>
              <a:t>Kræft er et </a:t>
            </a:r>
            <a:r>
              <a:rPr lang="da-DK" sz="1800">
                <a:effectLst/>
                <a:latin typeface="Work Sans"/>
                <a:ea typeface="Calibri" panose="020F0502020204030204" pitchFamily="34" charset="0"/>
                <a:cs typeface="Calibri"/>
              </a:rPr>
              <a:t>stigende </a:t>
            </a:r>
            <a:r>
              <a:rPr lang="da-DK" sz="1800">
                <a:latin typeface="Work Sans"/>
                <a:ea typeface="Calibri" panose="020F0502020204030204" pitchFamily="34" charset="0"/>
                <a:cs typeface="Calibri"/>
              </a:rPr>
              <a:t>problem.</a:t>
            </a:r>
            <a:endParaRPr lang="da-DK" sz="1800" dirty="0">
              <a:latin typeface="Work Sans"/>
              <a:ea typeface="Calibri" panose="020F0502020204030204" pitchFamily="34" charset="0"/>
              <a:cs typeface="Calibri"/>
            </a:endParaRPr>
          </a:p>
          <a:p>
            <a:pPr marL="180000" indent="-180000"/>
            <a:r>
              <a:rPr lang="da-DK" sz="1800" dirty="0">
                <a:latin typeface="Work Sans"/>
                <a:ea typeface="Calibri" panose="020F0502020204030204" pitchFamily="34" charset="0"/>
                <a:cs typeface="Calibri"/>
              </a:rPr>
              <a:t>Stor</a:t>
            </a:r>
            <a:r>
              <a:rPr lang="da-DK" sz="1800" dirty="0">
                <a:effectLst/>
                <a:latin typeface="Work Sans"/>
                <a:ea typeface="Calibri" panose="020F0502020204030204" pitchFamily="34" charset="0"/>
                <a:cs typeface="Calibri"/>
              </a:rPr>
              <a:t> skævhed i</a:t>
            </a:r>
            <a:r>
              <a:rPr lang="da-DK" sz="1800">
                <a:latin typeface="Work Sans"/>
                <a:ea typeface="Calibri" panose="020F0502020204030204" pitchFamily="34" charset="0"/>
                <a:cs typeface="Calibri"/>
              </a:rPr>
              <a:t> </a:t>
            </a:r>
            <a:r>
              <a:rPr lang="da-DK" sz="1800">
                <a:effectLst/>
                <a:latin typeface="Work Sans"/>
                <a:ea typeface="Calibri" panose="020F0502020204030204" pitchFamily="34" charset="0"/>
                <a:cs typeface="Calibri"/>
              </a:rPr>
              <a:t>behandlingsmulighederne. </a:t>
            </a:r>
            <a:endParaRPr lang="da-DK" sz="1800" dirty="0">
              <a:latin typeface="Work Sans"/>
              <a:ea typeface="Calibri" panose="020F0502020204030204" pitchFamily="34" charset="0"/>
              <a:cs typeface="Calibri"/>
            </a:endParaRPr>
          </a:p>
          <a:p>
            <a:pPr marL="180000" indent="-180000"/>
            <a:r>
              <a:rPr lang="da-DK" sz="1800" dirty="0">
                <a:effectLst/>
                <a:latin typeface="Work Sans"/>
                <a:ea typeface="Calibri" panose="020F0502020204030204" pitchFamily="34" charset="0"/>
                <a:cs typeface="Calibri"/>
              </a:rPr>
              <a:t>Mennesker dør på grund af manglende ressourcer til behandling.</a:t>
            </a:r>
            <a:endParaRPr lang="da-DK" sz="1800" dirty="0">
              <a:latin typeface="Work Sans"/>
              <a:cs typeface="Calibri"/>
            </a:endParaRPr>
          </a:p>
          <a:p>
            <a:pPr marL="180000" indent="-180000"/>
            <a:r>
              <a:rPr lang="da-DK" sz="1800" dirty="0">
                <a:latin typeface="Work Sans"/>
                <a:cs typeface="Calibri"/>
              </a:rPr>
              <a:t>Diagnosticering og en præcis lokalisering af en kræftknude.</a:t>
            </a:r>
            <a:endParaRPr lang="da-DK" sz="1800" dirty="0"/>
          </a:p>
          <a:p>
            <a:pPr marL="180000" indent="-180000"/>
            <a:endParaRPr lang="da-DK" sz="1800" dirty="0"/>
          </a:p>
        </p:txBody>
      </p:sp>
      <p:pic>
        <p:nvPicPr>
          <p:cNvPr id="4" name="Billede 3">
            <a:extLst>
              <a:ext uri="{FF2B5EF4-FFF2-40B4-BE49-F238E27FC236}">
                <a16:creationId xmlns:a16="http://schemas.microsoft.com/office/drawing/2014/main" id="{811EA0C5-06A2-818A-C97B-E92B2CE4FD6F}"/>
              </a:ext>
            </a:extLst>
          </p:cNvPr>
          <p:cNvPicPr>
            <a:picLocks noChangeAspect="1"/>
          </p:cNvPicPr>
          <p:nvPr/>
        </p:nvPicPr>
        <p:blipFill>
          <a:blip r:embed="rId3"/>
          <a:stretch>
            <a:fillRect/>
          </a:stretch>
        </p:blipFill>
        <p:spPr>
          <a:xfrm>
            <a:off x="7862907" y="4033005"/>
            <a:ext cx="3005031" cy="2117770"/>
          </a:xfrm>
          <a:prstGeom prst="rect">
            <a:avLst/>
          </a:prstGeom>
        </p:spPr>
      </p:pic>
      <p:pic>
        <p:nvPicPr>
          <p:cNvPr id="5" name="Billede 4" descr="Et billede, der indeholder tekst, tøj, apparat, reparation&#10;&#10;Beskrivelsen er genereret automatisk">
            <a:extLst>
              <a:ext uri="{FF2B5EF4-FFF2-40B4-BE49-F238E27FC236}">
                <a16:creationId xmlns:a16="http://schemas.microsoft.com/office/drawing/2014/main" id="{B91F495D-6437-F746-C29E-81EBA1F62554}"/>
              </a:ext>
            </a:extLst>
          </p:cNvPr>
          <p:cNvPicPr>
            <a:picLocks noChangeAspect="1"/>
          </p:cNvPicPr>
          <p:nvPr/>
        </p:nvPicPr>
        <p:blipFill>
          <a:blip r:embed="rId4"/>
          <a:stretch>
            <a:fillRect/>
          </a:stretch>
        </p:blipFill>
        <p:spPr>
          <a:xfrm>
            <a:off x="7857717" y="1444054"/>
            <a:ext cx="2940994" cy="2419350"/>
          </a:xfrm>
          <a:prstGeom prst="rect">
            <a:avLst/>
          </a:prstGeom>
        </p:spPr>
      </p:pic>
      <p:pic>
        <p:nvPicPr>
          <p:cNvPr id="6" name="Billede 5" descr="Et billede, der indeholder tøj, person, udendørs, dreng&#10;&#10;Beskrivelsen er genereret automatisk">
            <a:extLst>
              <a:ext uri="{FF2B5EF4-FFF2-40B4-BE49-F238E27FC236}">
                <a16:creationId xmlns:a16="http://schemas.microsoft.com/office/drawing/2014/main" id="{7CD72ED1-7577-171D-BAB1-091CBF105A68}"/>
              </a:ext>
            </a:extLst>
          </p:cNvPr>
          <p:cNvPicPr>
            <a:picLocks noChangeAspect="1"/>
          </p:cNvPicPr>
          <p:nvPr/>
        </p:nvPicPr>
        <p:blipFill>
          <a:blip r:embed="rId5"/>
          <a:stretch>
            <a:fillRect/>
          </a:stretch>
        </p:blipFill>
        <p:spPr>
          <a:xfrm>
            <a:off x="4719637" y="3731425"/>
            <a:ext cx="2752725" cy="2419350"/>
          </a:xfrm>
          <a:prstGeom prst="rect">
            <a:avLst/>
          </a:prstGeom>
        </p:spPr>
      </p:pic>
    </p:spTree>
    <p:extLst>
      <p:ext uri="{BB962C8B-B14F-4D97-AF65-F5344CB8AC3E}">
        <p14:creationId xmlns:p14="http://schemas.microsoft.com/office/powerpoint/2010/main" val="319855362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FA140-2A83-1758-FFDF-8D3E2EABF98E}"/>
              </a:ext>
            </a:extLst>
          </p:cNvPr>
          <p:cNvSpPr>
            <a:spLocks noGrp="1"/>
          </p:cNvSpPr>
          <p:nvPr>
            <p:ph type="title"/>
          </p:nvPr>
        </p:nvSpPr>
        <p:spPr>
          <a:xfrm>
            <a:off x="695325" y="294791"/>
            <a:ext cx="10147446" cy="923183"/>
          </a:xfrm>
        </p:spPr>
        <p:txBody>
          <a:bodyPr/>
          <a:lstStyle/>
          <a:p>
            <a:r>
              <a:rPr lang="da-DK" dirty="0"/>
              <a:t>Men </a:t>
            </a:r>
            <a:r>
              <a:rPr lang="da-DK"/>
              <a:t>hvad nu, </a:t>
            </a:r>
            <a:r>
              <a:rPr lang="da-DK" dirty="0"/>
              <a:t>hvis I kunne ændre dette?</a:t>
            </a:r>
          </a:p>
        </p:txBody>
      </p:sp>
      <p:sp>
        <p:nvSpPr>
          <p:cNvPr id="3" name="Pladsholder til indhold 2">
            <a:extLst>
              <a:ext uri="{FF2B5EF4-FFF2-40B4-BE49-F238E27FC236}">
                <a16:creationId xmlns:a16="http://schemas.microsoft.com/office/drawing/2014/main" id="{FF4884CC-16EF-161A-7C27-BC5A9BD65D36}"/>
              </a:ext>
            </a:extLst>
          </p:cNvPr>
          <p:cNvSpPr>
            <a:spLocks noGrp="1"/>
          </p:cNvSpPr>
          <p:nvPr>
            <p:ph idx="1"/>
          </p:nvPr>
        </p:nvSpPr>
        <p:spPr>
          <a:xfrm>
            <a:off x="695325" y="1332000"/>
            <a:ext cx="9820275" cy="1377644"/>
          </a:xfrm>
        </p:spPr>
        <p:txBody>
          <a:bodyPr/>
          <a:lstStyle/>
          <a:p>
            <a:pPr marL="0" indent="0">
              <a:buNone/>
            </a:pPr>
            <a:r>
              <a:rPr lang="da-DK" sz="1800">
                <a:effectLst/>
                <a:ea typeface="Calibri" panose="020F0502020204030204" pitchFamily="34" charset="0"/>
                <a:cs typeface="Calibri" panose="020F0502020204030204" pitchFamily="34" charset="0"/>
              </a:rPr>
              <a:t>Hvad, hvis I </a:t>
            </a:r>
            <a:r>
              <a:rPr lang="da-DK" sz="1800" dirty="0">
                <a:effectLst/>
                <a:ea typeface="Calibri" panose="020F0502020204030204" pitchFamily="34" charset="0"/>
                <a:cs typeface="Calibri" panose="020F0502020204030204" pitchFamily="34" charset="0"/>
              </a:rPr>
              <a:t>her i </a:t>
            </a:r>
            <a:r>
              <a:rPr lang="da-DK" sz="1800">
                <a:effectLst/>
                <a:ea typeface="Calibri" panose="020F0502020204030204" pitchFamily="34" charset="0"/>
                <a:cs typeface="Calibri" panose="020F0502020204030204" pitchFamily="34" charset="0"/>
              </a:rPr>
              <a:t>jeres fysiklokale </a:t>
            </a:r>
            <a:r>
              <a:rPr lang="da-DK" sz="1800" dirty="0">
                <a:effectLst/>
                <a:ea typeface="Calibri" panose="020F0502020204030204" pitchFamily="34" charset="0"/>
                <a:cs typeface="Calibri" panose="020F0502020204030204" pitchFamily="34" charset="0"/>
              </a:rPr>
              <a:t>kunne udvikle en simpel, men effektiv </a:t>
            </a:r>
            <a:r>
              <a:rPr lang="da-DK" sz="1800" dirty="0">
                <a:effectLst/>
                <a:highlight>
                  <a:srgbClr val="FFFFFF"/>
                </a:highlight>
                <a:ea typeface="Calibri" panose="020F0502020204030204" pitchFamily="34" charset="0"/>
                <a:cs typeface="Calibri" panose="020F0502020204030204" pitchFamily="34" charset="0"/>
              </a:rPr>
              <a:t>prototype </a:t>
            </a:r>
            <a:r>
              <a:rPr lang="da-DK" sz="1800" dirty="0">
                <a:effectLst/>
                <a:ea typeface="Calibri" panose="020F0502020204030204" pitchFamily="34" charset="0"/>
                <a:cs typeface="Calibri" panose="020F0502020204030204" pitchFamily="34" charset="0"/>
              </a:rPr>
              <a:t>på en kræftscanner, som er billig og enkel at fremstille og bruge for alle – uanset hvor i verden de bor? </a:t>
            </a:r>
            <a:endParaRPr lang="da-DK" dirty="0"/>
          </a:p>
        </p:txBody>
      </p:sp>
      <p:sp>
        <p:nvSpPr>
          <p:cNvPr id="4" name="Titel 1">
            <a:extLst>
              <a:ext uri="{FF2B5EF4-FFF2-40B4-BE49-F238E27FC236}">
                <a16:creationId xmlns:a16="http://schemas.microsoft.com/office/drawing/2014/main" id="{D12C9980-FD48-40D1-AB20-AE301030AAB3}"/>
              </a:ext>
            </a:extLst>
          </p:cNvPr>
          <p:cNvSpPr txBox="1">
            <a:spLocks/>
          </p:cNvSpPr>
          <p:nvPr/>
        </p:nvSpPr>
        <p:spPr>
          <a:xfrm>
            <a:off x="695325" y="2823670"/>
            <a:ext cx="10147446" cy="923183"/>
          </a:xfrm>
          <a:prstGeom prst="rect">
            <a:avLst/>
          </a:prstGeom>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224B5A"/>
                </a:solidFill>
                <a:latin typeface="BetonEF-Bold" panose="02000503040000020003"/>
                <a:ea typeface="+mj-ea"/>
                <a:cs typeface="+mj-cs"/>
              </a:defRPr>
            </a:lvl1pPr>
          </a:lstStyle>
          <a:p>
            <a:r>
              <a:rPr lang="da-DK" dirty="0"/>
              <a:t>Udfordring: Design en kræftscanner</a:t>
            </a:r>
          </a:p>
        </p:txBody>
      </p:sp>
      <p:sp>
        <p:nvSpPr>
          <p:cNvPr id="5" name="Pladsholder til indhold 2">
            <a:extLst>
              <a:ext uri="{FF2B5EF4-FFF2-40B4-BE49-F238E27FC236}">
                <a16:creationId xmlns:a16="http://schemas.microsoft.com/office/drawing/2014/main" id="{581508F7-72C8-C9E0-1CF4-072E700CDCBC}"/>
              </a:ext>
            </a:extLst>
          </p:cNvPr>
          <p:cNvSpPr txBox="1">
            <a:spLocks/>
          </p:cNvSpPr>
          <p:nvPr/>
        </p:nvSpPr>
        <p:spPr>
          <a:xfrm>
            <a:off x="695325" y="3860879"/>
            <a:ext cx="9820275" cy="1377644"/>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dirty="0">
                <a:ea typeface="Times New Roman" panose="02020603050405020304" pitchFamily="18" charset="0"/>
                <a:cs typeface="Calibri" panose="020F0502020204030204" pitchFamily="34" charset="0"/>
              </a:rPr>
              <a:t>I udgør et hold af innovative ingeniører og forskere, der har til opgave at bygge en prototype på en billig scanner, der kan lokalisere en kræftknude og være en realistisk løsning for lande med få ressourcer. Ved at udnytte jeres viden om fysik og de radioaktive kilder og andre materialer, der er til rådighed i jeres lokale, skal I lave </a:t>
            </a:r>
            <a:r>
              <a:rPr lang="da-DK" sz="1800">
                <a:ea typeface="Times New Roman" panose="02020603050405020304" pitchFamily="18" charset="0"/>
                <a:cs typeface="Calibri" panose="020F0502020204030204" pitchFamily="34" charset="0"/>
              </a:rPr>
              <a:t>en opstilling, </a:t>
            </a:r>
            <a:r>
              <a:rPr lang="da-DK" sz="1800" dirty="0">
                <a:ea typeface="Times New Roman" panose="02020603050405020304" pitchFamily="18" charset="0"/>
                <a:cs typeface="Calibri" panose="020F0502020204030204" pitchFamily="34" charset="0"/>
              </a:rPr>
              <a:t>der illustrerer princippet i en rigtig </a:t>
            </a:r>
            <a:r>
              <a:rPr lang="da-DK" sz="1800">
                <a:ea typeface="Times New Roman" panose="02020603050405020304" pitchFamily="18" charset="0"/>
                <a:cs typeface="Calibri" panose="020F0502020204030204" pitchFamily="34" charset="0"/>
              </a:rPr>
              <a:t>scanner.</a:t>
            </a:r>
            <a:endParaRPr lang="da-DK" sz="1800" dirty="0">
              <a:ea typeface="Times New Roman" panose="02020603050405020304" pitchFamily="18" charset="0"/>
            </a:endParaRPr>
          </a:p>
        </p:txBody>
      </p:sp>
    </p:spTree>
    <p:extLst>
      <p:ext uri="{BB962C8B-B14F-4D97-AF65-F5344CB8AC3E}">
        <p14:creationId xmlns:p14="http://schemas.microsoft.com/office/powerpoint/2010/main" val="243467475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0C55D-6347-9356-75BB-30EB521238C4}"/>
              </a:ext>
            </a:extLst>
          </p:cNvPr>
          <p:cNvSpPr>
            <a:spLocks noGrp="1"/>
          </p:cNvSpPr>
          <p:nvPr>
            <p:ph type="title"/>
          </p:nvPr>
        </p:nvSpPr>
        <p:spPr/>
        <p:txBody>
          <a:bodyPr/>
          <a:lstStyle/>
          <a:p>
            <a:r>
              <a:rPr lang="da-DK" dirty="0"/>
              <a:t>Kriterier</a:t>
            </a:r>
          </a:p>
        </p:txBody>
      </p:sp>
      <p:sp>
        <p:nvSpPr>
          <p:cNvPr id="3" name="Pladsholder til indhold 2">
            <a:extLst>
              <a:ext uri="{FF2B5EF4-FFF2-40B4-BE49-F238E27FC236}">
                <a16:creationId xmlns:a16="http://schemas.microsoft.com/office/drawing/2014/main" id="{5799DF02-8741-F42C-F423-1D6EE2B1EA01}"/>
              </a:ext>
            </a:extLst>
          </p:cNvPr>
          <p:cNvSpPr>
            <a:spLocks noGrp="1"/>
          </p:cNvSpPr>
          <p:nvPr>
            <p:ph idx="1"/>
          </p:nvPr>
        </p:nvSpPr>
        <p:spPr>
          <a:xfrm>
            <a:off x="695325" y="1332000"/>
            <a:ext cx="10826954" cy="4248000"/>
          </a:xfrm>
        </p:spPr>
        <p:txBody>
          <a:bodyPr/>
          <a:lstStyle/>
          <a:p>
            <a:pPr marL="180000" lvl="0" indent="-180000" fontAlgn="base">
              <a:lnSpc>
                <a:spcPct val="115000"/>
              </a:lnSpc>
              <a:buFont typeface="Symbol" panose="05050102010706020507" pitchFamily="18" charset="2"/>
              <a:buChar char=""/>
            </a:pPr>
            <a:r>
              <a:rPr lang="da-DK" sz="1800" dirty="0">
                <a:effectLst/>
                <a:latin typeface="Work Sans" pitchFamily="2" charset="0"/>
                <a:ea typeface="Times New Roman" panose="02020603050405020304" pitchFamily="18" charset="0"/>
                <a:cs typeface="Calibri" panose="020F0502020204030204" pitchFamily="34" charset="0"/>
              </a:rPr>
              <a:t>I skal vælge en metode, der er baseret på et radioaktivt sporstof. Det handler om at lave en scanner, der er præcis og let at bruge. Prisen holdes nede, da de udleverede materialer er billige sammenlignet med prisen på en scanner.</a:t>
            </a:r>
            <a:endParaRPr lang="da-DK" sz="1800" dirty="0">
              <a:effectLst/>
              <a:latin typeface="Times New Roman" panose="02020603050405020304" pitchFamily="18" charset="0"/>
              <a:ea typeface="Times New Roman" panose="02020603050405020304" pitchFamily="18" charset="0"/>
            </a:endParaRPr>
          </a:p>
          <a:p>
            <a:pPr marL="180000" lvl="0" indent="-180000" fontAlgn="base">
              <a:lnSpc>
                <a:spcPct val="115000"/>
              </a:lnSpc>
              <a:buFont typeface="Symbol" panose="05050102010706020507" pitchFamily="18" charset="2"/>
              <a:buChar char=""/>
            </a:pPr>
            <a:r>
              <a:rPr lang="da-DK" sz="1800" dirty="0">
                <a:effectLst/>
                <a:latin typeface="Work Sans" pitchFamily="2" charset="0"/>
                <a:ea typeface="Times New Roman" panose="02020603050405020304" pitchFamily="18" charset="0"/>
                <a:cs typeface="Calibri" panose="020F0502020204030204" pitchFamily="34" charset="0"/>
              </a:rPr>
              <a:t>Af hensyn til sikkerhed kan I kun arbejde med de kilder, der er udviklet til skoleforsøg, hvilket betyder, at I ikke kan bygge en rigtig scanner, men blot lave en opstilling (prototype).</a:t>
            </a:r>
            <a:endParaRPr lang="da-DK" sz="1800" dirty="0">
              <a:effectLst/>
              <a:latin typeface="Times New Roman" panose="02020603050405020304" pitchFamily="18" charset="0"/>
              <a:ea typeface="Times New Roman" panose="02020603050405020304" pitchFamily="18" charset="0"/>
            </a:endParaRPr>
          </a:p>
          <a:p>
            <a:pPr marL="180000" lvl="0" indent="-180000" fontAlgn="base">
              <a:lnSpc>
                <a:spcPct val="115000"/>
              </a:lnSpc>
              <a:buFont typeface="Symbol" panose="05050102010706020507" pitchFamily="18" charset="2"/>
              <a:buChar char=""/>
            </a:pPr>
            <a:r>
              <a:rPr lang="da-DK" sz="1800" dirty="0">
                <a:effectLst/>
                <a:latin typeface="Work Sans" pitchFamily="2" charset="0"/>
                <a:ea typeface="Times New Roman" panose="02020603050405020304" pitchFamily="18" charset="0"/>
                <a:cs typeface="Calibri" panose="020F0502020204030204" pitchFamily="34" charset="0"/>
              </a:rPr>
              <a:t>I skal undersøge skolens kilder, og på baggrund af jeres forsøg skal I argumentere for, hvilken kilde I vil vælge at bruge i virkeligheden, og hvilken skolekilde I vil vælge til jeres opstilling.</a:t>
            </a:r>
            <a:endParaRPr lang="da-DK" sz="1800" dirty="0">
              <a:latin typeface="Times New Roman" panose="02020603050405020304" pitchFamily="18" charset="0"/>
              <a:ea typeface="Times New Roman" panose="02020603050405020304" pitchFamily="18" charset="0"/>
            </a:endParaRPr>
          </a:p>
          <a:p>
            <a:pPr marL="180000" lvl="0" indent="-180000" fontAlgn="base">
              <a:lnSpc>
                <a:spcPct val="115000"/>
              </a:lnSpc>
              <a:spcAft>
                <a:spcPts val="600"/>
              </a:spcAft>
              <a:buFont typeface="Symbol" panose="05050102010706020507" pitchFamily="18" charset="2"/>
              <a:buChar char=""/>
            </a:pPr>
            <a:r>
              <a:rPr lang="da-DK" sz="1800" dirty="0">
                <a:effectLst/>
                <a:latin typeface="Work Sans" pitchFamily="2" charset="0"/>
                <a:ea typeface="Calibri" panose="020F0502020204030204" pitchFamily="34" charset="0"/>
                <a:cs typeface="Calibri" panose="020F0502020204030204" pitchFamily="34" charset="0"/>
              </a:rPr>
              <a:t>Da kilderne i skolesamlingen er svagere end dem, man vil bruge i virkeligheden, kan I ikke lave en scanner, der virker på en rigtig krop. I skal derfor også vælge et </a:t>
            </a:r>
            <a:r>
              <a:rPr lang="da-DK" sz="1800" b="1" dirty="0">
                <a:effectLst/>
                <a:latin typeface="Work Sans" pitchFamily="2" charset="0"/>
                <a:ea typeface="Calibri" panose="020F0502020204030204" pitchFamily="34" charset="0"/>
                <a:cs typeface="Calibri" panose="020F0502020204030204" pitchFamily="34" charset="0"/>
              </a:rPr>
              <a:t>materiale</a:t>
            </a:r>
            <a:r>
              <a:rPr lang="da-DK" sz="1800" dirty="0">
                <a:effectLst/>
                <a:latin typeface="Work Sans" pitchFamily="2" charset="0"/>
                <a:ea typeface="Calibri" panose="020F0502020204030204" pitchFamily="34" charset="0"/>
                <a:cs typeface="Calibri" panose="020F0502020204030204" pitchFamily="34" charset="0"/>
              </a:rPr>
              <a:t>,</a:t>
            </a:r>
            <a:r>
              <a:rPr lang="da-DK" sz="1800" b="1" dirty="0">
                <a:effectLst/>
                <a:latin typeface="Work Sans" pitchFamily="2" charset="0"/>
                <a:ea typeface="Calibri" panose="020F0502020204030204" pitchFamily="34" charset="0"/>
                <a:cs typeface="Calibri" panose="020F0502020204030204" pitchFamily="34" charset="0"/>
              </a:rPr>
              <a:t> </a:t>
            </a:r>
            <a:r>
              <a:rPr lang="da-DK" sz="1800" dirty="0">
                <a:effectLst/>
                <a:latin typeface="Work Sans" pitchFamily="2" charset="0"/>
                <a:ea typeface="Calibri" panose="020F0502020204030204" pitchFamily="34" charset="0"/>
                <a:cs typeface="Calibri" panose="020F0502020204030204" pitchFamily="34" charset="0"/>
              </a:rPr>
              <a:t>som kroppen skal laves af, og en </a:t>
            </a:r>
            <a:r>
              <a:rPr lang="da-DK" sz="1800" b="1" dirty="0">
                <a:effectLst/>
                <a:latin typeface="Work Sans" pitchFamily="2" charset="0"/>
                <a:ea typeface="Calibri" panose="020F0502020204030204" pitchFamily="34" charset="0"/>
                <a:cs typeface="Calibri" panose="020F0502020204030204" pitchFamily="34" charset="0"/>
              </a:rPr>
              <a:t>størrelse</a:t>
            </a:r>
            <a:r>
              <a:rPr lang="da-DK" sz="1800" dirty="0">
                <a:effectLst/>
                <a:latin typeface="Work Sans" pitchFamily="2" charset="0"/>
                <a:ea typeface="Calibri" panose="020F0502020204030204" pitchFamily="34" charset="0"/>
                <a:cs typeface="Calibri" panose="020F0502020204030204" pitchFamily="34" charset="0"/>
              </a:rPr>
              <a:t>, der passer til kilden. </a:t>
            </a:r>
            <a:endParaRPr lang="da-DK" sz="1800" dirty="0"/>
          </a:p>
          <a:p>
            <a:pPr marL="180000" indent="-180000"/>
            <a:endParaRPr lang="da-DK" sz="1800" dirty="0"/>
          </a:p>
        </p:txBody>
      </p:sp>
    </p:spTree>
    <p:extLst>
      <p:ext uri="{BB962C8B-B14F-4D97-AF65-F5344CB8AC3E}">
        <p14:creationId xmlns:p14="http://schemas.microsoft.com/office/powerpoint/2010/main" val="2397604244"/>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D927E-621F-656A-6C4F-629662FF3D4C}"/>
            </a:ext>
          </a:extLst>
        </p:cNvPr>
        <p:cNvGrpSpPr/>
        <p:nvPr/>
      </p:nvGrpSpPr>
      <p:grpSpPr>
        <a:xfrm>
          <a:off x="0" y="0"/>
          <a:ext cx="0" cy="0"/>
          <a:chOff x="0" y="0"/>
          <a:chExt cx="0" cy="0"/>
        </a:xfrm>
      </p:grpSpPr>
      <p:pic>
        <p:nvPicPr>
          <p:cNvPr id="5" name="Billede 4" descr="Et billede, der indeholder Grafik, logo, cirkel, Font/skrifttype&#10;&#10;Automatisk genereret beskrivelse">
            <a:extLst>
              <a:ext uri="{FF2B5EF4-FFF2-40B4-BE49-F238E27FC236}">
                <a16:creationId xmlns:a16="http://schemas.microsoft.com/office/drawing/2014/main" id="{1EDF935C-03EA-877D-6AD8-7D5B50E96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
        <p:nvSpPr>
          <p:cNvPr id="2" name="Titel 1">
            <a:extLst>
              <a:ext uri="{FF2B5EF4-FFF2-40B4-BE49-F238E27FC236}">
                <a16:creationId xmlns:a16="http://schemas.microsoft.com/office/drawing/2014/main" id="{A154CE93-B70F-324C-45AF-0EDE6D91F1DD}"/>
              </a:ext>
            </a:extLst>
          </p:cNvPr>
          <p:cNvSpPr>
            <a:spLocks noGrp="1"/>
          </p:cNvSpPr>
          <p:nvPr>
            <p:ph type="title"/>
          </p:nvPr>
        </p:nvSpPr>
        <p:spPr/>
        <p:txBody>
          <a:bodyPr/>
          <a:lstStyle/>
          <a:p>
            <a:r>
              <a:rPr lang="da-DK" dirty="0"/>
              <a:t>Få ideer</a:t>
            </a:r>
          </a:p>
        </p:txBody>
      </p:sp>
      <p:sp>
        <p:nvSpPr>
          <p:cNvPr id="7" name="Pladsholder til indhold 6">
            <a:extLst>
              <a:ext uri="{FF2B5EF4-FFF2-40B4-BE49-F238E27FC236}">
                <a16:creationId xmlns:a16="http://schemas.microsoft.com/office/drawing/2014/main" id="{0C30343D-FC01-5213-32D3-DAC3F1DA9663}"/>
              </a:ext>
            </a:extLst>
          </p:cNvPr>
          <p:cNvSpPr>
            <a:spLocks noGrp="1"/>
          </p:cNvSpPr>
          <p:nvPr>
            <p:ph idx="1"/>
          </p:nvPr>
        </p:nvSpPr>
        <p:spPr>
          <a:xfrm>
            <a:off x="2700000" y="1332000"/>
            <a:ext cx="8064785" cy="4248000"/>
          </a:xfrm>
        </p:spPr>
        <p:txBody>
          <a:bodyPr/>
          <a:lstStyle/>
          <a:p>
            <a:pPr marL="0" indent="0">
              <a:lnSpc>
                <a:spcPct val="116000"/>
              </a:lnSpc>
              <a:spcAft>
                <a:spcPts val="1000"/>
              </a:spcAft>
              <a:buNone/>
            </a:pPr>
            <a:r>
              <a:rPr lang="da-DK" sz="1800" dirty="0"/>
              <a:t>I skal nu i gang med at udtænke, hvordan I vil bygge jeres scanner.</a:t>
            </a:r>
          </a:p>
          <a:p>
            <a:pPr marL="0" indent="0">
              <a:lnSpc>
                <a:spcPct val="116000"/>
              </a:lnSpc>
              <a:spcAft>
                <a:spcPts val="1000"/>
              </a:spcAft>
              <a:buNone/>
            </a:pPr>
            <a:r>
              <a:rPr lang="da-DK" sz="1800" dirty="0"/>
              <a:t>Først arbejder I med forskellige ideer, bagefter udvælges den ide, I vil gå videre med.</a:t>
            </a:r>
          </a:p>
          <a:p>
            <a:pPr>
              <a:lnSpc>
                <a:spcPct val="116000"/>
              </a:lnSpc>
              <a:spcAft>
                <a:spcPts val="1000"/>
              </a:spcAft>
            </a:pPr>
            <a:r>
              <a:rPr lang="da-DK" sz="1800" dirty="0">
                <a:highlight>
                  <a:srgbClr val="FFFFFF"/>
                </a:highlight>
              </a:rPr>
              <a:t>Brug elevmetodekort 6: </a:t>
            </a:r>
            <a:r>
              <a:rPr lang="da-DK" sz="1800">
                <a:highlight>
                  <a:srgbClr val="FFFFFF"/>
                </a:highlight>
              </a:rPr>
              <a:t>Bordet rundt.</a:t>
            </a:r>
            <a:endParaRPr lang="da-DK" sz="1800" dirty="0">
              <a:highlight>
                <a:srgbClr val="FFFFFF"/>
              </a:highlight>
            </a:endParaRPr>
          </a:p>
          <a:p>
            <a:pPr>
              <a:lnSpc>
                <a:spcPct val="116000"/>
              </a:lnSpc>
              <a:spcAft>
                <a:spcPts val="0"/>
              </a:spcAft>
            </a:pPr>
            <a:r>
              <a:rPr lang="da-DK" sz="1800" dirty="0">
                <a:highlight>
                  <a:srgbClr val="FFFFFF"/>
                </a:highlight>
              </a:rPr>
              <a:t>Herefter elevmetodekort 7: </a:t>
            </a:r>
          </a:p>
          <a:p>
            <a:pPr marL="180000" indent="0">
              <a:lnSpc>
                <a:spcPct val="116000"/>
              </a:lnSpc>
              <a:spcAft>
                <a:spcPts val="1000"/>
              </a:spcAft>
              <a:buNone/>
            </a:pPr>
            <a:r>
              <a:rPr lang="da-DK" sz="1800">
                <a:highlight>
                  <a:srgbClr val="FFFFFF"/>
                </a:highlight>
              </a:rPr>
              <a:t>Hvilken ide </a:t>
            </a:r>
            <a:r>
              <a:rPr lang="da-DK" sz="1800" dirty="0">
                <a:highlight>
                  <a:srgbClr val="FFFFFF"/>
                </a:highlight>
              </a:rPr>
              <a:t>vælger vi?</a:t>
            </a:r>
            <a:endParaRPr lang="da-DK" sz="1800" dirty="0"/>
          </a:p>
          <a:p>
            <a:pPr marL="0" indent="0">
              <a:lnSpc>
                <a:spcPct val="116000"/>
              </a:lnSpc>
              <a:spcAft>
                <a:spcPts val="0"/>
              </a:spcAft>
              <a:buNone/>
            </a:pPr>
            <a:r>
              <a:rPr lang="da-DK" sz="1800" dirty="0"/>
              <a:t>Husk, modellen skal bygges </a:t>
            </a:r>
          </a:p>
          <a:p>
            <a:pPr marL="0" indent="0">
              <a:lnSpc>
                <a:spcPct val="116000"/>
              </a:lnSpc>
              <a:spcAft>
                <a:spcPts val="0"/>
              </a:spcAft>
              <a:buNone/>
            </a:pPr>
            <a:r>
              <a:rPr lang="da-DK" sz="1800" dirty="0"/>
              <a:t>med tingene fra fysiklokalet!!</a:t>
            </a:r>
          </a:p>
          <a:p>
            <a:endParaRPr lang="da-DK" dirty="0"/>
          </a:p>
        </p:txBody>
      </p:sp>
      <p:pic>
        <p:nvPicPr>
          <p:cNvPr id="6" name="Billede 5">
            <a:extLst>
              <a:ext uri="{FF2B5EF4-FFF2-40B4-BE49-F238E27FC236}">
                <a16:creationId xmlns:a16="http://schemas.microsoft.com/office/drawing/2014/main" id="{16474FC7-A0BD-FED9-60D8-2AC2B903B8E8}"/>
              </a:ext>
            </a:extLst>
          </p:cNvPr>
          <p:cNvPicPr>
            <a:picLocks noChangeAspect="1"/>
          </p:cNvPicPr>
          <p:nvPr/>
        </p:nvPicPr>
        <p:blipFill>
          <a:blip r:embed="rId3"/>
          <a:stretch>
            <a:fillRect/>
          </a:stretch>
        </p:blipFill>
        <p:spPr>
          <a:xfrm>
            <a:off x="6262998" y="3112643"/>
            <a:ext cx="2213493" cy="2876727"/>
          </a:xfrm>
          <a:prstGeom prst="rect">
            <a:avLst/>
          </a:prstGeom>
          <a:ln w="3175">
            <a:solidFill>
              <a:schemeClr val="tx1"/>
            </a:solidFill>
          </a:ln>
        </p:spPr>
      </p:pic>
      <p:pic>
        <p:nvPicPr>
          <p:cNvPr id="8" name="Billede 7">
            <a:extLst>
              <a:ext uri="{FF2B5EF4-FFF2-40B4-BE49-F238E27FC236}">
                <a16:creationId xmlns:a16="http://schemas.microsoft.com/office/drawing/2014/main" id="{168E6254-810E-9BD0-8E26-4A6595C237DA}"/>
              </a:ext>
            </a:extLst>
          </p:cNvPr>
          <p:cNvPicPr>
            <a:picLocks noChangeAspect="1"/>
          </p:cNvPicPr>
          <p:nvPr/>
        </p:nvPicPr>
        <p:blipFill>
          <a:blip r:embed="rId4"/>
          <a:srcRect l="-1" t="-1" r="-3713" b="-5582"/>
          <a:stretch/>
        </p:blipFill>
        <p:spPr>
          <a:xfrm>
            <a:off x="8617929" y="3120701"/>
            <a:ext cx="3255161" cy="2339697"/>
          </a:xfrm>
          <a:prstGeom prst="rect">
            <a:avLst/>
          </a:prstGeom>
          <a:ln w="3175">
            <a:solidFill>
              <a:schemeClr val="tx1"/>
            </a:solidFill>
          </a:ln>
        </p:spPr>
      </p:pic>
    </p:spTree>
    <p:extLst>
      <p:ext uri="{BB962C8B-B14F-4D97-AF65-F5344CB8AC3E}">
        <p14:creationId xmlns:p14="http://schemas.microsoft.com/office/powerpoint/2010/main" val="12359662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7AA7A-44D1-DC9E-B36C-B3CF0FFC2A68}"/>
            </a:ext>
          </a:extLst>
        </p:cNvPr>
        <p:cNvGrpSpPr/>
        <p:nvPr/>
      </p:nvGrpSpPr>
      <p:grpSpPr>
        <a:xfrm>
          <a:off x="0" y="0"/>
          <a:ext cx="0" cy="0"/>
          <a:chOff x="0" y="0"/>
          <a:chExt cx="0" cy="0"/>
        </a:xfrm>
      </p:grpSpPr>
      <p:pic>
        <p:nvPicPr>
          <p:cNvPr id="3" name="Billede 2" descr="Et billede, der indeholder Font/skrifttype, cirkel, skærmbillede, logo&#10;&#10;Automatisk genereret beskrivelse">
            <a:extLst>
              <a:ext uri="{FF2B5EF4-FFF2-40B4-BE49-F238E27FC236}">
                <a16:creationId xmlns:a16="http://schemas.microsoft.com/office/drawing/2014/main" id="{CC4CCF01-901C-82C7-09D7-B1CA1D509B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417"/>
            <a:ext cx="1702800" cy="1702800"/>
          </a:xfrm>
          <a:prstGeom prst="rect">
            <a:avLst/>
          </a:prstGeom>
        </p:spPr>
      </p:pic>
      <p:sp>
        <p:nvSpPr>
          <p:cNvPr id="2" name="Titel 1">
            <a:extLst>
              <a:ext uri="{FF2B5EF4-FFF2-40B4-BE49-F238E27FC236}">
                <a16:creationId xmlns:a16="http://schemas.microsoft.com/office/drawing/2014/main" id="{28DACA4C-4580-973A-5881-C2200303544B}"/>
              </a:ext>
            </a:extLst>
          </p:cNvPr>
          <p:cNvSpPr>
            <a:spLocks noGrp="1"/>
          </p:cNvSpPr>
          <p:nvPr>
            <p:ph type="title"/>
          </p:nvPr>
        </p:nvSpPr>
        <p:spPr/>
        <p:txBody>
          <a:bodyPr/>
          <a:lstStyle/>
          <a:p>
            <a:r>
              <a:rPr lang="da-DK" dirty="0"/>
              <a:t>Konkretisere</a:t>
            </a:r>
          </a:p>
        </p:txBody>
      </p:sp>
      <p:sp>
        <p:nvSpPr>
          <p:cNvPr id="7" name="Pladsholder til indhold 6">
            <a:extLst>
              <a:ext uri="{FF2B5EF4-FFF2-40B4-BE49-F238E27FC236}">
                <a16:creationId xmlns:a16="http://schemas.microsoft.com/office/drawing/2014/main" id="{54119BE1-196F-6804-A814-F0FE14DDC510}"/>
              </a:ext>
            </a:extLst>
          </p:cNvPr>
          <p:cNvSpPr>
            <a:spLocks noGrp="1"/>
          </p:cNvSpPr>
          <p:nvPr>
            <p:ph idx="1"/>
          </p:nvPr>
        </p:nvSpPr>
        <p:spPr>
          <a:xfrm>
            <a:off x="2700000" y="1332000"/>
            <a:ext cx="7643333" cy="4248000"/>
          </a:xfrm>
        </p:spPr>
        <p:txBody>
          <a:bodyPr/>
          <a:lstStyle/>
          <a:p>
            <a:pPr marL="0" indent="0">
              <a:lnSpc>
                <a:spcPct val="116000"/>
              </a:lnSpc>
              <a:spcAft>
                <a:spcPts val="1000"/>
              </a:spcAft>
              <a:buNone/>
            </a:pPr>
            <a:r>
              <a:rPr lang="da-DK" sz="1800" dirty="0"/>
              <a:t>Jeres idé skal nu gøres konkret, og I skal lægge en plan for jeres arbejde. Planen er dynamisk, men sørg for, at I hele tiden ved, hvad I skal.</a:t>
            </a:r>
          </a:p>
          <a:p>
            <a:pPr>
              <a:lnSpc>
                <a:spcPct val="116000"/>
              </a:lnSpc>
              <a:spcAft>
                <a:spcPts val="1000"/>
              </a:spcAft>
            </a:pPr>
            <a:r>
              <a:rPr lang="da-DK" sz="1800" dirty="0">
                <a:highlight>
                  <a:srgbClr val="FFFFFF"/>
                </a:highlight>
              </a:rPr>
              <a:t>Elevmetodekort 8: Arbejdstegning.</a:t>
            </a:r>
          </a:p>
          <a:p>
            <a:pPr>
              <a:lnSpc>
                <a:spcPct val="116000"/>
              </a:lnSpc>
              <a:spcAft>
                <a:spcPts val="1000"/>
              </a:spcAft>
            </a:pPr>
            <a:r>
              <a:rPr lang="da-DK" sz="1800" dirty="0">
                <a:highlight>
                  <a:srgbClr val="FFFFFF"/>
                </a:highlight>
              </a:rPr>
              <a:t>Elevmetodekort 9: Læg en plan</a:t>
            </a:r>
          </a:p>
          <a:p>
            <a:pPr marL="0" indent="0">
              <a:lnSpc>
                <a:spcPct val="116000"/>
              </a:lnSpc>
              <a:spcAft>
                <a:spcPts val="1000"/>
              </a:spcAft>
              <a:buNone/>
            </a:pPr>
            <a:endParaRPr lang="da-DK" sz="1800" dirty="0"/>
          </a:p>
          <a:p>
            <a:pPr marL="0" indent="0">
              <a:lnSpc>
                <a:spcPct val="116000"/>
              </a:lnSpc>
              <a:spcAft>
                <a:spcPts val="1000"/>
              </a:spcAft>
              <a:buNone/>
            </a:pPr>
            <a:r>
              <a:rPr lang="da-DK" sz="1800" dirty="0"/>
              <a:t>Husk, modellen skal bygges med tingene fra fysiklokalet.</a:t>
            </a:r>
          </a:p>
          <a:p>
            <a:endParaRPr lang="da-DK" dirty="0"/>
          </a:p>
        </p:txBody>
      </p:sp>
    </p:spTree>
    <p:extLst>
      <p:ext uri="{BB962C8B-B14F-4D97-AF65-F5344CB8AC3E}">
        <p14:creationId xmlns:p14="http://schemas.microsoft.com/office/powerpoint/2010/main" val="73031318"/>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4058F-3741-F32F-3F78-5816551F33D4}"/>
            </a:ext>
          </a:extLst>
        </p:cNvPr>
        <p:cNvGrpSpPr/>
        <p:nvPr/>
      </p:nvGrpSpPr>
      <p:grpSpPr>
        <a:xfrm>
          <a:off x="0" y="0"/>
          <a:ext cx="0" cy="0"/>
          <a:chOff x="0" y="0"/>
          <a:chExt cx="0" cy="0"/>
        </a:xfrm>
      </p:grpSpPr>
      <p:pic>
        <p:nvPicPr>
          <p:cNvPr id="6" name="Billede 5" descr="Et billede, der indeholder Grafik, logo, cirkel, Font/skrifttype&#10;&#10;Automatisk genereret beskrivelse">
            <a:extLst>
              <a:ext uri="{FF2B5EF4-FFF2-40B4-BE49-F238E27FC236}">
                <a16:creationId xmlns:a16="http://schemas.microsoft.com/office/drawing/2014/main" id="{127D1F4B-1D50-DC94-9E63-CFBA1FB97F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92" y="1216417"/>
            <a:ext cx="1702800" cy="1702800"/>
          </a:xfrm>
          <a:prstGeom prst="rect">
            <a:avLst/>
          </a:prstGeom>
        </p:spPr>
      </p:pic>
      <p:pic>
        <p:nvPicPr>
          <p:cNvPr id="7" name="Billede 6" descr="Et billede, der indeholder Font/skrifttype, cirkel, skærmbillede, logo&#10;&#10;Automatisk genereret beskrivelse">
            <a:extLst>
              <a:ext uri="{FF2B5EF4-FFF2-40B4-BE49-F238E27FC236}">
                <a16:creationId xmlns:a16="http://schemas.microsoft.com/office/drawing/2014/main" id="{B6BA30BA-F18A-0C2C-A3FA-DBCAF744E0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92" y="3146783"/>
            <a:ext cx="1702800" cy="1702800"/>
          </a:xfrm>
          <a:prstGeom prst="rect">
            <a:avLst/>
          </a:prstGeom>
        </p:spPr>
      </p:pic>
      <p:sp>
        <p:nvSpPr>
          <p:cNvPr id="2" name="Titel 1">
            <a:extLst>
              <a:ext uri="{FF2B5EF4-FFF2-40B4-BE49-F238E27FC236}">
                <a16:creationId xmlns:a16="http://schemas.microsoft.com/office/drawing/2014/main" id="{177A74D2-012F-09DE-7E85-633E9A54E3BA}"/>
              </a:ext>
            </a:extLst>
          </p:cNvPr>
          <p:cNvSpPr>
            <a:spLocks noGrp="1"/>
          </p:cNvSpPr>
          <p:nvPr>
            <p:ph type="title"/>
          </p:nvPr>
        </p:nvSpPr>
        <p:spPr/>
        <p:txBody>
          <a:bodyPr/>
          <a:lstStyle/>
          <a:p>
            <a:r>
              <a:rPr lang="da-DK" dirty="0"/>
              <a:t>Logbog</a:t>
            </a:r>
          </a:p>
        </p:txBody>
      </p:sp>
      <p:sp>
        <p:nvSpPr>
          <p:cNvPr id="3" name="Pladsholder til indhold 2">
            <a:extLst>
              <a:ext uri="{FF2B5EF4-FFF2-40B4-BE49-F238E27FC236}">
                <a16:creationId xmlns:a16="http://schemas.microsoft.com/office/drawing/2014/main" id="{A6114194-1261-C462-0A15-E091093EFDBF}"/>
              </a:ext>
            </a:extLst>
          </p:cNvPr>
          <p:cNvSpPr>
            <a:spLocks noGrp="1"/>
          </p:cNvSpPr>
          <p:nvPr>
            <p:ph idx="1"/>
          </p:nvPr>
        </p:nvSpPr>
        <p:spPr>
          <a:xfrm>
            <a:off x="2700000" y="1332000"/>
            <a:ext cx="8101013" cy="4248000"/>
          </a:xfrm>
        </p:spPr>
        <p:txBody>
          <a:bodyPr/>
          <a:lstStyle/>
          <a:p>
            <a:pPr marL="0" indent="0">
              <a:spcAft>
                <a:spcPts val="0"/>
              </a:spcAft>
              <a:buNone/>
            </a:pPr>
            <a:r>
              <a:rPr lang="da-DK" sz="1800" dirty="0">
                <a:highlight>
                  <a:srgbClr val="FFFFFF"/>
                </a:highlight>
                <a:latin typeface="Work Sans"/>
              </a:rPr>
              <a:t>I skal føre logbog undervejs.</a:t>
            </a:r>
            <a:endParaRPr lang="en-US" sz="1800" dirty="0">
              <a:highlight>
                <a:srgbClr val="FFFFFF"/>
              </a:highlight>
              <a:latin typeface="Work Sans"/>
            </a:endParaRPr>
          </a:p>
          <a:p>
            <a:pPr marL="0" indent="0">
              <a:spcAft>
                <a:spcPts val="0"/>
              </a:spcAft>
              <a:buNone/>
            </a:pPr>
            <a:endParaRPr lang="da-DK" sz="1800" dirty="0">
              <a:highlight>
                <a:srgbClr val="FFFFFF"/>
              </a:highlight>
              <a:latin typeface="Work Sans"/>
            </a:endParaRPr>
          </a:p>
          <a:p>
            <a:pPr marL="0" indent="0">
              <a:spcAft>
                <a:spcPts val="0"/>
              </a:spcAft>
              <a:buNone/>
            </a:pPr>
            <a:r>
              <a:rPr lang="da-DK" sz="1800" dirty="0">
                <a:highlight>
                  <a:srgbClr val="FFFFFF"/>
                </a:highlight>
                <a:latin typeface="Work Sans"/>
              </a:rPr>
              <a:t>I skal udfylde de generelle punkter og desuden tilføje:</a:t>
            </a:r>
          </a:p>
          <a:p>
            <a:pPr marL="0" indent="0">
              <a:spcAft>
                <a:spcPts val="0"/>
              </a:spcAft>
              <a:buNone/>
            </a:pPr>
            <a:endParaRPr lang="da-DK" sz="1800" b="1" dirty="0">
              <a:highlight>
                <a:srgbClr val="FFFFFF"/>
              </a:highlight>
            </a:endParaRPr>
          </a:p>
          <a:p>
            <a:pPr marL="0" indent="0">
              <a:buNone/>
            </a:pPr>
            <a:r>
              <a:rPr lang="da-DK" sz="1800">
                <a:highlight>
                  <a:srgbClr val="FFFFFF"/>
                </a:highlight>
                <a:latin typeface="Work Sans"/>
              </a:rPr>
              <a:t>en </a:t>
            </a:r>
            <a:r>
              <a:rPr lang="da-DK" sz="1800" dirty="0">
                <a:highlight>
                  <a:srgbClr val="FFFFFF"/>
                </a:highlight>
                <a:latin typeface="Work Sans"/>
              </a:rPr>
              <a:t>beskrivelse og en skitse af jeres løsningsforslag.</a:t>
            </a:r>
          </a:p>
          <a:p>
            <a:pPr marL="0" indent="0">
              <a:spcAft>
                <a:spcPts val="0"/>
              </a:spcAft>
              <a:buNone/>
            </a:pPr>
            <a:endParaRPr lang="da-DK" sz="1800" dirty="0"/>
          </a:p>
          <a:p>
            <a:endParaRPr lang="da-DK" dirty="0"/>
          </a:p>
        </p:txBody>
      </p:sp>
    </p:spTree>
    <p:extLst>
      <p:ext uri="{BB962C8B-B14F-4D97-AF65-F5344CB8AC3E}">
        <p14:creationId xmlns:p14="http://schemas.microsoft.com/office/powerpoint/2010/main" val="254984022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29768-6304-49C2-8252-355957C769DC}"/>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81F2EA11-E787-224D-F6B4-BCCC6D11EA2E}"/>
              </a:ext>
            </a:extLst>
          </p:cNvPr>
          <p:cNvSpPr>
            <a:spLocks noGrp="1"/>
          </p:cNvSpPr>
          <p:nvPr>
            <p:ph type="title"/>
          </p:nvPr>
        </p:nvSpPr>
        <p:spPr>
          <a:xfrm>
            <a:off x="0" y="2340000"/>
            <a:ext cx="12192000" cy="3483204"/>
          </a:xfrm>
        </p:spPr>
        <p:txBody>
          <a:bodyPr anchor="t" anchorCtr="0"/>
          <a:lstStyle/>
          <a:p>
            <a:pPr algn="ctr">
              <a:lnSpc>
                <a:spcPct val="100000"/>
              </a:lnSpc>
              <a:spcBef>
                <a:spcPts val="2400"/>
              </a:spcBef>
              <a:spcAft>
                <a:spcPts val="1200"/>
              </a:spcAft>
            </a:pPr>
            <a:r>
              <a:rPr lang="da-DK" sz="4000" dirty="0">
                <a:solidFill>
                  <a:srgbClr val="224B5A"/>
                </a:solidFill>
              </a:rPr>
              <a:t>Konstruere og forbedre</a:t>
            </a:r>
            <a:br>
              <a:rPr lang="da-DK" sz="2800" dirty="0">
                <a:solidFill>
                  <a:srgbClr val="224B5A"/>
                </a:solidFill>
                <a:latin typeface="BetonEF-Bold" charset="0"/>
              </a:rPr>
            </a:br>
            <a:br>
              <a:rPr lang="da-DK" sz="2800" dirty="0">
                <a:solidFill>
                  <a:srgbClr val="224B5A"/>
                </a:solidFill>
                <a:latin typeface="BetonEF-Bold" charset="0"/>
              </a:rPr>
            </a:br>
            <a:r>
              <a:rPr lang="da-DK" sz="2800" dirty="0">
                <a:solidFill>
                  <a:schemeClr val="tx1"/>
                </a:solidFill>
              </a:rPr>
              <a:t>Konstruktion, test og forbedring af jeres scanner</a:t>
            </a:r>
            <a:br>
              <a:rPr lang="da-DK" sz="2800" dirty="0">
                <a:solidFill>
                  <a:schemeClr val="tx1"/>
                </a:solidFill>
              </a:rPr>
            </a:br>
            <a:r>
              <a:rPr lang="da-DK" sz="2800" dirty="0">
                <a:solidFill>
                  <a:schemeClr val="tx1"/>
                </a:solidFill>
              </a:rPr>
              <a:t>Sideløbende forbereder I jeres præsentation. </a:t>
            </a:r>
            <a:br>
              <a:rPr lang="da-DK" sz="2800" dirty="0">
                <a:solidFill>
                  <a:schemeClr val="tx1"/>
                </a:solidFill>
              </a:rPr>
            </a:br>
            <a:br>
              <a:rPr lang="da-DK" sz="2800" dirty="0">
                <a:solidFill>
                  <a:schemeClr val="tx1"/>
                </a:solidFill>
              </a:rPr>
            </a:br>
            <a:br>
              <a:rPr lang="da-DK" sz="2800" dirty="0">
                <a:solidFill>
                  <a:schemeClr val="tx1"/>
                </a:solidFill>
              </a:rPr>
            </a:br>
            <a:br>
              <a:rPr lang="da-DK" sz="3200" dirty="0">
                <a:solidFill>
                  <a:schemeClr val="tx1"/>
                </a:solidFill>
              </a:rPr>
            </a:br>
            <a:br>
              <a:rPr lang="da-DK" sz="3200" dirty="0">
                <a:solidFill>
                  <a:schemeClr val="tx1"/>
                </a:solidFill>
              </a:rPr>
            </a:br>
            <a:br>
              <a:rPr lang="da-DK" sz="32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2931D0C5-4ED1-D760-BC5C-269B0E14B1FC}"/>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9-11</a:t>
            </a:r>
          </a:p>
        </p:txBody>
      </p:sp>
      <p:sp>
        <p:nvSpPr>
          <p:cNvPr id="3" name="Pladsholder til indhold 2">
            <a:extLst>
              <a:ext uri="{FF2B5EF4-FFF2-40B4-BE49-F238E27FC236}">
                <a16:creationId xmlns:a16="http://schemas.microsoft.com/office/drawing/2014/main" id="{CF0086F6-C976-2190-7421-5458113CEB59}"/>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Tree>
    <p:extLst>
      <p:ext uri="{BB962C8B-B14F-4D97-AF65-F5344CB8AC3E}">
        <p14:creationId xmlns:p14="http://schemas.microsoft.com/office/powerpoint/2010/main" val="38147754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1A7330-6BAA-8B7D-9666-58743D2CA5DD}"/>
              </a:ext>
            </a:extLst>
          </p:cNvPr>
          <p:cNvSpPr>
            <a:spLocks noGrp="1"/>
          </p:cNvSpPr>
          <p:nvPr>
            <p:ph type="title"/>
          </p:nvPr>
        </p:nvSpPr>
        <p:spPr>
          <a:xfrm>
            <a:off x="695325" y="294791"/>
            <a:ext cx="10675952" cy="923183"/>
          </a:xfrm>
        </p:spPr>
        <p:txBody>
          <a:bodyPr/>
          <a:lstStyle/>
          <a:p>
            <a:r>
              <a:rPr lang="da-DK" dirty="0"/>
              <a:t>Case: Kræft er et stigende globalt problem</a:t>
            </a:r>
          </a:p>
        </p:txBody>
      </p:sp>
      <p:sp>
        <p:nvSpPr>
          <p:cNvPr id="3" name="Pladsholder til indhold 2">
            <a:extLst>
              <a:ext uri="{FF2B5EF4-FFF2-40B4-BE49-F238E27FC236}">
                <a16:creationId xmlns:a16="http://schemas.microsoft.com/office/drawing/2014/main" id="{29F1F582-9AC5-FE34-FB91-C349F8E4BF66}"/>
              </a:ext>
            </a:extLst>
          </p:cNvPr>
          <p:cNvSpPr>
            <a:spLocks noGrp="1"/>
          </p:cNvSpPr>
          <p:nvPr>
            <p:ph idx="1"/>
          </p:nvPr>
        </p:nvSpPr>
        <p:spPr>
          <a:xfrm>
            <a:off x="695325" y="1332000"/>
            <a:ext cx="5683173" cy="4248000"/>
          </a:xfrm>
        </p:spPr>
        <p:txBody>
          <a:bodyPr/>
          <a:lstStyle/>
          <a:p>
            <a:r>
              <a:rPr lang="da-DK" sz="1800" dirty="0">
                <a:effectLst/>
                <a:ea typeface="Calibri" panose="020F0502020204030204" pitchFamily="34" charset="0"/>
                <a:cs typeface="Calibri" panose="020F0502020204030204" pitchFamily="34" charset="0"/>
              </a:rPr>
              <a:t>Kræft er et stigende problem – især i den vestlige verden, men på globalt plan er antallet af kræfttilfælde også stigende. </a:t>
            </a:r>
          </a:p>
          <a:p>
            <a:r>
              <a:rPr lang="da-DK" sz="1800" dirty="0">
                <a:effectLst/>
                <a:ea typeface="Calibri" panose="020F0502020204030204" pitchFamily="34" charset="0"/>
                <a:cs typeface="Calibri" panose="020F0502020204030204" pitchFamily="34" charset="0"/>
              </a:rPr>
              <a:t>Der er en stor skævhed i behandlingsmulighederne i høj- og lavindkomstlande, hvor patienter, der kunne være helbredt, dør på grund af manglende ressourcer til behandling. </a:t>
            </a:r>
            <a:endParaRPr lang="da-DK" dirty="0"/>
          </a:p>
          <a:p>
            <a:endParaRPr lang="da-DK" dirty="0"/>
          </a:p>
        </p:txBody>
      </p:sp>
      <p:pic>
        <p:nvPicPr>
          <p:cNvPr id="4" name="Billede 3">
            <a:extLst>
              <a:ext uri="{FF2B5EF4-FFF2-40B4-BE49-F238E27FC236}">
                <a16:creationId xmlns:a16="http://schemas.microsoft.com/office/drawing/2014/main" id="{11F6B24A-05F4-B7F9-BE8D-22BE46C2C88C}"/>
              </a:ext>
            </a:extLst>
          </p:cNvPr>
          <p:cNvPicPr>
            <a:picLocks noChangeAspect="1"/>
          </p:cNvPicPr>
          <p:nvPr/>
        </p:nvPicPr>
        <p:blipFill>
          <a:blip r:embed="rId2"/>
          <a:stretch>
            <a:fillRect/>
          </a:stretch>
        </p:blipFill>
        <p:spPr>
          <a:xfrm>
            <a:off x="6612362" y="1397675"/>
            <a:ext cx="5115565" cy="3608300"/>
          </a:xfrm>
          <a:prstGeom prst="rect">
            <a:avLst/>
          </a:prstGeom>
        </p:spPr>
      </p:pic>
    </p:spTree>
    <p:extLst>
      <p:ext uri="{BB962C8B-B14F-4D97-AF65-F5344CB8AC3E}">
        <p14:creationId xmlns:p14="http://schemas.microsoft.com/office/powerpoint/2010/main" val="312586069"/>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C6C7-08BE-143E-0902-335D409A32C5}"/>
            </a:ext>
          </a:extLst>
        </p:cNvPr>
        <p:cNvGrpSpPr/>
        <p:nvPr/>
      </p:nvGrpSpPr>
      <p:grpSpPr>
        <a:xfrm>
          <a:off x="0" y="0"/>
          <a:ext cx="0" cy="0"/>
          <a:chOff x="0" y="0"/>
          <a:chExt cx="0" cy="0"/>
        </a:xfrm>
      </p:grpSpPr>
      <p:pic>
        <p:nvPicPr>
          <p:cNvPr id="8" name="Billede 7" descr="Et billede, der indeholder cirkel, Font/skrifttype, Grafik, logo&#10;&#10;Automatisk genereret beskrivelse">
            <a:extLst>
              <a:ext uri="{FF2B5EF4-FFF2-40B4-BE49-F238E27FC236}">
                <a16:creationId xmlns:a16="http://schemas.microsoft.com/office/drawing/2014/main" id="{84D55335-9DA9-488E-B6BB-10B4B388D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92" y="3177139"/>
            <a:ext cx="1702800" cy="1702800"/>
          </a:xfrm>
          <a:prstGeom prst="rect">
            <a:avLst/>
          </a:prstGeom>
        </p:spPr>
      </p:pic>
      <p:pic>
        <p:nvPicPr>
          <p:cNvPr id="9" name="Billede 8" descr="Et billede, der indeholder cirkel, Grafik, Font/skrifttype, skærmbillede&#10;&#10;Automatisk genereret beskrivelse">
            <a:extLst>
              <a:ext uri="{FF2B5EF4-FFF2-40B4-BE49-F238E27FC236}">
                <a16:creationId xmlns:a16="http://schemas.microsoft.com/office/drawing/2014/main" id="{0B49606C-0E4F-7733-EAB4-778294570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92" y="1216417"/>
            <a:ext cx="1702800" cy="1702800"/>
          </a:xfrm>
          <a:prstGeom prst="rect">
            <a:avLst/>
          </a:prstGeom>
        </p:spPr>
      </p:pic>
      <p:sp>
        <p:nvSpPr>
          <p:cNvPr id="2" name="Titel 1">
            <a:extLst>
              <a:ext uri="{FF2B5EF4-FFF2-40B4-BE49-F238E27FC236}">
                <a16:creationId xmlns:a16="http://schemas.microsoft.com/office/drawing/2014/main" id="{58B2F853-4998-86D5-5F87-AAAD6AC5EA29}"/>
              </a:ext>
            </a:extLst>
          </p:cNvPr>
          <p:cNvSpPr>
            <a:spLocks noGrp="1"/>
          </p:cNvSpPr>
          <p:nvPr>
            <p:ph type="title"/>
          </p:nvPr>
        </p:nvSpPr>
        <p:spPr/>
        <p:txBody>
          <a:bodyPr/>
          <a:lstStyle/>
          <a:p>
            <a:r>
              <a:rPr lang="da-DK" dirty="0"/>
              <a:t>Konstruere og forbedre</a:t>
            </a:r>
          </a:p>
        </p:txBody>
      </p:sp>
      <p:sp>
        <p:nvSpPr>
          <p:cNvPr id="3" name="Pladsholder til indhold 2">
            <a:extLst>
              <a:ext uri="{FF2B5EF4-FFF2-40B4-BE49-F238E27FC236}">
                <a16:creationId xmlns:a16="http://schemas.microsoft.com/office/drawing/2014/main" id="{C4794EA3-6DDD-3D83-7C2C-42851C9A465E}"/>
              </a:ext>
            </a:extLst>
          </p:cNvPr>
          <p:cNvSpPr>
            <a:spLocks noGrp="1"/>
          </p:cNvSpPr>
          <p:nvPr>
            <p:ph idx="1"/>
          </p:nvPr>
        </p:nvSpPr>
        <p:spPr>
          <a:xfrm>
            <a:off x="2700000" y="1332000"/>
            <a:ext cx="5252867" cy="4248000"/>
          </a:xfrm>
        </p:spPr>
        <p:txBody>
          <a:bodyPr/>
          <a:lstStyle/>
          <a:p>
            <a:pPr marL="0" indent="0">
              <a:buNone/>
            </a:pPr>
            <a:r>
              <a:rPr lang="da-DK" sz="1800" dirty="0"/>
              <a:t>I </a:t>
            </a:r>
            <a:r>
              <a:rPr lang="da-DK" sz="1800"/>
              <a:t>skal huske </a:t>
            </a:r>
            <a:r>
              <a:rPr lang="da-DK" sz="1800" dirty="0"/>
              <a:t>at dokumentere jeres arbejde!!!</a:t>
            </a:r>
          </a:p>
          <a:p>
            <a:pPr marL="0" indent="0">
              <a:buNone/>
            </a:pPr>
            <a:r>
              <a:rPr lang="da-DK" sz="1800" dirty="0"/>
              <a:t>I slutningen af forløbet skal I præsentere jeres scanner og de valg, I har foretaget.</a:t>
            </a:r>
          </a:p>
          <a:p>
            <a:r>
              <a:rPr lang="da-DK" sz="1800" dirty="0">
                <a:highlight>
                  <a:srgbClr val="FFFFFF"/>
                </a:highlight>
              </a:rPr>
              <a:t>Elevmetodekort 10: Forbedring af prototype.</a:t>
            </a:r>
          </a:p>
          <a:p>
            <a:pPr>
              <a:spcAft>
                <a:spcPts val="0"/>
              </a:spcAft>
            </a:pPr>
            <a:r>
              <a:rPr lang="da-DK" sz="1800" dirty="0">
                <a:highlight>
                  <a:srgbClr val="FFFFFF"/>
                </a:highlight>
              </a:rPr>
              <a:t>Elevmetodekort 11: </a:t>
            </a:r>
          </a:p>
          <a:p>
            <a:pPr marL="180000" indent="0">
              <a:buNone/>
            </a:pPr>
            <a:r>
              <a:rPr lang="da-DK" sz="1800">
                <a:highlight>
                  <a:srgbClr val="FFFFFF"/>
                </a:highlight>
              </a:rPr>
              <a:t>Præsentér </a:t>
            </a:r>
            <a:r>
              <a:rPr lang="da-DK" sz="1800" dirty="0">
                <a:highlight>
                  <a:srgbClr val="FFFFFF"/>
                </a:highlight>
              </a:rPr>
              <a:t>scanner. </a:t>
            </a:r>
          </a:p>
          <a:p>
            <a:pPr>
              <a:spcAft>
                <a:spcPts val="0"/>
              </a:spcAft>
            </a:pPr>
            <a:r>
              <a:rPr lang="da-DK" sz="1800" dirty="0">
                <a:highlight>
                  <a:srgbClr val="FFFFFF"/>
                </a:highlight>
              </a:rPr>
              <a:t>Hvad skal vi gøre anderledes </a:t>
            </a:r>
          </a:p>
          <a:p>
            <a:pPr marL="180000" indent="0">
              <a:spcAft>
                <a:spcPts val="0"/>
              </a:spcAft>
              <a:buNone/>
            </a:pPr>
            <a:r>
              <a:rPr lang="da-DK" sz="1800" dirty="0">
                <a:highlight>
                  <a:srgbClr val="FFFFFF"/>
                </a:highlight>
              </a:rPr>
              <a:t>næste gang? </a:t>
            </a:r>
          </a:p>
          <a:p>
            <a:pPr marL="180000" indent="0">
              <a:buNone/>
            </a:pPr>
            <a:r>
              <a:rPr lang="da-DK" sz="1800" dirty="0">
                <a:highlight>
                  <a:srgbClr val="FFFFFF"/>
                </a:highlight>
              </a:rPr>
              <a:t>(kræver det ekstra indkøb?).</a:t>
            </a:r>
          </a:p>
          <a:p>
            <a:pPr marL="0" indent="0">
              <a:spcAft>
                <a:spcPts val="0"/>
              </a:spcAft>
              <a:buNone/>
            </a:pPr>
            <a:endParaRPr lang="da-DK" sz="1800" dirty="0"/>
          </a:p>
          <a:p>
            <a:endParaRPr lang="da-DK" dirty="0"/>
          </a:p>
        </p:txBody>
      </p:sp>
      <p:pic>
        <p:nvPicPr>
          <p:cNvPr id="4" name="Billede 3">
            <a:extLst>
              <a:ext uri="{FF2B5EF4-FFF2-40B4-BE49-F238E27FC236}">
                <a16:creationId xmlns:a16="http://schemas.microsoft.com/office/drawing/2014/main" id="{9DE98106-1621-0A4B-D61C-DAFE78CF1220}"/>
              </a:ext>
            </a:extLst>
          </p:cNvPr>
          <p:cNvPicPr>
            <a:picLocks noChangeAspect="1"/>
          </p:cNvPicPr>
          <p:nvPr/>
        </p:nvPicPr>
        <p:blipFill>
          <a:blip r:embed="rId4"/>
          <a:srcRect t="-1327" r="180" b="-1028"/>
          <a:stretch/>
        </p:blipFill>
        <p:spPr>
          <a:xfrm>
            <a:off x="9128085" y="898635"/>
            <a:ext cx="2423842" cy="3218332"/>
          </a:xfrm>
          <a:prstGeom prst="rect">
            <a:avLst/>
          </a:prstGeom>
          <a:ln w="3175">
            <a:solidFill>
              <a:schemeClr val="tx1"/>
            </a:solidFill>
          </a:ln>
        </p:spPr>
      </p:pic>
      <p:pic>
        <p:nvPicPr>
          <p:cNvPr id="5" name="Billede 4">
            <a:extLst>
              <a:ext uri="{FF2B5EF4-FFF2-40B4-BE49-F238E27FC236}">
                <a16:creationId xmlns:a16="http://schemas.microsoft.com/office/drawing/2014/main" id="{2A9E8410-AB85-762C-0097-21924774D303}"/>
              </a:ext>
            </a:extLst>
          </p:cNvPr>
          <p:cNvPicPr>
            <a:picLocks noChangeAspect="1"/>
          </p:cNvPicPr>
          <p:nvPr/>
        </p:nvPicPr>
        <p:blipFill>
          <a:blip r:embed="rId5"/>
          <a:srcRect r="19705"/>
          <a:stretch/>
        </p:blipFill>
        <p:spPr>
          <a:xfrm>
            <a:off x="7284862" y="2941166"/>
            <a:ext cx="2470467" cy="3362821"/>
          </a:xfrm>
          <a:prstGeom prst="rect">
            <a:avLst/>
          </a:prstGeom>
          <a:ln w="3175">
            <a:solidFill>
              <a:schemeClr val="tx1"/>
            </a:solidFill>
          </a:ln>
        </p:spPr>
      </p:pic>
    </p:spTree>
    <p:extLst>
      <p:ext uri="{BB962C8B-B14F-4D97-AF65-F5344CB8AC3E}">
        <p14:creationId xmlns:p14="http://schemas.microsoft.com/office/powerpoint/2010/main" val="3086491075"/>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B2F8-4BE5-B288-4F24-EED1FB68ED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AFE74B-B7AB-603B-DAE2-440DB7A973C1}"/>
              </a:ext>
            </a:extLst>
          </p:cNvPr>
          <p:cNvSpPr>
            <a:spLocks noGrp="1"/>
          </p:cNvSpPr>
          <p:nvPr>
            <p:ph type="title"/>
          </p:nvPr>
        </p:nvSpPr>
        <p:spPr/>
        <p:txBody>
          <a:bodyPr/>
          <a:lstStyle/>
          <a:p>
            <a:r>
              <a:rPr lang="da-DK" dirty="0"/>
              <a:t>Logbog</a:t>
            </a:r>
          </a:p>
        </p:txBody>
      </p:sp>
      <p:sp>
        <p:nvSpPr>
          <p:cNvPr id="3" name="Pladsholder til indhold 2">
            <a:extLst>
              <a:ext uri="{FF2B5EF4-FFF2-40B4-BE49-F238E27FC236}">
                <a16:creationId xmlns:a16="http://schemas.microsoft.com/office/drawing/2014/main" id="{553ADBA3-4E81-E0D9-C0E7-A0FFEE9138B4}"/>
              </a:ext>
            </a:extLst>
          </p:cNvPr>
          <p:cNvSpPr>
            <a:spLocks noGrp="1"/>
          </p:cNvSpPr>
          <p:nvPr>
            <p:ph idx="1"/>
          </p:nvPr>
        </p:nvSpPr>
        <p:spPr>
          <a:xfrm>
            <a:off x="2700000" y="1332000"/>
            <a:ext cx="7257438" cy="4248000"/>
          </a:xfrm>
        </p:spPr>
        <p:txBody>
          <a:bodyPr/>
          <a:lstStyle/>
          <a:p>
            <a:pPr marL="0" indent="0">
              <a:spcAft>
                <a:spcPts val="0"/>
              </a:spcAft>
              <a:buNone/>
            </a:pPr>
            <a:r>
              <a:rPr lang="da-DK" sz="1800" dirty="0">
                <a:highlight>
                  <a:srgbClr val="FFFFFF"/>
                </a:highlight>
                <a:latin typeface="Work Sans"/>
              </a:rPr>
              <a:t>I skal føre logbog undervejs.</a:t>
            </a:r>
            <a:endParaRPr lang="en-US" sz="1800" dirty="0">
              <a:highlight>
                <a:srgbClr val="FFFFFF"/>
              </a:highlight>
              <a:latin typeface="Work Sans"/>
            </a:endParaRPr>
          </a:p>
          <a:p>
            <a:pPr marL="0" indent="0">
              <a:spcAft>
                <a:spcPts val="0"/>
              </a:spcAft>
              <a:buNone/>
            </a:pPr>
            <a:endParaRPr lang="da-DK" sz="1800" dirty="0">
              <a:highlight>
                <a:srgbClr val="FFFFFF"/>
              </a:highlight>
            </a:endParaRPr>
          </a:p>
          <a:p>
            <a:pPr marL="0" indent="0">
              <a:spcAft>
                <a:spcPts val="0"/>
              </a:spcAft>
              <a:buNone/>
            </a:pPr>
            <a:r>
              <a:rPr lang="da-DK" sz="1800" dirty="0">
                <a:highlight>
                  <a:srgbClr val="FFFFFF"/>
                </a:highlight>
                <a:latin typeface="Work Sans"/>
              </a:rPr>
              <a:t>I skal udfylde de generelle punkter og desuden tilføje:</a:t>
            </a:r>
          </a:p>
          <a:p>
            <a:pPr marL="0" indent="0">
              <a:spcAft>
                <a:spcPts val="0"/>
              </a:spcAft>
              <a:buNone/>
            </a:pPr>
            <a:endParaRPr lang="da-DK" sz="1800" dirty="0">
              <a:highlight>
                <a:srgbClr val="FFFFFF"/>
              </a:highlight>
            </a:endParaRPr>
          </a:p>
          <a:p>
            <a:pPr marL="0" indent="0">
              <a:spcAft>
                <a:spcPts val="0"/>
              </a:spcAft>
              <a:buNone/>
            </a:pPr>
            <a:r>
              <a:rPr lang="da-DK" sz="1800" dirty="0">
                <a:highlight>
                  <a:srgbClr val="FFFFFF"/>
                </a:highlight>
                <a:latin typeface="Work Sans"/>
              </a:rPr>
              <a:t>Elevmetodekort 10: Forbedring af prototype (efter hver lektion)</a:t>
            </a:r>
          </a:p>
          <a:p>
            <a:pPr marL="0" indent="0">
              <a:spcAft>
                <a:spcPts val="0"/>
              </a:spcAft>
              <a:buNone/>
            </a:pPr>
            <a:endParaRPr lang="da-DK" sz="1800" dirty="0">
              <a:highlight>
                <a:srgbClr val="FFFFFF"/>
              </a:highlight>
              <a:latin typeface="Work Sans"/>
            </a:endParaRPr>
          </a:p>
          <a:p>
            <a:pPr marL="0" indent="0">
              <a:spcAft>
                <a:spcPts val="0"/>
              </a:spcAft>
              <a:buNone/>
            </a:pPr>
            <a:r>
              <a:rPr lang="da-DK" sz="1800" dirty="0">
                <a:highlight>
                  <a:srgbClr val="FFFFFF"/>
                </a:highlight>
                <a:latin typeface="Work Sans"/>
              </a:rPr>
              <a:t>Elevmetodekort 11</a:t>
            </a:r>
            <a:r>
              <a:rPr lang="da-DK" sz="1800">
                <a:highlight>
                  <a:srgbClr val="FFFFFF"/>
                </a:highlight>
                <a:latin typeface="Work Sans"/>
              </a:rPr>
              <a:t>: Præsentér scanner.</a:t>
            </a:r>
            <a:endParaRPr lang="da-DK" sz="1800" b="1" dirty="0"/>
          </a:p>
          <a:p>
            <a:pPr marL="0" indent="0">
              <a:spcAft>
                <a:spcPts val="0"/>
              </a:spcAft>
              <a:buNone/>
            </a:pPr>
            <a:endParaRPr lang="da-DK" sz="1800" dirty="0"/>
          </a:p>
          <a:p>
            <a:endParaRPr lang="da-DK" sz="1800" dirty="0"/>
          </a:p>
        </p:txBody>
      </p:sp>
      <p:pic>
        <p:nvPicPr>
          <p:cNvPr id="4" name="Billede 3" descr="Et billede, der indeholder cirkel, Font/skrifttype, Grafik, logo&#10;&#10;Automatisk genereret beskrivelse">
            <a:extLst>
              <a:ext uri="{FF2B5EF4-FFF2-40B4-BE49-F238E27FC236}">
                <a16:creationId xmlns:a16="http://schemas.microsoft.com/office/drawing/2014/main" id="{4F836037-A9ED-5586-91E7-6D4B47041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392" y="3177139"/>
            <a:ext cx="1702800" cy="1702800"/>
          </a:xfrm>
          <a:prstGeom prst="rect">
            <a:avLst/>
          </a:prstGeom>
        </p:spPr>
      </p:pic>
      <p:pic>
        <p:nvPicPr>
          <p:cNvPr id="5" name="Billede 4" descr="Et billede, der indeholder cirkel, Grafik, Font/skrifttype, skærmbillede&#10;&#10;Automatisk genereret beskrivelse">
            <a:extLst>
              <a:ext uri="{FF2B5EF4-FFF2-40B4-BE49-F238E27FC236}">
                <a16:creationId xmlns:a16="http://schemas.microsoft.com/office/drawing/2014/main" id="{84F57CB9-E2F2-1B6A-1B73-80B4A8D50C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92" y="1216417"/>
            <a:ext cx="1702800" cy="1702800"/>
          </a:xfrm>
          <a:prstGeom prst="rect">
            <a:avLst/>
          </a:prstGeom>
        </p:spPr>
      </p:pic>
    </p:spTree>
    <p:extLst>
      <p:ext uri="{BB962C8B-B14F-4D97-AF65-F5344CB8AC3E}">
        <p14:creationId xmlns:p14="http://schemas.microsoft.com/office/powerpoint/2010/main" val="3517806267"/>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F77D-C4BE-5CB9-4617-BF3E180E4242}"/>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16FB3119-961B-136C-D686-68BAF57127E9}"/>
              </a:ext>
            </a:extLst>
          </p:cNvPr>
          <p:cNvSpPr>
            <a:spLocks noGrp="1"/>
          </p:cNvSpPr>
          <p:nvPr>
            <p:ph type="title"/>
          </p:nvPr>
        </p:nvSpPr>
        <p:spPr>
          <a:xfrm>
            <a:off x="0" y="2340000"/>
            <a:ext cx="12192000" cy="3483204"/>
          </a:xfrm>
        </p:spPr>
        <p:txBody>
          <a:bodyPr anchor="t" anchorCtr="0"/>
          <a:lstStyle/>
          <a:p>
            <a:pPr algn="ctr">
              <a:lnSpc>
                <a:spcPct val="100000"/>
              </a:lnSpc>
              <a:spcBef>
                <a:spcPts val="2400"/>
              </a:spcBef>
              <a:spcAft>
                <a:spcPts val="1200"/>
              </a:spcAft>
            </a:pPr>
            <a:r>
              <a:rPr lang="da-DK" sz="4000" dirty="0">
                <a:solidFill>
                  <a:srgbClr val="224B5A"/>
                </a:solidFill>
              </a:rPr>
              <a:t>Præsentation og afslutning</a:t>
            </a:r>
            <a:br>
              <a:rPr lang="da-DK" sz="4000" dirty="0">
                <a:solidFill>
                  <a:srgbClr val="224B5A"/>
                </a:solidFill>
                <a:latin typeface="BetonEF-Bold" charset="0"/>
              </a:rPr>
            </a:br>
            <a:r>
              <a:rPr lang="da-DK" sz="3200" dirty="0">
                <a:solidFill>
                  <a:schemeClr val="tx1"/>
                </a:solidFill>
              </a:rPr>
              <a:t> </a:t>
            </a:r>
            <a:br>
              <a:rPr lang="da-DK" sz="3200" dirty="0">
                <a:solidFill>
                  <a:schemeClr val="tx1"/>
                </a:solidFill>
              </a:rPr>
            </a:br>
            <a:br>
              <a:rPr lang="da-DK" sz="3200" dirty="0">
                <a:solidFill>
                  <a:schemeClr val="tx1"/>
                </a:solidFill>
              </a:rPr>
            </a:br>
            <a:br>
              <a:rPr lang="da-DK" sz="3200" dirty="0">
                <a:solidFill>
                  <a:schemeClr val="tx1"/>
                </a:solidFill>
              </a:rPr>
            </a:br>
            <a:br>
              <a:rPr lang="da-DK" sz="3200" dirty="0">
                <a:solidFill>
                  <a:schemeClr val="tx1"/>
                </a:solidFill>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762C8555-BF9E-9977-6327-DD50AFC87AB2}"/>
              </a:ext>
            </a:extLst>
          </p:cNvPr>
          <p:cNvSpPr txBox="1">
            <a:spLocks/>
          </p:cNvSpPr>
          <p:nvPr/>
        </p:nvSpPr>
        <p:spPr>
          <a:xfrm>
            <a:off x="1381696" y="720000"/>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dirty="0">
                <a:solidFill>
                  <a:schemeClr val="bg1"/>
                </a:solidFill>
                <a:latin typeface="BetonEF" pitchFamily="50" charset="0"/>
              </a:rPr>
              <a:t>Lektion 12</a:t>
            </a:r>
          </a:p>
        </p:txBody>
      </p:sp>
      <p:sp>
        <p:nvSpPr>
          <p:cNvPr id="3" name="Pladsholder til indhold 2">
            <a:extLst>
              <a:ext uri="{FF2B5EF4-FFF2-40B4-BE49-F238E27FC236}">
                <a16:creationId xmlns:a16="http://schemas.microsoft.com/office/drawing/2014/main" id="{55E3501E-77A5-3F42-32C1-6746CD92E6BA}"/>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dirty="0"/>
          </a:p>
        </p:txBody>
      </p:sp>
    </p:spTree>
    <p:extLst>
      <p:ext uri="{BB962C8B-B14F-4D97-AF65-F5344CB8AC3E}">
        <p14:creationId xmlns:p14="http://schemas.microsoft.com/office/powerpoint/2010/main" val="346718884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8B541-DD6D-9451-CAFF-1394ECEEE1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6C66F8A-C997-0800-D44D-B08EFA27ABFA}"/>
              </a:ext>
            </a:extLst>
          </p:cNvPr>
          <p:cNvSpPr>
            <a:spLocks noGrp="1"/>
          </p:cNvSpPr>
          <p:nvPr>
            <p:ph type="title"/>
          </p:nvPr>
        </p:nvSpPr>
        <p:spPr/>
        <p:txBody>
          <a:bodyPr/>
          <a:lstStyle/>
          <a:p>
            <a:r>
              <a:rPr lang="da-DK" sz="4400" dirty="0">
                <a:solidFill>
                  <a:srgbClr val="224B5A"/>
                </a:solidFill>
                <a:effectLst/>
                <a:latin typeface="BetonEF" pitchFamily="50" charset="0"/>
              </a:rPr>
              <a:t>Cafefremlæggelser</a:t>
            </a:r>
            <a:endParaRPr lang="da-DK" dirty="0"/>
          </a:p>
        </p:txBody>
      </p:sp>
      <p:sp>
        <p:nvSpPr>
          <p:cNvPr id="7" name="Pladsholder til indhold 6">
            <a:extLst>
              <a:ext uri="{FF2B5EF4-FFF2-40B4-BE49-F238E27FC236}">
                <a16:creationId xmlns:a16="http://schemas.microsoft.com/office/drawing/2014/main" id="{5326AABB-3840-A7FC-FB0B-E086493C9B8A}"/>
              </a:ext>
            </a:extLst>
          </p:cNvPr>
          <p:cNvSpPr>
            <a:spLocks noGrp="1"/>
          </p:cNvSpPr>
          <p:nvPr>
            <p:ph idx="1"/>
          </p:nvPr>
        </p:nvSpPr>
        <p:spPr>
          <a:xfrm>
            <a:off x="2700000" y="1332000"/>
            <a:ext cx="7127409" cy="3784756"/>
          </a:xfrm>
        </p:spPr>
        <p:txBody>
          <a:bodyPr/>
          <a:lstStyle/>
          <a:p>
            <a:pPr marL="0" indent="0">
              <a:spcAft>
                <a:spcPts val="0"/>
              </a:spcAft>
              <a:buNone/>
            </a:pPr>
            <a:r>
              <a:rPr lang="da-DK" sz="1800" dirty="0"/>
              <a:t>Grupperne splittes i 2:</a:t>
            </a:r>
          </a:p>
          <a:p>
            <a:pPr marL="0" indent="0">
              <a:spcAft>
                <a:spcPts val="0"/>
              </a:spcAft>
              <a:buNone/>
            </a:pPr>
            <a:endParaRPr lang="da-DK" sz="1800" dirty="0"/>
          </a:p>
          <a:p>
            <a:pPr>
              <a:spcAft>
                <a:spcPts val="0"/>
              </a:spcAft>
            </a:pPr>
            <a:r>
              <a:rPr lang="da-DK" sz="1800" dirty="0"/>
              <a:t>1'erne står ved gruppens opstilling, mens 2'erne går til en anden gruppe. </a:t>
            </a:r>
          </a:p>
          <a:p>
            <a:pPr marL="0" indent="0">
              <a:spcAft>
                <a:spcPts val="0"/>
              </a:spcAft>
              <a:buNone/>
            </a:pPr>
            <a:endParaRPr lang="da-DK" sz="1800" dirty="0"/>
          </a:p>
          <a:p>
            <a:pPr>
              <a:spcAft>
                <a:spcPts val="0"/>
              </a:spcAft>
            </a:pPr>
            <a:r>
              <a:rPr lang="da-DK" sz="1800" dirty="0"/>
              <a:t>Efter fremlæggelse bytter 1’erne og 2’erne. </a:t>
            </a:r>
            <a:endParaRPr lang="da-DK" sz="1200" dirty="0"/>
          </a:p>
          <a:p>
            <a:endParaRPr lang="da-DK" dirty="0"/>
          </a:p>
        </p:txBody>
      </p:sp>
      <p:pic>
        <p:nvPicPr>
          <p:cNvPr id="4" name="Billede 3" descr="Et billede, der indeholder cirkel, Grafik, logo, clipart&#10;&#10;Automatisk genereret beskrivelse">
            <a:extLst>
              <a:ext uri="{FF2B5EF4-FFF2-40B4-BE49-F238E27FC236}">
                <a16:creationId xmlns:a16="http://schemas.microsoft.com/office/drawing/2014/main" id="{BCC8DEF1-03F5-E501-1D41-245EBE1ED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324" y="1216800"/>
            <a:ext cx="1702800" cy="1702800"/>
          </a:xfrm>
          <a:prstGeom prst="rect">
            <a:avLst/>
          </a:prstGeom>
        </p:spPr>
      </p:pic>
    </p:spTree>
    <p:extLst>
      <p:ext uri="{BB962C8B-B14F-4D97-AF65-F5344CB8AC3E}">
        <p14:creationId xmlns:p14="http://schemas.microsoft.com/office/powerpoint/2010/main" val="3875457543"/>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EC5A3-693D-5A68-5955-0E91CA9162C2}"/>
              </a:ext>
            </a:extLst>
          </p:cNvPr>
          <p:cNvSpPr>
            <a:spLocks noGrp="1"/>
          </p:cNvSpPr>
          <p:nvPr>
            <p:ph type="title"/>
          </p:nvPr>
        </p:nvSpPr>
        <p:spPr/>
        <p:txBody>
          <a:bodyPr/>
          <a:lstStyle/>
          <a:p>
            <a:r>
              <a:rPr lang="da-DK" dirty="0"/>
              <a:t>Afslutning og evaluering</a:t>
            </a:r>
          </a:p>
        </p:txBody>
      </p:sp>
      <p:sp>
        <p:nvSpPr>
          <p:cNvPr id="3" name="Pladsholder til indhold 2">
            <a:extLst>
              <a:ext uri="{FF2B5EF4-FFF2-40B4-BE49-F238E27FC236}">
                <a16:creationId xmlns:a16="http://schemas.microsoft.com/office/drawing/2014/main" id="{B25356B0-D5E4-9106-C29C-7A9BD28379BF}"/>
              </a:ext>
            </a:extLst>
          </p:cNvPr>
          <p:cNvSpPr>
            <a:spLocks noGrp="1"/>
          </p:cNvSpPr>
          <p:nvPr>
            <p:ph idx="1"/>
          </p:nvPr>
        </p:nvSpPr>
        <p:spPr/>
        <p:txBody>
          <a:bodyPr/>
          <a:lstStyle/>
          <a:p>
            <a:r>
              <a:rPr lang="da-DK" sz="1800" dirty="0"/>
              <a:t>Fælles opsamling og mulighed for at stille spørgsmål</a:t>
            </a:r>
          </a:p>
          <a:p>
            <a:r>
              <a:rPr lang="da-DK" sz="1800" dirty="0"/>
              <a:t>Evaluering:</a:t>
            </a:r>
          </a:p>
          <a:p>
            <a:pPr marL="179387" lvl="1" indent="0">
              <a:buNone/>
            </a:pPr>
            <a:r>
              <a:rPr lang="da-DK" sz="1800" dirty="0"/>
              <a:t>- Fanger casen? Motivation?</a:t>
            </a:r>
          </a:p>
          <a:p>
            <a:pPr marL="179387" lvl="1" indent="0">
              <a:buNone/>
            </a:pPr>
            <a:r>
              <a:rPr lang="da-DK" sz="1800" dirty="0"/>
              <a:t>- Fagligt?</a:t>
            </a:r>
          </a:p>
          <a:p>
            <a:pPr marL="179387" lvl="1" indent="0">
              <a:buNone/>
            </a:pPr>
            <a:r>
              <a:rPr lang="da-DK" sz="1800"/>
              <a:t>- Gruppearbejde.</a:t>
            </a:r>
            <a:endParaRPr lang="da-DK" sz="1800" dirty="0"/>
          </a:p>
          <a:p>
            <a:endParaRPr lang="da-DK" sz="1800" dirty="0"/>
          </a:p>
        </p:txBody>
      </p:sp>
    </p:spTree>
    <p:extLst>
      <p:ext uri="{BB962C8B-B14F-4D97-AF65-F5344CB8AC3E}">
        <p14:creationId xmlns:p14="http://schemas.microsoft.com/office/powerpoint/2010/main" val="52028596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44BCB563-E6E9-6245-987B-2A1C562519AF}"/>
              </a:ext>
            </a:extLst>
          </p:cNvPr>
          <p:cNvSpPr txBox="1"/>
          <p:nvPr/>
        </p:nvSpPr>
        <p:spPr>
          <a:xfrm>
            <a:off x="0" y="1805683"/>
            <a:ext cx="12192000" cy="738664"/>
          </a:xfrm>
          <a:prstGeom prst="rect">
            <a:avLst/>
          </a:prstGeom>
          <a:noFill/>
        </p:spPr>
        <p:txBody>
          <a:bodyPr wrap="square">
            <a:spAutoFit/>
          </a:bodyPr>
          <a:lstStyle/>
          <a:p>
            <a:pPr algn="ctr" defTabSz="914400" eaLnBrk="0" fontAlgn="base" hangingPunct="0">
              <a:lnSpc>
                <a:spcPct val="150000"/>
              </a:lnSpc>
              <a:spcBef>
                <a:spcPct val="0"/>
              </a:spcBef>
              <a:spcAft>
                <a:spcPct val="0"/>
              </a:spcAft>
            </a:pPr>
            <a:r>
              <a:rPr lang="da-DK" sz="1400" dirty="0">
                <a:solidFill>
                  <a:srgbClr val="224B5A"/>
                </a:solidFill>
                <a:effectLst/>
                <a:latin typeface="Work Sans" pitchFamily="2" charset="0"/>
                <a:ea typeface="Calibri" panose="020F0502020204030204" pitchFamily="34" charset="0"/>
                <a:cs typeface="Calibri" panose="020F0502020204030204" pitchFamily="34" charset="0"/>
              </a:rPr>
              <a:t>Forløbet er udviklet </a:t>
            </a:r>
            <a:r>
              <a:rPr lang="da-DK" sz="1400">
                <a:solidFill>
                  <a:srgbClr val="224B5A"/>
                </a:solidFill>
                <a:effectLst/>
                <a:latin typeface="Work Sans" pitchFamily="2" charset="0"/>
                <a:ea typeface="Calibri" panose="020F0502020204030204" pitchFamily="34" charset="0"/>
                <a:cs typeface="Calibri" panose="020F0502020204030204" pitchFamily="34" charset="0"/>
              </a:rPr>
              <a:t>af gymnasielærerne </a:t>
            </a:r>
            <a:r>
              <a:rPr lang="da-DK" sz="1400" dirty="0">
                <a:solidFill>
                  <a:srgbClr val="224B5A"/>
                </a:solidFill>
                <a:effectLst/>
                <a:latin typeface="Work Sans" pitchFamily="2" charset="0"/>
                <a:ea typeface="Calibri" panose="020F0502020204030204" pitchFamily="34" charset="0"/>
                <a:cs typeface="Calibri" panose="020F0502020204030204" pitchFamily="34" charset="0"/>
              </a:rPr>
              <a:t>Martin Sørensen og Mie Kristensen i samarbejde med Engineer the Future </a:t>
            </a:r>
          </a:p>
          <a:p>
            <a:pPr algn="ctr" defTabSz="914400" eaLnBrk="0" fontAlgn="base" hangingPunct="0">
              <a:lnSpc>
                <a:spcPct val="150000"/>
              </a:lnSpc>
              <a:spcBef>
                <a:spcPct val="0"/>
              </a:spcBef>
              <a:spcAft>
                <a:spcPct val="0"/>
              </a:spcAft>
            </a:pPr>
            <a:r>
              <a:rPr lang="da-DK" sz="1400" dirty="0">
                <a:solidFill>
                  <a:srgbClr val="224B5A"/>
                </a:solidFill>
                <a:effectLst/>
                <a:latin typeface="Work Sans" pitchFamily="2" charset="0"/>
                <a:ea typeface="Calibri" panose="020F0502020204030204" pitchFamily="34" charset="0"/>
                <a:cs typeface="Calibri" panose="020F0502020204030204" pitchFamily="34" charset="0"/>
              </a:rPr>
              <a:t>og med støtte fra Region Midtjylland, Villum Fonden, Novo Nordisk Fonden og Lundbeckfonden.</a:t>
            </a:r>
            <a:endParaRPr lang="da-DK" sz="1400" dirty="0">
              <a:effectLst/>
              <a:latin typeface="Work Sans" pitchFamily="2" charset="0"/>
              <a:ea typeface="Calibri" panose="020F0502020204030204" pitchFamily="34" charset="0"/>
              <a:cs typeface="Arial" panose="020B0604020202020204" pitchFamily="34" charset="0"/>
            </a:endParaRPr>
          </a:p>
        </p:txBody>
      </p:sp>
      <p:pic>
        <p:nvPicPr>
          <p:cNvPr id="5" name="Billede 4" descr="Et billede, der indeholder tekst, Font/skrifttype, skærmbillede, Grafik&#10;&#10;Automatisk genereret beskrivelse">
            <a:extLst>
              <a:ext uri="{FF2B5EF4-FFF2-40B4-BE49-F238E27FC236}">
                <a16:creationId xmlns:a16="http://schemas.microsoft.com/office/drawing/2014/main" id="{08357EB2-67FE-3A8A-A7E9-665210A16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932" y="3537238"/>
            <a:ext cx="2042829" cy="619331"/>
          </a:xfrm>
          <a:prstGeom prst="rect">
            <a:avLst/>
          </a:prstGeom>
        </p:spPr>
      </p:pic>
      <p:pic>
        <p:nvPicPr>
          <p:cNvPr id="6" name="Billede 5" descr="Et billede, der indeholder tekst, Font/skrifttype, skærmbillede, Grafik&#10;&#10;Automatisk genereret beskrivelse">
            <a:extLst>
              <a:ext uri="{FF2B5EF4-FFF2-40B4-BE49-F238E27FC236}">
                <a16:creationId xmlns:a16="http://schemas.microsoft.com/office/drawing/2014/main" id="{C053EDD0-5723-1DE3-123D-B169619BA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9046" y="3537238"/>
            <a:ext cx="1802424" cy="619331"/>
          </a:xfrm>
          <a:prstGeom prst="rect">
            <a:avLst/>
          </a:prstGeom>
        </p:spPr>
      </p:pic>
      <p:pic>
        <p:nvPicPr>
          <p:cNvPr id="7" name="Billede 6" descr="Et billede, der indeholder Font/skrifttype, Grafik, grafisk design, design&#10;&#10;Automatisk genereret beskrivelse">
            <a:extLst>
              <a:ext uri="{FF2B5EF4-FFF2-40B4-BE49-F238E27FC236}">
                <a16:creationId xmlns:a16="http://schemas.microsoft.com/office/drawing/2014/main" id="{706E0CA7-C5F8-D11F-1EDF-C57E5720D2B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9860" y="4706744"/>
            <a:ext cx="1736582" cy="439096"/>
          </a:xfrm>
          <a:prstGeom prst="rect">
            <a:avLst/>
          </a:prstGeom>
          <a:noFill/>
          <a:ln>
            <a:noFill/>
          </a:ln>
        </p:spPr>
      </p:pic>
      <p:pic>
        <p:nvPicPr>
          <p:cNvPr id="8" name="Billede 7" descr="Lundbeckfondens formidlingspris - Unge Forskere">
            <a:extLst>
              <a:ext uri="{FF2B5EF4-FFF2-40B4-BE49-F238E27FC236}">
                <a16:creationId xmlns:a16="http://schemas.microsoft.com/office/drawing/2014/main" id="{847AC58E-F74A-0F2B-7285-797CFA99545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819" y="4526510"/>
            <a:ext cx="1466780" cy="619330"/>
          </a:xfrm>
          <a:prstGeom prst="rect">
            <a:avLst/>
          </a:prstGeom>
          <a:noFill/>
          <a:ln>
            <a:noFill/>
          </a:ln>
        </p:spPr>
      </p:pic>
      <p:pic>
        <p:nvPicPr>
          <p:cNvPr id="9" name="Billede 8" descr="Presse - Novo Nordisk Fonden">
            <a:extLst>
              <a:ext uri="{FF2B5EF4-FFF2-40B4-BE49-F238E27FC236}">
                <a16:creationId xmlns:a16="http://schemas.microsoft.com/office/drawing/2014/main" id="{4245F1BB-F0EA-C372-A308-1ADF1528BD6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0234" y="4518128"/>
            <a:ext cx="1622324" cy="505967"/>
          </a:xfrm>
          <a:prstGeom prst="rect">
            <a:avLst/>
          </a:prstGeom>
          <a:noFill/>
          <a:ln>
            <a:noFill/>
          </a:ln>
        </p:spPr>
      </p:pic>
      <p:pic>
        <p:nvPicPr>
          <p:cNvPr id="10" name="Picture 3">
            <a:extLst>
              <a:ext uri="{FF2B5EF4-FFF2-40B4-BE49-F238E27FC236}">
                <a16:creationId xmlns:a16="http://schemas.microsoft.com/office/drawing/2014/main" id="{B837D847-08F2-3FCF-6FDE-5EF93494BB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1820" y="3537237"/>
            <a:ext cx="1027057" cy="619331"/>
          </a:xfrm>
          <a:prstGeom prst="rect">
            <a:avLst/>
          </a:prstGeom>
        </p:spPr>
      </p:pic>
    </p:spTree>
    <p:extLst>
      <p:ext uri="{BB962C8B-B14F-4D97-AF65-F5344CB8AC3E}">
        <p14:creationId xmlns:p14="http://schemas.microsoft.com/office/powerpoint/2010/main" val="21958815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181AC-8182-F02A-F412-6B171FC90E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AA47E0-9526-A8DB-9F07-6D233686A56B}"/>
              </a:ext>
            </a:extLst>
          </p:cNvPr>
          <p:cNvSpPr>
            <a:spLocks noGrp="1"/>
          </p:cNvSpPr>
          <p:nvPr>
            <p:ph type="title"/>
          </p:nvPr>
        </p:nvSpPr>
        <p:spPr>
          <a:xfrm>
            <a:off x="695325" y="294791"/>
            <a:ext cx="10675952" cy="923183"/>
          </a:xfrm>
        </p:spPr>
        <p:txBody>
          <a:bodyPr/>
          <a:lstStyle/>
          <a:p>
            <a:r>
              <a:rPr lang="en-US" sz="4400" b="1" dirty="0" err="1">
                <a:latin typeface="BetonEF" pitchFamily="50" charset="0"/>
              </a:rPr>
              <a:t>Kræftdiagnosticering</a:t>
            </a:r>
            <a:r>
              <a:rPr lang="en-US" sz="4400" b="1" dirty="0">
                <a:latin typeface="BetonEF" pitchFamily="50" charset="0"/>
              </a:rPr>
              <a:t> er </a:t>
            </a:r>
            <a:r>
              <a:rPr lang="en-US" sz="4400" b="1" dirty="0" err="1">
                <a:latin typeface="BetonEF" pitchFamily="50" charset="0"/>
              </a:rPr>
              <a:t>vigtig</a:t>
            </a:r>
            <a:endParaRPr lang="da-DK" dirty="0"/>
          </a:p>
        </p:txBody>
      </p:sp>
      <p:sp>
        <p:nvSpPr>
          <p:cNvPr id="3" name="Pladsholder til indhold 2">
            <a:extLst>
              <a:ext uri="{FF2B5EF4-FFF2-40B4-BE49-F238E27FC236}">
                <a16:creationId xmlns:a16="http://schemas.microsoft.com/office/drawing/2014/main" id="{64629F24-57ED-43B3-EC41-B8BA01B94C7F}"/>
              </a:ext>
            </a:extLst>
          </p:cNvPr>
          <p:cNvSpPr>
            <a:spLocks noGrp="1"/>
          </p:cNvSpPr>
          <p:nvPr>
            <p:ph idx="1"/>
          </p:nvPr>
        </p:nvSpPr>
        <p:spPr>
          <a:xfrm>
            <a:off x="695325" y="1332000"/>
            <a:ext cx="6120300" cy="4248000"/>
          </a:xfrm>
        </p:spPr>
        <p:txBody>
          <a:bodyPr/>
          <a:lstStyle/>
          <a:p>
            <a:pPr>
              <a:lnSpc>
                <a:spcPct val="115000"/>
              </a:lnSpc>
              <a:spcBef>
                <a:spcPts val="600"/>
              </a:spcBef>
              <a:spcAft>
                <a:spcPts val="1000"/>
              </a:spcAft>
            </a:pPr>
            <a:r>
              <a:rPr lang="da-DK" sz="1800" dirty="0">
                <a:effectLst/>
                <a:ea typeface="Calibri" panose="020F0502020204030204" pitchFamily="34" charset="0"/>
                <a:cs typeface="Calibri" panose="020F0502020204030204" pitchFamily="34" charset="0"/>
              </a:rPr>
              <a:t>Diagnosticering og en præcis lokalisering af en kræftknude </a:t>
            </a:r>
            <a:r>
              <a:rPr lang="da-DK" sz="1800">
                <a:effectLst/>
                <a:ea typeface="Calibri" panose="020F0502020204030204" pitchFamily="34" charset="0"/>
                <a:cs typeface="Calibri" panose="020F0502020204030204" pitchFamily="34" charset="0"/>
              </a:rPr>
              <a:t>er vigtige </a:t>
            </a:r>
            <a:r>
              <a:rPr lang="da-DK" sz="1800" dirty="0">
                <a:effectLst/>
                <a:ea typeface="Calibri" panose="020F0502020204030204" pitchFamily="34" charset="0"/>
                <a:cs typeface="Calibri" panose="020F0502020204030204" pitchFamily="34" charset="0"/>
              </a:rPr>
              <a:t>for at kunne strålebehandle så effektivt og skånsomt som muligt. </a:t>
            </a:r>
          </a:p>
          <a:p>
            <a:pPr>
              <a:lnSpc>
                <a:spcPct val="115000"/>
              </a:lnSpc>
              <a:spcBef>
                <a:spcPts val="600"/>
              </a:spcBef>
              <a:spcAft>
                <a:spcPts val="1000"/>
              </a:spcAft>
            </a:pPr>
            <a:r>
              <a:rPr lang="da-DK" sz="1800" dirty="0">
                <a:effectLst/>
                <a:ea typeface="Calibri" panose="020F0502020204030204" pitchFamily="34" charset="0"/>
                <a:cs typeface="Calibri" panose="020F0502020204030204" pitchFamily="34" charset="0"/>
              </a:rPr>
              <a:t>I Danmark er der stort fokus på at få stillet en </a:t>
            </a:r>
            <a:r>
              <a:rPr lang="da-DK" sz="1800">
                <a:effectLst/>
                <a:ea typeface="Calibri" panose="020F0502020204030204" pitchFamily="34" charset="0"/>
                <a:cs typeface="Calibri" panose="020F0502020204030204" pitchFamily="34" charset="0"/>
              </a:rPr>
              <a:t>kræftdiagnose tidligt </a:t>
            </a:r>
            <a:r>
              <a:rPr lang="da-DK" sz="1800" dirty="0">
                <a:effectLst/>
                <a:ea typeface="Calibri" panose="020F0502020204030204" pitchFamily="34" charset="0"/>
                <a:cs typeface="Calibri" panose="020F0502020204030204" pitchFamily="34" charset="0"/>
              </a:rPr>
              <a:t>og dermed starte behandlingen, før kræften spreder sig. </a:t>
            </a:r>
          </a:p>
          <a:p>
            <a:pPr>
              <a:lnSpc>
                <a:spcPct val="115000"/>
              </a:lnSpc>
              <a:spcBef>
                <a:spcPts val="600"/>
              </a:spcBef>
              <a:spcAft>
                <a:spcPts val="1000"/>
              </a:spcAft>
            </a:pPr>
            <a:r>
              <a:rPr lang="da-DK" sz="1800" dirty="0">
                <a:effectLst/>
                <a:ea typeface="Calibri" panose="020F0502020204030204" pitchFamily="34" charset="0"/>
                <a:cs typeface="Calibri" panose="020F0502020204030204" pitchFamily="34" charset="0"/>
              </a:rPr>
              <a:t>Til dette er </a:t>
            </a:r>
            <a:r>
              <a:rPr lang="da-DK" sz="1800">
                <a:effectLst/>
                <a:ea typeface="Calibri" panose="020F0502020204030204" pitchFamily="34" charset="0"/>
                <a:cs typeface="Calibri" panose="020F0502020204030204" pitchFamily="34" charset="0"/>
              </a:rPr>
              <a:t>der afsat </a:t>
            </a:r>
            <a:r>
              <a:rPr lang="da-DK" sz="1800" dirty="0">
                <a:effectLst/>
                <a:ea typeface="Calibri" panose="020F0502020204030204" pitchFamily="34" charset="0"/>
                <a:cs typeface="Calibri" panose="020F0502020204030204" pitchFamily="34" charset="0"/>
              </a:rPr>
              <a:t>mange </a:t>
            </a:r>
            <a:r>
              <a:rPr lang="da-DK" sz="1800">
                <a:effectLst/>
                <a:ea typeface="Calibri" panose="020F0502020204030204" pitchFamily="34" charset="0"/>
                <a:cs typeface="Calibri" panose="020F0502020204030204" pitchFamily="34" charset="0"/>
              </a:rPr>
              <a:t>penge i </a:t>
            </a:r>
            <a:r>
              <a:rPr lang="da-DK" sz="1800" dirty="0">
                <a:effectLst/>
                <a:ea typeface="Calibri" panose="020F0502020204030204" pitchFamily="34" charset="0"/>
                <a:cs typeface="Calibri" panose="020F0502020204030204" pitchFamily="34" charset="0"/>
              </a:rPr>
              <a:t>budgetterne, og der er indkøbt dyrt udstyr. </a:t>
            </a:r>
            <a:endParaRPr lang="da-DK" sz="1800" dirty="0">
              <a:effectLst/>
              <a:ea typeface="Calibri" panose="020F0502020204030204" pitchFamily="34" charset="0"/>
              <a:cs typeface="Arial" panose="020B0604020202020204" pitchFamily="34" charset="0"/>
            </a:endParaRPr>
          </a:p>
          <a:p>
            <a:endParaRPr lang="da-DK" dirty="0"/>
          </a:p>
        </p:txBody>
      </p:sp>
      <p:pic>
        <p:nvPicPr>
          <p:cNvPr id="5" name="Billede 4">
            <a:extLst>
              <a:ext uri="{FF2B5EF4-FFF2-40B4-BE49-F238E27FC236}">
                <a16:creationId xmlns:a16="http://schemas.microsoft.com/office/drawing/2014/main" id="{096F3C9B-67A3-AB80-8D89-076535647FE3}"/>
              </a:ext>
            </a:extLst>
          </p:cNvPr>
          <p:cNvPicPr>
            <a:picLocks noChangeAspect="1"/>
          </p:cNvPicPr>
          <p:nvPr/>
        </p:nvPicPr>
        <p:blipFill>
          <a:blip r:embed="rId2"/>
          <a:stretch>
            <a:fillRect/>
          </a:stretch>
        </p:blipFill>
        <p:spPr>
          <a:xfrm>
            <a:off x="7271306" y="1432067"/>
            <a:ext cx="4022625" cy="3296049"/>
          </a:xfrm>
          <a:prstGeom prst="rect">
            <a:avLst/>
          </a:prstGeom>
        </p:spPr>
      </p:pic>
    </p:spTree>
    <p:extLst>
      <p:ext uri="{BB962C8B-B14F-4D97-AF65-F5344CB8AC3E}">
        <p14:creationId xmlns:p14="http://schemas.microsoft.com/office/powerpoint/2010/main" val="38219974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D3C5-6F6F-6423-FDA5-EA6D273CDE2D}"/>
            </a:ext>
          </a:extLst>
        </p:cNvPr>
        <p:cNvGrpSpPr/>
        <p:nvPr/>
      </p:nvGrpSpPr>
      <p:grpSpPr>
        <a:xfrm>
          <a:off x="0" y="0"/>
          <a:ext cx="0" cy="0"/>
          <a:chOff x="0" y="0"/>
          <a:chExt cx="0" cy="0"/>
        </a:xfrm>
      </p:grpSpPr>
      <p:pic>
        <p:nvPicPr>
          <p:cNvPr id="4" name="Billede 3">
            <a:extLst>
              <a:ext uri="{FF2B5EF4-FFF2-40B4-BE49-F238E27FC236}">
                <a16:creationId xmlns:a16="http://schemas.microsoft.com/office/drawing/2014/main" id="{CDAACD73-BA05-1674-1569-8BA88976F15D}"/>
              </a:ext>
            </a:extLst>
          </p:cNvPr>
          <p:cNvPicPr>
            <a:picLocks noChangeAspect="1"/>
          </p:cNvPicPr>
          <p:nvPr/>
        </p:nvPicPr>
        <p:blipFill>
          <a:blip r:embed="rId2"/>
          <a:stretch>
            <a:fillRect/>
          </a:stretch>
        </p:blipFill>
        <p:spPr>
          <a:xfrm>
            <a:off x="7271306" y="1432067"/>
            <a:ext cx="3846150" cy="3370630"/>
          </a:xfrm>
          <a:prstGeom prst="rect">
            <a:avLst/>
          </a:prstGeom>
        </p:spPr>
      </p:pic>
      <p:sp>
        <p:nvSpPr>
          <p:cNvPr id="2" name="Titel 1">
            <a:extLst>
              <a:ext uri="{FF2B5EF4-FFF2-40B4-BE49-F238E27FC236}">
                <a16:creationId xmlns:a16="http://schemas.microsoft.com/office/drawing/2014/main" id="{ABF284E5-16EF-449D-54D9-FD2E45971734}"/>
              </a:ext>
            </a:extLst>
          </p:cNvPr>
          <p:cNvSpPr>
            <a:spLocks noGrp="1"/>
          </p:cNvSpPr>
          <p:nvPr>
            <p:ph type="title"/>
          </p:nvPr>
        </p:nvSpPr>
        <p:spPr>
          <a:xfrm>
            <a:off x="695325" y="294791"/>
            <a:ext cx="10675952" cy="923183"/>
          </a:xfrm>
        </p:spPr>
        <p:txBody>
          <a:bodyPr/>
          <a:lstStyle/>
          <a:p>
            <a:r>
              <a:rPr lang="da-DK" dirty="0"/>
              <a:t>Men behandlingsmulighederne er ikke ens</a:t>
            </a:r>
          </a:p>
        </p:txBody>
      </p:sp>
      <p:sp>
        <p:nvSpPr>
          <p:cNvPr id="3" name="Pladsholder til indhold 2">
            <a:extLst>
              <a:ext uri="{FF2B5EF4-FFF2-40B4-BE49-F238E27FC236}">
                <a16:creationId xmlns:a16="http://schemas.microsoft.com/office/drawing/2014/main" id="{B55A6379-E7E8-ECD7-78BE-EAB89012DAC7}"/>
              </a:ext>
            </a:extLst>
          </p:cNvPr>
          <p:cNvSpPr>
            <a:spLocks noGrp="1"/>
          </p:cNvSpPr>
          <p:nvPr>
            <p:ph idx="1"/>
          </p:nvPr>
        </p:nvSpPr>
        <p:spPr>
          <a:xfrm>
            <a:off x="695325" y="1332000"/>
            <a:ext cx="6120300" cy="4248000"/>
          </a:xfrm>
        </p:spPr>
        <p:txBody>
          <a:bodyPr/>
          <a:lstStyle/>
          <a:p>
            <a:r>
              <a:rPr lang="da-DK" sz="1800" dirty="0">
                <a:ea typeface="Calibri" panose="020F0502020204030204" pitchFamily="34" charset="0"/>
                <a:cs typeface="Calibri" panose="020F0502020204030204" pitchFamily="34" charset="0"/>
              </a:rPr>
              <a:t>På</a:t>
            </a:r>
            <a:r>
              <a:rPr lang="da-DK" sz="1800" dirty="0">
                <a:effectLst/>
                <a:ea typeface="Calibri" panose="020F0502020204030204" pitchFamily="34" charset="0"/>
                <a:cs typeface="Calibri" panose="020F0502020204030204" pitchFamily="34" charset="0"/>
              </a:rPr>
              <a:t> globalt plan er adgangen til avanceret medicinsk teknologi skævt fordelt. </a:t>
            </a:r>
          </a:p>
          <a:p>
            <a:r>
              <a:rPr lang="da-DK" sz="1800" dirty="0">
                <a:effectLst/>
                <a:ea typeface="Calibri" panose="020F0502020204030204" pitchFamily="34" charset="0"/>
                <a:cs typeface="Calibri" panose="020F0502020204030204" pitchFamily="34" charset="0"/>
              </a:rPr>
              <a:t>Mens nogle lande har adgang til de nyeste og mest sofistikerede scannere, står mange lavindkomstlande uden de nødvendige midler til at opdage alvorlige sygdomme som kræft i tide. </a:t>
            </a:r>
          </a:p>
          <a:p>
            <a:r>
              <a:rPr lang="da-DK" sz="1800" dirty="0">
                <a:effectLst/>
                <a:ea typeface="Calibri" panose="020F0502020204030204" pitchFamily="34" charset="0"/>
                <a:cs typeface="Calibri" panose="020F0502020204030204" pitchFamily="34" charset="0"/>
              </a:rPr>
              <a:t>For millioner af mennesker betyder det, at en sygdom, der kunne være blevet behandlet, forbliver skjult, indtil det er for sent. </a:t>
            </a:r>
          </a:p>
          <a:p>
            <a:pPr marL="0" indent="0">
              <a:buNone/>
            </a:pPr>
            <a:endParaRPr lang="da-DK" dirty="0"/>
          </a:p>
        </p:txBody>
      </p:sp>
    </p:spTree>
    <p:extLst>
      <p:ext uri="{BB962C8B-B14F-4D97-AF65-F5344CB8AC3E}">
        <p14:creationId xmlns:p14="http://schemas.microsoft.com/office/powerpoint/2010/main" val="375561189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E09CB-D98B-20D6-50BA-26B33C8BBC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640BAE-8D38-A879-EBAC-0EF765CBA699}"/>
              </a:ext>
            </a:extLst>
          </p:cNvPr>
          <p:cNvSpPr>
            <a:spLocks noGrp="1"/>
          </p:cNvSpPr>
          <p:nvPr>
            <p:ph type="title"/>
          </p:nvPr>
        </p:nvSpPr>
        <p:spPr>
          <a:xfrm>
            <a:off x="695325" y="294791"/>
            <a:ext cx="10675952" cy="923183"/>
          </a:xfrm>
        </p:spPr>
        <p:txBody>
          <a:bodyPr/>
          <a:lstStyle/>
          <a:p>
            <a:r>
              <a:rPr lang="da-DK" dirty="0">
                <a:solidFill>
                  <a:srgbClr val="224B5A"/>
                </a:solidFill>
                <a:latin typeface="BetonEF-Bold" charset="0"/>
              </a:rPr>
              <a:t>Verdensmål 3: Sundhed og trivsel</a:t>
            </a:r>
            <a:endParaRPr lang="da-DK" dirty="0"/>
          </a:p>
        </p:txBody>
      </p:sp>
      <p:sp>
        <p:nvSpPr>
          <p:cNvPr id="3" name="Pladsholder til indhold 2">
            <a:extLst>
              <a:ext uri="{FF2B5EF4-FFF2-40B4-BE49-F238E27FC236}">
                <a16:creationId xmlns:a16="http://schemas.microsoft.com/office/drawing/2014/main" id="{1D38EADD-35F1-A2F9-0366-13DF2230CDEA}"/>
              </a:ext>
            </a:extLst>
          </p:cNvPr>
          <p:cNvSpPr>
            <a:spLocks noGrp="1"/>
          </p:cNvSpPr>
          <p:nvPr>
            <p:ph idx="1"/>
          </p:nvPr>
        </p:nvSpPr>
        <p:spPr>
          <a:xfrm>
            <a:off x="695325" y="1332000"/>
            <a:ext cx="5004994" cy="4248000"/>
          </a:xfrm>
        </p:spPr>
        <p:txBody>
          <a:bodyPr/>
          <a:lstStyle/>
          <a:p>
            <a:pPr marL="180000" indent="-180000">
              <a:buFont typeface="Arial" panose="020B0604020202020204" pitchFamily="34" charset="0"/>
              <a:buChar char="•"/>
            </a:pPr>
            <a:r>
              <a:rPr lang="da-DK" sz="1800" dirty="0">
                <a:latin typeface="Work Sans" pitchFamily="2" charset="0"/>
                <a:ea typeface="Calibri" panose="020F0502020204030204" pitchFamily="34" charset="0"/>
                <a:cs typeface="Calibri" panose="020F0502020204030204" pitchFamily="34" charset="0"/>
              </a:rPr>
              <a:t>Delmål 3,4 </a:t>
            </a:r>
            <a:r>
              <a:rPr lang="da-DK" sz="1800">
                <a:latin typeface="Work Sans" pitchFamily="2" charset="0"/>
                <a:ea typeface="Calibri" panose="020F0502020204030204" pitchFamily="34" charset="0"/>
                <a:cs typeface="Calibri" panose="020F0502020204030204" pitchFamily="34" charset="0"/>
              </a:rPr>
              <a:t>under verdensmål </a:t>
            </a:r>
            <a:r>
              <a:rPr lang="da-DK" sz="1800" dirty="0">
                <a:latin typeface="Work Sans" pitchFamily="2" charset="0"/>
                <a:ea typeface="Calibri" panose="020F0502020204030204" pitchFamily="34" charset="0"/>
                <a:cs typeface="Calibri" panose="020F0502020204030204" pitchFamily="34" charset="0"/>
              </a:rPr>
              <a:t>3 fokuserer på at reducere dødeligheden fra ikke-smitsomme sygdomme, herunder kræft, med en tredjedel inden 2030 gennem forebyggelse og behandling.</a:t>
            </a:r>
          </a:p>
          <a:p>
            <a:pPr marL="180000" indent="-180000">
              <a:buFont typeface="Arial" panose="020B0604020202020204" pitchFamily="34" charset="0"/>
              <a:buChar char="•"/>
            </a:pPr>
            <a:r>
              <a:rPr lang="da-DK" sz="1800" dirty="0">
                <a:latin typeface="Work Sans" pitchFamily="2" charset="0"/>
                <a:ea typeface="Calibri" panose="020F0502020204030204" pitchFamily="34" charset="0"/>
                <a:cs typeface="Calibri" panose="020F0502020204030204" pitchFamily="34" charset="0"/>
              </a:rPr>
              <a:t>Hvis det skal ske, er det nødvendigt, at alle har adgang til den nødvendige behandling.</a:t>
            </a:r>
            <a:endParaRPr lang="da-DK" sz="1800" dirty="0">
              <a:effectLst/>
              <a:latin typeface="Work Sans" pitchFamily="2" charset="0"/>
              <a:ea typeface="Calibri" panose="020F0502020204030204" pitchFamily="34" charset="0"/>
              <a:cs typeface="Arial" panose="020B0604020202020204" pitchFamily="34" charset="0"/>
            </a:endParaRPr>
          </a:p>
          <a:p>
            <a:pPr marL="0" indent="0">
              <a:buNone/>
            </a:pPr>
            <a:endParaRPr lang="da-DK" dirty="0"/>
          </a:p>
        </p:txBody>
      </p:sp>
      <p:pic>
        <p:nvPicPr>
          <p:cNvPr id="5" name="Pladsholder til indhold 3">
            <a:extLst>
              <a:ext uri="{FF2B5EF4-FFF2-40B4-BE49-F238E27FC236}">
                <a16:creationId xmlns:a16="http://schemas.microsoft.com/office/drawing/2014/main" id="{5080479D-74D8-2E9B-C37F-FFA1652F3795}"/>
              </a:ext>
            </a:extLst>
          </p:cNvPr>
          <p:cNvPicPr>
            <a:picLocks noChangeAspect="1"/>
          </p:cNvPicPr>
          <p:nvPr/>
        </p:nvPicPr>
        <p:blipFill>
          <a:blip r:embed="rId3"/>
          <a:stretch>
            <a:fillRect/>
          </a:stretch>
        </p:blipFill>
        <p:spPr>
          <a:xfrm>
            <a:off x="5924244" y="1402705"/>
            <a:ext cx="5661203" cy="3137142"/>
          </a:xfrm>
          <a:prstGeom prst="rect">
            <a:avLst/>
          </a:prstGeom>
        </p:spPr>
      </p:pic>
      <p:sp>
        <p:nvSpPr>
          <p:cNvPr id="7" name="Tekstfelt 6">
            <a:extLst>
              <a:ext uri="{FF2B5EF4-FFF2-40B4-BE49-F238E27FC236}">
                <a16:creationId xmlns:a16="http://schemas.microsoft.com/office/drawing/2014/main" id="{DDB9E033-5EFD-DC17-C507-62EBB5EFACCF}"/>
              </a:ext>
            </a:extLst>
          </p:cNvPr>
          <p:cNvSpPr txBox="1"/>
          <p:nvPr/>
        </p:nvSpPr>
        <p:spPr>
          <a:xfrm>
            <a:off x="5829300" y="4724578"/>
            <a:ext cx="5160277" cy="654449"/>
          </a:xfrm>
          <a:prstGeom prst="rect">
            <a:avLst/>
          </a:prstGeom>
          <a:noFill/>
        </p:spPr>
        <p:txBody>
          <a:bodyPr wrap="square">
            <a:spAutoFit/>
          </a:bodyPr>
          <a:lstStyle/>
          <a:p>
            <a:r>
              <a:rPr lang="da-DK" dirty="0">
                <a:solidFill>
                  <a:srgbClr val="224B5A"/>
                </a:solidFill>
                <a:hlinkClick r:id="rId4">
                  <a:extLst>
                    <a:ext uri="{A12FA001-AC4F-418D-AE19-62706E023703}">
                      <ahyp:hlinkClr xmlns:ahyp="http://schemas.microsoft.com/office/drawing/2018/hyperlinkcolor" val="tx"/>
                    </a:ext>
                  </a:extLst>
                </a:hlinkClick>
              </a:rPr>
              <a:t>Mål 3: Sundhed og </a:t>
            </a:r>
            <a:r>
              <a:rPr lang="da-DK">
                <a:solidFill>
                  <a:srgbClr val="224B5A"/>
                </a:solidFill>
                <a:hlinkClick r:id="rId4">
                  <a:extLst>
                    <a:ext uri="{A12FA001-AC4F-418D-AE19-62706E023703}">
                      <ahyp:hlinkClr xmlns:ahyp="http://schemas.microsoft.com/office/drawing/2018/hyperlinkcolor" val="tx"/>
                    </a:ext>
                  </a:extLst>
                </a:hlinkClick>
              </a:rPr>
              <a:t>trivsel i </a:t>
            </a:r>
            <a:r>
              <a:rPr lang="da-DK" dirty="0">
                <a:solidFill>
                  <a:srgbClr val="224B5A"/>
                </a:solidFill>
                <a:hlinkClick r:id="rId4">
                  <a:extLst>
                    <a:ext uri="{A12FA001-AC4F-418D-AE19-62706E023703}">
                      <ahyp:hlinkClr xmlns:ahyp="http://schemas.microsoft.com/office/drawing/2018/hyperlinkcolor" val="tx"/>
                    </a:ext>
                  </a:extLst>
                </a:hlinkClick>
              </a:rPr>
              <a:t>Verdensmålene.dk (verdensmaalene.dk)</a:t>
            </a:r>
            <a:endParaRPr lang="da-DK" dirty="0">
              <a:solidFill>
                <a:srgbClr val="224B5A"/>
              </a:solidFill>
            </a:endParaRPr>
          </a:p>
        </p:txBody>
      </p:sp>
    </p:spTree>
    <p:extLst>
      <p:ext uri="{BB962C8B-B14F-4D97-AF65-F5344CB8AC3E}">
        <p14:creationId xmlns:p14="http://schemas.microsoft.com/office/powerpoint/2010/main" val="263517768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A873A5-AABC-0145-CD6B-E13D9C088DA0}"/>
              </a:ext>
            </a:extLst>
          </p:cNvPr>
          <p:cNvSpPr>
            <a:spLocks noGrp="1"/>
          </p:cNvSpPr>
          <p:nvPr>
            <p:ph type="title"/>
          </p:nvPr>
        </p:nvSpPr>
        <p:spPr>
          <a:xfrm>
            <a:off x="695325" y="294791"/>
            <a:ext cx="9727996" cy="923183"/>
          </a:xfrm>
        </p:spPr>
        <p:txBody>
          <a:bodyPr/>
          <a:lstStyle/>
          <a:p>
            <a:r>
              <a:rPr lang="da-DK" dirty="0"/>
              <a:t>Men hvad nu, hvis I kunne ændre dette?</a:t>
            </a:r>
          </a:p>
        </p:txBody>
      </p:sp>
      <p:sp>
        <p:nvSpPr>
          <p:cNvPr id="3" name="Pladsholder til indhold 2">
            <a:extLst>
              <a:ext uri="{FF2B5EF4-FFF2-40B4-BE49-F238E27FC236}">
                <a16:creationId xmlns:a16="http://schemas.microsoft.com/office/drawing/2014/main" id="{C0E55EC5-94FE-ED25-1041-69D5954F6701}"/>
              </a:ext>
            </a:extLst>
          </p:cNvPr>
          <p:cNvSpPr>
            <a:spLocks noGrp="1"/>
          </p:cNvSpPr>
          <p:nvPr>
            <p:ph idx="1"/>
          </p:nvPr>
        </p:nvSpPr>
        <p:spPr>
          <a:xfrm>
            <a:off x="695325" y="1678674"/>
            <a:ext cx="9958693" cy="3901325"/>
          </a:xfrm>
        </p:spPr>
        <p:txBody>
          <a:bodyPr/>
          <a:lstStyle/>
          <a:p>
            <a:pPr marL="0" indent="0">
              <a:buNone/>
            </a:pPr>
            <a:r>
              <a:rPr lang="da-DK" sz="1800">
                <a:effectLst/>
                <a:ea typeface="Calibri" panose="020F0502020204030204" pitchFamily="34" charset="0"/>
                <a:cs typeface="Calibri" panose="020F0502020204030204" pitchFamily="34" charset="0"/>
              </a:rPr>
              <a:t>Hvad, hvis I </a:t>
            </a:r>
            <a:r>
              <a:rPr lang="da-DK" sz="1800" dirty="0">
                <a:effectLst/>
                <a:ea typeface="Calibri" panose="020F0502020204030204" pitchFamily="34" charset="0"/>
                <a:cs typeface="Calibri" panose="020F0502020204030204" pitchFamily="34" charset="0"/>
              </a:rPr>
              <a:t>her i </a:t>
            </a:r>
            <a:r>
              <a:rPr lang="da-DK" sz="1800">
                <a:effectLst/>
                <a:ea typeface="Calibri" panose="020F0502020204030204" pitchFamily="34" charset="0"/>
                <a:cs typeface="Calibri" panose="020F0502020204030204" pitchFamily="34" charset="0"/>
              </a:rPr>
              <a:t>jeres fysiklokale </a:t>
            </a:r>
            <a:r>
              <a:rPr lang="da-DK" sz="1800" dirty="0">
                <a:effectLst/>
                <a:ea typeface="Calibri" panose="020F0502020204030204" pitchFamily="34" charset="0"/>
                <a:cs typeface="Calibri" panose="020F0502020204030204" pitchFamily="34" charset="0"/>
              </a:rPr>
              <a:t>kunne udvikle en simpel, men effektiv </a:t>
            </a:r>
            <a:r>
              <a:rPr lang="da-DK" sz="1800" dirty="0">
                <a:effectLst/>
                <a:highlight>
                  <a:srgbClr val="FFFFFF"/>
                </a:highlight>
                <a:ea typeface="Calibri" panose="020F0502020204030204" pitchFamily="34" charset="0"/>
                <a:cs typeface="Calibri" panose="020F0502020204030204" pitchFamily="34" charset="0"/>
              </a:rPr>
              <a:t>prototype </a:t>
            </a:r>
            <a:r>
              <a:rPr lang="da-DK" sz="1800" dirty="0">
                <a:effectLst/>
                <a:ea typeface="Calibri" panose="020F0502020204030204" pitchFamily="34" charset="0"/>
                <a:cs typeface="Calibri" panose="020F0502020204030204" pitchFamily="34" charset="0"/>
              </a:rPr>
              <a:t>på en kræftscanner, som er billig og enkel at fremstille og bruge for alle – uanset hvor i verden de bor? </a:t>
            </a:r>
            <a:endParaRPr lang="da-DK" dirty="0"/>
          </a:p>
        </p:txBody>
      </p:sp>
      <p:sp>
        <p:nvSpPr>
          <p:cNvPr id="4" name="Titel 1">
            <a:extLst>
              <a:ext uri="{FF2B5EF4-FFF2-40B4-BE49-F238E27FC236}">
                <a16:creationId xmlns:a16="http://schemas.microsoft.com/office/drawing/2014/main" id="{5B73AB0E-A0CD-CCA2-EDD6-0CF75CB04C96}"/>
              </a:ext>
            </a:extLst>
          </p:cNvPr>
          <p:cNvSpPr txBox="1">
            <a:spLocks/>
          </p:cNvSpPr>
          <p:nvPr/>
        </p:nvSpPr>
        <p:spPr>
          <a:xfrm>
            <a:off x="695325" y="2754163"/>
            <a:ext cx="9727996" cy="923183"/>
          </a:xfrm>
          <a:prstGeom prst="rect">
            <a:avLst/>
          </a:prstGeom>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224B5A"/>
                </a:solidFill>
                <a:latin typeface="BetonEF-Bold" panose="02000503040000020003"/>
                <a:ea typeface="+mj-ea"/>
                <a:cs typeface="+mj-cs"/>
              </a:defRPr>
            </a:lvl1pPr>
          </a:lstStyle>
          <a:p>
            <a:r>
              <a:rPr lang="da-DK" dirty="0"/>
              <a:t>Udfordring: Design en kræftscanner</a:t>
            </a:r>
          </a:p>
        </p:txBody>
      </p:sp>
      <p:sp>
        <p:nvSpPr>
          <p:cNvPr id="5" name="Pladsholder til indhold 2">
            <a:extLst>
              <a:ext uri="{FF2B5EF4-FFF2-40B4-BE49-F238E27FC236}">
                <a16:creationId xmlns:a16="http://schemas.microsoft.com/office/drawing/2014/main" id="{7809CB84-A3BF-0DF7-D03B-5F10C32D0E32}"/>
              </a:ext>
            </a:extLst>
          </p:cNvPr>
          <p:cNvSpPr txBox="1">
            <a:spLocks/>
          </p:cNvSpPr>
          <p:nvPr/>
        </p:nvSpPr>
        <p:spPr>
          <a:xfrm>
            <a:off x="695326" y="3791372"/>
            <a:ext cx="10168418" cy="4248000"/>
          </a:xfrm>
          <a:prstGeom prst="rect">
            <a:avLst/>
          </a:prstGeom>
        </p:spPr>
        <p:txBody>
          <a:bodyPr vert="horz" lIns="0" tIns="45720" rIns="91440" bIns="45720" rtlCol="0">
            <a:noAutofit/>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700" kern="1200">
                <a:solidFill>
                  <a:schemeClr val="tx1"/>
                </a:solidFill>
                <a:latin typeface="Work Sans" pitchFamily="2" charset="0"/>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700" kern="1200">
                <a:solidFill>
                  <a:schemeClr val="tx1"/>
                </a:solidFill>
                <a:latin typeface="Work Sans" pitchFamily="2"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1800" dirty="0">
                <a:ea typeface="Times New Roman" panose="02020603050405020304" pitchFamily="18" charset="0"/>
                <a:cs typeface="Calibri" panose="020F0502020204030204" pitchFamily="34" charset="0"/>
              </a:rPr>
              <a:t>I udgør et hold af innovative ingeniører og forskere, der har til opgave at bygge en prototype på en billig scanner, der kan lokalisere en kræftknude og være en realistisk løsning for lande med få ressourcer. Ved at udnytte jeres viden om fysik og de radioaktive kilder og andre materialer, der er til rådighed i jeres lokale, skal I lave </a:t>
            </a:r>
            <a:r>
              <a:rPr lang="da-DK" sz="1800">
                <a:ea typeface="Times New Roman" panose="02020603050405020304" pitchFamily="18" charset="0"/>
                <a:cs typeface="Calibri" panose="020F0502020204030204" pitchFamily="34" charset="0"/>
              </a:rPr>
              <a:t>en opstilling, </a:t>
            </a:r>
            <a:r>
              <a:rPr lang="da-DK" sz="1800" dirty="0">
                <a:ea typeface="Times New Roman" panose="02020603050405020304" pitchFamily="18" charset="0"/>
                <a:cs typeface="Calibri" panose="020F0502020204030204" pitchFamily="34" charset="0"/>
              </a:rPr>
              <a:t>der illustrerer princippet i en rigtig </a:t>
            </a:r>
            <a:r>
              <a:rPr lang="da-DK" sz="1800">
                <a:ea typeface="Times New Roman" panose="02020603050405020304" pitchFamily="18" charset="0"/>
                <a:cs typeface="Calibri" panose="020F0502020204030204" pitchFamily="34" charset="0"/>
              </a:rPr>
              <a:t>scanner.</a:t>
            </a:r>
            <a:endParaRPr lang="da-DK" sz="1800" dirty="0">
              <a:ea typeface="Times New Roman" panose="02020603050405020304" pitchFamily="18" charset="0"/>
            </a:endParaRPr>
          </a:p>
        </p:txBody>
      </p:sp>
    </p:spTree>
    <p:extLst>
      <p:ext uri="{BB962C8B-B14F-4D97-AF65-F5344CB8AC3E}">
        <p14:creationId xmlns:p14="http://schemas.microsoft.com/office/powerpoint/2010/main" val="1112915831"/>
      </p:ext>
    </p:extLst>
  </p:cSld>
  <p:clrMapOvr>
    <a:masterClrMapping/>
  </p:clrMapOvr>
  <p:transition>
    <p:fade/>
  </p:transition>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24A62435C14A4286DB020D2DE62476" ma:contentTypeVersion="18" ma:contentTypeDescription="Create a new document." ma:contentTypeScope="" ma:versionID="32fed83ba641ae99dbe5ee28e9a63d70">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e2f0c6632ad252403969600f6bc2e3eb"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C3EF39-3305-44D2-9B77-D5B5CFFA3B7F}">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c9556b18-80b3-495f-bf06-e7a3be1966d2"/>
    <ds:schemaRef ds:uri="http://schemas.microsoft.com/office/2006/documentManagement/types"/>
    <ds:schemaRef ds:uri="a182a518-1075-4414-b33f-9ae5c587f5b3"/>
    <ds:schemaRef ds:uri="http://www.w3.org/XML/1998/namespace"/>
    <ds:schemaRef ds:uri="http://purl.org/dc/dcmitype/"/>
  </ds:schemaRefs>
</ds:datastoreItem>
</file>

<file path=customXml/itemProps2.xml><?xml version="1.0" encoding="utf-8"?>
<ds:datastoreItem xmlns:ds="http://schemas.openxmlformats.org/officeDocument/2006/customXml" ds:itemID="{F62CE1CC-95F7-4584-9450-33F63802ABB0}">
  <ds:schemaRefs>
    <ds:schemaRef ds:uri="http://schemas.microsoft.com/sharepoint/v3/contenttype/forms"/>
  </ds:schemaRefs>
</ds:datastoreItem>
</file>

<file path=customXml/itemProps3.xml><?xml version="1.0" encoding="utf-8"?>
<ds:datastoreItem xmlns:ds="http://schemas.openxmlformats.org/officeDocument/2006/customXml" ds:itemID="{4A677D28-7A5E-483B-BC96-E2BBF2D35E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556b18-80b3-495f-bf06-e7a3be1966d2"/>
    <ds:schemaRef ds:uri="a182a518-1075-4414-b33f-9ae5c587f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12073</TotalTime>
  <Words>3351</Words>
  <Application>Microsoft Office PowerPoint</Application>
  <PresentationFormat>Widescreen</PresentationFormat>
  <Paragraphs>330</Paragraphs>
  <Slides>55</Slides>
  <Notes>16</Notes>
  <HiddenSlides>0</HiddenSlides>
  <MMClips>0</MMClips>
  <ScaleCrop>false</ScaleCrop>
  <HeadingPairs>
    <vt:vector size="6" baseType="variant">
      <vt:variant>
        <vt:lpstr>Benyttede skrifttyper</vt:lpstr>
      </vt:variant>
      <vt:variant>
        <vt:i4>11</vt:i4>
      </vt:variant>
      <vt:variant>
        <vt:lpstr>Tema</vt:lpstr>
      </vt:variant>
      <vt:variant>
        <vt:i4>2</vt:i4>
      </vt:variant>
      <vt:variant>
        <vt:lpstr>Slidetitler</vt:lpstr>
      </vt:variant>
      <vt:variant>
        <vt:i4>55</vt:i4>
      </vt:variant>
    </vt:vector>
  </HeadingPairs>
  <TitlesOfParts>
    <vt:vector size="68" baseType="lpstr">
      <vt:lpstr>BetonEF-Bold</vt:lpstr>
      <vt:lpstr>Cambria Math</vt:lpstr>
      <vt:lpstr>Symbol</vt:lpstr>
      <vt:lpstr>Work Sans  </vt:lpstr>
      <vt:lpstr>Arial</vt:lpstr>
      <vt:lpstr>Source Sans Pro</vt:lpstr>
      <vt:lpstr>Times New Roman</vt:lpstr>
      <vt:lpstr>BetonEF</vt:lpstr>
      <vt:lpstr>Work Sans</vt:lpstr>
      <vt:lpstr>Calibri</vt:lpstr>
      <vt:lpstr>Aptos</vt:lpstr>
      <vt:lpstr>EIS template</vt:lpstr>
      <vt:lpstr>Brugerdefineret design</vt:lpstr>
      <vt:lpstr>PowerPoint-præsentation</vt:lpstr>
      <vt:lpstr>Introduktion til engineering  Introduktion til engineering designprocessen Svævebaneøvelsen    </vt:lpstr>
      <vt:lpstr>Introduktion til engineering designprocessen</vt:lpstr>
      <vt:lpstr>Forstå udfordringen og undersøg  Præsentation af case og udfordring Forstå udfordringen Måleudstyr og sikkerhed Simpel undersøgelse af forskellige kilder Introduktion til logbog     </vt:lpstr>
      <vt:lpstr>Case: Kræft er et stigende globalt problem</vt:lpstr>
      <vt:lpstr>Kræftdiagnosticering er vigtig</vt:lpstr>
      <vt:lpstr>Men behandlingsmulighederne er ikke ens</vt:lpstr>
      <vt:lpstr>Verdensmål 3: Sundhed og trivsel</vt:lpstr>
      <vt:lpstr>Men hvad nu, hvis I kunne ændre dette?</vt:lpstr>
      <vt:lpstr>Kriterier</vt:lpstr>
      <vt:lpstr>Forstå udfordringen</vt:lpstr>
      <vt:lpstr>Simple og indledende øvelser</vt:lpstr>
      <vt:lpstr>Logbog</vt:lpstr>
      <vt:lpstr>Undersøge  Opsamling på indledende undersøgelser af kilder Henfaldstyper og afstemningsregler Træningsopgaver Logbog     </vt:lpstr>
      <vt:lpstr>Opsamling på indledende undersøgelser af kilder</vt:lpstr>
      <vt:lpstr>Henfaldstyper</vt:lpstr>
      <vt:lpstr>Gruppearbejde</vt:lpstr>
      <vt:lpstr>Logbog</vt:lpstr>
      <vt:lpstr>Undersøge  Systematisk undersøgelse af kilderne  Forsøg: Aktivitet som funktion af tiden/Aktivitet som funktion af passeret materiale og længde Forberedelse af oplæg om kilder Logbog      </vt:lpstr>
      <vt:lpstr>Lærernote</vt:lpstr>
      <vt:lpstr>Gruppearbejde: Undersøge kilder teoretisk og eksperimentelt</vt:lpstr>
      <vt:lpstr>Undersøge kilder teoretisk og eksperimentelt</vt:lpstr>
      <vt:lpstr>Gruppearbejde fortsat</vt:lpstr>
      <vt:lpstr>Logbog</vt:lpstr>
      <vt:lpstr>Undersøge og præsentere  Fremlæggelser og fælles opsamling Træningsopgaver Logbog       </vt:lpstr>
      <vt:lpstr> </vt:lpstr>
      <vt:lpstr>Præsentation af undersøgelse af kilderne</vt:lpstr>
      <vt:lpstr>Opsamling på oplæg</vt:lpstr>
      <vt:lpstr>Teori og eksperimenter</vt:lpstr>
      <vt:lpstr>Aktivitet og henfaldskonstant</vt:lpstr>
      <vt:lpstr>Henfaldsloven og halveringstid  </vt:lpstr>
      <vt:lpstr>Foton rammer stof</vt:lpstr>
      <vt:lpstr>Elektron rammer stof</vt:lpstr>
      <vt:lpstr>Absorptionsloven</vt:lpstr>
      <vt:lpstr>Afstand til kilden</vt:lpstr>
      <vt:lpstr>Data til halveringstid</vt:lpstr>
      <vt:lpstr>Data til halveringstykkelse</vt:lpstr>
      <vt:lpstr>Data til afstandskvadratlov</vt:lpstr>
      <vt:lpstr>Gruppearbejde</vt:lpstr>
      <vt:lpstr>Logbog</vt:lpstr>
      <vt:lpstr>Få ideer og konkretisere  Genopfriskning af case, udfordring og kriterier Idegenerering Konkretisering        </vt:lpstr>
      <vt:lpstr> </vt:lpstr>
      <vt:lpstr>Case: Kræft er et stigende globalt problem</vt:lpstr>
      <vt:lpstr>Men hvad nu, hvis I kunne ændre dette?</vt:lpstr>
      <vt:lpstr>Kriterier</vt:lpstr>
      <vt:lpstr>Få ideer</vt:lpstr>
      <vt:lpstr>Konkretisere</vt:lpstr>
      <vt:lpstr>Logbog</vt:lpstr>
      <vt:lpstr>Konstruere og forbedre  Konstruktion, test og forbedring af jeres scanner Sideløbende forbereder I jeres præsentation.          </vt:lpstr>
      <vt:lpstr>Konstruere og forbedre</vt:lpstr>
      <vt:lpstr>Logbog</vt:lpstr>
      <vt:lpstr>Præsentation og afslutning         </vt:lpstr>
      <vt:lpstr>Cafefremlæggelser</vt:lpstr>
      <vt:lpstr>Afslutning og evaluering</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Julie Lindholm</cp:lastModifiedBy>
  <cp:revision>151</cp:revision>
  <cp:lastPrinted>2025-01-16T13:15:35Z</cp:lastPrinted>
  <dcterms:created xsi:type="dcterms:W3CDTF">2017-11-20T16:02:28Z</dcterms:created>
  <dcterms:modified xsi:type="dcterms:W3CDTF">2025-01-17T13:46:49Z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