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05613" cy="9944100"/>
  <p:defaultTextStyle>
    <a:defPPr>
      <a:defRPr lang="da-DK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F8A"/>
    <a:srgbClr val="FFFFFF"/>
    <a:srgbClr val="9DC3E6"/>
    <a:srgbClr val="99CC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00" autoAdjust="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ansen" userId="79c0fedb-d4af-4a03-8b2f-01ca42853b1f" providerId="ADAL" clId="{A73DF34C-6637-4242-9F12-04F57E5815B8}"/>
    <pc:docChg chg="modSld">
      <pc:chgData name="Anne Hansen" userId="79c0fedb-d4af-4a03-8b2f-01ca42853b1f" providerId="ADAL" clId="{A73DF34C-6637-4242-9F12-04F57E5815B8}" dt="2022-08-26T11:39:50.276" v="2" actId="20577"/>
      <pc:docMkLst>
        <pc:docMk/>
      </pc:docMkLst>
      <pc:sldChg chg="modSp mod">
        <pc:chgData name="Anne Hansen" userId="79c0fedb-d4af-4a03-8b2f-01ca42853b1f" providerId="ADAL" clId="{A73DF34C-6637-4242-9F12-04F57E5815B8}" dt="2022-08-26T11:39:50.276" v="2" actId="20577"/>
        <pc:sldMkLst>
          <pc:docMk/>
          <pc:sldMk cId="1300308095" sldId="256"/>
        </pc:sldMkLst>
        <pc:spChg chg="mod">
          <ac:chgData name="Anne Hansen" userId="79c0fedb-d4af-4a03-8b2f-01ca42853b1f" providerId="ADAL" clId="{A73DF34C-6637-4242-9F12-04F57E5815B8}" dt="2022-08-26T11:39:50.276" v="2" actId="20577"/>
          <ac:spMkLst>
            <pc:docMk/>
            <pc:sldMk cId="1300308095" sldId="256"/>
            <ac:spMk id="7" creationId="{B9129121-757A-8D8C-4954-9DE542516F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B2024CC2-8A94-4790-A552-E3300D6D1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156EF4-D5EE-468C-8CCD-52937D72C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2588A-AC79-4251-B685-C1A0CC72ED50}" type="datetimeFigureOut">
              <a:rPr lang="da-DK" smtClean="0"/>
              <a:t>26-08-2022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6AE9312-86FF-4CC6-A1EF-0B31640A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2E29FB-C70E-488A-9244-2DB244460B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63FF-CBEE-4909-8FCD-39A24ADE86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376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6239-8A12-476A-9EC6-735ABE0B8511}" type="datetimeFigureOut">
              <a:rPr lang="da-DK" smtClean="0"/>
              <a:t>26-08-2022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84C3B-1DE0-4716-9C40-656C83D4A9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21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5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4C3B-1DE0-4716-9C40-656C83D4A94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13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4C2578A-CE43-47AC-9C06-34E1D995E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00" y="6327390"/>
            <a:ext cx="2981484" cy="34647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02D7198-3903-406D-B085-426A2F8ED2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32" y="2073318"/>
            <a:ext cx="5751536" cy="27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655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294791"/>
            <a:ext cx="8265795" cy="92318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95475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6107225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95325" y="176035"/>
            <a:ext cx="10801350" cy="92318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5325" y="1332000"/>
            <a:ext cx="8101013" cy="424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BFA436F-63BD-94B2-F62D-B8022CADC2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98" y="5845801"/>
            <a:ext cx="175640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4" r:id="rId3"/>
  </p:sldLayoutIdLst>
  <p:transition>
    <p:fade/>
  </p:transition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87F8A"/>
          </a:solidFill>
          <a:latin typeface="BetonEF-Bold" panose="02000503040000020003"/>
          <a:ea typeface="+mj-ea"/>
          <a:cs typeface="+mj-cs"/>
        </a:defRPr>
      </a:lvl1pPr>
    </p:titleStyle>
    <p:bodyStyle>
      <a:lvl1pPr marL="179388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975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6" pos="438" userDrawn="1">
          <p15:clr>
            <a:srgbClr val="F26B43"/>
          </p15:clr>
        </p15:guide>
        <p15:guide id="7" orient="horz" pos="835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10" pos="5541" userDrawn="1">
          <p15:clr>
            <a:srgbClr val="F26B43"/>
          </p15:clr>
        </p15:guide>
        <p15:guide id="11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lorie-let.dk/kalorietabel.php?soeg_felt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53CD6217-FD9D-EE65-F243-0E86A7D37B78}"/>
              </a:ext>
            </a:extLst>
          </p:cNvPr>
          <p:cNvSpPr txBox="1">
            <a:spLocks/>
          </p:cNvSpPr>
          <p:nvPr/>
        </p:nvSpPr>
        <p:spPr>
          <a:xfrm>
            <a:off x="695325" y="176035"/>
            <a:ext cx="10801350" cy="92318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87F8A"/>
                </a:solidFill>
                <a:latin typeface="BetonEF-Bold" panose="02000503040000020003"/>
                <a:ea typeface="+mj-ea"/>
                <a:cs typeface="+mj-cs"/>
              </a:defRPr>
            </a:lvl1pPr>
          </a:lstStyle>
          <a:p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7A39351-A79C-61D3-27EB-38811309B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02" y="6058852"/>
            <a:ext cx="1871196" cy="56882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007F026-8DE9-0450-6787-49A607967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6175594"/>
            <a:ext cx="2199093" cy="45208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9129121-757A-8D8C-4954-9DE542516FC6}"/>
              </a:ext>
            </a:extLst>
          </p:cNvPr>
          <p:cNvSpPr txBox="1"/>
          <p:nvPr/>
        </p:nvSpPr>
        <p:spPr>
          <a:xfrm>
            <a:off x="0" y="306906"/>
            <a:ext cx="1219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Hvidovre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4A2F1EE-EC7B-D5D9-9912-5BD05D7D3C8E}"/>
              </a:ext>
            </a:extLst>
          </p:cNvPr>
          <p:cNvCxnSpPr>
            <a:cxnSpLocks/>
          </p:cNvCxnSpPr>
          <p:nvPr/>
        </p:nvCxnSpPr>
        <p:spPr>
          <a:xfrm>
            <a:off x="2385151" y="690283"/>
            <a:ext cx="74216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080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7F35CB8-0723-07E3-084A-9DE0F535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69094"/>
            <a:ext cx="12191999" cy="923183"/>
          </a:xfrm>
        </p:spPr>
        <p:txBody>
          <a:bodyPr/>
          <a:lstStyle/>
          <a:p>
            <a:pPr algn="ctr"/>
            <a:r>
              <a:rPr lang="da-DK" sz="6000" dirty="0"/>
              <a:t>Engineering-projekt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0015A00-3295-697F-6220-2DB9B21E2D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546225"/>
            <a:ext cx="12192000" cy="4543425"/>
          </a:xfrm>
        </p:spPr>
        <p:txBody>
          <a:bodyPr/>
          <a:lstStyle/>
          <a:p>
            <a:pPr marL="0" indent="0" algn="ctr">
              <a:buNone/>
            </a:pPr>
            <a:r>
              <a:rPr lang="da-DK" sz="3600" dirty="0">
                <a:solidFill>
                  <a:srgbClr val="587F8A"/>
                </a:solidFill>
                <a:latin typeface="BetonEF" pitchFamily="50" charset="0"/>
              </a:rPr>
              <a:t>Lav jeres egen energibar</a:t>
            </a:r>
          </a:p>
        </p:txBody>
      </p:sp>
      <p:pic>
        <p:nvPicPr>
          <p:cNvPr id="7" name="Billede 6" descr="Et billede, der indeholder brød, dessert&#10;&#10;Automatisk genereret beskrivelse">
            <a:extLst>
              <a:ext uri="{FF2B5EF4-FFF2-40B4-BE49-F238E27FC236}">
                <a16:creationId xmlns:a16="http://schemas.microsoft.com/office/drawing/2014/main" id="{873030A1-B84E-BA4D-9D55-2371F6AD6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1982"/>
          <a:stretch/>
        </p:blipFill>
        <p:spPr>
          <a:xfrm>
            <a:off x="3299013" y="2326340"/>
            <a:ext cx="6005052" cy="33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197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9827A-0CD3-8D00-5672-55C731D7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75F54A-7EF2-CE36-FE53-24E2E6D1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Gruppe 1:</a:t>
            </a:r>
          </a:p>
          <a:p>
            <a:r>
              <a:rPr lang="da-DK" dirty="0"/>
              <a:t>Gruppe 2:</a:t>
            </a:r>
          </a:p>
          <a:p>
            <a:r>
              <a:rPr lang="da-DK" dirty="0"/>
              <a:t>Gruppe 3:</a:t>
            </a:r>
          </a:p>
          <a:p>
            <a:r>
              <a:rPr lang="da-DK" dirty="0"/>
              <a:t>Gruppe 4:</a:t>
            </a:r>
          </a:p>
          <a:p>
            <a:r>
              <a:rPr lang="da-DK" dirty="0"/>
              <a:t>Gruppe 5:</a:t>
            </a:r>
          </a:p>
          <a:p>
            <a:r>
              <a:rPr lang="da-DK" dirty="0"/>
              <a:t>Gruppe 6: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86820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6F01F-6414-3A0A-4BC0-BB9829E1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Formålet med baren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FDF480-1AE7-A4B3-C2EB-099A3687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32000"/>
            <a:ext cx="6803650" cy="4248000"/>
          </a:xfrm>
        </p:spPr>
        <p:txBody>
          <a:bodyPr/>
          <a:lstStyle/>
          <a:p>
            <a:r>
              <a:rPr lang="da-DK" dirty="0"/>
              <a:t>I skal lave en energibar, der har et bestemt formål, som I selv vælger</a:t>
            </a:r>
          </a:p>
          <a:p>
            <a:pPr marL="540000" lvl="1" indent="-180000">
              <a:buFont typeface="Arial" panose="020B0604020202020204" pitchFamily="34" charset="0"/>
              <a:buChar char="•"/>
            </a:pPr>
            <a:r>
              <a:rPr lang="da-DK" dirty="0"/>
              <a:t>Bjergbestigning?</a:t>
            </a:r>
          </a:p>
          <a:p>
            <a:pPr marL="540000" lvl="1" indent="-180000">
              <a:buFont typeface="Arial" panose="020B0604020202020204" pitchFamily="34" charset="0"/>
              <a:buChar char="•"/>
            </a:pPr>
            <a:r>
              <a:rPr lang="da-DK" dirty="0"/>
              <a:t>Træning?</a:t>
            </a:r>
          </a:p>
          <a:p>
            <a:pPr marL="540000" lvl="1" indent="-180000">
              <a:buFont typeface="Arial" panose="020B0604020202020204" pitchFamily="34" charset="0"/>
              <a:buChar char="•"/>
            </a:pPr>
            <a:r>
              <a:rPr lang="da-DK" dirty="0"/>
              <a:t>Mellemmåltid til gymnasieelever?</a:t>
            </a:r>
          </a:p>
          <a:p>
            <a:pPr marL="540000" lvl="1" indent="-180000">
              <a:buFont typeface="Arial" panose="020B0604020202020204" pitchFamily="34" charset="0"/>
              <a:buChar char="•"/>
            </a:pPr>
            <a:r>
              <a:rPr lang="da-DK" dirty="0"/>
              <a:t>…?</a:t>
            </a:r>
          </a:p>
          <a:p>
            <a:endParaRPr lang="da-DK" dirty="0"/>
          </a:p>
        </p:txBody>
      </p:sp>
      <p:pic>
        <p:nvPicPr>
          <p:cNvPr id="6" name="Billede 5" descr="Et billede, der indeholder person, vindue, personer, gruppe&#10;&#10;Automatisk genereret beskrivelse">
            <a:extLst>
              <a:ext uri="{FF2B5EF4-FFF2-40B4-BE49-F238E27FC236}">
                <a16:creationId xmlns:a16="http://schemas.microsoft.com/office/drawing/2014/main" id="{F40CE84F-D089-82BD-1083-DE81DD8CE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r="5859" b="14150"/>
          <a:stretch/>
        </p:blipFill>
        <p:spPr>
          <a:xfrm>
            <a:off x="7718682" y="3680840"/>
            <a:ext cx="3521498" cy="2009445"/>
          </a:xfrm>
          <a:prstGeom prst="rect">
            <a:avLst/>
          </a:prstGeom>
        </p:spPr>
      </p:pic>
      <p:pic>
        <p:nvPicPr>
          <p:cNvPr id="5" name="Billede 4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A652B26C-8E6B-CD7B-AF5B-565662BE4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6055" r="2623" b="5752"/>
          <a:stretch/>
        </p:blipFill>
        <p:spPr>
          <a:xfrm>
            <a:off x="695325" y="3688322"/>
            <a:ext cx="3251178" cy="2005704"/>
          </a:xfrm>
          <a:prstGeom prst="rect">
            <a:avLst/>
          </a:prstGeom>
        </p:spPr>
      </p:pic>
      <p:pic>
        <p:nvPicPr>
          <p:cNvPr id="4" name="Billede 3" descr="Et billede, der indeholder udendørs, natur, svømmer, skyer&#10;&#10;Automatisk genereret beskrivelse">
            <a:extLst>
              <a:ext uri="{FF2B5EF4-FFF2-40B4-BE49-F238E27FC236}">
                <a16:creationId xmlns:a16="http://schemas.microsoft.com/office/drawing/2014/main" id="{CAD7E40D-8B06-DF14-8A61-2791162AEA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r="284" b="18095"/>
          <a:stretch/>
        </p:blipFill>
        <p:spPr>
          <a:xfrm>
            <a:off x="4133590" y="3684581"/>
            <a:ext cx="3398005" cy="20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796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1E098-34A8-0C73-9A8B-BEE574CA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Udvælge ingredienser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5675D5-5997-0E55-C007-2CD76450E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Energifordeling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da-DK" dirty="0"/>
              <a:t>Hvad var barens formål?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r>
              <a:rPr lang="da-DK" dirty="0"/>
              <a:t>Energifordeling i ingredienser: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marL="720000" lvl="1"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marL="720000" lvl="1"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marL="720000" lvl="1"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marL="720000" lvl="1"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marL="720000" lvl="1"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marL="0" lvl="1" indent="-180000">
              <a:buFont typeface="Arial" panose="020B0604020202020204" pitchFamily="34" charset="0"/>
              <a:buChar char="•"/>
            </a:pPr>
            <a:r>
              <a:rPr lang="da-DK" dirty="0"/>
              <a:t>Smag, konsistens, pris…</a:t>
            </a:r>
          </a:p>
          <a:p>
            <a:pPr marL="720000" lvl="1" indent="-1800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2B6EE30-E1EA-F737-6C81-B1016AA127E6}"/>
              </a:ext>
            </a:extLst>
          </p:cNvPr>
          <p:cNvSpPr txBox="1"/>
          <p:nvPr/>
        </p:nvSpPr>
        <p:spPr>
          <a:xfrm>
            <a:off x="1161687" y="3023874"/>
            <a:ext cx="300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Næringsstoffer i ingrediensen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D2B96920-FBE8-9C19-CB57-3F7EE01E8309}"/>
              </a:ext>
            </a:extLst>
          </p:cNvPr>
          <p:cNvCxnSpPr/>
          <p:nvPr/>
        </p:nvCxnSpPr>
        <p:spPr>
          <a:xfrm>
            <a:off x="2665506" y="3482109"/>
            <a:ext cx="0" cy="5104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D96E079D-81A5-5CA7-42D2-4F9364008C5F}"/>
              </a:ext>
            </a:extLst>
          </p:cNvPr>
          <p:cNvCxnSpPr/>
          <p:nvPr/>
        </p:nvCxnSpPr>
        <p:spPr>
          <a:xfrm flipH="1">
            <a:off x="1483251" y="3458992"/>
            <a:ext cx="706582" cy="5104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C9A1267F-5E51-8290-FB12-8F7FAD2AD2EF}"/>
              </a:ext>
            </a:extLst>
          </p:cNvPr>
          <p:cNvCxnSpPr/>
          <p:nvPr/>
        </p:nvCxnSpPr>
        <p:spPr>
          <a:xfrm flipH="1" flipV="1">
            <a:off x="3141180" y="3456514"/>
            <a:ext cx="657754" cy="5129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BB8D17F9-8577-7BFB-913F-20F49B286F94}"/>
              </a:ext>
            </a:extLst>
          </p:cNvPr>
          <p:cNvSpPr/>
          <p:nvPr/>
        </p:nvSpPr>
        <p:spPr>
          <a:xfrm>
            <a:off x="1859335" y="4006043"/>
            <a:ext cx="153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/>
              <a:t>Carbohydrater</a:t>
            </a:r>
            <a:endParaRPr lang="da-DK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58D81C2-21B8-210D-12D1-3FE0500C35E7}"/>
              </a:ext>
            </a:extLst>
          </p:cNvPr>
          <p:cNvSpPr/>
          <p:nvPr/>
        </p:nvSpPr>
        <p:spPr>
          <a:xfrm>
            <a:off x="590317" y="4006043"/>
            <a:ext cx="1213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Fedtstoffer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81ED2B4-5F29-F231-2D24-E4BDC5FEFD5B}"/>
              </a:ext>
            </a:extLst>
          </p:cNvPr>
          <p:cNvSpPr/>
          <p:nvPr/>
        </p:nvSpPr>
        <p:spPr>
          <a:xfrm>
            <a:off x="3452031" y="4008919"/>
            <a:ext cx="106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Proteiner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2907CA7-12D7-6F61-95D6-86D2C46763FB}"/>
              </a:ext>
            </a:extLst>
          </p:cNvPr>
          <p:cNvSpPr/>
          <p:nvPr/>
        </p:nvSpPr>
        <p:spPr>
          <a:xfrm>
            <a:off x="1455816" y="4258084"/>
            <a:ext cx="2419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/>
              <a:t>(husk der er underinddelinger)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2B18694-2672-9ED3-2BA6-10591B48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33" y="4996108"/>
            <a:ext cx="6797103" cy="583892"/>
          </a:xfrm>
          <a:prstGeom prst="rect">
            <a:avLst/>
          </a:prstGeom>
        </p:spPr>
      </p:pic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72B4E5C9-5D2E-92A1-68BA-AE6A79B9BA58}"/>
              </a:ext>
            </a:extLst>
          </p:cNvPr>
          <p:cNvCxnSpPr>
            <a:cxnSpLocks/>
          </p:cNvCxnSpPr>
          <p:nvPr/>
        </p:nvCxnSpPr>
        <p:spPr>
          <a:xfrm>
            <a:off x="6997225" y="4410353"/>
            <a:ext cx="1554455" cy="5093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E2863B62-387D-1C00-F5EA-421710A34EFE}"/>
              </a:ext>
            </a:extLst>
          </p:cNvPr>
          <p:cNvCxnSpPr>
            <a:cxnSpLocks/>
          </p:cNvCxnSpPr>
          <p:nvPr/>
        </p:nvCxnSpPr>
        <p:spPr>
          <a:xfrm>
            <a:off x="6997225" y="4405748"/>
            <a:ext cx="2838795" cy="5139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D0DB8A94-94D2-522E-0697-9179D7C46ADC}"/>
              </a:ext>
            </a:extLst>
          </p:cNvPr>
          <p:cNvCxnSpPr/>
          <p:nvPr/>
        </p:nvCxnSpPr>
        <p:spPr>
          <a:xfrm>
            <a:off x="6997225" y="4391009"/>
            <a:ext cx="4141635" cy="5096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E095FA59-8B09-536D-8C21-3999DA3DD327}"/>
              </a:ext>
            </a:extLst>
          </p:cNvPr>
          <p:cNvSpPr txBox="1"/>
          <p:nvPr/>
        </p:nvSpPr>
        <p:spPr>
          <a:xfrm>
            <a:off x="5107952" y="4083232"/>
            <a:ext cx="358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gram næringsstof pr. 100 gram ingrediens</a:t>
            </a:r>
          </a:p>
        </p:txBody>
      </p:sp>
      <p:pic>
        <p:nvPicPr>
          <p:cNvPr id="17" name="Billede 16" descr="Et billede, der indeholder brød, dessert&#10;&#10;Automatisk genereret beskrivelse">
            <a:extLst>
              <a:ext uri="{FF2B5EF4-FFF2-40B4-BE49-F238E27FC236}">
                <a16:creationId xmlns:a16="http://schemas.microsoft.com/office/drawing/2014/main" id="{B75BB50B-9A7F-16BD-8ED1-277AC56B3F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12" y="1170406"/>
            <a:ext cx="3886906" cy="263484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931F2E8F-7D2E-B072-E906-5A17361A4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146" y="701268"/>
            <a:ext cx="3147290" cy="2402595"/>
          </a:xfrm>
          <a:prstGeom prst="rect">
            <a:avLst/>
          </a:prstGeom>
        </p:spPr>
      </p:pic>
      <p:sp>
        <p:nvSpPr>
          <p:cNvPr id="19" name="Afrundet rektangel 44">
            <a:extLst>
              <a:ext uri="{FF2B5EF4-FFF2-40B4-BE49-F238E27FC236}">
                <a16:creationId xmlns:a16="http://schemas.microsoft.com/office/drawing/2014/main" id="{A1C8C612-072F-C789-9FA3-769006F2D8A1}"/>
              </a:ext>
            </a:extLst>
          </p:cNvPr>
          <p:cNvSpPr/>
          <p:nvPr/>
        </p:nvSpPr>
        <p:spPr>
          <a:xfrm>
            <a:off x="8233934" y="565307"/>
            <a:ext cx="1266771" cy="2702328"/>
          </a:xfrm>
          <a:prstGeom prst="roundRect">
            <a:avLst/>
          </a:prstGeom>
          <a:noFill/>
          <a:ln w="28575">
            <a:solidFill>
              <a:srgbClr val="587F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9BA12BD-07E9-BF3F-A4F8-1CBF99F455FA}"/>
              </a:ext>
            </a:extLst>
          </p:cNvPr>
          <p:cNvSpPr/>
          <p:nvPr/>
        </p:nvSpPr>
        <p:spPr>
          <a:xfrm>
            <a:off x="4236547" y="5772981"/>
            <a:ext cx="412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a-DK" sz="1400" dirty="0">
                <a:solidFill>
                  <a:srgbClr val="587F8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http://kalorie-let.dk/kalorietabel.php?soeg_felt</a:t>
            </a:r>
            <a:endParaRPr lang="da-DK" sz="1400" dirty="0">
              <a:solidFill>
                <a:srgbClr val="587F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34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6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1C63B-F8D3-3B83-610C-266E94A3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 skal ud i grupperne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CA2701-31FD-6346-FC6B-F696A0659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32000"/>
            <a:ext cx="8502463" cy="4642976"/>
          </a:xfrm>
        </p:spPr>
        <p:txBody>
          <a:bodyPr/>
          <a:lstStyle/>
          <a:p>
            <a:r>
              <a:rPr lang="da-DK" b="1" dirty="0"/>
              <a:t>Vælg formålet med baren</a:t>
            </a:r>
          </a:p>
          <a:p>
            <a:r>
              <a:rPr lang="da-DK" b="1" dirty="0"/>
              <a:t>Vælg ingredienser</a:t>
            </a:r>
          </a:p>
          <a:p>
            <a:r>
              <a:rPr lang="da-DK" b="1" dirty="0"/>
              <a:t>Lav en energiberegning på den bar, I vil lave</a:t>
            </a:r>
          </a:p>
          <a:p>
            <a:pPr>
              <a:spcAft>
                <a:spcPts val="600"/>
              </a:spcAft>
            </a:pPr>
            <a:r>
              <a:rPr lang="da-DK" b="1" i="1" dirty="0"/>
              <a:t>Overvej og argumenter for om jeres bar har en god energifordeling</a:t>
            </a:r>
            <a:endParaRPr lang="da-DK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1800" i="1" dirty="0">
                <a:solidFill>
                  <a:srgbClr val="587F8A"/>
                </a:solidFill>
              </a:rPr>
              <a:t>HUSK</a:t>
            </a:r>
            <a:r>
              <a:rPr lang="da-DK" sz="1800" dirty="0">
                <a:solidFill>
                  <a:srgbClr val="587F8A"/>
                </a:solidFill>
              </a:rPr>
              <a:t> at lytte til hinanden – alle kan byde ind med noget, og alle meninger tæller </a:t>
            </a:r>
            <a:r>
              <a:rPr lang="da-DK" sz="1800" dirty="0">
                <a:solidFill>
                  <a:srgbClr val="587F8A"/>
                </a:solidFill>
                <a:sym typeface="Wingdings" panose="05000000000000000000" pitchFamily="2" charset="2"/>
              </a:rPr>
              <a:t></a:t>
            </a:r>
            <a:endParaRPr lang="da-DK" sz="1800" i="1" dirty="0">
              <a:solidFill>
                <a:srgbClr val="587F8A"/>
              </a:solidFill>
            </a:endParaRPr>
          </a:p>
          <a:p>
            <a:pPr marL="0" indent="0">
              <a:buNone/>
            </a:pPr>
            <a:br>
              <a:rPr lang="da-DK" sz="1400" dirty="0"/>
            </a:br>
            <a:r>
              <a:rPr lang="da-DK" sz="1400" dirty="0"/>
              <a:t>Gruppe 1:</a:t>
            </a:r>
          </a:p>
          <a:p>
            <a:pPr marL="0" indent="0">
              <a:buNone/>
            </a:pPr>
            <a:r>
              <a:rPr lang="da-DK" sz="1400" dirty="0"/>
              <a:t>Gruppe 2:</a:t>
            </a:r>
          </a:p>
          <a:p>
            <a:pPr marL="0" indent="0">
              <a:buNone/>
            </a:pPr>
            <a:r>
              <a:rPr lang="da-DK" sz="1400" dirty="0"/>
              <a:t>Gruppe 3:</a:t>
            </a:r>
          </a:p>
          <a:p>
            <a:pPr marL="0" indent="0">
              <a:buNone/>
            </a:pPr>
            <a:r>
              <a:rPr lang="da-DK" sz="1400" dirty="0"/>
              <a:t>Gruppe 4:</a:t>
            </a:r>
          </a:p>
          <a:p>
            <a:pPr marL="0" indent="0">
              <a:buNone/>
            </a:pPr>
            <a:r>
              <a:rPr lang="da-DK" sz="1400" dirty="0"/>
              <a:t>Gruppe 5:</a:t>
            </a:r>
          </a:p>
          <a:p>
            <a:pPr marL="0" indent="0">
              <a:buNone/>
            </a:pPr>
            <a:r>
              <a:rPr lang="da-DK" sz="1400" dirty="0"/>
              <a:t>Gruppe 6: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66692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IS template">
  <a:themeElements>
    <a:clrScheme name="EI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87F8A"/>
      </a:accent1>
      <a:accent2>
        <a:srgbClr val="BCCF00"/>
      </a:accent2>
      <a:accent3>
        <a:srgbClr val="AEBAC0"/>
      </a:accent3>
      <a:accent4>
        <a:srgbClr val="40ACB6"/>
      </a:accent4>
      <a:accent5>
        <a:srgbClr val="234B5A"/>
      </a:accent5>
      <a:accent6>
        <a:srgbClr val="DDDDDD"/>
      </a:accent6>
      <a:hlink>
        <a:srgbClr val="BCCF00"/>
      </a:hlink>
      <a:folHlink>
        <a:srgbClr val="7F7F7F"/>
      </a:folHlink>
    </a:clrScheme>
    <a:fontScheme name="E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24A62435C14A4286DB020D2DE62476" ma:contentTypeVersion="16" ma:contentTypeDescription="Opret et nyt dokument." ma:contentTypeScope="" ma:versionID="2fa0c7cfe91f3d13e6c1052dfd556499">
  <xsd:schema xmlns:xsd="http://www.w3.org/2001/XMLSchema" xmlns:xs="http://www.w3.org/2001/XMLSchema" xmlns:p="http://schemas.microsoft.com/office/2006/metadata/properties" xmlns:ns2="c9556b18-80b3-495f-bf06-e7a3be1966d2" xmlns:ns3="a182a518-1075-4414-b33f-9ae5c587f5b3" targetNamespace="http://schemas.microsoft.com/office/2006/metadata/properties" ma:root="true" ma:fieldsID="a30b27ea4733757b1be6a7d8bb802f31" ns2:_="" ns3:_="">
    <xsd:import namespace="c9556b18-80b3-495f-bf06-e7a3be1966d2"/>
    <xsd:import namespace="a182a518-1075-4414-b33f-9ae5c587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b18-80b3-495f-bf06-e7a3be196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a518-1075-4414-b33f-9ae5c587f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b5a254-60cb-4216-8964-bd87b223acca}" ma:internalName="TaxCatchAll" ma:showField="CatchAllData" ma:web="a182a518-1075-4414-b33f-9ae5c587f5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82a518-1075-4414-b33f-9ae5c587f5b3">
      <UserInfo>
        <DisplayName>Ghita Wolf Andreasen</DisplayName>
        <AccountId>12</AccountId>
        <AccountType/>
      </UserInfo>
    </SharedWithUsers>
    <lcf76f155ced4ddcb4097134ff3c332f xmlns="c9556b18-80b3-495f-bf06-e7a3be1966d2">
      <Terms xmlns="http://schemas.microsoft.com/office/infopath/2007/PartnerControls"/>
    </lcf76f155ced4ddcb4097134ff3c332f>
    <TaxCatchAll xmlns="a182a518-1075-4414-b33f-9ae5c587f5b3" xsi:nil="true"/>
  </documentManagement>
</p:properties>
</file>

<file path=customXml/itemProps1.xml><?xml version="1.0" encoding="utf-8"?>
<ds:datastoreItem xmlns:ds="http://schemas.openxmlformats.org/officeDocument/2006/customXml" ds:itemID="{F62CE1CC-95F7-4584-9450-33F63802AB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03A29C-E203-40FD-83A1-1FBB2AB696DE}"/>
</file>

<file path=customXml/itemProps3.xml><?xml version="1.0" encoding="utf-8"?>
<ds:datastoreItem xmlns:ds="http://schemas.openxmlformats.org/officeDocument/2006/customXml" ds:itemID="{24C3EF39-3305-44D2-9B77-D5B5CFFA3B7F}">
  <ds:schemaRefs>
    <ds:schemaRef ds:uri="http://schemas.microsoft.com/office/2006/metadata/properties"/>
    <ds:schemaRef ds:uri="http://schemas.microsoft.com/office/infopath/2007/PartnerControls"/>
    <ds:schemaRef ds:uri="a182a518-1075-4414-b33f-9ae5c587f5b3"/>
    <ds:schemaRef ds:uri="c9556b18-80b3-495f-bf06-e7a3be1966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4721</TotalTime>
  <Words>189</Words>
  <Application>Microsoft Office PowerPoint</Application>
  <PresentationFormat>Widescreen</PresentationFormat>
  <Paragraphs>48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BetonEF</vt:lpstr>
      <vt:lpstr>BetonEF-Bold</vt:lpstr>
      <vt:lpstr>Calibri</vt:lpstr>
      <vt:lpstr>EIS template</vt:lpstr>
      <vt:lpstr>PowerPoint-præsentation</vt:lpstr>
      <vt:lpstr>Engineering-projekt</vt:lpstr>
      <vt:lpstr>Grupper</vt:lpstr>
      <vt:lpstr>Formålet med baren</vt:lpstr>
      <vt:lpstr>Udvælge ingredienser</vt:lpstr>
      <vt:lpstr>I skal ud i grupperne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Helle Janniche</dc:creator>
  <cp:lastModifiedBy>Anne Hansen</cp:lastModifiedBy>
  <cp:revision>40</cp:revision>
  <cp:lastPrinted>2020-01-07T12:17:15Z</cp:lastPrinted>
  <dcterms:created xsi:type="dcterms:W3CDTF">2017-11-20T16:02:28Z</dcterms:created>
  <dcterms:modified xsi:type="dcterms:W3CDTF">2022-08-26T11:40:25Z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0x010100B824A62435C14A4286DB020D2DE62476</vt:lpwstr>
  </property>
  <property fmtid="{D5CDD505-2E9C-101B-9397-08002B2CF9AE}" pid="3" name="MediaServiceImageTags">
    <vt:lpwstr/>
  </property>
</Properties>
</file>