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4"/>
  </p:sldMasterIdLst>
  <p:notesMasterIdLst>
    <p:notesMasterId r:id="rId7"/>
  </p:notesMasterIdLst>
  <p:sldIdLst>
    <p:sldId id="258" r:id="rId5"/>
    <p:sldId id="259" r:id="rId6"/>
  </p:sldIdLst>
  <p:sldSz cx="21383625" cy="302752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0BF0E8-BDE1-43E8-B617-05B586B9EC4D}" v="2" dt="2025-06-26T19:10:55.0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74155" autoAdjust="0"/>
  </p:normalViewPr>
  <p:slideViewPr>
    <p:cSldViewPr snapToGrid="0">
      <p:cViewPr varScale="1">
        <p:scale>
          <a:sx n="19" d="100"/>
          <a:sy n="19" d="100"/>
        </p:scale>
        <p:origin x="35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F8820D-1564-4ADF-90CD-CEB46BAB885C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A7A606-CD57-4868-8D8C-318D0AB69F63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452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1pPr>
    <a:lvl2pPr marL="1238693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2pPr>
    <a:lvl3pPr marL="2477386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3pPr>
    <a:lvl4pPr marL="3716083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4pPr>
    <a:lvl5pPr marL="4954775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5pPr>
    <a:lvl6pPr marL="6193469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6pPr>
    <a:lvl7pPr marL="7432161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7pPr>
    <a:lvl8pPr marL="8670854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8pPr>
    <a:lvl9pPr marL="9909550" algn="l" defTabSz="2477386" rtl="0" eaLnBrk="1" latinLnBrk="0" hangingPunct="1">
      <a:defRPr sz="325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sz="1200" dirty="0"/>
              <a:t>Når du designer en </a:t>
            </a:r>
            <a:r>
              <a:rPr lang="da-DK" sz="1200" b="1" dirty="0"/>
              <a:t>A1-poster</a:t>
            </a:r>
            <a:r>
              <a:rPr lang="da-DK" sz="1200" dirty="0"/>
              <a:t> (594 × 841 mm), er det vigtigt at skalere tekststørrelserne korrekt i forhold til den </a:t>
            </a:r>
            <a:r>
              <a:rPr lang="da-DK" sz="1200" b="1" dirty="0"/>
              <a:t>øgede afstand</a:t>
            </a:r>
            <a:r>
              <a:rPr lang="da-DK" sz="1200" dirty="0"/>
              <a:t>, som A1-formatet ofte ses fra (typisk i udstillinger, konferencer, skoler osv.).</a:t>
            </a:r>
          </a:p>
          <a:p>
            <a:r>
              <a:rPr lang="da-DK" sz="1200" dirty="0"/>
              <a:t>Her er en </a:t>
            </a:r>
            <a:r>
              <a:rPr lang="da-DK" sz="1200" b="1" dirty="0"/>
              <a:t>vejledende oversigt over de bedste fontstørrelser til A1-plakater</a:t>
            </a:r>
            <a:r>
              <a:rPr lang="da-DK" sz="1200" dirty="0"/>
              <a:t>:</a:t>
            </a:r>
          </a:p>
          <a:p>
            <a:r>
              <a:rPr lang="da-DK" sz="1200" b="1" dirty="0"/>
              <a:t>📐 Anbefalede fontstørrelser til A1-poster</a:t>
            </a:r>
          </a:p>
          <a:p>
            <a:r>
              <a:rPr lang="da-DK" sz="1200" b="1" dirty="0"/>
              <a:t>Teksttype	Anbefalet fontstørrelse	Typisk læseafstand</a:t>
            </a:r>
          </a:p>
          <a:p>
            <a:r>
              <a:rPr lang="da-DK" sz="1200" b="1" dirty="0"/>
              <a:t>Titel / Hovedoverskrift	</a:t>
            </a:r>
            <a:r>
              <a:rPr lang="da-DK" sz="1200" dirty="0"/>
              <a:t>100–150 pt	2–3 meter</a:t>
            </a:r>
          </a:p>
          <a:p>
            <a:r>
              <a:rPr lang="da-DK" sz="1200" b="1" dirty="0"/>
              <a:t>Undertitel / Sektionstitel	</a:t>
            </a:r>
            <a:r>
              <a:rPr lang="da-DK" sz="1200" dirty="0"/>
              <a:t>60–90 pt	1,5–2 meter</a:t>
            </a:r>
          </a:p>
          <a:p>
            <a:r>
              <a:rPr lang="da-DK" sz="1200" b="1" dirty="0"/>
              <a:t>Brødtekst	</a:t>
            </a:r>
            <a:r>
              <a:rPr lang="da-DK" sz="1200" dirty="0"/>
              <a:t>32–48 pt	1–1,5 meter</a:t>
            </a:r>
          </a:p>
          <a:p>
            <a:r>
              <a:rPr lang="da-DK" sz="1200" b="1" dirty="0"/>
              <a:t>Billedtekst / figurer	</a:t>
            </a:r>
            <a:r>
              <a:rPr lang="da-DK" sz="1200" dirty="0"/>
              <a:t>24–32 pt	0,5–1 meter</a:t>
            </a:r>
          </a:p>
          <a:p>
            <a:r>
              <a:rPr lang="da-DK" sz="1200" b="1" dirty="0"/>
              <a:t>Fodnoter / kildeangivelse	</a:t>
            </a:r>
            <a:r>
              <a:rPr lang="da-DK" sz="1200"/>
              <a:t>16–24 pt	Kun </a:t>
            </a:r>
            <a:r>
              <a:rPr lang="da-DK" sz="1200" dirty="0"/>
              <a:t>tæt på (valgfrit)</a:t>
            </a:r>
          </a:p>
          <a:p>
            <a:br>
              <a:rPr lang="da-DK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</a:br>
            <a:endParaRPr lang="da-DK" b="1" dirty="0"/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3EBA2D-DD0C-48AB-95BC-E1AC5BFB7D1D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105043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Titel og forfattere</a:t>
            </a:r>
          </a:p>
          <a:p>
            <a:r>
              <a:rPr lang="da-DK" b="1" dirty="0"/>
              <a:t>Titel:</a:t>
            </a:r>
            <a:r>
              <a:rPr lang="da-DK" dirty="0"/>
              <a:t> Kort, præcis og dækkende.</a:t>
            </a:r>
          </a:p>
          <a:p>
            <a:r>
              <a:rPr lang="da-DK" b="1" dirty="0"/>
              <a:t>Forfatter(e):</a:t>
            </a:r>
            <a:r>
              <a:rPr lang="da-DK" dirty="0"/>
              <a:t> Navne, tilknytning (f.eks. universitet/institut), og evt. e-mails.</a:t>
            </a:r>
          </a:p>
          <a:p>
            <a:r>
              <a:rPr lang="da-DK" b="1" dirty="0"/>
              <a:t>Logoer:</a:t>
            </a:r>
            <a:r>
              <a:rPr lang="da-DK" dirty="0"/>
              <a:t> Institution(er), samarbejdspartnere, fonde m.m.</a:t>
            </a:r>
          </a:p>
          <a:p>
            <a:r>
              <a:rPr lang="da-DK" b="1" dirty="0"/>
              <a:t>🧭 Introduktion / Baggrund</a:t>
            </a:r>
          </a:p>
          <a:p>
            <a:r>
              <a:rPr lang="da-DK" dirty="0"/>
              <a:t>Giver kontekst: Hvad handler projektet om?</a:t>
            </a:r>
          </a:p>
          <a:p>
            <a:r>
              <a:rPr lang="da-DK" dirty="0"/>
              <a:t>Hvad er problemet eller det videnskabelige spørgsmål?</a:t>
            </a:r>
          </a:p>
          <a:p>
            <a:r>
              <a:rPr lang="da-DK" dirty="0"/>
              <a:t>Kort gennemgang af relevant litteratur eller tidligere arbejde.</a:t>
            </a:r>
          </a:p>
          <a:p>
            <a:r>
              <a:rPr lang="da-DK" b="1" dirty="0"/>
              <a:t>🎯 Formål / Hypotese</a:t>
            </a:r>
          </a:p>
          <a:p>
            <a:r>
              <a:rPr lang="da-DK" dirty="0"/>
              <a:t>Hvad er målet med projektet?</a:t>
            </a:r>
          </a:p>
          <a:p>
            <a:r>
              <a:rPr lang="da-DK" dirty="0"/>
              <a:t>Hvad undersøges, og hvorfor?</a:t>
            </a:r>
          </a:p>
          <a:p>
            <a:r>
              <a:rPr lang="da-DK" dirty="0"/>
              <a:t>Hvilken hypotese testes (hvis relevant)?</a:t>
            </a:r>
          </a:p>
          <a:p>
            <a:r>
              <a:rPr lang="da-DK" b="1" dirty="0"/>
              <a:t>🧪 Metoder</a:t>
            </a:r>
          </a:p>
          <a:p>
            <a:r>
              <a:rPr lang="da-DK" dirty="0"/>
              <a:t>Kort beskrivelse af hvordan undersøgelsen er udført.</a:t>
            </a:r>
          </a:p>
          <a:p>
            <a:r>
              <a:rPr lang="da-DK" dirty="0"/>
              <a:t>Brug evt. diagrammer eller figurer for at vise design.</a:t>
            </a:r>
          </a:p>
          <a:p>
            <a:r>
              <a:rPr lang="da-DK" dirty="0"/>
              <a:t>Undgå overdreven teknisk detaljeringsgrad – fokus på overblik.</a:t>
            </a:r>
          </a:p>
          <a:p>
            <a:r>
              <a:rPr lang="da-DK" b="1" dirty="0"/>
              <a:t>📊 Resultater</a:t>
            </a:r>
          </a:p>
          <a:p>
            <a:r>
              <a:rPr lang="da-DK" dirty="0"/>
              <a:t>Klare, letlæselige figurer, tabeller eller grafer.</a:t>
            </a:r>
          </a:p>
          <a:p>
            <a:r>
              <a:rPr lang="da-DK" dirty="0"/>
              <a:t>Brug billedmateriale, hvis relevant.</a:t>
            </a:r>
          </a:p>
          <a:p>
            <a:r>
              <a:rPr lang="da-DK" dirty="0"/>
              <a:t>Sørg for at akser og enheder er tydeligt mærkede.</a:t>
            </a:r>
          </a:p>
          <a:p>
            <a:r>
              <a:rPr lang="da-DK" b="1" dirty="0"/>
              <a:t>🔍 Diskussion</a:t>
            </a:r>
          </a:p>
          <a:p>
            <a:r>
              <a:rPr lang="da-DK" dirty="0"/>
              <a:t>Hvad betyder resultaterne?</a:t>
            </a:r>
          </a:p>
          <a:p>
            <a:r>
              <a:rPr lang="da-DK" dirty="0"/>
              <a:t>Hvordan stemmer de overens med hypotesen?</a:t>
            </a:r>
          </a:p>
          <a:p>
            <a:r>
              <a:rPr lang="da-DK" dirty="0"/>
              <a:t>Hvad er styrker og svagheder ved studiet?</a:t>
            </a:r>
          </a:p>
          <a:p>
            <a:r>
              <a:rPr lang="da-DK" b="1" dirty="0"/>
              <a:t>🧾 Konklusion</a:t>
            </a:r>
          </a:p>
          <a:p>
            <a:r>
              <a:rPr lang="da-DK" dirty="0"/>
              <a:t>Kort opsummering af de vigtigste fund.</a:t>
            </a:r>
          </a:p>
          <a:p>
            <a:r>
              <a:rPr lang="da-DK" dirty="0"/>
              <a:t>Perspektivering: Hvad kan bruges videre? Hvad er næste skridt?</a:t>
            </a:r>
          </a:p>
          <a:p>
            <a:r>
              <a:rPr lang="da-DK" b="1" dirty="0"/>
              <a:t>📚 Referencer</a:t>
            </a:r>
          </a:p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FA7A606-CD57-4868-8D8C-318D0AB69F63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707854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2070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49713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299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994247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>
                    <a:tint val="82000"/>
                  </a:schemeClr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82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82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72907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19546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24053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4558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86658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87311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95463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7934C15-2503-4F39-BE1B-BA920E17DFD9}" type="datetimeFigureOut">
              <a:rPr lang="da-DK" smtClean="0"/>
              <a:t>03-12-2025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C82CAB-1C0E-4943-A235-230F60AE468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46569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2138324" rtl="0" eaLnBrk="1" latinLnBrk="0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0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0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009" y="343695"/>
            <a:ext cx="20737159" cy="1526025"/>
          </a:xfrm>
          <a:prstGeom prst="rect">
            <a:avLst/>
          </a:prstGeom>
          <a:solidFill>
            <a:srgbClr val="224B5A"/>
          </a:solidFill>
          <a:ln>
            <a:solidFill>
              <a:srgbClr val="224B5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381506" rtlCol="0" anchor="ctr"/>
          <a:lstStyle/>
          <a:p>
            <a:pPr>
              <a:lnSpc>
                <a:spcPct val="114000"/>
              </a:lnSpc>
              <a:spcAft>
                <a:spcPts val="424"/>
              </a:spcAft>
              <a:defRPr sz="6000" b="1">
                <a:solidFill>
                  <a:srgbClr val="FFFFFF"/>
                </a:solidFill>
                <a:latin typeface="Work Sans"/>
              </a:defRPr>
            </a:pPr>
            <a:r>
              <a:rPr sz="6782" dirty="0"/>
              <a:t>ENGINEERING</a:t>
            </a:r>
            <a:r>
              <a:rPr lang="da-DK" sz="6782"/>
              <a:t>-</a:t>
            </a:r>
            <a:r>
              <a:rPr sz="6782"/>
              <a:t>POSTER</a:t>
            </a:r>
            <a:endParaRPr sz="6782" dirty="0"/>
          </a:p>
        </p:txBody>
      </p:sp>
      <p:sp>
        <p:nvSpPr>
          <p:cNvPr id="3" name="Rectangle 2"/>
          <p:cNvSpPr/>
          <p:nvPr/>
        </p:nvSpPr>
        <p:spPr>
          <a:xfrm>
            <a:off x="519625" y="3453254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2826" dirty="0"/>
              <a:t>Problem</a:t>
            </a:r>
            <a:r>
              <a:rPr lang="da-DK" sz="2826" dirty="0"/>
              <a:t> og udfordring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Hvad</a:t>
            </a:r>
            <a:r>
              <a:rPr sz="1696" dirty="0"/>
              <a:t> er </a:t>
            </a:r>
            <a:r>
              <a:rPr sz="1696" dirty="0" err="1"/>
              <a:t>problemet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Hvorfor</a:t>
            </a:r>
            <a:r>
              <a:rPr sz="1696" dirty="0"/>
              <a:t> er det </a:t>
            </a:r>
            <a:r>
              <a:rPr sz="1696" dirty="0" err="1"/>
              <a:t>vigtigt</a:t>
            </a:r>
            <a:r>
              <a:rPr lang="da-DK" sz="1696" dirty="0"/>
              <a:t> at løse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Hvad er udfordringen?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Hvilke krav og kriterier er der til jeres løsning?</a:t>
            </a:r>
            <a:endParaRPr sz="1696" dirty="0"/>
          </a:p>
        </p:txBody>
      </p:sp>
      <p:sp>
        <p:nvSpPr>
          <p:cNvPr id="4" name="Rectangle 3"/>
          <p:cNvSpPr/>
          <p:nvPr/>
        </p:nvSpPr>
        <p:spPr>
          <a:xfrm>
            <a:off x="10985107" y="3453254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2826" dirty="0"/>
              <a:t>Undersøgelser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Hvilken faglig viden og hvilke undersøgelser har I arbejdet med under udviklingen af jeres løsning?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Hvilken</a:t>
            </a:r>
            <a:r>
              <a:rPr sz="1696" dirty="0"/>
              <a:t> inspiration </a:t>
            </a:r>
            <a:r>
              <a:rPr lang="da-DK" sz="1696" dirty="0"/>
              <a:t>fandt I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</a:t>
            </a:r>
            <a:r>
              <a:rPr sz="1696" dirty="0"/>
              <a:t> </a:t>
            </a:r>
            <a:r>
              <a:rPr sz="1696" dirty="0" err="1"/>
              <a:t>eksisterende</a:t>
            </a:r>
            <a:r>
              <a:rPr sz="1696" dirty="0"/>
              <a:t> </a:t>
            </a:r>
            <a:r>
              <a:rPr sz="1696" dirty="0" err="1"/>
              <a:t>løsninger</a:t>
            </a:r>
            <a:r>
              <a:rPr sz="1696" dirty="0"/>
              <a:t> </a:t>
            </a:r>
            <a:r>
              <a:rPr sz="1696" dirty="0" err="1"/>
              <a:t>findes</a:t>
            </a:r>
            <a:r>
              <a:rPr sz="1696" dirty="0"/>
              <a:t>?</a:t>
            </a:r>
          </a:p>
        </p:txBody>
      </p:sp>
      <p:sp>
        <p:nvSpPr>
          <p:cNvPr id="5" name="Rectangle 4"/>
          <p:cNvSpPr/>
          <p:nvPr/>
        </p:nvSpPr>
        <p:spPr>
          <a:xfrm>
            <a:off x="519625" y="9109375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2826" dirty="0" err="1"/>
              <a:t>Idégenerering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</a:t>
            </a:r>
            <a:r>
              <a:rPr sz="1696" dirty="0"/>
              <a:t> </a:t>
            </a:r>
            <a:r>
              <a:rPr sz="1696" dirty="0" err="1"/>
              <a:t>idéer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overvejet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idéer</a:t>
            </a:r>
            <a:r>
              <a:rPr sz="1696" dirty="0"/>
              <a:t> </a:t>
            </a:r>
            <a:r>
              <a:rPr sz="1696" dirty="0" err="1"/>
              <a:t>vurderet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</a:t>
            </a:r>
            <a:r>
              <a:rPr lang="da-DK" sz="1696" dirty="0"/>
              <a:t>n ide/løsningsforslag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valgt</a:t>
            </a:r>
            <a:r>
              <a:rPr sz="1696" dirty="0"/>
              <a:t> og </a:t>
            </a:r>
            <a:r>
              <a:rPr sz="1696" dirty="0" err="1"/>
              <a:t>hvorfor</a:t>
            </a:r>
            <a:r>
              <a:rPr sz="1696" dirty="0"/>
              <a:t>?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85107" y="9109375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2826" dirty="0"/>
              <a:t>Konkretisering og </a:t>
            </a:r>
            <a:r>
              <a:rPr sz="2826" dirty="0" err="1"/>
              <a:t>Konstruktion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løsningen</a:t>
            </a:r>
            <a:r>
              <a:rPr sz="1696" dirty="0"/>
              <a:t> </a:t>
            </a:r>
            <a:r>
              <a:rPr sz="1696" dirty="0" err="1"/>
              <a:t>bygget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</a:t>
            </a:r>
            <a:r>
              <a:rPr sz="1696" dirty="0"/>
              <a:t> </a:t>
            </a:r>
            <a:r>
              <a:rPr sz="1696" dirty="0" err="1"/>
              <a:t>materialer</a:t>
            </a:r>
            <a:r>
              <a:rPr sz="1696" dirty="0"/>
              <a:t> og </a:t>
            </a:r>
            <a:r>
              <a:rPr sz="1696" dirty="0" err="1"/>
              <a:t>værktøjer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brugt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Medtag i</a:t>
            </a:r>
            <a:r>
              <a:rPr lang="da-DK" altLang="da-DK" sz="1696" dirty="0"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llustrationer/fotos/film/modeller fra jeres designproces.</a:t>
            </a:r>
            <a:endParaRPr lang="da-DK" altLang="da-DK" sz="1696" dirty="0">
              <a:latin typeface="Work Sans" pitchFamily="2" charset="0"/>
            </a:endParaRPr>
          </a:p>
          <a:p>
            <a:pPr>
              <a:lnSpc>
                <a:spcPct val="114000"/>
              </a:lnSpc>
              <a:spcAft>
                <a:spcPts val="424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696" dirty="0"/>
          </a:p>
        </p:txBody>
      </p:sp>
      <p:sp>
        <p:nvSpPr>
          <p:cNvPr id="7" name="Rectangle 6"/>
          <p:cNvSpPr/>
          <p:nvPr/>
        </p:nvSpPr>
        <p:spPr>
          <a:xfrm>
            <a:off x="519625" y="14765495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2826" dirty="0"/>
              <a:t>Test og </a:t>
            </a:r>
            <a:r>
              <a:rPr sz="2826" dirty="0" err="1"/>
              <a:t>evaluering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</a:t>
            </a:r>
            <a:r>
              <a:rPr sz="1696" dirty="0" err="1"/>
              <a:t>løsningen</a:t>
            </a:r>
            <a:r>
              <a:rPr sz="1696" dirty="0"/>
              <a:t> </a:t>
            </a:r>
            <a:r>
              <a:rPr sz="1696" dirty="0" err="1"/>
              <a:t>testet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Beskriv data, test og resultater, I har fra arbejdet med jeres prototyper.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Hvad</a:t>
            </a:r>
            <a:r>
              <a:rPr sz="1696" dirty="0"/>
              <a:t> </a:t>
            </a:r>
            <a:r>
              <a:rPr sz="1696" dirty="0" err="1"/>
              <a:t>fungerede</a:t>
            </a:r>
            <a:r>
              <a:rPr sz="1696" dirty="0"/>
              <a:t>, og </a:t>
            </a:r>
            <a:r>
              <a:rPr sz="1696" dirty="0" err="1"/>
              <a:t>hvad</a:t>
            </a:r>
            <a:r>
              <a:rPr sz="1696" dirty="0"/>
              <a:t> </a:t>
            </a:r>
            <a:r>
              <a:rPr sz="1696" dirty="0" err="1"/>
              <a:t>kunne</a:t>
            </a:r>
            <a:r>
              <a:rPr sz="1696" dirty="0"/>
              <a:t> </a:t>
            </a:r>
            <a:r>
              <a:rPr sz="1696" dirty="0" err="1"/>
              <a:t>forbedres</a:t>
            </a:r>
            <a:r>
              <a:rPr sz="1696" dirty="0"/>
              <a:t>?</a:t>
            </a:r>
          </a:p>
        </p:txBody>
      </p:sp>
      <p:sp>
        <p:nvSpPr>
          <p:cNvPr id="8" name="Rectangle 7"/>
          <p:cNvSpPr/>
          <p:nvPr/>
        </p:nvSpPr>
        <p:spPr>
          <a:xfrm>
            <a:off x="10985107" y="14765495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2826" dirty="0" err="1"/>
              <a:t>Forbedring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Beskriv med stikord de forbedringer og valg, I har truffet undervejs.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blev</a:t>
            </a:r>
            <a:r>
              <a:rPr sz="1696" dirty="0"/>
              <a:t> de </a:t>
            </a:r>
            <a:r>
              <a:rPr sz="1696" dirty="0" err="1"/>
              <a:t>udført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Hvilken</a:t>
            </a:r>
            <a:r>
              <a:rPr sz="1696" dirty="0"/>
              <a:t> </a:t>
            </a:r>
            <a:r>
              <a:rPr sz="1696" dirty="0" err="1"/>
              <a:t>forskel</a:t>
            </a:r>
            <a:r>
              <a:rPr sz="1696" dirty="0"/>
              <a:t> </a:t>
            </a:r>
            <a:r>
              <a:rPr sz="1696" dirty="0" err="1"/>
              <a:t>gjorde</a:t>
            </a:r>
            <a:r>
              <a:rPr sz="1696" dirty="0"/>
              <a:t> </a:t>
            </a:r>
            <a:r>
              <a:rPr lang="da-DK" sz="1696" dirty="0"/>
              <a:t>jeres ændringer</a:t>
            </a:r>
            <a:r>
              <a:rPr sz="1696" dirty="0"/>
              <a:t>?</a:t>
            </a:r>
            <a:endParaRPr lang="da-DK" sz="1696" dirty="0"/>
          </a:p>
          <a:p>
            <a:pPr>
              <a:lnSpc>
                <a:spcPct val="114000"/>
              </a:lnSpc>
              <a:spcAft>
                <a:spcPts val="424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696" dirty="0"/>
          </a:p>
        </p:txBody>
      </p:sp>
      <p:sp>
        <p:nvSpPr>
          <p:cNvPr id="9" name="Rectangle 8"/>
          <p:cNvSpPr/>
          <p:nvPr/>
        </p:nvSpPr>
        <p:spPr>
          <a:xfrm>
            <a:off x="519625" y="20421616"/>
            <a:ext cx="9919165" cy="546530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2826" dirty="0"/>
              <a:t>Evaluering af jeres løsning / </a:t>
            </a:r>
            <a:r>
              <a:rPr sz="2826" dirty="0" err="1"/>
              <a:t>Perspektivering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løser</a:t>
            </a:r>
            <a:r>
              <a:rPr sz="1696" dirty="0"/>
              <a:t> </a:t>
            </a:r>
            <a:r>
              <a:rPr sz="1696" dirty="0" err="1"/>
              <a:t>jeres</a:t>
            </a:r>
            <a:r>
              <a:rPr sz="1696" dirty="0"/>
              <a:t> </a:t>
            </a:r>
            <a:r>
              <a:rPr sz="1696" dirty="0" err="1"/>
              <a:t>løsning</a:t>
            </a:r>
            <a:r>
              <a:rPr sz="1696" dirty="0"/>
              <a:t> </a:t>
            </a:r>
            <a:r>
              <a:rPr sz="1696" dirty="0" err="1"/>
              <a:t>problemet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Hvilke</a:t>
            </a:r>
            <a:r>
              <a:rPr sz="1696" dirty="0"/>
              <a:t> </a:t>
            </a:r>
            <a:r>
              <a:rPr sz="1696" dirty="0" err="1"/>
              <a:t>begrænsninger</a:t>
            </a:r>
            <a:r>
              <a:rPr sz="1696" dirty="0"/>
              <a:t> </a:t>
            </a:r>
            <a:r>
              <a:rPr sz="1696" dirty="0" err="1"/>
              <a:t>har</a:t>
            </a:r>
            <a:r>
              <a:rPr sz="1696" dirty="0"/>
              <a:t> </a:t>
            </a:r>
            <a:r>
              <a:rPr sz="1696" dirty="0" err="1"/>
              <a:t>løsningen</a:t>
            </a:r>
            <a:r>
              <a:rPr sz="1696" dirty="0"/>
              <a:t>?</a:t>
            </a:r>
            <a:endParaRPr lang="da-DK" sz="169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Hvor godt lever jeres løsning op til kriterierne for udfordringen?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Hvordan har I inddraget faglig viden og undersøgelser?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Hvad ville I forbedre, hvis I havde mere tid?</a:t>
            </a:r>
          </a:p>
          <a:p>
            <a:pPr>
              <a:lnSpc>
                <a:spcPct val="114000"/>
              </a:lnSpc>
              <a:spcAft>
                <a:spcPts val="424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endParaRPr sz="1696" dirty="0"/>
          </a:p>
        </p:txBody>
      </p:sp>
      <p:sp>
        <p:nvSpPr>
          <p:cNvPr id="10" name="Rectangle 9"/>
          <p:cNvSpPr/>
          <p:nvPr/>
        </p:nvSpPr>
        <p:spPr>
          <a:xfrm>
            <a:off x="10985107" y="20421616"/>
            <a:ext cx="9919165" cy="7982933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sz="2826" dirty="0" err="1"/>
              <a:t>Refleksion</a:t>
            </a:r>
            <a:r>
              <a:rPr lang="da-DK" sz="2826" dirty="0"/>
              <a:t>er omkring jeres designproces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Hvor i engineering designprocessen har I haft overskud og hvorfor?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Hvor i processen har I været udfordret eller frustrerede og hvorfor?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lang="da-DK" sz="1696" dirty="0"/>
              <a:t>Hvad vil I gøre anderledes, næste gang I arbejder med engineering eller et lignende projektarbejde?</a:t>
            </a:r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Hvordan</a:t>
            </a:r>
            <a:r>
              <a:rPr sz="1696" dirty="0"/>
              <a:t> </a:t>
            </a:r>
            <a:r>
              <a:rPr sz="1696" dirty="0" err="1"/>
              <a:t>fungerede</a:t>
            </a:r>
            <a:r>
              <a:rPr sz="1696" dirty="0"/>
              <a:t> </a:t>
            </a:r>
            <a:r>
              <a:rPr sz="1696" dirty="0" err="1"/>
              <a:t>samarbejdet</a:t>
            </a:r>
            <a:r>
              <a:rPr sz="1696" dirty="0"/>
              <a:t>?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19625" y="26129277"/>
            <a:ext cx="9923615" cy="227527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2826" dirty="0"/>
              <a:t>Henvisninger</a:t>
            </a:r>
            <a:endParaRPr sz="2826" dirty="0"/>
          </a:p>
          <a:p>
            <a:pPr>
              <a:lnSpc>
                <a:spcPct val="114000"/>
              </a:lnSpc>
              <a:spcAft>
                <a:spcPts val="424"/>
              </a:spcAft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/>
              <a:t>• QR-</a:t>
            </a:r>
            <a:r>
              <a:rPr sz="1696" dirty="0" err="1"/>
              <a:t>koder</a:t>
            </a:r>
            <a:r>
              <a:rPr sz="1696" dirty="0"/>
              <a:t> til video, </a:t>
            </a:r>
            <a:r>
              <a:rPr sz="1696" dirty="0" err="1"/>
              <a:t>modeller</a:t>
            </a:r>
            <a:r>
              <a:rPr sz="1696" dirty="0"/>
              <a:t> </a:t>
            </a:r>
            <a:r>
              <a:rPr sz="1696" dirty="0" err="1"/>
              <a:t>eller</a:t>
            </a:r>
            <a:r>
              <a:rPr sz="1696" dirty="0"/>
              <a:t> rapport</a:t>
            </a:r>
            <a:br>
              <a:rPr sz="1696" dirty="0"/>
            </a:br>
            <a:r>
              <a:rPr sz="1696" dirty="0"/>
              <a:t>• Links til </a:t>
            </a:r>
            <a:r>
              <a:rPr sz="1696" dirty="0" err="1"/>
              <a:t>kildehenvisninger</a:t>
            </a:r>
            <a:r>
              <a:rPr sz="1696" dirty="0"/>
              <a:t> </a:t>
            </a:r>
            <a:r>
              <a:rPr sz="1696" dirty="0" err="1"/>
              <a:t>eller</a:t>
            </a:r>
            <a:r>
              <a:rPr sz="1696" dirty="0"/>
              <a:t> </a:t>
            </a:r>
            <a:r>
              <a:rPr sz="1696" dirty="0" err="1"/>
              <a:t>hjemmesider</a:t>
            </a:r>
            <a:br>
              <a:rPr sz="1696" dirty="0"/>
            </a:br>
            <a:endParaRPr sz="1696" dirty="0"/>
          </a:p>
        </p:txBody>
      </p:sp>
      <p:sp>
        <p:nvSpPr>
          <p:cNvPr id="12" name="Rectangle 11"/>
          <p:cNvSpPr/>
          <p:nvPr/>
        </p:nvSpPr>
        <p:spPr>
          <a:xfrm>
            <a:off x="543519" y="28603458"/>
            <a:ext cx="20296138" cy="146601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27169" tIns="127169" rtlCol="0" anchor="t" anchorCtr="0"/>
          <a:lstStyle/>
          <a:p>
            <a:pPr>
              <a:lnSpc>
                <a:spcPct val="114000"/>
              </a:lnSpc>
              <a:spcAft>
                <a:spcPts val="424"/>
              </a:spcAft>
              <a:defRPr sz="3200" b="1">
                <a:solidFill>
                  <a:srgbClr val="000000"/>
                </a:solidFill>
                <a:latin typeface="Work Sans"/>
              </a:defRPr>
            </a:pPr>
            <a:r>
              <a:rPr lang="da-DK" sz="2826" dirty="0"/>
              <a:t>Deltagerinformation</a:t>
            </a:r>
            <a:endParaRPr sz="2826" dirty="0"/>
          </a:p>
          <a:p>
            <a:pPr marL="242259" indent="-242259">
              <a:lnSpc>
                <a:spcPct val="114000"/>
              </a:lnSpc>
              <a:spcAft>
                <a:spcPts val="424"/>
              </a:spcAft>
              <a:buFont typeface="Arial" panose="020B0604020202020204" pitchFamily="34" charset="0"/>
              <a:buChar char="•"/>
              <a:defRPr sz="1800">
                <a:solidFill>
                  <a:srgbClr val="000000"/>
                </a:solidFill>
                <a:latin typeface="Work Sans"/>
              </a:defRPr>
            </a:pPr>
            <a:r>
              <a:rPr sz="1696" dirty="0" err="1"/>
              <a:t>Navn</a:t>
            </a:r>
            <a:r>
              <a:rPr sz="1696" dirty="0"/>
              <a:t>(e), </a:t>
            </a:r>
            <a:r>
              <a:rPr lang="da-DK" sz="1696" dirty="0"/>
              <a:t>klasse, </a:t>
            </a:r>
            <a:r>
              <a:rPr sz="1696" dirty="0"/>
              <a:t>institution/</a:t>
            </a:r>
            <a:r>
              <a:rPr sz="1696" dirty="0" err="1"/>
              <a:t>skole</a:t>
            </a:r>
            <a:r>
              <a:rPr lang="da-DK" sz="1696" dirty="0"/>
              <a:t> og d</a:t>
            </a:r>
            <a:r>
              <a:rPr sz="1696" dirty="0" err="1"/>
              <a:t>ato</a:t>
            </a:r>
            <a:endParaRPr sz="1696" dirty="0"/>
          </a:p>
        </p:txBody>
      </p:sp>
      <p:sp>
        <p:nvSpPr>
          <p:cNvPr id="15" name="Textbox 295">
            <a:extLst>
              <a:ext uri="{FF2B5EF4-FFF2-40B4-BE49-F238E27FC236}">
                <a16:creationId xmlns:a16="http://schemas.microsoft.com/office/drawing/2014/main" id="{0C0FB433-7215-D551-7E9C-D3724668EA38}"/>
              </a:ext>
            </a:extLst>
          </p:cNvPr>
          <p:cNvSpPr txBox="1">
            <a:spLocks/>
          </p:cNvSpPr>
          <p:nvPr/>
        </p:nvSpPr>
        <p:spPr bwMode="auto">
          <a:xfrm>
            <a:off x="612584" y="2336139"/>
            <a:ext cx="20296138" cy="870126"/>
          </a:xfrm>
          <a:prstGeom prst="rect">
            <a:avLst/>
          </a:prstGeom>
          <a:noFill/>
          <a:ln w="12700">
            <a:solidFill>
              <a:srgbClr val="193B47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defTabSz="2791468" eaLnBrk="0" fontAlgn="base" hangingPunct="0">
              <a:lnSpc>
                <a:spcPct val="114000"/>
              </a:lnSpc>
              <a:spcAft>
                <a:spcPts val="424"/>
              </a:spcAft>
            </a:pPr>
            <a:r>
              <a:rPr lang="da-DK" altLang="da-DK" sz="3815" b="1" dirty="0">
                <a:solidFill>
                  <a:srgbClr val="000000"/>
                </a:solidFill>
                <a:latin typeface="Work Sans" pitchFamily="2" charset="0"/>
                <a:ea typeface="Calibri" panose="020F0502020204030204" pitchFamily="34" charset="0"/>
                <a:cs typeface="Times New Roman" panose="02020603050405020304" pitchFamily="18" charset="0"/>
              </a:rPr>
              <a:t>Titel på jeres løsning</a:t>
            </a:r>
            <a:endParaRPr lang="da-DK" altLang="da-DK" sz="3815" dirty="0">
              <a:latin typeface="Work Sans" pitchFamily="2" charset="0"/>
            </a:endParaRPr>
          </a:p>
        </p:txBody>
      </p:sp>
      <p:pic>
        <p:nvPicPr>
          <p:cNvPr id="16" name="Billede 13" descr="Et billede, der indeholder cirkel, Grafik, logo, clipart&#10;&#10;Automatisk genereret beskrivelse">
            <a:extLst>
              <a:ext uri="{FF2B5EF4-FFF2-40B4-BE49-F238E27FC236}">
                <a16:creationId xmlns:a16="http://schemas.microsoft.com/office/drawing/2014/main" id="{1C906A18-5103-D5A5-80A0-908F1C632B1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04224" y="438244"/>
            <a:ext cx="2766817" cy="2766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6F90CC0-070D-EE87-B5EC-7A9EC917D0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70124" y="1630901"/>
            <a:ext cx="18443377" cy="1942550"/>
          </a:xfrm>
        </p:spPr>
        <p:txBody>
          <a:bodyPr/>
          <a:lstStyle/>
          <a:p>
            <a:r>
              <a:rPr lang="da-DK" sz="6780" b="1" dirty="0"/>
              <a:t>GODE RÅD TIL DIN POSTER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65C6305-19C1-98EE-4230-6DDE7674F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70124" y="4165478"/>
            <a:ext cx="18443377" cy="23086182"/>
          </a:xfrm>
        </p:spPr>
        <p:txBody>
          <a:bodyPr>
            <a:normAutofit/>
          </a:bodyPr>
          <a:lstStyle/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3390" b="1" dirty="0">
                <a:latin typeface="Work Sans" pitchFamily="2" charset="0"/>
              </a:rPr>
              <a:t>En god poster er: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Indbydende</a:t>
            </a:r>
            <a:r>
              <a:rPr lang="da-DK" sz="2825" dirty="0">
                <a:latin typeface="Work Sans" pitchFamily="2" charset="0"/>
              </a:rPr>
              <a:t>		Brug gerne blikfang – billeder, illustrationer og tænk over farvevalg.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Læselig</a:t>
            </a:r>
            <a:r>
              <a:rPr lang="da-DK" sz="2825" dirty="0">
                <a:latin typeface="Work Sans" pitchFamily="2" charset="0"/>
              </a:rPr>
              <a:t>		Posteren skal være let tilgængelig. Grammatikken skal være i orden. 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Undgå passive eller svære sætninger. Ret stavefejl.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Tydelig</a:t>
            </a:r>
            <a:r>
              <a:rPr lang="da-DK" sz="2825" dirty="0">
                <a:latin typeface="Work Sans" pitchFamily="2" charset="0"/>
              </a:rPr>
              <a:t>		Hvis teksten er tydelig, kan den læses på 2-3 meters afstand. 	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Budskabet skal også være tydeligt – tænk over, hvad du vil sige med din 		poster!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Velorganiseret</a:t>
            </a:r>
            <a:r>
              <a:rPr lang="da-DK" sz="2825" dirty="0">
                <a:latin typeface="Work Sans" pitchFamily="2" charset="0"/>
              </a:rPr>
              <a:t>	En logisk placering af teksten kan betyde, at du når dit publikum. 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Læseren skal helst ikke bruge tid på at finde næste logiske afsnit – 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læseren skal i stedet bruge tiden på at opsuge information.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Kortfattet</a:t>
            </a:r>
            <a:r>
              <a:rPr lang="da-DK" sz="2825" dirty="0">
                <a:latin typeface="Work Sans" pitchFamily="2" charset="0"/>
              </a:rPr>
              <a:t>		Du har under ét minut til at fange dit publikum – nogle mener så lidt som 11 		sekunder! 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De fleste læsere opfanger kun overskriften, så sørg for, at den er fangende og 		kort. </a:t>
            </a:r>
            <a:br>
              <a:rPr lang="da-DK" sz="2825" dirty="0">
                <a:latin typeface="Work Sans" pitchFamily="2" charset="0"/>
              </a:rPr>
            </a:br>
            <a:r>
              <a:rPr lang="da-DK" sz="2825" dirty="0">
                <a:latin typeface="Work Sans" pitchFamily="2" charset="0"/>
              </a:rPr>
              <a:t>		Gør læseren nysgerrig! 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endParaRPr lang="da-DK" sz="2825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3390" b="1" dirty="0">
                <a:latin typeface="Work Sans" pitchFamily="2" charset="0"/>
              </a:rPr>
              <a:t>Praktiske råd: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Det tager tid at lave en god poster. </a:t>
            </a:r>
            <a:r>
              <a:rPr lang="da-DK" sz="2825" dirty="0">
                <a:latin typeface="Work Sans" pitchFamily="2" charset="0"/>
              </a:rPr>
              <a:t>Begynd i god tid. Hvis en grafisk medarbejder skal involveres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i arbejdet, så gør det så tidligt som muligt i processen.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endParaRPr lang="da-DK" sz="2825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Placering af tekst og evt. billeder. </a:t>
            </a:r>
            <a:r>
              <a:rPr lang="da-DK" sz="2825" dirty="0">
                <a:latin typeface="Work Sans" pitchFamily="2" charset="0"/>
              </a:rPr>
              <a:t>Læsefeltet starter midt-øverst og derefter læser man fra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øverste venstre side og slutter i nederste højre side. Derfor bør titlen være øverst og kort og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fængende. Husk, at titel og forfatternavn bør kunne læses på under 30 sekunder!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endParaRPr lang="da-DK" sz="2825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Husk luft på din poster. </a:t>
            </a:r>
            <a:r>
              <a:rPr lang="da-DK" sz="2825" dirty="0">
                <a:latin typeface="Work Sans" pitchFamily="2" charset="0"/>
              </a:rPr>
              <a:t>Uden luft har dine læsere ingen tid til tænkepauser. En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poster, som har alt for meget information placeret tæt, gør læseren træt – måske opgiver han eller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hun undervejs.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endParaRPr lang="da-DK" sz="2825" dirty="0">
              <a:latin typeface="Work Sans" pitchFamily="2" charset="0"/>
            </a:endParaRP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b="1" dirty="0">
                <a:latin typeface="Work Sans" pitchFamily="2" charset="0"/>
              </a:rPr>
              <a:t>Illustrationer</a:t>
            </a:r>
            <a:r>
              <a:rPr lang="da-DK" sz="2825" dirty="0">
                <a:latin typeface="Work Sans" pitchFamily="2" charset="0"/>
              </a:rPr>
              <a:t> – hvis du har billeder eller illustrationer med, skal de som hovedregel være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selvforklarende og enkle med et minimum af tekst til at beskrive dem. Tabeller bør undgås – de er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svære at opfange på kort tid. Hvis du har en tabel med – brug krudt på at gøre den så læsevenlig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r>
              <a:rPr lang="da-DK" sz="2825" dirty="0">
                <a:latin typeface="Work Sans" pitchFamily="2" charset="0"/>
              </a:rPr>
              <a:t>som muligt.</a:t>
            </a:r>
          </a:p>
          <a:p>
            <a:pPr marL="0" indent="0">
              <a:lnSpc>
                <a:spcPct val="124000"/>
              </a:lnSpc>
              <a:spcBef>
                <a:spcPts val="0"/>
              </a:spcBef>
              <a:spcAft>
                <a:spcPts val="424"/>
              </a:spcAft>
              <a:buNone/>
            </a:pPr>
            <a:endParaRPr lang="da-DK" sz="2825" dirty="0">
              <a:latin typeface="Work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9289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824A62435C14A4286DB020D2DE62476" ma:contentTypeVersion="19" ma:contentTypeDescription="Opret et nyt dokument." ma:contentTypeScope="" ma:versionID="0758b2a004c563176886278d084c3ece">
  <xsd:schema xmlns:xsd="http://www.w3.org/2001/XMLSchema" xmlns:xs="http://www.w3.org/2001/XMLSchema" xmlns:p="http://schemas.microsoft.com/office/2006/metadata/properties" xmlns:ns2="c9556b18-80b3-495f-bf06-e7a3be1966d2" xmlns:ns3="a182a518-1075-4414-b33f-9ae5c587f5b3" targetNamespace="http://schemas.microsoft.com/office/2006/metadata/properties" ma:root="true" ma:fieldsID="39ec8b47d5e2c83402ad31b1187c20fd" ns2:_="" ns3:_="">
    <xsd:import namespace="c9556b18-80b3-495f-bf06-e7a3be1966d2"/>
    <xsd:import namespace="a182a518-1075-4414-b33f-9ae5c587f5b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556b18-80b3-495f-bf06-e7a3be1966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ledmærker" ma:readOnly="false" ma:fieldId="{5cf76f15-5ced-4ddc-b409-7134ff3c332f}" ma:taxonomyMulti="true" ma:sspId="58568548-9f5a-4e35-9c17-968ba1d5fea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82a518-1075-4414-b33f-9ae5c587f5b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5b5a254-60cb-4216-8964-bd87b223acca}" ma:internalName="TaxCatchAll" ma:showField="CatchAllData" ma:web="a182a518-1075-4414-b33f-9ae5c587f5b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9556b18-80b3-495f-bf06-e7a3be1966d2">
      <Terms xmlns="http://schemas.microsoft.com/office/infopath/2007/PartnerControls"/>
    </lcf76f155ced4ddcb4097134ff3c332f>
    <TaxCatchAll xmlns="a182a518-1075-4414-b33f-9ae5c587f5b3" xsi:nil="true"/>
  </documentManagement>
</p:properties>
</file>

<file path=customXml/itemProps1.xml><?xml version="1.0" encoding="utf-8"?>
<ds:datastoreItem xmlns:ds="http://schemas.openxmlformats.org/officeDocument/2006/customXml" ds:itemID="{275BB705-F6C0-4211-A0CA-39703FFBDD2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A7531B-73BB-41F8-B003-BEA62FC8CCA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9556b18-80b3-495f-bf06-e7a3be1966d2"/>
    <ds:schemaRef ds:uri="a182a518-1075-4414-b33f-9ae5c587f5b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84053F6-ADF3-421C-BC6B-094C49E4B800}">
  <ds:schemaRefs>
    <ds:schemaRef ds:uri="http://schemas.microsoft.com/office/2006/metadata/properties"/>
    <ds:schemaRef ds:uri="http://schemas.microsoft.com/office/infopath/2007/PartnerControls"/>
    <ds:schemaRef ds:uri="c9556b18-80b3-495f-bf06-e7a3be1966d2"/>
    <ds:schemaRef ds:uri="a182a518-1075-4414-b33f-9ae5c587f5b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639</TotalTime>
  <Words>980</Words>
  <Application>Microsoft Office PowerPoint</Application>
  <PresentationFormat>Brugerdefineret</PresentationFormat>
  <Paragraphs>106</Paragraphs>
  <Slides>2</Slides>
  <Notes>2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Work Sans</vt:lpstr>
      <vt:lpstr>Office-tema</vt:lpstr>
      <vt:lpstr>PowerPoint-præsentation</vt:lpstr>
      <vt:lpstr>GODE RÅD TIL DIN POSTER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Hansen</dc:creator>
  <cp:lastModifiedBy>Asger Gotholdt Jacobsen</cp:lastModifiedBy>
  <cp:revision>5</cp:revision>
  <dcterms:created xsi:type="dcterms:W3CDTF">2025-06-26T04:21:56Z</dcterms:created>
  <dcterms:modified xsi:type="dcterms:W3CDTF">2025-12-03T11:30:48Z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0x010100B824A62435C14A4286DB020D2DE62476</vt:lpwstr>
  </property>
  <property fmtid="{D5CDD505-2E9C-101B-9397-08002B2CF9AE}" pid="3" name="MediaServiceImageTags">
    <vt:lpwstr/>
  </property>
</Properties>
</file>