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Christian Rafn" initials="JCR" lastIdx="1" clrIdx="0">
    <p:extLst>
      <p:ext uri="{19B8F6BF-5375-455C-9EA6-DF929625EA0E}">
        <p15:presenceInfo xmlns:p15="http://schemas.microsoft.com/office/powerpoint/2012/main" userId="Jakob Christian Raf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1435B-927E-4EA3-8EAE-A6ABDF275696}" v="2" dt="2021-03-19T08:45:5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orte Spang-Thomsen" userId="ccdee058-c02e-43d1-89dc-2e19170d0de7" providerId="ADAL" clId="{8941435B-927E-4EA3-8EAE-A6ABDF275696}"/>
    <pc:docChg chg="undo custSel modSld">
      <pc:chgData name="Anne Dorte Spang-Thomsen" userId="ccdee058-c02e-43d1-89dc-2e19170d0de7" providerId="ADAL" clId="{8941435B-927E-4EA3-8EAE-A6ABDF275696}" dt="2021-03-19T09:48:40.073" v="15" actId="1076"/>
      <pc:docMkLst>
        <pc:docMk/>
      </pc:docMkLst>
      <pc:sldChg chg="addSp delSp modSp mod">
        <pc:chgData name="Anne Dorte Spang-Thomsen" userId="ccdee058-c02e-43d1-89dc-2e19170d0de7" providerId="ADAL" clId="{8941435B-927E-4EA3-8EAE-A6ABDF275696}" dt="2021-03-19T08:45:19.552" v="7" actId="167"/>
        <pc:sldMkLst>
          <pc:docMk/>
          <pc:sldMk cId="4201368876" sldId="265"/>
        </pc:sldMkLst>
        <pc:spChg chg="mod">
          <ac:chgData name="Anne Dorte Spang-Thomsen" userId="ccdee058-c02e-43d1-89dc-2e19170d0de7" providerId="ADAL" clId="{8941435B-927E-4EA3-8EAE-A6ABDF275696}" dt="2021-03-19T08:45:10.867" v="5" actId="1076"/>
          <ac:spMkLst>
            <pc:docMk/>
            <pc:sldMk cId="4201368876" sldId="265"/>
            <ac:spMk id="10" creationId="{3B683D4A-BC80-46DE-92F7-CC723D9AA41A}"/>
          </ac:spMkLst>
        </pc:spChg>
        <pc:picChg chg="add mod ord">
          <ac:chgData name="Anne Dorte Spang-Thomsen" userId="ccdee058-c02e-43d1-89dc-2e19170d0de7" providerId="ADAL" clId="{8941435B-927E-4EA3-8EAE-A6ABDF275696}" dt="2021-03-19T08:45:19.552" v="7" actId="167"/>
          <ac:picMkLst>
            <pc:docMk/>
            <pc:sldMk cId="4201368876" sldId="265"/>
            <ac:picMk id="3" creationId="{105E63C7-8904-4027-A9D6-4B85DB209E97}"/>
          </ac:picMkLst>
        </pc:picChg>
        <pc:picChg chg="del">
          <ac:chgData name="Anne Dorte Spang-Thomsen" userId="ccdee058-c02e-43d1-89dc-2e19170d0de7" providerId="ADAL" clId="{8941435B-927E-4EA3-8EAE-A6ABDF275696}" dt="2021-03-19T08:44:51.644" v="0" actId="478"/>
          <ac:picMkLst>
            <pc:docMk/>
            <pc:sldMk cId="4201368876" sldId="265"/>
            <ac:picMk id="7" creationId="{1427E094-855A-4033-A6A9-B69D3264F5EC}"/>
          </ac:picMkLst>
        </pc:picChg>
      </pc:sldChg>
      <pc:sldChg chg="addSp delSp modSp mod">
        <pc:chgData name="Anne Dorte Spang-Thomsen" userId="ccdee058-c02e-43d1-89dc-2e19170d0de7" providerId="ADAL" clId="{8941435B-927E-4EA3-8EAE-A6ABDF275696}" dt="2021-03-19T08:45:57.457" v="11" actId="1076"/>
        <pc:sldMkLst>
          <pc:docMk/>
          <pc:sldMk cId="158174731" sldId="271"/>
        </pc:sldMkLst>
        <pc:picChg chg="del">
          <ac:chgData name="Anne Dorte Spang-Thomsen" userId="ccdee058-c02e-43d1-89dc-2e19170d0de7" providerId="ADAL" clId="{8941435B-927E-4EA3-8EAE-A6ABDF275696}" dt="2021-03-19T08:45:50.940" v="8" actId="478"/>
          <ac:picMkLst>
            <pc:docMk/>
            <pc:sldMk cId="158174731" sldId="271"/>
            <ac:picMk id="10" creationId="{6A737DFB-3ECE-46C8-A191-87BCA7FACAC4}"/>
          </ac:picMkLst>
        </pc:picChg>
        <pc:picChg chg="add mod">
          <ac:chgData name="Anne Dorte Spang-Thomsen" userId="ccdee058-c02e-43d1-89dc-2e19170d0de7" providerId="ADAL" clId="{8941435B-927E-4EA3-8EAE-A6ABDF275696}" dt="2021-03-19T08:45:57.457" v="11" actId="1076"/>
          <ac:picMkLst>
            <pc:docMk/>
            <pc:sldMk cId="158174731" sldId="271"/>
            <ac:picMk id="14" creationId="{BABB828A-0D9B-4BEC-BFBE-5392CD0A50C1}"/>
          </ac:picMkLst>
        </pc:picChg>
      </pc:sldChg>
      <pc:sldChg chg="addSp delSp modSp mod">
        <pc:chgData name="Anne Dorte Spang-Thomsen" userId="ccdee058-c02e-43d1-89dc-2e19170d0de7" providerId="ADAL" clId="{8941435B-927E-4EA3-8EAE-A6ABDF275696}" dt="2021-03-19T09:48:40.073" v="15" actId="1076"/>
        <pc:sldMkLst>
          <pc:docMk/>
          <pc:sldMk cId="956722640" sldId="275"/>
        </pc:sldMkLst>
        <pc:spChg chg="add del">
          <ac:chgData name="Anne Dorte Spang-Thomsen" userId="ccdee058-c02e-43d1-89dc-2e19170d0de7" providerId="ADAL" clId="{8941435B-927E-4EA3-8EAE-A6ABDF275696}" dt="2021-03-19T09:48:32.752" v="14" actId="478"/>
          <ac:spMkLst>
            <pc:docMk/>
            <pc:sldMk cId="956722640" sldId="275"/>
            <ac:spMk id="2" creationId="{786A796D-4A5E-4B16-AF9D-912041AA4C0A}"/>
          </ac:spMkLst>
        </pc:spChg>
        <pc:spChg chg="del">
          <ac:chgData name="Anne Dorte Spang-Thomsen" userId="ccdee058-c02e-43d1-89dc-2e19170d0de7" providerId="ADAL" clId="{8941435B-927E-4EA3-8EAE-A6ABDF275696}" dt="2021-03-19T09:48:32.752" v="14" actId="478"/>
          <ac:spMkLst>
            <pc:docMk/>
            <pc:sldMk cId="956722640" sldId="275"/>
            <ac:spMk id="3" creationId="{06D85C58-EDA0-43A8-B494-A0256CBF3A04}"/>
          </ac:spMkLst>
        </pc:spChg>
        <pc:spChg chg="del">
          <ac:chgData name="Anne Dorte Spang-Thomsen" userId="ccdee058-c02e-43d1-89dc-2e19170d0de7" providerId="ADAL" clId="{8941435B-927E-4EA3-8EAE-A6ABDF275696}" dt="2021-03-19T09:48:32.752" v="14" actId="478"/>
          <ac:spMkLst>
            <pc:docMk/>
            <pc:sldMk cId="956722640" sldId="275"/>
            <ac:spMk id="12" creationId="{06E80595-B7CB-460A-8591-93C116448B21}"/>
          </ac:spMkLst>
        </pc:spChg>
        <pc:spChg chg="mod">
          <ac:chgData name="Anne Dorte Spang-Thomsen" userId="ccdee058-c02e-43d1-89dc-2e19170d0de7" providerId="ADAL" clId="{8941435B-927E-4EA3-8EAE-A6ABDF275696}" dt="2021-03-19T09:48:40.073" v="15" actId="1076"/>
          <ac:spMkLst>
            <pc:docMk/>
            <pc:sldMk cId="956722640" sldId="275"/>
            <ac:spMk id="14" creationId="{B920DD83-5819-4CC8-AC08-47B3CA90E9D6}"/>
          </ac:spMkLst>
        </pc:spChg>
        <pc:spChg chg="del">
          <ac:chgData name="Anne Dorte Spang-Thomsen" userId="ccdee058-c02e-43d1-89dc-2e19170d0de7" providerId="ADAL" clId="{8941435B-927E-4EA3-8EAE-A6ABDF275696}" dt="2021-03-19T09:48:32.752" v="14" actId="478"/>
          <ac:spMkLst>
            <pc:docMk/>
            <pc:sldMk cId="956722640" sldId="275"/>
            <ac:spMk id="16" creationId="{1090533C-2AA1-4F54-A6A7-8E042E8A62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4C500-DF46-485F-9A40-CDC02CF33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4AB11E8-6CE4-499E-BF92-BCED7697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98AEE4-7942-439F-AE96-440DF1A1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DC9B33-A16A-485B-8FAC-216BD0D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D0BE68-61BC-4ECC-8327-4B995E44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23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73982-7E4F-42AB-A19D-A2CF40CE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AA2F4A-E28E-4229-98E5-145257227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421945-EDD6-43DE-8769-EF6C7F52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70D181-BB6D-4A68-A8DC-45FD5959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B789D5-B0E7-4001-8BAF-B055A175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20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ED605B1-6E58-41E1-AC6F-9B605918B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DC0AA0-043F-48B5-AA9C-FBD644E98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3D5760-A098-4A11-8AD5-A83DF845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6AC447-A031-4D2A-9995-405247BD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EF5D73-79B5-4424-8205-CF8B8B01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32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9CDA0F-DD2F-42A8-8269-AD9B7F2D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BCF800-71AB-4157-B578-0226C42D3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2E8095-C37A-4CB4-AF29-BF8FBA31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88028F-A258-4C00-92E2-34A96806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7086E6-50A7-4393-AF19-48E552CD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800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4B0C-8415-4BE1-AC6E-7BE299E6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8E243D-080D-40D6-AE78-3C1171413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BCAF2E-4B83-4530-86DB-273F0F4A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701C14-A2C2-4EAB-8DDD-70F55DC2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5C550F-9557-4F0B-A5DF-692F02D4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73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5450A-5875-4373-B912-FF9A935A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3A88AB-9522-47CB-8620-A8FD70490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FA3A308-AD03-4AEF-A1D7-4AFE258F3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BDFEF3-3D62-4DB8-989F-B2D13B9A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859A307-D5E5-430F-9039-F7C104D3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70773C-B8FE-4A15-BFE0-0777D1D9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65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86414-1300-4DC4-BC4C-1DA38091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F194C8-638C-4897-9037-027A7ABE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66C461-B29B-42AD-AF9A-69653F24C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F467ED-EEF1-40AC-AD48-AEC7AE08C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CB8C0F0-F0C3-438E-A9BE-2A5A986D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571176D-40D8-4B8E-9908-CE6EE5F3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60B18C0-84DC-4072-AF35-33460A39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0ED10C-5CAA-430E-8158-198C213B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170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1CFE8-3A0B-4D70-8D08-7B63E6C1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E2DF28D-80A5-4944-80D5-80CA1B07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965B0D8-B122-4675-B035-B344BA07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C9CD5A-5D35-4DF4-8FD5-C899C607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5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C8E890-A4A8-41A4-9279-8A352ED8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DB85E9-D52E-42BC-BC05-F8D12C23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B83FE16-D89A-41C7-B980-82715F45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43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5827D-9A0A-42E1-9EA9-23AC36B5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43DAB4-D230-4252-ACA5-608FDF0A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8CA284-157B-4678-AD45-352FADA89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61BA91-4F69-4AB3-8A19-E263448A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584CBFD-30D6-4CB3-B37C-B0B7FB2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84A145-DFDC-4816-AF78-FCAD2B7C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84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20FA-F9C4-44A5-B7DF-73EC61EF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0D32643-3D00-4851-A54A-F5C25A778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EC16529-A12B-49EC-9C60-EB7A892B4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693E6D-55D1-4FF4-A718-116A269A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55B1CD2-407B-422A-B0C9-D23D9691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202A38-2167-42CF-970E-133E1893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28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4A6E2FE-031F-409E-95CD-F7770EAD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F938B1-AA9A-4E09-B4C6-778D8E69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C80F764-A10D-4AFB-8A74-8E436A2CB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F5CC-CDB9-4E3A-AB12-BD68EA62E4A9}" type="datetimeFigureOut">
              <a:rPr lang="da-DK" smtClean="0"/>
              <a:t>19-03-2021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AAE31A-439A-4C31-9207-F178A4B82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401C09-F8CF-4F96-AF62-308C5327D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436C-2A4B-4842-B11C-A4710FBEF2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82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youtu.be/1cYzkyXp0j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989239"/>
            <a:ext cx="1219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b="1" dirty="0">
                <a:solidFill>
                  <a:srgbClr val="234B5A"/>
                </a:solidFill>
              </a:rPr>
              <a:t>Escape Room </a:t>
            </a:r>
          </a:p>
          <a:p>
            <a:pPr algn="ctr"/>
            <a:r>
              <a:rPr lang="da-DK" sz="3200" dirty="0"/>
              <a:t>Et tværfagligt innovationsprojekt</a:t>
            </a:r>
          </a:p>
          <a:p>
            <a:pPr algn="ctr"/>
            <a:endParaRPr lang="da-DK" sz="4800" b="1" dirty="0">
              <a:solidFill>
                <a:srgbClr val="234B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1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Endelig produkt og vurdering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719607" y="2060975"/>
            <a:ext cx="75258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dirty="0"/>
              <a:t>Vi er nu landet ved B!</a:t>
            </a:r>
          </a:p>
          <a:p>
            <a:pPr marL="0" indent="0">
              <a:buNone/>
            </a:pPr>
            <a:endParaRPr lang="da-DK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a-DK" dirty="0"/>
              <a:t>Giv en kort beskrivelse af jeres endelige opgave (løsningsforslag)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a-DK" dirty="0"/>
              <a:t>Giv en samlet </a:t>
            </a:r>
            <a:r>
              <a:rPr lang="da-DK" i="1" dirty="0"/>
              <a:t>vurdering</a:t>
            </a:r>
            <a:r>
              <a:rPr lang="da-DK" dirty="0"/>
              <a:t> af opgaven – hvad fungerede godt/mindre godt?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da-DK" dirty="0"/>
              <a:t>Hvad er </a:t>
            </a:r>
            <a:r>
              <a:rPr lang="da-DK" dirty="0" err="1"/>
              <a:t>next</a:t>
            </a:r>
            <a:r>
              <a:rPr lang="da-DK" dirty="0"/>
              <a:t> step? (perspektivering)</a:t>
            </a:r>
          </a:p>
        </p:txBody>
      </p:sp>
    </p:spTree>
    <p:extLst>
      <p:ext uri="{BB962C8B-B14F-4D97-AF65-F5344CB8AC3E}">
        <p14:creationId xmlns:p14="http://schemas.microsoft.com/office/powerpoint/2010/main" val="286239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Send more </a:t>
            </a:r>
            <a:r>
              <a:rPr lang="da-DK" sz="3600" b="1" dirty="0" err="1">
                <a:solidFill>
                  <a:srgbClr val="234B5A"/>
                </a:solidFill>
              </a:rPr>
              <a:t>money</a:t>
            </a:r>
            <a:r>
              <a:rPr lang="da-DK" sz="3600" b="1" dirty="0">
                <a:solidFill>
                  <a:srgbClr val="234B5A"/>
                </a:solidFill>
              </a:rPr>
              <a:t> = give </a:t>
            </a:r>
            <a:r>
              <a:rPr lang="da-DK" sz="3600" b="1" dirty="0" err="1">
                <a:solidFill>
                  <a:srgbClr val="234B5A"/>
                </a:solidFill>
              </a:rPr>
              <a:t>us</a:t>
            </a:r>
            <a:r>
              <a:rPr lang="da-DK" sz="3600" b="1" dirty="0">
                <a:solidFill>
                  <a:srgbClr val="234B5A"/>
                </a:solidFill>
              </a:rPr>
              <a:t> more time</a:t>
            </a:r>
          </a:p>
          <a:p>
            <a:pPr algn="ctr"/>
            <a:r>
              <a:rPr lang="da-DK" sz="3600" b="1" dirty="0">
                <a:solidFill>
                  <a:srgbClr val="234B5A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9008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Arbejdsproces bag ethvert innovationsprojekt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1842245" y="2068809"/>
            <a:ext cx="8727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a-DK" dirty="0"/>
              <a:t>De vigtigste beslutninger tages altid i starten af projektet, dvs. dér, hvor man véd mindst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56FFD4D0-CEB4-48B5-ABD1-F148BC2551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85" t="17217" r="37125" b="631"/>
          <a:stretch/>
        </p:blipFill>
        <p:spPr>
          <a:xfrm rot="5400000">
            <a:off x="3851083" y="1756249"/>
            <a:ext cx="3257117" cy="50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65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 err="1">
                <a:solidFill>
                  <a:srgbClr val="234B5A"/>
                </a:solidFill>
              </a:rPr>
              <a:t>Prototyping</a:t>
            </a:r>
            <a:endParaRPr lang="da-DK" sz="3600" b="1" dirty="0">
              <a:solidFill>
                <a:srgbClr val="234B5A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1732429" y="2766652"/>
            <a:ext cx="87271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400" dirty="0"/>
              <a:t>Grav en lille grøft inden du graver Panamakanalen </a:t>
            </a:r>
          </a:p>
          <a:p>
            <a:pPr marL="0" indent="0" algn="ctr">
              <a:buNone/>
            </a:pPr>
            <a:r>
              <a:rPr lang="da-DK" sz="2400" dirty="0"/>
              <a:t>– og gør det </a:t>
            </a:r>
            <a:r>
              <a:rPr lang="da-DK" sz="2400" u="sng" dirty="0"/>
              <a:t>mange</a:t>
            </a:r>
            <a:r>
              <a:rPr lang="da-DK" sz="2400" dirty="0"/>
              <a:t> gange!</a:t>
            </a:r>
          </a:p>
        </p:txBody>
      </p:sp>
    </p:spTree>
    <p:extLst>
      <p:ext uri="{BB962C8B-B14F-4D97-AF65-F5344CB8AC3E}">
        <p14:creationId xmlns:p14="http://schemas.microsoft.com/office/powerpoint/2010/main" val="95672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Andre gode råd på falderebet …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1836820" y="2204361"/>
            <a:ext cx="8727142" cy="239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16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dirty="0"/>
              <a:t>Lad dig ikke slå ud af fejl og fuck-ups – de vil altid opstå</a:t>
            </a:r>
          </a:p>
          <a:p>
            <a:pPr marL="285750" indent="-216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dirty="0"/>
              <a:t>Keep </a:t>
            </a:r>
            <a:r>
              <a:rPr lang="da-DK" dirty="0" err="1"/>
              <a:t>going</a:t>
            </a:r>
            <a:r>
              <a:rPr lang="da-DK" dirty="0"/>
              <a:t> og tro på det </a:t>
            </a:r>
            <a:r>
              <a:rPr lang="da-DK" u="sng" dirty="0"/>
              <a:t>u</a:t>
            </a:r>
            <a:r>
              <a:rPr lang="da-DK" dirty="0"/>
              <a:t>muliges kunst</a:t>
            </a:r>
          </a:p>
          <a:p>
            <a:pPr marL="285750" indent="-216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dirty="0"/>
              <a:t>Vær parat til at knokle!</a:t>
            </a:r>
          </a:p>
          <a:p>
            <a:pPr marL="285750" indent="-216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dirty="0"/>
              <a:t>Tro på, at du når fra A til B, men acceptér, at du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/>
              <a:t>ikke på forhånd kender vejen derhen</a:t>
            </a:r>
          </a:p>
          <a:p>
            <a:pPr marL="285750" indent="-216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da-DK" dirty="0"/>
              <a:t>Giv slip og få øje på de muligheder, der altid er ...</a:t>
            </a:r>
          </a:p>
        </p:txBody>
      </p:sp>
    </p:spTree>
    <p:extLst>
      <p:ext uri="{BB962C8B-B14F-4D97-AF65-F5344CB8AC3E}">
        <p14:creationId xmlns:p14="http://schemas.microsoft.com/office/powerpoint/2010/main" val="277188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 err="1">
                <a:solidFill>
                  <a:srgbClr val="234B5A"/>
                </a:solidFill>
              </a:rPr>
              <a:t>Why</a:t>
            </a:r>
            <a:r>
              <a:rPr lang="da-DK" sz="3600" b="1" dirty="0">
                <a:solidFill>
                  <a:srgbClr val="234B5A"/>
                </a:solidFill>
              </a:rPr>
              <a:t> </a:t>
            </a:r>
            <a:r>
              <a:rPr lang="da-DK" sz="3600" b="1" dirty="0" err="1">
                <a:solidFill>
                  <a:srgbClr val="234B5A"/>
                </a:solidFill>
              </a:rPr>
              <a:t>bother</a:t>
            </a:r>
            <a:r>
              <a:rPr lang="da-DK" sz="3600" b="1" dirty="0">
                <a:solidFill>
                  <a:srgbClr val="234B5A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4061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Square peg in a </a:t>
            </a:r>
            <a:r>
              <a:rPr lang="da-DK" sz="3600" b="1" dirty="0" err="1">
                <a:solidFill>
                  <a:srgbClr val="234B5A"/>
                </a:solidFill>
              </a:rPr>
              <a:t>round</a:t>
            </a:r>
            <a:r>
              <a:rPr lang="da-DK" sz="3600" b="1" dirty="0">
                <a:solidFill>
                  <a:srgbClr val="234B5A"/>
                </a:solidFill>
              </a:rPr>
              <a:t> hole – a real </a:t>
            </a:r>
            <a:r>
              <a:rPr lang="da-DK" sz="3600" b="1" dirty="0" err="1">
                <a:solidFill>
                  <a:srgbClr val="234B5A"/>
                </a:solidFill>
              </a:rPr>
              <a:t>life</a:t>
            </a:r>
            <a:r>
              <a:rPr lang="da-DK" sz="3600" b="1" dirty="0">
                <a:solidFill>
                  <a:srgbClr val="234B5A"/>
                </a:solidFill>
              </a:rPr>
              <a:t> </a:t>
            </a:r>
            <a:r>
              <a:rPr lang="da-DK" sz="3600" b="1" dirty="0" err="1">
                <a:solidFill>
                  <a:srgbClr val="234B5A"/>
                </a:solidFill>
              </a:rPr>
              <a:t>example</a:t>
            </a:r>
            <a:endParaRPr lang="da-DK" sz="3600" b="1" dirty="0">
              <a:solidFill>
                <a:srgbClr val="234B5A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1777252" y="2000259"/>
            <a:ext cx="87271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da-DK" dirty="0"/>
              <a:t>Vis eleverne dette klip fra Apollo 13-filmen – skoleeksempel på </a:t>
            </a:r>
            <a:r>
              <a:rPr lang="da-DK" dirty="0" err="1"/>
              <a:t>engineering</a:t>
            </a:r>
            <a:r>
              <a:rPr lang="da-DK" dirty="0"/>
              <a:t>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Problemløsning med klar definition af problem, </a:t>
            </a:r>
          </a:p>
          <a:p>
            <a:pPr marL="0" indent="0">
              <a:buNone/>
            </a:pPr>
            <a:r>
              <a:rPr lang="da-DK" dirty="0"/>
              <a:t>løsningsbehov, rammer/begrænsninger i tid, </a:t>
            </a:r>
          </a:p>
          <a:p>
            <a:pPr marL="0" indent="0">
              <a:buNone/>
            </a:pPr>
            <a:r>
              <a:rPr lang="da-DK" dirty="0"/>
              <a:t>materialer osv.</a:t>
            </a:r>
          </a:p>
          <a:p>
            <a:pPr marL="0" indent="0">
              <a:buNone/>
            </a:pPr>
            <a:endParaRPr lang="da-DK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da-DK" dirty="0">
              <a:solidFill>
                <a:srgbClr val="0563C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a-DK" dirty="0">
                <a:solidFill>
                  <a:srgbClr val="234B5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https://youtu.b1cYzkyXp0jge/</a:t>
            </a:r>
            <a:endParaRPr lang="da-DK" dirty="0">
              <a:solidFill>
                <a:srgbClr val="234B5A"/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C73E6F8-0EA6-4F88-BFBA-47B7C2E136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8" t="17925" r="64858" b="16667"/>
          <a:stretch/>
        </p:blipFill>
        <p:spPr>
          <a:xfrm>
            <a:off x="6459071" y="2649897"/>
            <a:ext cx="4773359" cy="274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Lad os se tilbage på processen …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4437529" y="2119486"/>
            <a:ext cx="64366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Hvor startede vi?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Hvor endte vi?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Og hvad skete der undervejs?</a:t>
            </a:r>
          </a:p>
        </p:txBody>
      </p:sp>
    </p:spTree>
    <p:extLst>
      <p:ext uri="{BB962C8B-B14F-4D97-AF65-F5344CB8AC3E}">
        <p14:creationId xmlns:p14="http://schemas.microsoft.com/office/powerpoint/2010/main" val="9827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5E63C7-8904-4027-A9D6-4B85DB20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72" y="1430512"/>
            <a:ext cx="6857227" cy="4849737"/>
          </a:xfrm>
          <a:prstGeom prst="rect">
            <a:avLst/>
          </a:prstGeom>
        </p:spPr>
      </p:pic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40341" y="546417"/>
            <a:ext cx="12111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Engineering Design Proces</a:t>
            </a:r>
          </a:p>
        </p:txBody>
      </p:sp>
    </p:spTree>
    <p:extLst>
      <p:ext uri="{BB962C8B-B14F-4D97-AF65-F5344CB8AC3E}">
        <p14:creationId xmlns:p14="http://schemas.microsoft.com/office/powerpoint/2010/main" val="420136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1. Hvilket spørgsmål? (problemstilling)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791325" y="1963074"/>
            <a:ext cx="67695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1800" i="1" dirty="0"/>
              <a:t>Hvordan laver vi et </a:t>
            </a:r>
            <a:r>
              <a:rPr lang="da-DK" i="1" dirty="0"/>
              <a:t>E</a:t>
            </a:r>
            <a:r>
              <a:rPr lang="da-DK" sz="1800" i="1" dirty="0"/>
              <a:t>scape </a:t>
            </a:r>
            <a:r>
              <a:rPr lang="da-DK" i="1" dirty="0"/>
              <a:t>R</a:t>
            </a:r>
            <a:r>
              <a:rPr lang="da-DK" sz="1800" i="1" dirty="0"/>
              <a:t>oom til folkeskoleelever på </a:t>
            </a:r>
            <a:r>
              <a:rPr lang="da-DK" sz="1800" i="1" dirty="0" err="1"/>
              <a:t>sciencedagen</a:t>
            </a:r>
            <a:r>
              <a:rPr lang="da-DK" sz="1800" i="1" dirty="0"/>
              <a:t> med temaet: ”9/11 &amp; </a:t>
            </a:r>
            <a:r>
              <a:rPr lang="da-DK" sz="1800" i="1" dirty="0" err="1"/>
              <a:t>Conspiracy</a:t>
            </a:r>
            <a:r>
              <a:rPr lang="da-DK" sz="1800" i="1" dirty="0"/>
              <a:t> </a:t>
            </a:r>
            <a:r>
              <a:rPr lang="da-DK" sz="1800" i="1" dirty="0" err="1"/>
              <a:t>Theories</a:t>
            </a:r>
            <a:r>
              <a:rPr lang="da-DK" sz="1800" i="1" dirty="0"/>
              <a:t>” (en) og med opgaver, der tager udgangspunkt i LEGO Mindstorm-robotter (fy)/specifik varmekapacitet, energi eller effekt (FY)?</a:t>
            </a:r>
          </a:p>
        </p:txBody>
      </p:sp>
    </p:spTree>
    <p:extLst>
      <p:ext uri="{BB962C8B-B14F-4D97-AF65-F5344CB8AC3E}">
        <p14:creationId xmlns:p14="http://schemas.microsoft.com/office/powerpoint/2010/main" val="306849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2a) Hvordan gik vi (lærerne) til det?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823882" y="2119484"/>
            <a:ext cx="69297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400" dirty="0"/>
              <a:t>Et innovationsprojekt = at tænke på tværs af grænser   </a:t>
            </a:r>
          </a:p>
          <a:p>
            <a:pPr marL="0" indent="0" algn="ctr">
              <a:buNone/>
            </a:pPr>
            <a:endParaRPr lang="da-DK" dirty="0"/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Det vil f.eks. sige: </a:t>
            </a:r>
          </a:p>
          <a:p>
            <a:pPr marL="104400" indent="0">
              <a:buNone/>
            </a:pPr>
            <a:r>
              <a:rPr lang="da-DK" i="1" dirty="0"/>
              <a:t>Når man afkoder et bestemt princip i én sammenhæng og overfører det til en ny sammenhæng</a:t>
            </a:r>
          </a:p>
          <a:p>
            <a:pPr marL="285750" indent="-180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a-DK" dirty="0"/>
              <a:t>Helt konkret: </a:t>
            </a:r>
          </a:p>
          <a:p>
            <a:pPr marL="742950" lvl="1" indent="-180000">
              <a:buFont typeface="Arial" panose="020B0604020202020204" pitchFamily="34" charset="0"/>
              <a:buChar char="•"/>
            </a:pPr>
            <a:r>
              <a:rPr lang="da-DK" dirty="0"/>
              <a:t>Afprøvning af Escape Room</a:t>
            </a:r>
          </a:p>
          <a:p>
            <a:pPr marL="742950" lvl="1" indent="-180000">
              <a:buFont typeface="Arial" panose="020B0604020202020204" pitchFamily="34" charset="0"/>
              <a:buChar char="•"/>
            </a:pPr>
            <a:r>
              <a:rPr lang="da-DK" dirty="0"/>
              <a:t>Afkodning af principperne bag et Escape Room</a:t>
            </a:r>
          </a:p>
        </p:txBody>
      </p:sp>
    </p:spTree>
    <p:extLst>
      <p:ext uri="{BB962C8B-B14F-4D97-AF65-F5344CB8AC3E}">
        <p14:creationId xmlns:p14="http://schemas.microsoft.com/office/powerpoint/2010/main" val="385054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2b) Hvordan gik I til opgaven i grupperne?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823882" y="2119484"/>
            <a:ext cx="692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Tænk tilbage …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Kort præsentation af hver gruppes oprindelige idé</a:t>
            </a:r>
          </a:p>
        </p:txBody>
      </p:sp>
    </p:spTree>
    <p:extLst>
      <p:ext uri="{BB962C8B-B14F-4D97-AF65-F5344CB8AC3E}">
        <p14:creationId xmlns:p14="http://schemas.microsoft.com/office/powerpoint/2010/main" val="109510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0" y="101212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3. Hvorfor gjorde I, som I gjorde?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3200400" y="2103442"/>
            <a:ext cx="6456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Tænk igen tilbage …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a-DK" dirty="0"/>
              <a:t>Uddyb kort hvorfor I valgte, som I gjorde, i første omgang</a:t>
            </a:r>
          </a:p>
        </p:txBody>
      </p:sp>
    </p:spTree>
    <p:extLst>
      <p:ext uri="{BB962C8B-B14F-4D97-AF65-F5344CB8AC3E}">
        <p14:creationId xmlns:p14="http://schemas.microsoft.com/office/powerpoint/2010/main" val="2715080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3B683D4A-BC80-46DE-92F7-CC723D9AA41A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4. Hvad gik galt undervejs – og hvad gjorde I så?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920DD83-5819-4CC8-AC08-47B3CA90E9D6}"/>
              </a:ext>
            </a:extLst>
          </p:cNvPr>
          <p:cNvSpPr txBox="1"/>
          <p:nvPr/>
        </p:nvSpPr>
        <p:spPr>
          <a:xfrm>
            <a:off x="2823882" y="2119484"/>
            <a:ext cx="692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750"/>
            <a:r>
              <a:rPr lang="da-DK" dirty="0"/>
              <a:t>Tænk tilbage og kortlæg jeres fejl, fuck-ups og feberredninger!</a:t>
            </a:r>
          </a:p>
        </p:txBody>
      </p:sp>
    </p:spTree>
    <p:extLst>
      <p:ext uri="{BB962C8B-B14F-4D97-AF65-F5344CB8AC3E}">
        <p14:creationId xmlns:p14="http://schemas.microsoft.com/office/powerpoint/2010/main" val="27558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>
            <a:extLst>
              <a:ext uri="{FF2B5EF4-FFF2-40B4-BE49-F238E27FC236}">
                <a16:creationId xmlns:a16="http://schemas.microsoft.com/office/drawing/2014/main" id="{A4EAD64C-B7A0-4A64-AA26-D451CE61AD6B}"/>
              </a:ext>
            </a:extLst>
          </p:cNvPr>
          <p:cNvSpPr txBox="1"/>
          <p:nvPr/>
        </p:nvSpPr>
        <p:spPr>
          <a:xfrm>
            <a:off x="838199" y="1012122"/>
            <a:ext cx="10735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1" dirty="0">
                <a:solidFill>
                  <a:srgbClr val="234B5A"/>
                </a:solidFill>
              </a:rPr>
              <a:t>Beskriv jeres samlede proces vha. </a:t>
            </a:r>
            <a:r>
              <a:rPr lang="da-DK" sz="3600" b="1" dirty="0" err="1">
                <a:solidFill>
                  <a:srgbClr val="234B5A"/>
                </a:solidFill>
              </a:rPr>
              <a:t>engineeringmodellen</a:t>
            </a:r>
            <a:endParaRPr lang="da-DK" sz="3600" b="1" dirty="0">
              <a:solidFill>
                <a:srgbClr val="234B5A"/>
              </a:solidFill>
            </a:endParaRPr>
          </a:p>
        </p:txBody>
      </p:sp>
      <p:pic>
        <p:nvPicPr>
          <p:cNvPr id="2050" name="Billede 1">
            <a:extLst>
              <a:ext uri="{FF2B5EF4-FFF2-40B4-BE49-F238E27FC236}">
                <a16:creationId xmlns:a16="http://schemas.microsoft.com/office/drawing/2014/main" id="{86A6CA8C-C338-44A8-A8B9-336FB8FE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345" y="6223476"/>
            <a:ext cx="1028618" cy="4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Billede 2">
            <a:extLst>
              <a:ext uri="{FF2B5EF4-FFF2-40B4-BE49-F238E27FC236}">
                <a16:creationId xmlns:a16="http://schemas.microsoft.com/office/drawing/2014/main" id="{B29B8298-E17C-4046-A893-D3C00B35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39" y="6353330"/>
            <a:ext cx="684345" cy="31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730CF32E-E4F1-47F9-8A76-0810D1524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3AFBD0-D0A9-4747-8476-B86F87DD9E71}"/>
              </a:ext>
            </a:extLst>
          </p:cNvPr>
          <p:cNvSpPr txBox="1"/>
          <p:nvPr/>
        </p:nvSpPr>
        <p:spPr>
          <a:xfrm>
            <a:off x="2178424" y="6404943"/>
            <a:ext cx="58225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Forløb udviklet af lærere fra Odder Gymnasium, som en del af K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ompetenceudviklingsforløbet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rgbClr val="234B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Engineering i gymnasiet</a:t>
            </a:r>
            <a:r>
              <a:rPr kumimoji="0" lang="da-DK" altLang="da-D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a-DK" altLang="da-D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58D5CA4-F0CD-4638-9DE0-52974E074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A43A0282-4843-4D3E-B213-1E31E865C086}"/>
              </a:ext>
            </a:extLst>
          </p:cNvPr>
          <p:cNvCxnSpPr>
            <a:cxnSpLocks/>
          </p:cNvCxnSpPr>
          <p:nvPr/>
        </p:nvCxnSpPr>
        <p:spPr>
          <a:xfrm>
            <a:off x="2057399" y="6155554"/>
            <a:ext cx="75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3">
            <a:extLst>
              <a:ext uri="{FF2B5EF4-FFF2-40B4-BE49-F238E27FC236}">
                <a16:creationId xmlns:a16="http://schemas.microsoft.com/office/drawing/2014/main" id="{BABB828A-0D9B-4BEC-BFBE-5392CD0A5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65" y="1902817"/>
            <a:ext cx="5917070" cy="41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4A62435C14A4286DB020D2DE62476" ma:contentTypeVersion="12" ma:contentTypeDescription="Create a new document." ma:contentTypeScope="" ma:versionID="65446a7976d2f3da2107800d1243c329">
  <xsd:schema xmlns:xsd="http://www.w3.org/2001/XMLSchema" xmlns:xs="http://www.w3.org/2001/XMLSchema" xmlns:p="http://schemas.microsoft.com/office/2006/metadata/properties" xmlns:ns2="c9556b18-80b3-495f-bf06-e7a3be1966d2" xmlns:ns3="a182a518-1075-4414-b33f-9ae5c587f5b3" targetNamespace="http://schemas.microsoft.com/office/2006/metadata/properties" ma:root="true" ma:fieldsID="006eb01d2e7310ee94e1cd2fbcd68669" ns2:_="" ns3:_="">
    <xsd:import namespace="c9556b18-80b3-495f-bf06-e7a3be1966d2"/>
    <xsd:import namespace="a182a518-1075-4414-b33f-9ae5c587f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56b18-80b3-495f-bf06-e7a3be196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2a518-1075-4414-b33f-9ae5c587f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F91B06-C707-4EA5-9282-13F816B84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556b18-80b3-495f-bf06-e7a3be1966d2"/>
    <ds:schemaRef ds:uri="a182a518-1075-4414-b33f-9ae5c587f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95400-263E-4B6A-B6C6-04B4B2B02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3DCA32-5733-4AE0-B739-7EA0F1D3A64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683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Artcome - Grethe Kofoed</dc:creator>
  <cp:lastModifiedBy>Anne Dorte Spang-Thomsen</cp:lastModifiedBy>
  <cp:revision>18</cp:revision>
  <dcterms:created xsi:type="dcterms:W3CDTF">2021-03-15T11:20:20Z</dcterms:created>
  <dcterms:modified xsi:type="dcterms:W3CDTF">2021-03-19T09:48:44Z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0x010100B824A62435C14A4286DB020D2DE62476</vt:lpwstr>
  </property>
</Properties>
</file>