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4"/>
    <p:sldMasterId id="2147483662" r:id="rId5"/>
  </p:sldMasterIdLst>
  <p:notesMasterIdLst>
    <p:notesMasterId r:id="rId53"/>
  </p:notesMasterIdLst>
  <p:handoutMasterIdLst>
    <p:handoutMasterId r:id="rId54"/>
  </p:handoutMasterIdLst>
  <p:sldIdLst>
    <p:sldId id="2145707120" r:id="rId6"/>
    <p:sldId id="329" r:id="rId7"/>
    <p:sldId id="377" r:id="rId8"/>
    <p:sldId id="378" r:id="rId9"/>
    <p:sldId id="379" r:id="rId10"/>
    <p:sldId id="398" r:id="rId11"/>
    <p:sldId id="401" r:id="rId12"/>
    <p:sldId id="2145707106" r:id="rId13"/>
    <p:sldId id="2145707086" r:id="rId14"/>
    <p:sldId id="2145707093" r:id="rId15"/>
    <p:sldId id="2145707094" r:id="rId16"/>
    <p:sldId id="2145707087" r:id="rId17"/>
    <p:sldId id="2145707089" r:id="rId18"/>
    <p:sldId id="2145707095" r:id="rId19"/>
    <p:sldId id="2145707091" r:id="rId20"/>
    <p:sldId id="2145707098" r:id="rId21"/>
    <p:sldId id="2145707102" r:id="rId22"/>
    <p:sldId id="2145707103" r:id="rId23"/>
    <p:sldId id="2145707101" r:id="rId24"/>
    <p:sldId id="2145707104" r:id="rId25"/>
    <p:sldId id="2145707110" r:id="rId26"/>
    <p:sldId id="2145707113" r:id="rId27"/>
    <p:sldId id="2145707122" r:id="rId28"/>
    <p:sldId id="2145707116" r:id="rId29"/>
    <p:sldId id="2145707119" r:id="rId30"/>
    <p:sldId id="2145707109" r:id="rId31"/>
    <p:sldId id="2145707107" r:id="rId32"/>
    <p:sldId id="2145707108" r:id="rId33"/>
    <p:sldId id="2145707115" r:id="rId34"/>
    <p:sldId id="2145707118" r:id="rId35"/>
    <p:sldId id="2145707111" r:id="rId36"/>
    <p:sldId id="2145707074" r:id="rId37"/>
    <p:sldId id="2145707075" r:id="rId38"/>
    <p:sldId id="2145707123" r:id="rId39"/>
    <p:sldId id="2145707066" r:id="rId40"/>
    <p:sldId id="2145707067" r:id="rId41"/>
    <p:sldId id="2145707068" r:id="rId42"/>
    <p:sldId id="2145707069" r:id="rId43"/>
    <p:sldId id="2145707070" r:id="rId44"/>
    <p:sldId id="2145707071" r:id="rId45"/>
    <p:sldId id="2145707117" r:id="rId46"/>
    <p:sldId id="410" r:id="rId47"/>
    <p:sldId id="2145707121" r:id="rId48"/>
    <p:sldId id="412" r:id="rId49"/>
    <p:sldId id="413" r:id="rId50"/>
    <p:sldId id="414" r:id="rId51"/>
    <p:sldId id="415" r:id="rId52"/>
  </p:sldIdLst>
  <p:sldSz cx="12192000" cy="6858000"/>
  <p:notesSz cx="7099300" cy="10234613"/>
  <p:embeddedFontLst>
    <p:embeddedFont>
      <p:font typeface="BetonEF-Bold" panose="02000503040000020003" pitchFamily="50" charset="0"/>
      <p:regular r:id="rId55"/>
      <p:bold r:id="rId56"/>
    </p:embeddedFont>
    <p:embeddedFont>
      <p:font typeface="Segoe UI" panose="020B0502040204020203" pitchFamily="34" charset="0"/>
      <p:regular r:id="rId57"/>
      <p:bold r:id="rId58"/>
      <p:italic r:id="rId59"/>
      <p:boldItalic r:id="rId60"/>
    </p:embeddedFont>
    <p:embeddedFont>
      <p:font typeface="Work Sans" pitchFamily="2" charset="0"/>
      <p:regular r:id="rId61"/>
      <p:bold r:id="rId62"/>
      <p:italic r:id="rId63"/>
      <p:boldItalic r:id="rId64"/>
    </p:embeddedFont>
  </p:embeddedFontLst>
  <p:defaultTextStyle>
    <a:defPPr>
      <a:defRPr lang="da-DK"/>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037F57-4D03-EACA-A1F0-B255BE3E63AE}" name="David Russel" initials="DR" userId="S::daru@ida.dk::99469b3f-e1d4-409d-aa44-2a8418279fcc" providerId="AD"/>
  <p188:author id="{15E9368B-9465-A641-50A4-679762620EA6}" name="Lene Pfeiffer Petersen" initials="LP" userId="S::lepe@ida.dk::439a8ccb-d765-4615-bc48-393399cfc205" providerId="AD"/>
  <p188:author id="{EC3AD5A5-A365-C8C2-23FB-51EC20DA7C11}" name="Julie Lindholm" initials="JL" userId="S::jlin@ida.dk::583f570d-385d-4314-a92b-bccc1b7483cc" providerId="AD"/>
  <p188:author id="{BEE736D4-FE1A-3550-0075-AD26250D0FD6}" name="Nina Ahnstrøm" initials="NA" userId="S::niah@ida.dk::09669543-dc8d-4c2d-b804-47fea416e5c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B5A"/>
    <a:srgbClr val="37AFB5"/>
    <a:srgbClr val="FFE600"/>
    <a:srgbClr val="587F8A"/>
    <a:srgbClr val="008080"/>
    <a:srgbClr val="FFFFFF"/>
    <a:srgbClr val="9DC3E6"/>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87651" autoAdjust="0"/>
  </p:normalViewPr>
  <p:slideViewPr>
    <p:cSldViewPr snapToGrid="0">
      <p:cViewPr varScale="1">
        <p:scale>
          <a:sx n="98" d="100"/>
          <a:sy n="98" d="100"/>
        </p:scale>
        <p:origin x="1044" y="40"/>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109" d="100"/>
          <a:sy n="109" d="100"/>
        </p:scale>
        <p:origin x="5208"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9.fntdata"/><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7.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2.fntdata"/><Relationship Id="rId64" Type="http://schemas.openxmlformats.org/officeDocument/2006/relationships/font" Target="fonts/font10.fntdata"/><Relationship Id="rId69"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5.fntdata"/><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handoutMaster" Target="handoutMasters/handoutMaster1.xml"/><Relationship Id="rId62"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3.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6.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font" Target="fonts/font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B2024CC2-8A94-4790-A552-E3300D6D1425}"/>
              </a:ext>
            </a:extLst>
          </p:cNvPr>
          <p:cNvSpPr>
            <a:spLocks noGrp="1"/>
          </p:cNvSpPr>
          <p:nvPr>
            <p:ph type="hdr" sz="quarter"/>
          </p:nvPr>
        </p:nvSpPr>
        <p:spPr>
          <a:xfrm>
            <a:off x="1" y="0"/>
            <a:ext cx="3076363" cy="513508"/>
          </a:xfrm>
          <a:prstGeom prst="rect">
            <a:avLst/>
          </a:prstGeom>
        </p:spPr>
        <p:txBody>
          <a:bodyPr vert="horz" lIns="94622" tIns="47311" rIns="94622" bIns="47311" rtlCol="0"/>
          <a:lstStyle>
            <a:lvl1pPr algn="l">
              <a:defRPr sz="1200"/>
            </a:lvl1pPr>
          </a:lstStyle>
          <a:p>
            <a:endParaRPr lang="da-DK"/>
          </a:p>
        </p:txBody>
      </p:sp>
      <p:sp>
        <p:nvSpPr>
          <p:cNvPr id="3" name="Pladsholder til dato 2">
            <a:extLst>
              <a:ext uri="{FF2B5EF4-FFF2-40B4-BE49-F238E27FC236}">
                <a16:creationId xmlns:a16="http://schemas.microsoft.com/office/drawing/2014/main" id="{5B156EF4-D5EE-468C-8CCD-52937D72C275}"/>
              </a:ext>
            </a:extLst>
          </p:cNvPr>
          <p:cNvSpPr>
            <a:spLocks noGrp="1"/>
          </p:cNvSpPr>
          <p:nvPr>
            <p:ph type="dt" sz="quarter" idx="1"/>
          </p:nvPr>
        </p:nvSpPr>
        <p:spPr>
          <a:xfrm>
            <a:off x="4021294" y="0"/>
            <a:ext cx="3076363" cy="513508"/>
          </a:xfrm>
          <a:prstGeom prst="rect">
            <a:avLst/>
          </a:prstGeom>
        </p:spPr>
        <p:txBody>
          <a:bodyPr vert="horz" lIns="94622" tIns="47311" rIns="94622" bIns="47311" rtlCol="0"/>
          <a:lstStyle>
            <a:lvl1pPr algn="r">
              <a:defRPr sz="1200"/>
            </a:lvl1pPr>
          </a:lstStyle>
          <a:p>
            <a:fld id="{6D02588A-AC79-4251-B685-C1A0CC72ED50}" type="datetimeFigureOut">
              <a:rPr lang="da-DK" smtClean="0"/>
              <a:t>13-08-2026</a:t>
            </a:fld>
            <a:endParaRPr lang="da-DK"/>
          </a:p>
        </p:txBody>
      </p:sp>
      <p:sp>
        <p:nvSpPr>
          <p:cNvPr id="4" name="Pladsholder til sidefod 3">
            <a:extLst>
              <a:ext uri="{FF2B5EF4-FFF2-40B4-BE49-F238E27FC236}">
                <a16:creationId xmlns:a16="http://schemas.microsoft.com/office/drawing/2014/main" id="{16AE9312-86FF-4CC6-A1EF-0B31640A04BE}"/>
              </a:ext>
            </a:extLst>
          </p:cNvPr>
          <p:cNvSpPr>
            <a:spLocks noGrp="1"/>
          </p:cNvSpPr>
          <p:nvPr>
            <p:ph type="ftr" sz="quarter" idx="2"/>
          </p:nvPr>
        </p:nvSpPr>
        <p:spPr>
          <a:xfrm>
            <a:off x="1" y="9721108"/>
            <a:ext cx="3076363" cy="513507"/>
          </a:xfrm>
          <a:prstGeom prst="rect">
            <a:avLst/>
          </a:prstGeom>
        </p:spPr>
        <p:txBody>
          <a:bodyPr vert="horz" lIns="94622" tIns="47311" rIns="94622" bIns="47311"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4E2E29FB-C70E-488A-9244-2DB244460B28}"/>
              </a:ext>
            </a:extLst>
          </p:cNvPr>
          <p:cNvSpPr>
            <a:spLocks noGrp="1"/>
          </p:cNvSpPr>
          <p:nvPr>
            <p:ph type="sldNum" sz="quarter" idx="3"/>
          </p:nvPr>
        </p:nvSpPr>
        <p:spPr>
          <a:xfrm>
            <a:off x="4021294" y="9721108"/>
            <a:ext cx="3076363" cy="513507"/>
          </a:xfrm>
          <a:prstGeom prst="rect">
            <a:avLst/>
          </a:prstGeom>
        </p:spPr>
        <p:txBody>
          <a:bodyPr vert="horz" lIns="94622" tIns="47311" rIns="94622" bIns="47311" rtlCol="0" anchor="b"/>
          <a:lstStyle>
            <a:lvl1pPr algn="r">
              <a:defRPr sz="1200"/>
            </a:lvl1pPr>
          </a:lstStyle>
          <a:p>
            <a:fld id="{70E263FF-CBEE-4909-8FCD-39A24ADE86EE}" type="slidenum">
              <a:rPr lang="da-DK" smtClean="0"/>
              <a:t>‹nr.›</a:t>
            </a:fld>
            <a:endParaRPr lang="da-DK"/>
          </a:p>
        </p:txBody>
      </p:sp>
    </p:spTree>
    <p:extLst>
      <p:ext uri="{BB962C8B-B14F-4D97-AF65-F5344CB8AC3E}">
        <p14:creationId xmlns:p14="http://schemas.microsoft.com/office/powerpoint/2010/main" val="3093762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3076363" cy="513508"/>
          </a:xfrm>
          <a:prstGeom prst="rect">
            <a:avLst/>
          </a:prstGeom>
        </p:spPr>
        <p:txBody>
          <a:bodyPr vert="horz" lIns="94622" tIns="47311" rIns="94622" bIns="47311" rtlCol="0"/>
          <a:lstStyle>
            <a:lvl1pPr algn="l">
              <a:defRPr sz="1200"/>
            </a:lvl1pPr>
          </a:lstStyle>
          <a:p>
            <a:endParaRPr lang="da-DK"/>
          </a:p>
        </p:txBody>
      </p:sp>
      <p:sp>
        <p:nvSpPr>
          <p:cNvPr id="3" name="Pladsholder til dato 2"/>
          <p:cNvSpPr>
            <a:spLocks noGrp="1"/>
          </p:cNvSpPr>
          <p:nvPr>
            <p:ph type="dt" idx="1"/>
          </p:nvPr>
        </p:nvSpPr>
        <p:spPr>
          <a:xfrm>
            <a:off x="4021294" y="0"/>
            <a:ext cx="3076363" cy="513508"/>
          </a:xfrm>
          <a:prstGeom prst="rect">
            <a:avLst/>
          </a:prstGeom>
        </p:spPr>
        <p:txBody>
          <a:bodyPr vert="horz" lIns="94622" tIns="47311" rIns="94622" bIns="47311" rtlCol="0"/>
          <a:lstStyle>
            <a:lvl1pPr algn="r">
              <a:defRPr sz="1200"/>
            </a:lvl1pPr>
          </a:lstStyle>
          <a:p>
            <a:fld id="{9A176239-8A12-476A-9EC6-735ABE0B8511}" type="datetimeFigureOut">
              <a:rPr lang="da-DK" smtClean="0"/>
              <a:t>13-08-2026</a:t>
            </a:fld>
            <a:endParaRPr lang="da-DK"/>
          </a:p>
        </p:txBody>
      </p:sp>
      <p:sp>
        <p:nvSpPr>
          <p:cNvPr id="4" name="Pladsholder til slidebillede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622" tIns="47311" rIns="94622" bIns="47311" rtlCol="0" anchor="ctr"/>
          <a:lstStyle/>
          <a:p>
            <a:endParaRPr lang="da-DK"/>
          </a:p>
        </p:txBody>
      </p:sp>
      <p:sp>
        <p:nvSpPr>
          <p:cNvPr id="5" name="Pladsholder til noter 4"/>
          <p:cNvSpPr>
            <a:spLocks noGrp="1"/>
          </p:cNvSpPr>
          <p:nvPr>
            <p:ph type="body" sz="quarter" idx="3"/>
          </p:nvPr>
        </p:nvSpPr>
        <p:spPr>
          <a:xfrm>
            <a:off x="709931" y="4925408"/>
            <a:ext cx="5679440" cy="4029878"/>
          </a:xfrm>
          <a:prstGeom prst="rect">
            <a:avLst/>
          </a:prstGeom>
        </p:spPr>
        <p:txBody>
          <a:bodyPr vert="horz" lIns="94622" tIns="47311" rIns="94622" bIns="47311"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721108"/>
            <a:ext cx="3076363" cy="513507"/>
          </a:xfrm>
          <a:prstGeom prst="rect">
            <a:avLst/>
          </a:prstGeom>
        </p:spPr>
        <p:txBody>
          <a:bodyPr vert="horz" lIns="94622" tIns="47311" rIns="94622" bIns="47311" rtlCol="0" anchor="b"/>
          <a:lstStyle>
            <a:lvl1pPr algn="l">
              <a:defRPr sz="1200"/>
            </a:lvl1pPr>
          </a:lstStyle>
          <a:p>
            <a:endParaRPr lang="da-DK"/>
          </a:p>
        </p:txBody>
      </p:sp>
      <p:sp>
        <p:nvSpPr>
          <p:cNvPr id="7" name="Pladsholder til slidenummer 6"/>
          <p:cNvSpPr>
            <a:spLocks noGrp="1"/>
          </p:cNvSpPr>
          <p:nvPr>
            <p:ph type="sldNum" sz="quarter" idx="5"/>
          </p:nvPr>
        </p:nvSpPr>
        <p:spPr>
          <a:xfrm>
            <a:off x="4021294" y="9721108"/>
            <a:ext cx="3076363" cy="513507"/>
          </a:xfrm>
          <a:prstGeom prst="rect">
            <a:avLst/>
          </a:prstGeom>
        </p:spPr>
        <p:txBody>
          <a:bodyPr vert="horz" lIns="94622" tIns="47311" rIns="94622" bIns="47311" rtlCol="0" anchor="b"/>
          <a:lstStyle>
            <a:lvl1pPr algn="r">
              <a:defRPr sz="1200"/>
            </a:lvl1pPr>
          </a:lstStyle>
          <a:p>
            <a:fld id="{BC484C3B-1DE0-4716-9C40-656C83D4A94D}" type="slidenum">
              <a:rPr lang="da-DK" smtClean="0"/>
              <a:t>‹nr.›</a:t>
            </a:fld>
            <a:endParaRPr lang="da-DK"/>
          </a:p>
        </p:txBody>
      </p:sp>
    </p:spTree>
    <p:extLst>
      <p:ext uri="{BB962C8B-B14F-4D97-AF65-F5344CB8AC3E}">
        <p14:creationId xmlns:p14="http://schemas.microsoft.com/office/powerpoint/2010/main" val="2142211096"/>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graphicalanalysis.app/"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mu.dk/grundskole/sundheds-og-seksualundervisning-og-familiekundskab/maddannelse-i-praksis/fire"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mu.dk/grundskole/sundheds-og-seksualundervisning-og-familiekundskab/sundhed-og-trivsel/sundhedsstjernen?b=t5-t32-t727"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eogebra.org/m/Bnv2Qfgd"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CDB95-1D16-560F-8FCF-B0C5FAD6934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BDF5D57-55D8-4D1F-762A-CC2AAA1C3D3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0F76C82-0DE6-6C78-5C02-453520750FF4}"/>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852E84A7-3D12-29EF-580D-EA64568A5828}"/>
              </a:ext>
            </a:extLst>
          </p:cNvPr>
          <p:cNvSpPr>
            <a:spLocks noGrp="1"/>
          </p:cNvSpPr>
          <p:nvPr>
            <p:ph type="sldNum" sz="quarter" idx="5"/>
          </p:nvPr>
        </p:nvSpPr>
        <p:spPr/>
        <p:txBody>
          <a:bodyPr/>
          <a:lstStyle/>
          <a:p>
            <a:fld id="{BC484C3B-1DE0-4716-9C40-656C83D4A94D}" type="slidenum">
              <a:rPr lang="da-DK" smtClean="0"/>
              <a:t>1</a:t>
            </a:fld>
            <a:endParaRPr lang="da-DK"/>
          </a:p>
        </p:txBody>
      </p:sp>
    </p:spTree>
    <p:extLst>
      <p:ext uri="{BB962C8B-B14F-4D97-AF65-F5344CB8AC3E}">
        <p14:creationId xmlns:p14="http://schemas.microsoft.com/office/powerpoint/2010/main" val="3839734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Benyttes </a:t>
            </a:r>
            <a:r>
              <a:rPr lang="da-DK" sz="1200" dirty="0"/>
              <a:t>CO</a:t>
            </a:r>
            <a:r>
              <a:rPr lang="da-DK" sz="1200" baseline="-25000" dirty="0"/>
              <a:t>2</a:t>
            </a:r>
            <a:r>
              <a:rPr lang="da-DK" dirty="0"/>
              <a:t>–målere som den på billedet kan data gemmes her: </a:t>
            </a:r>
            <a:r>
              <a:rPr lang="da-DK" dirty="0" err="1">
                <a:hlinkClick r:id="rId3"/>
              </a:rPr>
              <a:t>Vernier</a:t>
            </a:r>
            <a:r>
              <a:rPr lang="da-DK" dirty="0">
                <a:hlinkClick r:id="rId3"/>
              </a:rPr>
              <a:t> </a:t>
            </a:r>
            <a:r>
              <a:rPr lang="da-DK" dirty="0" err="1">
                <a:hlinkClick r:id="rId3"/>
              </a:rPr>
              <a:t>Graphical</a:t>
            </a:r>
            <a:r>
              <a:rPr lang="da-DK" dirty="0">
                <a:hlinkClick r:id="rId3"/>
              </a:rPr>
              <a:t> Analysis®</a:t>
            </a:r>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15</a:t>
            </a:fld>
            <a:endParaRPr lang="da-DK"/>
          </a:p>
        </p:txBody>
      </p:sp>
    </p:spTree>
    <p:extLst>
      <p:ext uri="{BB962C8B-B14F-4D97-AF65-F5344CB8AC3E}">
        <p14:creationId xmlns:p14="http://schemas.microsoft.com/office/powerpoint/2010/main" val="879489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BC484C3B-1DE0-4716-9C40-656C83D4A94D}" type="slidenum">
              <a:rPr lang="da-DK" smtClean="0"/>
              <a:t>17</a:t>
            </a:fld>
            <a:endParaRPr lang="da-DK"/>
          </a:p>
        </p:txBody>
      </p:sp>
    </p:spTree>
    <p:extLst>
      <p:ext uri="{BB962C8B-B14F-4D97-AF65-F5344CB8AC3E}">
        <p14:creationId xmlns:p14="http://schemas.microsoft.com/office/powerpoint/2010/main" val="1549705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hlinkClick r:id="rId3"/>
              </a:rPr>
              <a:t>Fire sundhedsbegreber til planlægning af undervisning - Sundheds- og seksualundervisning og familiekundskab - GRUNDSKOLE | Emu.dk</a:t>
            </a:r>
            <a:endParaRPr lang="da-DK" dirty="0"/>
          </a:p>
          <a:p>
            <a:r>
              <a:rPr lang="da-DK" dirty="0"/>
              <a:t>Formål: Introducer eleverne for de fire sundhedsbegreber. Det skal bruges til næste aktivitet, hvor de skal komme med fordele og ulemper ved forskellige former for transport. </a:t>
            </a:r>
          </a:p>
        </p:txBody>
      </p:sp>
      <p:sp>
        <p:nvSpPr>
          <p:cNvPr id="4" name="Pladsholder til slidenummer 3"/>
          <p:cNvSpPr>
            <a:spLocks noGrp="1"/>
          </p:cNvSpPr>
          <p:nvPr>
            <p:ph type="sldNum" sz="quarter" idx="5"/>
          </p:nvPr>
        </p:nvSpPr>
        <p:spPr/>
        <p:txBody>
          <a:bodyPr/>
          <a:lstStyle/>
          <a:p>
            <a:fld id="{3BD419F3-6B28-424A-92AC-0B6A1287DF94}" type="slidenum">
              <a:rPr lang="da-DK" smtClean="0"/>
              <a:t>27</a:t>
            </a:fld>
            <a:endParaRPr lang="da-DK"/>
          </a:p>
        </p:txBody>
      </p:sp>
    </p:spTree>
    <p:extLst>
      <p:ext uri="{BB962C8B-B14F-4D97-AF65-F5344CB8AC3E}">
        <p14:creationId xmlns:p14="http://schemas.microsoft.com/office/powerpoint/2010/main" val="954877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hlinkClick r:id="rId3"/>
              </a:rPr>
              <a:t>Sundhedsstjernen – en didaktisk model til sundhedsundervisningen - Sundheds- og seksualundervisning og familiekundskab - GRUNDSKOLE | Emu.dk</a:t>
            </a:r>
            <a:endParaRPr lang="da-DK" dirty="0"/>
          </a:p>
          <a:p>
            <a:r>
              <a:rPr lang="da-DK" dirty="0"/>
              <a:t>Formål: Introducer eleverne for sundhedsstjernen. Det skal bruges til næste aktivitet, hvor de skal komme med fordele og ulemper ved forskellige former for transport. En vigtig pointe er at vi har forskellige levevilkår, så der kan være barrierer der gør at man fx vælger anden transport end at cykle eller gå til skole.</a:t>
            </a:r>
          </a:p>
        </p:txBody>
      </p:sp>
      <p:sp>
        <p:nvSpPr>
          <p:cNvPr id="4" name="Pladsholder til slidenummer 3"/>
          <p:cNvSpPr>
            <a:spLocks noGrp="1"/>
          </p:cNvSpPr>
          <p:nvPr>
            <p:ph type="sldNum" sz="quarter" idx="5"/>
          </p:nvPr>
        </p:nvSpPr>
        <p:spPr/>
        <p:txBody>
          <a:bodyPr/>
          <a:lstStyle/>
          <a:p>
            <a:fld id="{3BD419F3-6B28-424A-92AC-0B6A1287DF94}" type="slidenum">
              <a:rPr lang="da-DK" smtClean="0"/>
              <a:t>28</a:t>
            </a:fld>
            <a:endParaRPr lang="da-DK"/>
          </a:p>
        </p:txBody>
      </p:sp>
    </p:spTree>
    <p:extLst>
      <p:ext uri="{BB962C8B-B14F-4D97-AF65-F5344CB8AC3E}">
        <p14:creationId xmlns:p14="http://schemas.microsoft.com/office/powerpoint/2010/main" val="1381693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BC484C3B-1DE0-4716-9C40-656C83D4A94D}" type="slidenum">
              <a:rPr lang="da-DK" smtClean="0"/>
              <a:t>30</a:t>
            </a:fld>
            <a:endParaRPr lang="da-DK"/>
          </a:p>
        </p:txBody>
      </p:sp>
    </p:spTree>
    <p:extLst>
      <p:ext uri="{BB962C8B-B14F-4D97-AF65-F5344CB8AC3E}">
        <p14:creationId xmlns:p14="http://schemas.microsoft.com/office/powerpoint/2010/main" val="3600419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32</a:t>
            </a:fld>
            <a:endParaRPr lang="da-DK"/>
          </a:p>
        </p:txBody>
      </p:sp>
    </p:spTree>
    <p:extLst>
      <p:ext uri="{BB962C8B-B14F-4D97-AF65-F5344CB8AC3E}">
        <p14:creationId xmlns:p14="http://schemas.microsoft.com/office/powerpoint/2010/main" val="4283542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33</a:t>
            </a:fld>
            <a:endParaRPr lang="da-DK"/>
          </a:p>
        </p:txBody>
      </p:sp>
    </p:spTree>
    <p:extLst>
      <p:ext uri="{BB962C8B-B14F-4D97-AF65-F5344CB8AC3E}">
        <p14:creationId xmlns:p14="http://schemas.microsoft.com/office/powerpoint/2010/main" val="15921634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15E73-FDC2-118F-B302-F359C6A560B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A0BB496-37AD-B14F-EA52-1FC617B5B06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B7DC6131-92C3-9176-ED9B-7BAE31694B20}"/>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610EA11F-AC5C-C945-A875-90DFB058423D}"/>
              </a:ext>
            </a:extLst>
          </p:cNvPr>
          <p:cNvSpPr>
            <a:spLocks noGrp="1"/>
          </p:cNvSpPr>
          <p:nvPr>
            <p:ph type="sldNum" sz="quarter" idx="5"/>
          </p:nvPr>
        </p:nvSpPr>
        <p:spPr/>
        <p:txBody>
          <a:bodyPr/>
          <a:lstStyle/>
          <a:p>
            <a:fld id="{BC484C3B-1DE0-4716-9C40-656C83D4A94D}" type="slidenum">
              <a:rPr lang="da-DK" smtClean="0"/>
              <a:t>34</a:t>
            </a:fld>
            <a:endParaRPr lang="da-DK"/>
          </a:p>
        </p:txBody>
      </p:sp>
    </p:spTree>
    <p:extLst>
      <p:ext uri="{BB962C8B-B14F-4D97-AF65-F5344CB8AC3E}">
        <p14:creationId xmlns:p14="http://schemas.microsoft.com/office/powerpoint/2010/main" val="1650467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BC484C3B-1DE0-4716-9C40-656C83D4A94D}" type="slidenum">
              <a:rPr lang="da-DK" smtClean="0"/>
              <a:t>38</a:t>
            </a:fld>
            <a:endParaRPr lang="da-DK"/>
          </a:p>
        </p:txBody>
      </p:sp>
    </p:spTree>
    <p:extLst>
      <p:ext uri="{BB962C8B-B14F-4D97-AF65-F5344CB8AC3E}">
        <p14:creationId xmlns:p14="http://schemas.microsoft.com/office/powerpoint/2010/main" val="2495657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Refleksen er konstrueret så lyset reflekteres tilbage i samme retning som det kommer fra </a:t>
            </a:r>
            <a:br>
              <a:rPr lang="da-DK" dirty="0"/>
            </a:br>
            <a:r>
              <a:rPr lang="da-DK" dirty="0" err="1"/>
              <a:t>Linkt</a:t>
            </a:r>
            <a:r>
              <a:rPr lang="da-DK" dirty="0"/>
              <a:t> til </a:t>
            </a:r>
            <a:r>
              <a:rPr lang="da-DK" dirty="0" err="1"/>
              <a:t>dynamsik</a:t>
            </a:r>
            <a:r>
              <a:rPr lang="da-DK" dirty="0"/>
              <a:t> model i </a:t>
            </a:r>
            <a:r>
              <a:rPr lang="da-DK" dirty="0" err="1"/>
              <a:t>Geogebra</a:t>
            </a:r>
            <a:r>
              <a:rPr lang="da-DK" dirty="0"/>
              <a:t>: </a:t>
            </a:r>
            <a:r>
              <a:rPr lang="da-DK" dirty="0">
                <a:hlinkClick r:id="rId3"/>
              </a:rPr>
              <a:t>Hvordan reflekser virker – GeoGebra</a:t>
            </a:r>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40</a:t>
            </a:fld>
            <a:endParaRPr lang="da-DK"/>
          </a:p>
        </p:txBody>
      </p:sp>
    </p:spTree>
    <p:extLst>
      <p:ext uri="{BB962C8B-B14F-4D97-AF65-F5344CB8AC3E}">
        <p14:creationId xmlns:p14="http://schemas.microsoft.com/office/powerpoint/2010/main" val="430430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Filmen kan også ses på YouTube: https://youtu.be/XlgpjuFApoA?si=Fg_TCfN6TXLOM2IU</a:t>
            </a:r>
          </a:p>
        </p:txBody>
      </p:sp>
      <p:sp>
        <p:nvSpPr>
          <p:cNvPr id="4" name="Pladsholder til slidenummer 3"/>
          <p:cNvSpPr>
            <a:spLocks noGrp="1"/>
          </p:cNvSpPr>
          <p:nvPr>
            <p:ph type="sldNum" sz="quarter" idx="5"/>
          </p:nvPr>
        </p:nvSpPr>
        <p:spPr/>
        <p:txBody>
          <a:bodyPr/>
          <a:lstStyle/>
          <a:p>
            <a:fld id="{BC484C3B-1DE0-4716-9C40-656C83D4A94D}" type="slidenum">
              <a:rPr lang="da-DK" smtClean="0"/>
              <a:t>2</a:t>
            </a:fld>
            <a:endParaRPr lang="da-DK"/>
          </a:p>
        </p:txBody>
      </p:sp>
    </p:spTree>
    <p:extLst>
      <p:ext uri="{BB962C8B-B14F-4D97-AF65-F5344CB8AC3E}">
        <p14:creationId xmlns:p14="http://schemas.microsoft.com/office/powerpoint/2010/main" val="3903647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BC484C3B-1DE0-4716-9C40-656C83D4A94D}" type="slidenum">
              <a:rPr lang="da-DK" smtClean="0"/>
              <a:t>3</a:t>
            </a:fld>
            <a:endParaRPr lang="da-DK"/>
          </a:p>
        </p:txBody>
      </p:sp>
    </p:spTree>
    <p:extLst>
      <p:ext uri="{BB962C8B-B14F-4D97-AF65-F5344CB8AC3E}">
        <p14:creationId xmlns:p14="http://schemas.microsoft.com/office/powerpoint/2010/main" val="3328721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9</a:t>
            </a:fld>
            <a:endParaRPr lang="da-DK"/>
          </a:p>
        </p:txBody>
      </p:sp>
    </p:spTree>
    <p:extLst>
      <p:ext uri="{BB962C8B-B14F-4D97-AF65-F5344CB8AC3E}">
        <p14:creationId xmlns:p14="http://schemas.microsoft.com/office/powerpoint/2010/main" val="2517636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10</a:t>
            </a:fld>
            <a:endParaRPr lang="da-DK"/>
          </a:p>
        </p:txBody>
      </p:sp>
    </p:spTree>
    <p:extLst>
      <p:ext uri="{BB962C8B-B14F-4D97-AF65-F5344CB8AC3E}">
        <p14:creationId xmlns:p14="http://schemas.microsoft.com/office/powerpoint/2010/main" val="3752769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Undersøg eller repeter elevernes viden om atmosfærens sammensætning (fordelingen er på næste slide)</a:t>
            </a:r>
          </a:p>
        </p:txBody>
      </p:sp>
      <p:sp>
        <p:nvSpPr>
          <p:cNvPr id="4" name="Pladsholder til slidenummer 3"/>
          <p:cNvSpPr>
            <a:spLocks noGrp="1"/>
          </p:cNvSpPr>
          <p:nvPr>
            <p:ph type="sldNum" sz="quarter" idx="5"/>
          </p:nvPr>
        </p:nvSpPr>
        <p:spPr/>
        <p:txBody>
          <a:bodyPr/>
          <a:lstStyle/>
          <a:p>
            <a:fld id="{3BD419F3-6B28-424A-92AC-0B6A1287DF94}" type="slidenum">
              <a:rPr lang="da-DK" smtClean="0"/>
              <a:t>11</a:t>
            </a:fld>
            <a:endParaRPr lang="da-DK"/>
          </a:p>
        </p:txBody>
      </p:sp>
    </p:spTree>
    <p:extLst>
      <p:ext uri="{BB962C8B-B14F-4D97-AF65-F5344CB8AC3E}">
        <p14:creationId xmlns:p14="http://schemas.microsoft.com/office/powerpoint/2010/main" val="2222317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12</a:t>
            </a:fld>
            <a:endParaRPr lang="da-DK"/>
          </a:p>
        </p:txBody>
      </p:sp>
    </p:spTree>
    <p:extLst>
      <p:ext uri="{BB962C8B-B14F-4D97-AF65-F5344CB8AC3E}">
        <p14:creationId xmlns:p14="http://schemas.microsoft.com/office/powerpoint/2010/main" val="2354910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285750" indent="-285750">
              <a:buFont typeface="Arial" panose="020B0604020202020204" pitchFamily="34" charset="0"/>
              <a:buChar char="•"/>
            </a:pPr>
            <a:r>
              <a:rPr lang="da-DK" dirty="0"/>
              <a:t>NO dannes ved forbrænding fx i bilers motorer</a:t>
            </a:r>
          </a:p>
          <a:p>
            <a:pPr marL="285750" indent="-285750">
              <a:buFont typeface="Arial" panose="020B0604020202020204" pitchFamily="34" charset="0"/>
              <a:buChar char="•"/>
            </a:pPr>
            <a:r>
              <a:rPr lang="da-DK" dirty="0"/>
              <a:t>NO omdannes i luften til NO</a:t>
            </a:r>
            <a:r>
              <a:rPr lang="da-DK" baseline="-25000" dirty="0"/>
              <a:t>2</a:t>
            </a:r>
            <a:r>
              <a:rPr lang="da-DK" dirty="0"/>
              <a:t>, og begge gasser omdannes til andre skadelige gasser i luften</a:t>
            </a:r>
          </a:p>
          <a:p>
            <a:pPr marL="285750" indent="-285750">
              <a:buFont typeface="Arial" panose="020B0604020202020204" pitchFamily="34" charset="0"/>
              <a:buChar char="•"/>
            </a:pPr>
            <a:r>
              <a:rPr lang="da-DK" dirty="0"/>
              <a:t>Der stilles krav til rensning af </a:t>
            </a:r>
            <a:r>
              <a:rPr lang="da-DK" dirty="0" err="1"/>
              <a:t>NO</a:t>
            </a:r>
            <a:r>
              <a:rPr lang="da-DK" baseline="-25000" dirty="0" err="1"/>
              <a:t>x</a:t>
            </a:r>
            <a:r>
              <a:rPr lang="da-DK" baseline="-25000" dirty="0"/>
              <a:t> </a:t>
            </a:r>
            <a:r>
              <a:rPr lang="da-DK" dirty="0"/>
              <a:t>på køretøjer, skibsmotorer, arbejdsmaskiner og kraftværker</a:t>
            </a:r>
          </a:p>
          <a:p>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13</a:t>
            </a:fld>
            <a:endParaRPr lang="da-DK"/>
          </a:p>
        </p:txBody>
      </p:sp>
    </p:spTree>
    <p:extLst>
      <p:ext uri="{BB962C8B-B14F-4D97-AF65-F5344CB8AC3E}">
        <p14:creationId xmlns:p14="http://schemas.microsoft.com/office/powerpoint/2010/main" val="2772850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14</a:t>
            </a:fld>
            <a:endParaRPr lang="da-DK"/>
          </a:p>
        </p:txBody>
      </p:sp>
    </p:spTree>
    <p:extLst>
      <p:ext uri="{BB962C8B-B14F-4D97-AF65-F5344CB8AC3E}">
        <p14:creationId xmlns:p14="http://schemas.microsoft.com/office/powerpoint/2010/main" val="3092595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slide">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B723657-D5E2-EA62-132E-0A12B8E4B493}"/>
              </a:ext>
            </a:extLst>
          </p:cNvPr>
          <p:cNvSpPr/>
          <p:nvPr userDrawn="1"/>
        </p:nvSpPr>
        <p:spPr>
          <a:xfrm>
            <a:off x="0" y="6421772"/>
            <a:ext cx="12192000" cy="436228"/>
          </a:xfrm>
          <a:prstGeom prst="rect">
            <a:avLst/>
          </a:prstGeom>
          <a:solidFill>
            <a:srgbClr val="22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ekstfelt 6">
            <a:extLst>
              <a:ext uri="{FF2B5EF4-FFF2-40B4-BE49-F238E27FC236}">
                <a16:creationId xmlns:a16="http://schemas.microsoft.com/office/drawing/2014/main" id="{985AF0A6-3756-C128-C241-DB12CCA91262}"/>
              </a:ext>
            </a:extLst>
          </p:cNvPr>
          <p:cNvSpPr txBox="1"/>
          <p:nvPr userDrawn="1"/>
        </p:nvSpPr>
        <p:spPr>
          <a:xfrm>
            <a:off x="10114085" y="6462000"/>
            <a:ext cx="3305908" cy="338554"/>
          </a:xfrm>
          <a:prstGeom prst="rect">
            <a:avLst/>
          </a:prstGeom>
          <a:noFill/>
        </p:spPr>
        <p:txBody>
          <a:bodyPr wrap="square" rtlCol="0">
            <a:spAutoFit/>
          </a:bodyPr>
          <a:lstStyle/>
          <a:p>
            <a:r>
              <a:rPr lang="da-DK" sz="1600" dirty="0">
                <a:solidFill>
                  <a:srgbClr val="FFE600"/>
                </a:solidFill>
                <a:latin typeface="BetonEF-Bold" pitchFamily="50" charset="0"/>
              </a:rPr>
              <a:t>Engineer</a:t>
            </a:r>
            <a:r>
              <a:rPr lang="da-DK" sz="1600" dirty="0">
                <a:solidFill>
                  <a:schemeClr val="bg1"/>
                </a:solidFill>
                <a:latin typeface="BetonEF-Bold" pitchFamily="50" charset="0"/>
              </a:rPr>
              <a:t> the future</a:t>
            </a:r>
          </a:p>
        </p:txBody>
      </p:sp>
      <p:pic>
        <p:nvPicPr>
          <p:cNvPr id="8" name="Billede 7" descr="Et billede, der indeholder person, udendørs, tøj, sky&#10;&#10;Automatisk genereret beskrivelse">
            <a:extLst>
              <a:ext uri="{FF2B5EF4-FFF2-40B4-BE49-F238E27FC236}">
                <a16:creationId xmlns:a16="http://schemas.microsoft.com/office/drawing/2014/main" id="{D8679D1D-E73B-458B-0898-248F02C9932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421772"/>
          </a:xfrm>
          <a:prstGeom prst="rect">
            <a:avLst/>
          </a:prstGeom>
        </p:spPr>
      </p:pic>
      <p:pic>
        <p:nvPicPr>
          <p:cNvPr id="5" name="Billede 4" descr="Et billede, der indeholder skilt/tegn, Trafikskilt, tekst, Font/skrifttype&#10;&#10;Automatisk genereret beskrivelse">
            <a:extLst>
              <a:ext uri="{FF2B5EF4-FFF2-40B4-BE49-F238E27FC236}">
                <a16:creationId xmlns:a16="http://schemas.microsoft.com/office/drawing/2014/main" id="{0A0547D6-7C33-6BC1-07CB-DAB8CADB52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917" y="6158420"/>
            <a:ext cx="725589" cy="625242"/>
          </a:xfrm>
          <a:prstGeom prst="rect">
            <a:avLst/>
          </a:prstGeom>
        </p:spPr>
      </p:pic>
    </p:spTree>
    <p:extLst>
      <p:ext uri="{BB962C8B-B14F-4D97-AF65-F5344CB8AC3E}">
        <p14:creationId xmlns:p14="http://schemas.microsoft.com/office/powerpoint/2010/main" val="2755465599"/>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56D9A9-2478-0346-E9DB-16BA4712F0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98F58E5F-9283-DF99-3C2B-51318695255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32C95B25-528A-AAEA-2B11-103A8D1756C4}"/>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5" name="Pladsholder til sidefod 4">
            <a:extLst>
              <a:ext uri="{FF2B5EF4-FFF2-40B4-BE49-F238E27FC236}">
                <a16:creationId xmlns:a16="http://schemas.microsoft.com/office/drawing/2014/main" id="{FEF20094-D28C-7C45-0E05-25B6B9818222}"/>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D1963A2A-8242-1385-F285-EC6F04E4E638}"/>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3703822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BA3B2D-3085-C3BF-299A-E565590815FD}"/>
              </a:ext>
            </a:extLst>
          </p:cNvPr>
          <p:cNvSpPr>
            <a:spLocks noGrp="1"/>
          </p:cNvSpPr>
          <p:nvPr>
            <p:ph type="title"/>
          </p:nvPr>
        </p:nvSpPr>
        <p:spPr>
          <a:xfrm>
            <a:off x="838200" y="365125"/>
            <a:ext cx="10515600" cy="1325563"/>
          </a:xfrm>
          <a:prstGeom prst="rect">
            <a:avLst/>
          </a:prstGeom>
        </p:spPr>
        <p:txBody>
          <a:bodyPr/>
          <a:lstStyle/>
          <a:p>
            <a:r>
              <a:rPr lang="da-DK" dirty="0"/>
              <a:t>Klik for at redigere titeltypografien i masteren</a:t>
            </a:r>
          </a:p>
        </p:txBody>
      </p:sp>
      <p:sp>
        <p:nvSpPr>
          <p:cNvPr id="3" name="Pladsholder til indhold 2">
            <a:extLst>
              <a:ext uri="{FF2B5EF4-FFF2-40B4-BE49-F238E27FC236}">
                <a16:creationId xmlns:a16="http://schemas.microsoft.com/office/drawing/2014/main" id="{07CAD51B-F216-8D00-954F-1190326A4BD3}"/>
              </a:ext>
            </a:extLst>
          </p:cNvPr>
          <p:cNvSpPr>
            <a:spLocks noGrp="1"/>
          </p:cNvSpPr>
          <p:nvPr>
            <p:ph idx="1"/>
          </p:nvPr>
        </p:nvSpPr>
        <p:spPr>
          <a:xfrm>
            <a:off x="838200" y="1825625"/>
            <a:ext cx="10515600" cy="4351338"/>
          </a:xfrm>
          <a:prstGeom prst="rect">
            <a:avLst/>
          </a:prstGeo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A64EA82-05CF-52E9-F167-4E672301AA94}"/>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5" name="Pladsholder til sidefod 4">
            <a:extLst>
              <a:ext uri="{FF2B5EF4-FFF2-40B4-BE49-F238E27FC236}">
                <a16:creationId xmlns:a16="http://schemas.microsoft.com/office/drawing/2014/main" id="{6126D3E9-6083-1660-F81A-59E134FFCBC1}"/>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9D3754D7-840C-CE10-D9DE-5DF3FDFEC686}"/>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2060739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77B24C-3843-31C6-A82D-0542B5B85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da-DK" dirty="0"/>
              <a:t>Klik for at redigere titeltypografien i masteren</a:t>
            </a:r>
          </a:p>
        </p:txBody>
      </p:sp>
      <p:sp>
        <p:nvSpPr>
          <p:cNvPr id="3" name="Pladsholder til tekst 2">
            <a:extLst>
              <a:ext uri="{FF2B5EF4-FFF2-40B4-BE49-F238E27FC236}">
                <a16:creationId xmlns:a16="http://schemas.microsoft.com/office/drawing/2014/main" id="{C882683B-3C61-2FBD-4FEA-13CFC1540C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Klik for at redigere teksttypografierne i masteren</a:t>
            </a:r>
          </a:p>
        </p:txBody>
      </p:sp>
      <p:sp>
        <p:nvSpPr>
          <p:cNvPr id="4" name="Pladsholder til dato 3">
            <a:extLst>
              <a:ext uri="{FF2B5EF4-FFF2-40B4-BE49-F238E27FC236}">
                <a16:creationId xmlns:a16="http://schemas.microsoft.com/office/drawing/2014/main" id="{F5D4F9AC-E621-28A4-BE2D-4ED7C17A2CE7}"/>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dirty="0"/>
          </a:p>
        </p:txBody>
      </p:sp>
      <p:sp>
        <p:nvSpPr>
          <p:cNvPr id="5" name="Pladsholder til sidefod 4">
            <a:extLst>
              <a:ext uri="{FF2B5EF4-FFF2-40B4-BE49-F238E27FC236}">
                <a16:creationId xmlns:a16="http://schemas.microsoft.com/office/drawing/2014/main" id="{40BC4482-6F31-0342-5D7B-856C31900090}"/>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7E5C3957-FFD4-46A0-1D6C-4C44A23F26C9}"/>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2376975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EBD3E7-D607-2D75-A186-88BAD6B9FF0D}"/>
              </a:ext>
            </a:extLst>
          </p:cNvPr>
          <p:cNvSpPr>
            <a:spLocks noGrp="1"/>
          </p:cNvSpPr>
          <p:nvPr>
            <p:ph type="title"/>
          </p:nvPr>
        </p:nvSpPr>
        <p:spPr>
          <a:xfrm>
            <a:off x="838200" y="365125"/>
            <a:ext cx="10515600" cy="1325563"/>
          </a:xfrm>
          <a:prstGeom prst="rect">
            <a:avLst/>
          </a:prstGeom>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D130924A-55A9-2AFE-5B2D-CADFBDB4E52A}"/>
              </a:ext>
            </a:extLst>
          </p:cNvPr>
          <p:cNvSpPr>
            <a:spLocks noGrp="1"/>
          </p:cNvSpPr>
          <p:nvPr>
            <p:ph sz="half" idx="1"/>
          </p:nvPr>
        </p:nvSpPr>
        <p:spPr>
          <a:xfrm>
            <a:off x="838200" y="1825625"/>
            <a:ext cx="5181600" cy="4351338"/>
          </a:xfrm>
          <a:prstGeom prst="rect">
            <a:avLst/>
          </a:prstGeom>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indhold 3">
            <a:extLst>
              <a:ext uri="{FF2B5EF4-FFF2-40B4-BE49-F238E27FC236}">
                <a16:creationId xmlns:a16="http://schemas.microsoft.com/office/drawing/2014/main" id="{31910CC9-8D3D-82F7-30F9-9E4DE53EC23A}"/>
              </a:ext>
            </a:extLst>
          </p:cNvPr>
          <p:cNvSpPr>
            <a:spLocks noGrp="1"/>
          </p:cNvSpPr>
          <p:nvPr>
            <p:ph sz="half" idx="2"/>
          </p:nvPr>
        </p:nvSpPr>
        <p:spPr>
          <a:xfrm>
            <a:off x="6172200" y="1825625"/>
            <a:ext cx="5181600" cy="4351338"/>
          </a:xfrm>
          <a:prstGeom prst="rect">
            <a:avLst/>
          </a:prstGeo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57709D7E-7D51-C30B-04E2-266B23E91101}"/>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6" name="Pladsholder til sidefod 5">
            <a:extLst>
              <a:ext uri="{FF2B5EF4-FFF2-40B4-BE49-F238E27FC236}">
                <a16:creationId xmlns:a16="http://schemas.microsoft.com/office/drawing/2014/main" id="{999B59BD-32C1-1196-3FF2-E44FB33319A7}"/>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7" name="Pladsholder til slidenummer 6">
            <a:extLst>
              <a:ext uri="{FF2B5EF4-FFF2-40B4-BE49-F238E27FC236}">
                <a16:creationId xmlns:a16="http://schemas.microsoft.com/office/drawing/2014/main" id="{705676A2-2301-8B5A-BF84-15F765B68916}"/>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4078507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FD562-4E11-F934-00CC-2499C148AA9E}"/>
              </a:ext>
            </a:extLst>
          </p:cNvPr>
          <p:cNvSpPr>
            <a:spLocks noGrp="1"/>
          </p:cNvSpPr>
          <p:nvPr>
            <p:ph type="title"/>
          </p:nvPr>
        </p:nvSpPr>
        <p:spPr>
          <a:xfrm>
            <a:off x="839788" y="365125"/>
            <a:ext cx="10515600" cy="1325563"/>
          </a:xfrm>
          <a:prstGeom prst="rect">
            <a:avLst/>
          </a:prstGeo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E0DE134-8EED-3C90-658E-F4A19F7D3D7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C5D4877A-09B4-E0B0-A4FE-F416A6BBD1FB}"/>
              </a:ext>
            </a:extLst>
          </p:cNvPr>
          <p:cNvSpPr>
            <a:spLocks noGrp="1"/>
          </p:cNvSpPr>
          <p:nvPr>
            <p:ph sz="half" idx="2"/>
          </p:nvPr>
        </p:nvSpPr>
        <p:spPr>
          <a:xfrm>
            <a:off x="839788" y="2505075"/>
            <a:ext cx="5157787" cy="3684588"/>
          </a:xfrm>
          <a:prstGeom prst="rect">
            <a:avLst/>
          </a:prstGeo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CD985DC3-07F9-7475-E081-9A67848E267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ED6EE08E-8729-2E4C-70A0-0A9F6CEFE9AA}"/>
              </a:ext>
            </a:extLst>
          </p:cNvPr>
          <p:cNvSpPr>
            <a:spLocks noGrp="1"/>
          </p:cNvSpPr>
          <p:nvPr>
            <p:ph sz="quarter" idx="4"/>
          </p:nvPr>
        </p:nvSpPr>
        <p:spPr>
          <a:xfrm>
            <a:off x="6172200" y="2505075"/>
            <a:ext cx="5183188" cy="3684588"/>
          </a:xfrm>
          <a:prstGeom prst="rect">
            <a:avLst/>
          </a:prstGeo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E3450F13-D61E-CB21-E193-73C9A21F6B84}"/>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8" name="Pladsholder til sidefod 7">
            <a:extLst>
              <a:ext uri="{FF2B5EF4-FFF2-40B4-BE49-F238E27FC236}">
                <a16:creationId xmlns:a16="http://schemas.microsoft.com/office/drawing/2014/main" id="{48B453DB-2472-0A95-4477-7C71672870E1}"/>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9" name="Pladsholder til slidenummer 8">
            <a:extLst>
              <a:ext uri="{FF2B5EF4-FFF2-40B4-BE49-F238E27FC236}">
                <a16:creationId xmlns:a16="http://schemas.microsoft.com/office/drawing/2014/main" id="{7F7A2ECE-EFA7-EF1B-C606-52CEA63521E8}"/>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14849635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C226E0-82D7-A53C-4889-8C4ED3406F03}"/>
              </a:ext>
            </a:extLst>
          </p:cNvPr>
          <p:cNvSpPr>
            <a:spLocks noGrp="1"/>
          </p:cNvSpPr>
          <p:nvPr>
            <p:ph type="title"/>
          </p:nvPr>
        </p:nvSpPr>
        <p:spPr>
          <a:xfrm>
            <a:off x="838200" y="365125"/>
            <a:ext cx="10515600" cy="1325563"/>
          </a:xfrm>
          <a:prstGeom prst="rect">
            <a:avLst/>
          </a:prstGeom>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ECEB01DC-D4D7-E86E-77C4-E230F9308A0A}"/>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4" name="Pladsholder til sidefod 3">
            <a:extLst>
              <a:ext uri="{FF2B5EF4-FFF2-40B4-BE49-F238E27FC236}">
                <a16:creationId xmlns:a16="http://schemas.microsoft.com/office/drawing/2014/main" id="{806234F6-C373-5F27-9E8F-E28D26C0C281}"/>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5" name="Pladsholder til slidenummer 4">
            <a:extLst>
              <a:ext uri="{FF2B5EF4-FFF2-40B4-BE49-F238E27FC236}">
                <a16:creationId xmlns:a16="http://schemas.microsoft.com/office/drawing/2014/main" id="{937C949D-6398-DBA6-89F4-1A1517D4D58B}"/>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3631626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15FC584F-D275-256D-4620-476239D24606}"/>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3" name="Pladsholder til sidefod 2">
            <a:extLst>
              <a:ext uri="{FF2B5EF4-FFF2-40B4-BE49-F238E27FC236}">
                <a16:creationId xmlns:a16="http://schemas.microsoft.com/office/drawing/2014/main" id="{EA49C971-5718-ABAC-0DD2-9B3BCE2ED184}"/>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4" name="Pladsholder til slidenummer 3">
            <a:extLst>
              <a:ext uri="{FF2B5EF4-FFF2-40B4-BE49-F238E27FC236}">
                <a16:creationId xmlns:a16="http://schemas.microsoft.com/office/drawing/2014/main" id="{EEABE769-E4BC-A8E8-356F-BC91034B31D7}"/>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889282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FB5A0F-B451-8480-1169-92F4D9CC514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90FC75EC-5A27-1F18-449C-E65CBD9BE7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5ABDEB18-10A6-A553-FE5E-14E8798C8A3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387B816D-6B77-5755-25B7-B0F87CFF32F7}"/>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6" name="Pladsholder til sidefod 5">
            <a:extLst>
              <a:ext uri="{FF2B5EF4-FFF2-40B4-BE49-F238E27FC236}">
                <a16:creationId xmlns:a16="http://schemas.microsoft.com/office/drawing/2014/main" id="{687F0733-D9B1-42A8-1B10-A19CAEEEAA5A}"/>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7" name="Pladsholder til slidenummer 6">
            <a:extLst>
              <a:ext uri="{FF2B5EF4-FFF2-40B4-BE49-F238E27FC236}">
                <a16:creationId xmlns:a16="http://schemas.microsoft.com/office/drawing/2014/main" id="{DB77AB7D-737B-7839-94E8-49540AD28137}"/>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614366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027F72-73C2-49C3-7DF6-003E218F91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da-DK" dirty="0"/>
              <a:t>Klik for at redigere titeltypografien i masteren</a:t>
            </a:r>
          </a:p>
        </p:txBody>
      </p:sp>
      <p:sp>
        <p:nvSpPr>
          <p:cNvPr id="3" name="Pladsholder til billede 2">
            <a:extLst>
              <a:ext uri="{FF2B5EF4-FFF2-40B4-BE49-F238E27FC236}">
                <a16:creationId xmlns:a16="http://schemas.microsoft.com/office/drawing/2014/main" id="{58B16253-DACF-38C2-CDCE-5ACBDD4DA9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5D597942-F000-81E6-61D5-1F3581F2A3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dirty="0"/>
              <a:t>Klik for at redigere teksttypografierne i masteren</a:t>
            </a:r>
          </a:p>
        </p:txBody>
      </p:sp>
      <p:sp>
        <p:nvSpPr>
          <p:cNvPr id="5" name="Pladsholder til dato 4">
            <a:extLst>
              <a:ext uri="{FF2B5EF4-FFF2-40B4-BE49-F238E27FC236}">
                <a16:creationId xmlns:a16="http://schemas.microsoft.com/office/drawing/2014/main" id="{CD544B83-C954-AABA-8D23-CF006A504926}"/>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6" name="Pladsholder til sidefod 5">
            <a:extLst>
              <a:ext uri="{FF2B5EF4-FFF2-40B4-BE49-F238E27FC236}">
                <a16:creationId xmlns:a16="http://schemas.microsoft.com/office/drawing/2014/main" id="{57743EEA-2531-CF26-75F5-4159A128F790}"/>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7" name="Pladsholder til slidenummer 6">
            <a:extLst>
              <a:ext uri="{FF2B5EF4-FFF2-40B4-BE49-F238E27FC236}">
                <a16:creationId xmlns:a16="http://schemas.microsoft.com/office/drawing/2014/main" id="{66A60EE9-278E-69E1-40AE-67534863CB1F}"/>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11682003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8C272-C1B9-7FC7-F682-D9D1CD5F37FF}"/>
              </a:ext>
            </a:extLst>
          </p:cNvPr>
          <p:cNvSpPr>
            <a:spLocks noGrp="1"/>
          </p:cNvSpPr>
          <p:nvPr>
            <p:ph type="title"/>
          </p:nvPr>
        </p:nvSpPr>
        <p:spPr>
          <a:xfrm>
            <a:off x="838200" y="365125"/>
            <a:ext cx="10515600" cy="1325563"/>
          </a:xfrm>
          <a:prstGeom prst="rect">
            <a:avLst/>
          </a:prstGeom>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B8E4F044-172F-76B9-72E1-3C114F55C208}"/>
              </a:ext>
            </a:extLst>
          </p:cNvPr>
          <p:cNvSpPr>
            <a:spLocks noGrp="1"/>
          </p:cNvSpPr>
          <p:nvPr>
            <p:ph type="body" orient="vert" idx="1"/>
          </p:nvPr>
        </p:nvSpPr>
        <p:spPr>
          <a:xfrm>
            <a:off x="838200" y="1825625"/>
            <a:ext cx="10515600" cy="4351338"/>
          </a:xfrm>
          <a:prstGeom prst="rect">
            <a:avLst/>
          </a:prstGeo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F1FE038-9FFA-A552-2FBF-B0A4DD590127}"/>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5" name="Pladsholder til sidefod 4">
            <a:extLst>
              <a:ext uri="{FF2B5EF4-FFF2-40B4-BE49-F238E27FC236}">
                <a16:creationId xmlns:a16="http://schemas.microsoft.com/office/drawing/2014/main" id="{E4632C6B-EA3E-4A57-BD09-48978F69848A}"/>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A8238BEE-1244-BBAE-5160-884EABA724AA}"/>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1771406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95325" y="294791"/>
            <a:ext cx="8265795" cy="923183"/>
          </a:xfrm>
        </p:spPr>
        <p:txBody>
          <a:bodyPr anchor="t" anchorCtr="0"/>
          <a:lstStyle>
            <a:lvl1pPr>
              <a:defRPr>
                <a:solidFill>
                  <a:srgbClr val="224B5A"/>
                </a:solidFill>
              </a:defRPr>
            </a:lvl1pPr>
          </a:lstStyle>
          <a:p>
            <a:r>
              <a:rPr lang="da-DK" dirty="0"/>
              <a:t>Klik for at redigere i master</a:t>
            </a:r>
          </a:p>
        </p:txBody>
      </p:sp>
      <p:sp>
        <p:nvSpPr>
          <p:cNvPr id="3" name="Pladsholder til indhold 2"/>
          <p:cNvSpPr>
            <a:spLocks noGrp="1"/>
          </p:cNvSpPr>
          <p:nvPr>
            <p:ph idx="1"/>
          </p:nvPr>
        </p:nvSpPr>
        <p:spPr/>
        <p:txBody>
          <a:bodyPr/>
          <a:lstStyle>
            <a:lvl1pPr>
              <a:defRPr sz="1700">
                <a:latin typeface="Work Sans" pitchFamily="2" charset="0"/>
              </a:defRPr>
            </a:lvl1pPr>
            <a:lvl2pPr>
              <a:defRPr sz="1700">
                <a:latin typeface="Work Sans" pitchFamily="2" charset="0"/>
              </a:defRPr>
            </a:lvl2pPr>
            <a:lvl3pPr>
              <a:defRPr sz="1700">
                <a:latin typeface="Work Sans" pitchFamily="2" charset="0"/>
              </a:defRPr>
            </a:lvl3pPr>
            <a:lvl4pPr>
              <a:defRPr sz="1700">
                <a:latin typeface="Work Sans" pitchFamily="2" charset="0"/>
              </a:defRPr>
            </a:lvl4pPr>
            <a:lvl5pPr>
              <a:defRPr sz="1700">
                <a:latin typeface="Work Sans" pitchFamily="2" charset="0"/>
              </a:defRPr>
            </a:lvl5p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109547516"/>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9F912191-B94C-D2C4-40E8-4B860C776408}"/>
              </a:ext>
            </a:extLst>
          </p:cNvPr>
          <p:cNvSpPr>
            <a:spLocks noGrp="1"/>
          </p:cNvSpPr>
          <p:nvPr>
            <p:ph type="title" orient="vert"/>
          </p:nvPr>
        </p:nvSpPr>
        <p:spPr>
          <a:xfrm>
            <a:off x="8724900" y="365125"/>
            <a:ext cx="2628900" cy="5811838"/>
          </a:xfrm>
          <a:prstGeom prst="rect">
            <a:avLst/>
          </a:prstGeo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668C3B32-E932-6B02-0BCA-886A3423F55B}"/>
              </a:ext>
            </a:extLst>
          </p:cNvPr>
          <p:cNvSpPr>
            <a:spLocks noGrp="1"/>
          </p:cNvSpPr>
          <p:nvPr>
            <p:ph type="body" orient="vert" idx="1"/>
          </p:nvPr>
        </p:nvSpPr>
        <p:spPr>
          <a:xfrm>
            <a:off x="838200" y="365125"/>
            <a:ext cx="7734300" cy="5811838"/>
          </a:xfrm>
          <a:prstGeom prst="rect">
            <a:avLst/>
          </a:prstGeo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546BDB8-E71A-3EF1-4620-63F6EB2559BF}"/>
              </a:ext>
            </a:extLst>
          </p:cNvPr>
          <p:cNvSpPr>
            <a:spLocks noGrp="1"/>
          </p:cNvSpPr>
          <p:nvPr>
            <p:ph type="dt" sz="half" idx="10"/>
          </p:nvPr>
        </p:nvSpPr>
        <p:spPr>
          <a:xfrm>
            <a:off x="838200" y="6356350"/>
            <a:ext cx="2743200" cy="365125"/>
          </a:xfrm>
          <a:prstGeom prst="rect">
            <a:avLst/>
          </a:prstGeom>
        </p:spPr>
        <p:txBody>
          <a:bodyPr/>
          <a:lstStyle/>
          <a:p>
            <a:fld id="{A7A4D8FD-F246-4876-8828-BBBB40DF38D2}" type="datetimeFigureOut">
              <a:rPr lang="da-DK" smtClean="0"/>
              <a:t>13-08-2026</a:t>
            </a:fld>
            <a:endParaRPr lang="da-DK"/>
          </a:p>
        </p:txBody>
      </p:sp>
      <p:sp>
        <p:nvSpPr>
          <p:cNvPr id="5" name="Pladsholder til sidefod 4">
            <a:extLst>
              <a:ext uri="{FF2B5EF4-FFF2-40B4-BE49-F238E27FC236}">
                <a16:creationId xmlns:a16="http://schemas.microsoft.com/office/drawing/2014/main" id="{D221B96E-D8E3-7326-7241-CEC76C4B7EB8}"/>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4A6CB550-788C-302E-1FD2-5BD75F155703}"/>
              </a:ext>
            </a:extLst>
          </p:cNvPr>
          <p:cNvSpPr>
            <a:spLocks noGrp="1"/>
          </p:cNvSpPr>
          <p:nvPr>
            <p:ph type="sldNum" sz="quarter" idx="12"/>
          </p:nvPr>
        </p:nvSpPr>
        <p:spPr>
          <a:xfrm>
            <a:off x="8610600" y="6356350"/>
            <a:ext cx="2743200" cy="365125"/>
          </a:xfrm>
          <a:prstGeom prst="rect">
            <a:avLst/>
          </a:prstGeom>
        </p:spPr>
        <p:txBody>
          <a:bodyPr/>
          <a:lstStyle/>
          <a:p>
            <a:fld id="{01D3B057-A9A4-472A-92E9-BD2A5C699D94}" type="slidenum">
              <a:rPr lang="da-DK" smtClean="0"/>
              <a:t>‹nr.›</a:t>
            </a:fld>
            <a:endParaRPr lang="da-DK"/>
          </a:p>
        </p:txBody>
      </p:sp>
    </p:spTree>
    <p:extLst>
      <p:ext uri="{BB962C8B-B14F-4D97-AF65-F5344CB8AC3E}">
        <p14:creationId xmlns:p14="http://schemas.microsoft.com/office/powerpoint/2010/main" val="378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Klik for at redigere i master</a:t>
            </a:r>
          </a:p>
        </p:txBody>
      </p:sp>
    </p:spTree>
    <p:extLst>
      <p:ext uri="{BB962C8B-B14F-4D97-AF65-F5344CB8AC3E}">
        <p14:creationId xmlns:p14="http://schemas.microsoft.com/office/powerpoint/2010/main" val="3610722570"/>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6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318782" y="393143"/>
            <a:ext cx="1147465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318782" y="1567242"/>
            <a:ext cx="1149306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dirty="0"/>
          </a:p>
        </p:txBody>
      </p:sp>
    </p:spTree>
    <p:extLst>
      <p:ext uri="{BB962C8B-B14F-4D97-AF65-F5344CB8AC3E}">
        <p14:creationId xmlns:p14="http://schemas.microsoft.com/office/powerpoint/2010/main" val="2462240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EIS-13">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2"/>
            <a:ext cx="3657602" cy="6285702"/>
          </a:xfrm>
          <a:prstGeom prst="rect">
            <a:avLst/>
          </a:prstGeom>
        </p:spPr>
      </p:pic>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dirty="0"/>
          </a:p>
        </p:txBody>
      </p:sp>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skilt/tegn, Trafikskilt, tekst, Font/skrifttype&#10;&#10;Automatisk genereret beskrivelse">
            <a:extLst>
              <a:ext uri="{FF2B5EF4-FFF2-40B4-BE49-F238E27FC236}">
                <a16:creationId xmlns:a16="http://schemas.microsoft.com/office/drawing/2014/main" id="{CEDF9ADB-3FE9-0431-2226-139169E487F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917" y="6158420"/>
            <a:ext cx="725589" cy="625242"/>
          </a:xfrm>
          <a:prstGeom prst="rect">
            <a:avLst/>
          </a:prstGeom>
        </p:spPr>
      </p:pic>
    </p:spTree>
    <p:extLst>
      <p:ext uri="{BB962C8B-B14F-4D97-AF65-F5344CB8AC3E}">
        <p14:creationId xmlns:p14="http://schemas.microsoft.com/office/powerpoint/2010/main" val="2999555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EIS-14">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DF31FA76-5DB3-38F5-9893-9BA3FCE102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1"/>
            <a:ext cx="3659409" cy="6271403"/>
          </a:xfrm>
          <a:prstGeom prst="rect">
            <a:avLst/>
          </a:prstGeom>
        </p:spPr>
      </p:pic>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dirty="0"/>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3" name="Billede 2" descr="Et billede, der indeholder skilt/tegn, Trafikskilt, tekst, Font/skrifttype&#10;&#10;Automatisk genereret beskrivelse">
            <a:extLst>
              <a:ext uri="{FF2B5EF4-FFF2-40B4-BE49-F238E27FC236}">
                <a16:creationId xmlns:a16="http://schemas.microsoft.com/office/drawing/2014/main" id="{984C5DE2-BB3C-6072-3ACF-B30AE06823E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917" y="6158420"/>
            <a:ext cx="725589" cy="625242"/>
          </a:xfrm>
          <a:prstGeom prst="rect">
            <a:avLst/>
          </a:prstGeom>
        </p:spPr>
      </p:pic>
    </p:spTree>
    <p:extLst>
      <p:ext uri="{BB962C8B-B14F-4D97-AF65-F5344CB8AC3E}">
        <p14:creationId xmlns:p14="http://schemas.microsoft.com/office/powerpoint/2010/main" val="39682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Pige1">
    <p:spTree>
      <p:nvGrpSpPr>
        <p:cNvPr id="1" name=""/>
        <p:cNvGrpSpPr/>
        <p:nvPr/>
      </p:nvGrpSpPr>
      <p:grpSpPr>
        <a:xfrm>
          <a:off x="0" y="0"/>
          <a:ext cx="0" cy="0"/>
          <a:chOff x="0" y="0"/>
          <a:chExt cx="0" cy="0"/>
        </a:xfrm>
      </p:grpSpPr>
      <p:sp>
        <p:nvSpPr>
          <p:cNvPr id="9" name="Pladsholder til tekst 4"/>
          <p:cNvSpPr>
            <a:spLocks noGrp="1"/>
          </p:cNvSpPr>
          <p:nvPr>
            <p:ph type="body" sz="quarter" idx="10"/>
          </p:nvPr>
        </p:nvSpPr>
        <p:spPr>
          <a:xfrm>
            <a:off x="4654864"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10" name="Pladsholder til indhold 3"/>
          <p:cNvSpPr>
            <a:spLocks noGrp="1"/>
          </p:cNvSpPr>
          <p:nvPr>
            <p:ph sz="half" idx="2"/>
          </p:nvPr>
        </p:nvSpPr>
        <p:spPr>
          <a:xfrm>
            <a:off x="4636459" y="1844825"/>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Ansigt, person, tøj, pige&#10;&#10;Automatisk genereret beskrivelse">
            <a:extLst>
              <a:ext uri="{FF2B5EF4-FFF2-40B4-BE49-F238E27FC236}">
                <a16:creationId xmlns:a16="http://schemas.microsoft.com/office/drawing/2014/main" id="{F21A2CC2-1A65-C850-F141-9EDAB641FC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3642516" cy="6272784"/>
          </a:xfrm>
          <a:prstGeom prst="rect">
            <a:avLst/>
          </a:prstGeom>
        </p:spPr>
      </p:pic>
      <p:pic>
        <p:nvPicPr>
          <p:cNvPr id="3" name="Billede 2" descr="Et billede, der indeholder skilt/tegn, Trafikskilt, tekst, Font/skrifttype&#10;&#10;Automatisk genereret beskrivelse">
            <a:extLst>
              <a:ext uri="{FF2B5EF4-FFF2-40B4-BE49-F238E27FC236}">
                <a16:creationId xmlns:a16="http://schemas.microsoft.com/office/drawing/2014/main" id="{B9588402-C000-3483-C0B4-1C6F0E315E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917" y="6158420"/>
            <a:ext cx="725589" cy="625242"/>
          </a:xfrm>
          <a:prstGeom prst="rect">
            <a:avLst/>
          </a:prstGeom>
        </p:spPr>
      </p:pic>
    </p:spTree>
    <p:extLst>
      <p:ext uri="{BB962C8B-B14F-4D97-AF65-F5344CB8AC3E}">
        <p14:creationId xmlns:p14="http://schemas.microsoft.com/office/powerpoint/2010/main" val="545651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EIS-12">
    <p:spTree>
      <p:nvGrpSpPr>
        <p:cNvPr id="1" name=""/>
        <p:cNvGrpSpPr/>
        <p:nvPr/>
      </p:nvGrpSpPr>
      <p:grpSpPr>
        <a:xfrm>
          <a:off x="0" y="0"/>
          <a:ext cx="0" cy="0"/>
          <a:chOff x="0" y="0"/>
          <a:chExt cx="0" cy="0"/>
        </a:xfrm>
      </p:grpSpPr>
      <p:sp>
        <p:nvSpPr>
          <p:cNvPr id="9" name="Pladsholder til tekst 4"/>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6AA21527-CDD9-4CA0-A575-7D36E6CAE8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3653632" cy="6278880"/>
          </a:xfrm>
          <a:prstGeom prst="rect">
            <a:avLst/>
          </a:prstGeom>
        </p:spPr>
      </p:pic>
      <p:sp>
        <p:nvSpPr>
          <p:cNvPr id="12" name="Pladsholder til indhold 3">
            <a:extLst>
              <a:ext uri="{FF2B5EF4-FFF2-40B4-BE49-F238E27FC236}">
                <a16:creationId xmlns:a16="http://schemas.microsoft.com/office/drawing/2014/main" id="{ECAA85A9-1FD9-4280-BF8E-F7088E29DC5E}"/>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Trade Gothic LT Std" panose="00000500000000000000" pitchFamily="50"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skilt/tegn, Trafikskilt, tekst, Font/skrifttype&#10;&#10;Automatisk genereret beskrivelse">
            <a:extLst>
              <a:ext uri="{FF2B5EF4-FFF2-40B4-BE49-F238E27FC236}">
                <a16:creationId xmlns:a16="http://schemas.microsoft.com/office/drawing/2014/main" id="{77F20DDE-AE3F-ACB6-A8CF-38180C8704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917" y="6158420"/>
            <a:ext cx="725589" cy="625242"/>
          </a:xfrm>
          <a:prstGeom prst="rect">
            <a:avLst/>
          </a:prstGeom>
        </p:spPr>
      </p:pic>
    </p:spTree>
    <p:extLst>
      <p:ext uri="{BB962C8B-B14F-4D97-AF65-F5344CB8AC3E}">
        <p14:creationId xmlns:p14="http://schemas.microsoft.com/office/powerpoint/2010/main" val="123477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EIS-12">
    <p:spTree>
      <p:nvGrpSpPr>
        <p:cNvPr id="1" name=""/>
        <p:cNvGrpSpPr/>
        <p:nvPr/>
      </p:nvGrpSpPr>
      <p:grpSpPr>
        <a:xfrm>
          <a:off x="0" y="0"/>
          <a:ext cx="0" cy="0"/>
          <a:chOff x="0" y="0"/>
          <a:chExt cx="0" cy="0"/>
        </a:xfrm>
      </p:grpSpPr>
      <p:sp>
        <p:nvSpPr>
          <p:cNvPr id="9" name="Pladsholder til tekst 4"/>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6AA21527-CDD9-4CA0-A575-7D36E6CAE8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3653632" cy="6278880"/>
          </a:xfrm>
          <a:prstGeom prst="rect">
            <a:avLst/>
          </a:prstGeom>
        </p:spPr>
      </p:pic>
      <p:sp>
        <p:nvSpPr>
          <p:cNvPr id="12" name="Pladsholder til indhold 3">
            <a:extLst>
              <a:ext uri="{FF2B5EF4-FFF2-40B4-BE49-F238E27FC236}">
                <a16:creationId xmlns:a16="http://schemas.microsoft.com/office/drawing/2014/main" id="{ECAA85A9-1FD9-4280-BF8E-F7088E29DC5E}"/>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Trade Gothic LT Std" panose="00000500000000000000" pitchFamily="50"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dirty="0"/>
          </a:p>
        </p:txBody>
      </p:sp>
      <p:pic>
        <p:nvPicPr>
          <p:cNvPr id="5" name="Billede 4">
            <a:extLst>
              <a:ext uri="{FF2B5EF4-FFF2-40B4-BE49-F238E27FC236}">
                <a16:creationId xmlns:a16="http://schemas.microsoft.com/office/drawing/2014/main" id="{BBC18D90-7BF9-BAEE-351B-FBFF230332C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0" y="0"/>
            <a:ext cx="3653632" cy="6278880"/>
          </a:xfrm>
          <a:prstGeom prst="rect">
            <a:avLst/>
          </a:prstGeom>
        </p:spPr>
      </p:pic>
      <p:pic>
        <p:nvPicPr>
          <p:cNvPr id="2" name="Billede 1" descr="Et billede, der indeholder skilt/tegn, Trafikskilt, tekst, Font/skrifttype&#10;&#10;Automatisk genereret beskrivelse">
            <a:extLst>
              <a:ext uri="{FF2B5EF4-FFF2-40B4-BE49-F238E27FC236}">
                <a16:creationId xmlns:a16="http://schemas.microsoft.com/office/drawing/2014/main" id="{77F20DDE-AE3F-ACB6-A8CF-38180C8704C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09917" y="6158420"/>
            <a:ext cx="725589" cy="625242"/>
          </a:xfrm>
          <a:prstGeom prst="rect">
            <a:avLst/>
          </a:prstGeom>
        </p:spPr>
      </p:pic>
    </p:spTree>
    <p:extLst>
      <p:ext uri="{BB962C8B-B14F-4D97-AF65-F5344CB8AC3E}">
        <p14:creationId xmlns:p14="http://schemas.microsoft.com/office/powerpoint/2010/main" val="2933101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695325" y="176035"/>
            <a:ext cx="10801350" cy="923183"/>
          </a:xfrm>
          <a:prstGeom prst="rect">
            <a:avLst/>
          </a:prstGeom>
        </p:spPr>
        <p:txBody>
          <a:bodyPr vert="horz" lIns="0" tIns="108000" rIns="91440" bIns="45720" rtlCol="0" anchor="ctr">
            <a:noAutofit/>
          </a:bodyPr>
          <a:lstStyle/>
          <a:p>
            <a:r>
              <a:rPr lang="da-DK" dirty="0"/>
              <a:t>Klik for at redigere i master</a:t>
            </a:r>
          </a:p>
        </p:txBody>
      </p:sp>
      <p:sp>
        <p:nvSpPr>
          <p:cNvPr id="3" name="Pladsholder til tekst 2"/>
          <p:cNvSpPr>
            <a:spLocks noGrp="1"/>
          </p:cNvSpPr>
          <p:nvPr>
            <p:ph type="body" idx="1"/>
          </p:nvPr>
        </p:nvSpPr>
        <p:spPr>
          <a:xfrm>
            <a:off x="695325" y="1332000"/>
            <a:ext cx="8101013" cy="4248000"/>
          </a:xfrm>
          <a:prstGeom prst="rect">
            <a:avLst/>
          </a:prstGeom>
        </p:spPr>
        <p:txBody>
          <a:bodyPr vert="horz" lIns="0" tIns="45720" rIns="91440" bIns="45720" rtlCol="0">
            <a:no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Rektangel 3">
            <a:extLst>
              <a:ext uri="{FF2B5EF4-FFF2-40B4-BE49-F238E27FC236}">
                <a16:creationId xmlns:a16="http://schemas.microsoft.com/office/drawing/2014/main" id="{2631930D-6E52-99ED-0EB5-A2032B27A027}"/>
              </a:ext>
            </a:extLst>
          </p:cNvPr>
          <p:cNvSpPr/>
          <p:nvPr userDrawn="1"/>
        </p:nvSpPr>
        <p:spPr>
          <a:xfrm>
            <a:off x="0" y="6272463"/>
            <a:ext cx="12192000" cy="585537"/>
          </a:xfrm>
          <a:prstGeom prst="rect">
            <a:avLst/>
          </a:prstGeom>
          <a:solidFill>
            <a:srgbClr val="22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Tekstfelt 5">
            <a:extLst>
              <a:ext uri="{FF2B5EF4-FFF2-40B4-BE49-F238E27FC236}">
                <a16:creationId xmlns:a16="http://schemas.microsoft.com/office/drawing/2014/main" id="{B9B4740B-8C55-DE43-AA64-60BB8E7184D9}"/>
              </a:ext>
            </a:extLst>
          </p:cNvPr>
          <p:cNvSpPr txBox="1"/>
          <p:nvPr userDrawn="1"/>
        </p:nvSpPr>
        <p:spPr>
          <a:xfrm>
            <a:off x="10114085" y="6395953"/>
            <a:ext cx="3305908" cy="338554"/>
          </a:xfrm>
          <a:prstGeom prst="rect">
            <a:avLst/>
          </a:prstGeom>
          <a:noFill/>
        </p:spPr>
        <p:txBody>
          <a:bodyPr wrap="square" rtlCol="0">
            <a:spAutoFit/>
          </a:bodyPr>
          <a:lstStyle/>
          <a:p>
            <a:r>
              <a:rPr lang="da-DK" sz="1600" dirty="0">
                <a:solidFill>
                  <a:srgbClr val="FFE600"/>
                </a:solidFill>
                <a:latin typeface="BetonEF-Bold" pitchFamily="50" charset="0"/>
              </a:rPr>
              <a:t>Engineer</a:t>
            </a:r>
            <a:r>
              <a:rPr lang="da-DK" sz="1600" dirty="0">
                <a:solidFill>
                  <a:schemeClr val="bg1"/>
                </a:solidFill>
                <a:latin typeface="BetonEF-Bold" pitchFamily="50" charset="0"/>
              </a:rPr>
              <a:t> the future</a:t>
            </a:r>
          </a:p>
        </p:txBody>
      </p:sp>
      <p:pic>
        <p:nvPicPr>
          <p:cNvPr id="10" name="Billede 9" descr="Et billede, der indeholder skilt/tegn, Trafikskilt, tekst, Font/skrifttype&#10;&#10;Automatisk genereret beskrivelse">
            <a:extLst>
              <a:ext uri="{FF2B5EF4-FFF2-40B4-BE49-F238E27FC236}">
                <a16:creationId xmlns:a16="http://schemas.microsoft.com/office/drawing/2014/main" id="{191415B1-BA83-45D6-6ED2-475E917DB19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09917" y="6158420"/>
            <a:ext cx="725589" cy="625242"/>
          </a:xfrm>
          <a:prstGeom prst="rect">
            <a:avLst/>
          </a:prstGeom>
        </p:spPr>
      </p:pic>
    </p:spTree>
    <p:extLst>
      <p:ext uri="{BB962C8B-B14F-4D97-AF65-F5344CB8AC3E}">
        <p14:creationId xmlns:p14="http://schemas.microsoft.com/office/powerpoint/2010/main" val="1651560119"/>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4" r:id="rId3"/>
    <p:sldLayoutId id="2147483674" r:id="rId4"/>
    <p:sldLayoutId id="2147483675" r:id="rId5"/>
    <p:sldLayoutId id="2147483676" r:id="rId6"/>
    <p:sldLayoutId id="2147483677" r:id="rId7"/>
    <p:sldLayoutId id="2147483678" r:id="rId8"/>
    <p:sldLayoutId id="2147483679" r:id="rId9"/>
  </p:sldLayoutIdLst>
  <p:transition>
    <p:fade/>
  </p:transition>
  <p:hf hdr="0"/>
  <p:txStyles>
    <p:titleStyle>
      <a:lvl1pPr algn="l" defTabSz="914377" rtl="0" eaLnBrk="1" latinLnBrk="0" hangingPunct="1">
        <a:lnSpc>
          <a:spcPct val="90000"/>
        </a:lnSpc>
        <a:spcBef>
          <a:spcPct val="0"/>
        </a:spcBef>
        <a:buNone/>
        <a:defRPr sz="4400" b="0" kern="1200">
          <a:solidFill>
            <a:srgbClr val="587F8A"/>
          </a:solidFill>
          <a:latin typeface="BetonEF-Bold" panose="02000503040000020003"/>
          <a:ea typeface="+mj-ea"/>
          <a:cs typeface="+mj-cs"/>
        </a:defRPr>
      </a:lvl1pPr>
    </p:titleStyle>
    <p:bodyStyle>
      <a:lvl1pPr marL="179388" indent="-179388" algn="l" defTabSz="914377"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1pPr>
      <a:lvl2pPr marL="358775" indent="-179388" algn="l" defTabSz="914377" rtl="0" eaLnBrk="1" latinLnBrk="0" hangingPunct="1">
        <a:lnSpc>
          <a:spcPct val="100000"/>
        </a:lnSpc>
        <a:spcBef>
          <a:spcPts val="0"/>
        </a:spcBef>
        <a:spcAft>
          <a:spcPts val="1200"/>
        </a:spcAft>
        <a:buFont typeface="Calibri" panose="020F0502020204030204" pitchFamily="34" charset="0"/>
        <a:buChar char="◦"/>
        <a:defRPr sz="1800" kern="1200">
          <a:solidFill>
            <a:schemeClr val="tx1"/>
          </a:solidFill>
          <a:latin typeface="+mn-lt"/>
          <a:ea typeface="+mn-ea"/>
          <a:cs typeface="+mn-cs"/>
        </a:defRPr>
      </a:lvl2pPr>
      <a:lvl3pPr marL="539750" indent="-180975" algn="l" defTabSz="914377" rtl="0" eaLnBrk="1" latinLnBrk="0" hangingPunct="1">
        <a:lnSpc>
          <a:spcPct val="100000"/>
        </a:lnSpc>
        <a:spcBef>
          <a:spcPts val="0"/>
        </a:spcBef>
        <a:spcAft>
          <a:spcPts val="1200"/>
        </a:spcAft>
        <a:buFont typeface="Calibri" panose="020F0502020204030204" pitchFamily="34" charset="0"/>
        <a:buChar char="◦"/>
        <a:defRPr sz="1800" kern="1200">
          <a:solidFill>
            <a:schemeClr val="tx1"/>
          </a:solidFill>
          <a:latin typeface="+mn-lt"/>
          <a:ea typeface="+mn-ea"/>
          <a:cs typeface="+mn-cs"/>
        </a:defRPr>
      </a:lvl3pPr>
      <a:lvl4pPr marL="719138" indent="-179388" algn="l" defTabSz="914377" rtl="0" eaLnBrk="1" latinLnBrk="0" hangingPunct="1">
        <a:lnSpc>
          <a:spcPct val="100000"/>
        </a:lnSpc>
        <a:spcBef>
          <a:spcPts val="0"/>
        </a:spcBef>
        <a:spcAft>
          <a:spcPts val="1200"/>
        </a:spcAft>
        <a:buFont typeface="Calibri" panose="020F0502020204030204" pitchFamily="34" charset="0"/>
        <a:buChar char="◦"/>
        <a:defRPr sz="1800" kern="1200">
          <a:solidFill>
            <a:schemeClr val="tx1"/>
          </a:solidFill>
          <a:latin typeface="+mn-lt"/>
          <a:ea typeface="+mn-ea"/>
          <a:cs typeface="+mn-cs"/>
        </a:defRPr>
      </a:lvl4pPr>
      <a:lvl5pPr marL="898525" indent="-179388" algn="l" defTabSz="914377" rtl="0" eaLnBrk="1" latinLnBrk="0" hangingPunct="1">
        <a:lnSpc>
          <a:spcPct val="100000"/>
        </a:lnSpc>
        <a:spcBef>
          <a:spcPts val="0"/>
        </a:spcBef>
        <a:spcAft>
          <a:spcPts val="1200"/>
        </a:spcAft>
        <a:buFont typeface="Calibri" panose="020F050202020403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7242">
          <p15:clr>
            <a:srgbClr val="F26B43"/>
          </p15:clr>
        </p15:guide>
        <p15:guide id="6" pos="438">
          <p15:clr>
            <a:srgbClr val="F26B43"/>
          </p15:clr>
        </p15:guide>
        <p15:guide id="7" orient="horz" pos="835">
          <p15:clr>
            <a:srgbClr val="F26B43"/>
          </p15:clr>
        </p15:guide>
        <p15:guide id="8" orient="horz" pos="3521">
          <p15:clr>
            <a:srgbClr val="F26B43"/>
          </p15:clr>
        </p15:guide>
        <p15:guide id="10" pos="5541">
          <p15:clr>
            <a:srgbClr val="F26B43"/>
          </p15:clr>
        </p15:guide>
        <p15:guide id="11" orient="horz" pos="370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489876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XlgpjuFApoA?feature=oembed" TargetMode="External"/><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FFCEA-5252-B7AC-DF68-0CBF05C1BA1C}"/>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BA077098-A4F4-26E4-A6D4-399A32C6912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272460"/>
          </a:xfrm>
          <a:prstGeom prst="rect">
            <a:avLst/>
          </a:prstGeom>
        </p:spPr>
      </p:pic>
      <p:sp>
        <p:nvSpPr>
          <p:cNvPr id="4" name="Titel 1">
            <a:extLst>
              <a:ext uri="{FF2B5EF4-FFF2-40B4-BE49-F238E27FC236}">
                <a16:creationId xmlns:a16="http://schemas.microsoft.com/office/drawing/2014/main" id="{79A7056D-BC94-A39E-8591-94C69250F7DB}"/>
              </a:ext>
            </a:extLst>
          </p:cNvPr>
          <p:cNvSpPr txBox="1">
            <a:spLocks/>
          </p:cNvSpPr>
          <p:nvPr/>
        </p:nvSpPr>
        <p:spPr>
          <a:xfrm>
            <a:off x="1525742" y="4418540"/>
            <a:ext cx="9445315" cy="982857"/>
          </a:xfrm>
          <a:prstGeom prst="rect">
            <a:avLst/>
          </a:prstGeom>
          <a:solidFill>
            <a:srgbClr val="224B5A"/>
          </a:solidFill>
        </p:spPr>
        <p:txBody>
          <a:bodyPr vert="horz" lIns="0" tIns="108000" rIns="91440" bIns="45720" rtlCol="0" anchor="t" anchorCtr="0">
            <a:noAutofit/>
          </a:bodyPr>
          <a:lstStyle>
            <a:lvl1pPr algn="l" defTabSz="914377" rtl="0" eaLnBrk="1" latinLnBrk="0" hangingPunct="1">
              <a:lnSpc>
                <a:spcPct val="90000"/>
              </a:lnSpc>
              <a:spcBef>
                <a:spcPct val="0"/>
              </a:spcBef>
              <a:buNone/>
              <a:defRPr sz="4400" b="0" kern="1200">
                <a:solidFill>
                  <a:srgbClr val="587F8A"/>
                </a:solidFill>
                <a:latin typeface="BetonEF-Bold" panose="02000503040000020003"/>
                <a:ea typeface="+mj-ea"/>
                <a:cs typeface="+mj-cs"/>
              </a:defRPr>
            </a:lvl1pPr>
          </a:lstStyle>
          <a:p>
            <a:pPr algn="ctr"/>
            <a:r>
              <a:rPr lang="da-DK" sz="5400" dirty="0">
                <a:solidFill>
                  <a:schemeClr val="bg1"/>
                </a:solidFill>
              </a:rPr>
              <a:t>Design en sikker skolevej</a:t>
            </a:r>
          </a:p>
        </p:txBody>
      </p:sp>
      <p:sp>
        <p:nvSpPr>
          <p:cNvPr id="3" name="Pladsholder til indhold 2">
            <a:extLst>
              <a:ext uri="{FF2B5EF4-FFF2-40B4-BE49-F238E27FC236}">
                <a16:creationId xmlns:a16="http://schemas.microsoft.com/office/drawing/2014/main" id="{76B4E6B1-540D-530F-1309-0E49343CF011}"/>
              </a:ext>
            </a:extLst>
          </p:cNvPr>
          <p:cNvSpPr txBox="1">
            <a:spLocks/>
          </p:cNvSpPr>
          <p:nvPr/>
        </p:nvSpPr>
        <p:spPr>
          <a:xfrm>
            <a:off x="1478604" y="3048740"/>
            <a:ext cx="9023899" cy="2009643"/>
          </a:xfrm>
          <a:prstGeom prst="rect">
            <a:avLst/>
          </a:prstGeom>
        </p:spPr>
        <p:txBody>
          <a:bodyPr/>
          <a:lstStyle>
            <a:lvl1pPr marL="179388" indent="-179388" algn="l" defTabSz="914377"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1pPr>
            <a:lvl2pPr marL="358775" indent="-179388" algn="l" defTabSz="914377" rtl="0" eaLnBrk="1" latinLnBrk="0" hangingPunct="1">
              <a:lnSpc>
                <a:spcPct val="100000"/>
              </a:lnSpc>
              <a:spcBef>
                <a:spcPts val="0"/>
              </a:spcBef>
              <a:spcAft>
                <a:spcPts val="1200"/>
              </a:spcAft>
              <a:buFont typeface="Calibri" panose="020F0502020204030204" pitchFamily="34" charset="0"/>
              <a:buChar char="◦"/>
              <a:defRPr sz="1800" kern="1200">
                <a:solidFill>
                  <a:schemeClr val="tx1"/>
                </a:solidFill>
                <a:latin typeface="+mn-lt"/>
                <a:ea typeface="+mn-ea"/>
                <a:cs typeface="+mn-cs"/>
              </a:defRPr>
            </a:lvl2pPr>
            <a:lvl3pPr marL="539750" indent="-180975" algn="l" defTabSz="914377" rtl="0" eaLnBrk="1" latinLnBrk="0" hangingPunct="1">
              <a:lnSpc>
                <a:spcPct val="100000"/>
              </a:lnSpc>
              <a:spcBef>
                <a:spcPts val="0"/>
              </a:spcBef>
              <a:spcAft>
                <a:spcPts val="1200"/>
              </a:spcAft>
              <a:buFont typeface="Calibri" panose="020F0502020204030204" pitchFamily="34" charset="0"/>
              <a:buChar char="◦"/>
              <a:defRPr sz="1800" kern="1200">
                <a:solidFill>
                  <a:schemeClr val="tx1"/>
                </a:solidFill>
                <a:latin typeface="+mn-lt"/>
                <a:ea typeface="+mn-ea"/>
                <a:cs typeface="+mn-cs"/>
              </a:defRPr>
            </a:lvl3pPr>
            <a:lvl4pPr marL="719138" indent="-179388" algn="l" defTabSz="914377" rtl="0" eaLnBrk="1" latinLnBrk="0" hangingPunct="1">
              <a:lnSpc>
                <a:spcPct val="100000"/>
              </a:lnSpc>
              <a:spcBef>
                <a:spcPts val="0"/>
              </a:spcBef>
              <a:spcAft>
                <a:spcPts val="1200"/>
              </a:spcAft>
              <a:buFont typeface="Calibri" panose="020F0502020204030204" pitchFamily="34" charset="0"/>
              <a:buChar char="◦"/>
              <a:defRPr sz="1800" kern="1200">
                <a:solidFill>
                  <a:schemeClr val="tx1"/>
                </a:solidFill>
                <a:latin typeface="+mn-lt"/>
                <a:ea typeface="+mn-ea"/>
                <a:cs typeface="+mn-cs"/>
              </a:defRPr>
            </a:lvl4pPr>
            <a:lvl5pPr marL="898525" indent="-179388" algn="l" defTabSz="914377" rtl="0" eaLnBrk="1" latinLnBrk="0" hangingPunct="1">
              <a:lnSpc>
                <a:spcPct val="100000"/>
              </a:lnSpc>
              <a:spcBef>
                <a:spcPts val="0"/>
              </a:spcBef>
              <a:spcAft>
                <a:spcPts val="1200"/>
              </a:spcAft>
              <a:buFont typeface="Calibri" panose="020F050202020403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da-DK" dirty="0"/>
          </a:p>
        </p:txBody>
      </p:sp>
      <p:sp>
        <p:nvSpPr>
          <p:cNvPr id="6" name="Rektangel 5">
            <a:extLst>
              <a:ext uri="{FF2B5EF4-FFF2-40B4-BE49-F238E27FC236}">
                <a16:creationId xmlns:a16="http://schemas.microsoft.com/office/drawing/2014/main" id="{0B7A8E8A-D735-9071-FE1D-F7EA555E55CA}"/>
              </a:ext>
            </a:extLst>
          </p:cNvPr>
          <p:cNvSpPr/>
          <p:nvPr/>
        </p:nvSpPr>
        <p:spPr>
          <a:xfrm>
            <a:off x="0" y="6272463"/>
            <a:ext cx="12192000" cy="585537"/>
          </a:xfrm>
          <a:prstGeom prst="rect">
            <a:avLst/>
          </a:prstGeom>
          <a:solidFill>
            <a:srgbClr val="22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ekstfelt 6">
            <a:extLst>
              <a:ext uri="{FF2B5EF4-FFF2-40B4-BE49-F238E27FC236}">
                <a16:creationId xmlns:a16="http://schemas.microsoft.com/office/drawing/2014/main" id="{40C1F7C8-D3E5-74E0-A201-C064E580DE06}"/>
              </a:ext>
            </a:extLst>
          </p:cNvPr>
          <p:cNvSpPr txBox="1"/>
          <p:nvPr/>
        </p:nvSpPr>
        <p:spPr>
          <a:xfrm>
            <a:off x="10114085" y="6395953"/>
            <a:ext cx="3305908" cy="338554"/>
          </a:xfrm>
          <a:prstGeom prst="rect">
            <a:avLst/>
          </a:prstGeom>
          <a:noFill/>
        </p:spPr>
        <p:txBody>
          <a:bodyPr wrap="square" rtlCol="0">
            <a:spAutoFit/>
          </a:bodyPr>
          <a:lstStyle/>
          <a:p>
            <a:r>
              <a:rPr lang="da-DK" sz="1600" dirty="0">
                <a:solidFill>
                  <a:srgbClr val="FFE600"/>
                </a:solidFill>
                <a:latin typeface="BetonEF-Bold" pitchFamily="50" charset="0"/>
              </a:rPr>
              <a:t>Engineer</a:t>
            </a:r>
            <a:r>
              <a:rPr lang="da-DK" sz="1600" dirty="0">
                <a:solidFill>
                  <a:schemeClr val="bg1"/>
                </a:solidFill>
                <a:latin typeface="BetonEF-Bold" pitchFamily="50" charset="0"/>
              </a:rPr>
              <a:t> the future</a:t>
            </a:r>
          </a:p>
        </p:txBody>
      </p:sp>
      <p:pic>
        <p:nvPicPr>
          <p:cNvPr id="8" name="Billede 7" descr="Et billede, der indeholder skilt/tegn, Trafikskilt, tekst, Font/skrifttype&#10;&#10;Automatisk genereret beskrivelse">
            <a:extLst>
              <a:ext uri="{FF2B5EF4-FFF2-40B4-BE49-F238E27FC236}">
                <a16:creationId xmlns:a16="http://schemas.microsoft.com/office/drawing/2014/main" id="{9010D38A-7741-3387-4CDF-85E3B4113C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917" y="6158420"/>
            <a:ext cx="725589" cy="625242"/>
          </a:xfrm>
          <a:prstGeom prst="rect">
            <a:avLst/>
          </a:prstGeom>
        </p:spPr>
      </p:pic>
    </p:spTree>
    <p:extLst>
      <p:ext uri="{BB962C8B-B14F-4D97-AF65-F5344CB8AC3E}">
        <p14:creationId xmlns:p14="http://schemas.microsoft.com/office/powerpoint/2010/main" val="3771709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A5731800-C2F3-F26D-FB6A-349B499FA7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50897" y="1062942"/>
            <a:ext cx="5125453" cy="5125453"/>
          </a:xfrm>
          <a:prstGeom prst="rect">
            <a:avLst/>
          </a:prstGeom>
        </p:spPr>
      </p:pic>
      <p:sp>
        <p:nvSpPr>
          <p:cNvPr id="2" name="Titel 1">
            <a:extLst>
              <a:ext uri="{FF2B5EF4-FFF2-40B4-BE49-F238E27FC236}">
                <a16:creationId xmlns:a16="http://schemas.microsoft.com/office/drawing/2014/main" id="{1A488F2C-DCF4-7145-8243-2AA82DDD2543}"/>
              </a:ext>
            </a:extLst>
          </p:cNvPr>
          <p:cNvSpPr>
            <a:spLocks noGrp="1"/>
          </p:cNvSpPr>
          <p:nvPr>
            <p:ph type="title"/>
          </p:nvPr>
        </p:nvSpPr>
        <p:spPr/>
        <p:txBody>
          <a:bodyPr/>
          <a:lstStyle/>
          <a:p>
            <a:r>
              <a:rPr lang="da-DK" dirty="0"/>
              <a:t>Konsekvenser af forurening</a:t>
            </a:r>
          </a:p>
        </p:txBody>
      </p:sp>
      <p:sp>
        <p:nvSpPr>
          <p:cNvPr id="3" name="Pladsholder til indhold 2">
            <a:extLst>
              <a:ext uri="{FF2B5EF4-FFF2-40B4-BE49-F238E27FC236}">
                <a16:creationId xmlns:a16="http://schemas.microsoft.com/office/drawing/2014/main" id="{96243C97-4319-5328-1421-34E2A63C1D61}"/>
              </a:ext>
            </a:extLst>
          </p:cNvPr>
          <p:cNvSpPr>
            <a:spLocks noGrp="1"/>
          </p:cNvSpPr>
          <p:nvPr>
            <p:ph idx="1"/>
          </p:nvPr>
        </p:nvSpPr>
        <p:spPr>
          <a:xfrm>
            <a:off x="695325" y="1332000"/>
            <a:ext cx="4583053" cy="4248000"/>
          </a:xfrm>
        </p:spPr>
        <p:txBody>
          <a:bodyPr/>
          <a:lstStyle/>
          <a:p>
            <a:r>
              <a:rPr lang="da-DK" sz="1800" dirty="0"/>
              <a:t>Luftforurening kan forårsage luftvejsproblemer som astma og bronkitis, hjerte-kar-sygdomme og endda kræft. </a:t>
            </a:r>
          </a:p>
        </p:txBody>
      </p:sp>
    </p:spTree>
    <p:extLst>
      <p:ext uri="{BB962C8B-B14F-4D97-AF65-F5344CB8AC3E}">
        <p14:creationId xmlns:p14="http://schemas.microsoft.com/office/powerpoint/2010/main" val="223685644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89C4E-598C-653C-C5EE-C9571B14CEF5}"/>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B26CC4B2-3938-A0C8-050C-04CDF220F6D0}"/>
              </a:ext>
            </a:extLst>
          </p:cNvPr>
          <p:cNvSpPr>
            <a:spLocks noGrp="1"/>
          </p:cNvSpPr>
          <p:nvPr>
            <p:ph type="title"/>
          </p:nvPr>
        </p:nvSpPr>
        <p:spPr>
          <a:xfrm>
            <a:off x="695325" y="294791"/>
            <a:ext cx="9081192" cy="923183"/>
          </a:xfrm>
        </p:spPr>
        <p:txBody>
          <a:bodyPr/>
          <a:lstStyle/>
          <a:p>
            <a:r>
              <a:rPr lang="da-DK" dirty="0"/>
              <a:t>Hvilke gasser består atmosfæren af?</a:t>
            </a:r>
            <a:br>
              <a:rPr lang="da-DK" dirty="0"/>
            </a:br>
            <a:endParaRPr lang="da-DK" dirty="0"/>
          </a:p>
        </p:txBody>
      </p:sp>
      <p:sp>
        <p:nvSpPr>
          <p:cNvPr id="5" name="Pladsholder til tekst 4">
            <a:extLst>
              <a:ext uri="{FF2B5EF4-FFF2-40B4-BE49-F238E27FC236}">
                <a16:creationId xmlns:a16="http://schemas.microsoft.com/office/drawing/2014/main" id="{D97B5A23-7760-594F-9547-B31586FB6BD2}"/>
              </a:ext>
            </a:extLst>
          </p:cNvPr>
          <p:cNvSpPr>
            <a:spLocks noGrp="1"/>
          </p:cNvSpPr>
          <p:nvPr>
            <p:ph idx="1"/>
          </p:nvPr>
        </p:nvSpPr>
        <p:spPr>
          <a:xfrm>
            <a:off x="695325" y="1332000"/>
            <a:ext cx="4910415" cy="4248000"/>
          </a:xfrm>
        </p:spPr>
        <p:txBody>
          <a:bodyPr/>
          <a:lstStyle/>
          <a:p>
            <a:r>
              <a:rPr lang="da-DK" dirty="0"/>
              <a:t>Hvilke gasser består jordens atmosfære af?</a:t>
            </a:r>
          </a:p>
          <a:p>
            <a:r>
              <a:rPr lang="da-DK" dirty="0"/>
              <a:t>Hvor stor en procentdel udgør de forskellige gasser?</a:t>
            </a:r>
          </a:p>
          <a:p>
            <a:endParaRPr lang="da-DK" dirty="0"/>
          </a:p>
        </p:txBody>
      </p:sp>
      <p:sp>
        <p:nvSpPr>
          <p:cNvPr id="7" name="AutoShape 4" descr="Output billede">
            <a:extLst>
              <a:ext uri="{FF2B5EF4-FFF2-40B4-BE49-F238E27FC236}">
                <a16:creationId xmlns:a16="http://schemas.microsoft.com/office/drawing/2014/main" id="{EC5FEE02-40E8-F483-CE17-E375214469E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2" name="Tekstfelt 1">
            <a:extLst>
              <a:ext uri="{FF2B5EF4-FFF2-40B4-BE49-F238E27FC236}">
                <a16:creationId xmlns:a16="http://schemas.microsoft.com/office/drawing/2014/main" id="{24BA8361-2DF1-23D7-B2E5-8CF8C54278C0}"/>
              </a:ext>
            </a:extLst>
          </p:cNvPr>
          <p:cNvSpPr txBox="1"/>
          <p:nvPr/>
        </p:nvSpPr>
        <p:spPr>
          <a:xfrm>
            <a:off x="7839681" y="1450113"/>
            <a:ext cx="1508760" cy="369332"/>
          </a:xfrm>
          <a:prstGeom prst="rect">
            <a:avLst/>
          </a:prstGeom>
          <a:solidFill>
            <a:schemeClr val="bg1"/>
          </a:solidFill>
        </p:spPr>
        <p:txBody>
          <a:bodyPr wrap="square" rtlCol="0">
            <a:spAutoFit/>
          </a:bodyPr>
          <a:lstStyle/>
          <a:p>
            <a:endParaRPr lang="da-DK"/>
          </a:p>
        </p:txBody>
      </p:sp>
      <p:pic>
        <p:nvPicPr>
          <p:cNvPr id="6" name="Billede 5">
            <a:extLst>
              <a:ext uri="{FF2B5EF4-FFF2-40B4-BE49-F238E27FC236}">
                <a16:creationId xmlns:a16="http://schemas.microsoft.com/office/drawing/2014/main" id="{58ADCF42-773B-1C9C-EB61-103F46D8F73C}"/>
              </a:ext>
            </a:extLst>
          </p:cNvPr>
          <p:cNvPicPr>
            <a:picLocks noChangeAspect="1"/>
          </p:cNvPicPr>
          <p:nvPr/>
        </p:nvPicPr>
        <p:blipFill>
          <a:blip r:embed="rId3"/>
          <a:stretch>
            <a:fillRect/>
          </a:stretch>
        </p:blipFill>
        <p:spPr>
          <a:xfrm>
            <a:off x="5384474" y="1711838"/>
            <a:ext cx="4910414" cy="3739123"/>
          </a:xfrm>
          <a:prstGeom prst="rect">
            <a:avLst/>
          </a:prstGeom>
        </p:spPr>
      </p:pic>
    </p:spTree>
    <p:extLst>
      <p:ext uri="{BB962C8B-B14F-4D97-AF65-F5344CB8AC3E}">
        <p14:creationId xmlns:p14="http://schemas.microsoft.com/office/powerpoint/2010/main" val="74126662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AE9A4A-362D-FDA1-79C1-3AD4E6B269D1}"/>
              </a:ext>
            </a:extLst>
          </p:cNvPr>
          <p:cNvSpPr>
            <a:spLocks noGrp="1"/>
          </p:cNvSpPr>
          <p:nvPr>
            <p:ph type="title"/>
          </p:nvPr>
        </p:nvSpPr>
        <p:spPr>
          <a:xfrm>
            <a:off x="695325" y="294791"/>
            <a:ext cx="9321824" cy="923183"/>
          </a:xfrm>
        </p:spPr>
        <p:txBody>
          <a:bodyPr/>
          <a:lstStyle/>
          <a:p>
            <a:r>
              <a:rPr lang="da-DK" dirty="0"/>
              <a:t>Hvilke gasser består atmosfæren af?</a:t>
            </a:r>
            <a:br>
              <a:rPr lang="da-DK" dirty="0"/>
            </a:br>
            <a:endParaRPr lang="da-DK" dirty="0"/>
          </a:p>
        </p:txBody>
      </p:sp>
      <p:sp>
        <p:nvSpPr>
          <p:cNvPr id="7" name="AutoShape 4" descr="Output billede">
            <a:extLst>
              <a:ext uri="{FF2B5EF4-FFF2-40B4-BE49-F238E27FC236}">
                <a16:creationId xmlns:a16="http://schemas.microsoft.com/office/drawing/2014/main" id="{B327A1E6-B0E4-BA04-BA9F-4F35E111AED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14" name="Billede 13">
            <a:extLst>
              <a:ext uri="{FF2B5EF4-FFF2-40B4-BE49-F238E27FC236}">
                <a16:creationId xmlns:a16="http://schemas.microsoft.com/office/drawing/2014/main" id="{D9248961-5A23-CB85-7259-5DCF6773709E}"/>
              </a:ext>
            </a:extLst>
          </p:cNvPr>
          <p:cNvPicPr>
            <a:picLocks noChangeAspect="1"/>
          </p:cNvPicPr>
          <p:nvPr/>
        </p:nvPicPr>
        <p:blipFill>
          <a:blip r:embed="rId3"/>
          <a:stretch>
            <a:fillRect/>
          </a:stretch>
        </p:blipFill>
        <p:spPr>
          <a:xfrm>
            <a:off x="1966152" y="1381422"/>
            <a:ext cx="7157222" cy="4786897"/>
          </a:xfrm>
          <a:prstGeom prst="rect">
            <a:avLst/>
          </a:prstGeom>
        </p:spPr>
      </p:pic>
    </p:spTree>
    <p:extLst>
      <p:ext uri="{BB962C8B-B14F-4D97-AF65-F5344CB8AC3E}">
        <p14:creationId xmlns:p14="http://schemas.microsoft.com/office/powerpoint/2010/main" val="377143360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3AFEC2F8-7068-683D-397D-C5039B56FD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42150" y="2753621"/>
            <a:ext cx="8125985" cy="3151638"/>
          </a:xfrm>
          <a:prstGeom prst="rect">
            <a:avLst/>
          </a:prstGeom>
        </p:spPr>
      </p:pic>
      <p:sp>
        <p:nvSpPr>
          <p:cNvPr id="4" name="Titel 3">
            <a:extLst>
              <a:ext uri="{FF2B5EF4-FFF2-40B4-BE49-F238E27FC236}">
                <a16:creationId xmlns:a16="http://schemas.microsoft.com/office/drawing/2014/main" id="{EB1B3C88-A074-C13B-D6EF-B95EDC76CF55}"/>
              </a:ext>
            </a:extLst>
          </p:cNvPr>
          <p:cNvSpPr>
            <a:spLocks noGrp="1"/>
          </p:cNvSpPr>
          <p:nvPr>
            <p:ph type="title"/>
          </p:nvPr>
        </p:nvSpPr>
        <p:spPr/>
        <p:txBody>
          <a:bodyPr/>
          <a:lstStyle/>
          <a:p>
            <a:r>
              <a:rPr lang="da-DK" dirty="0"/>
              <a:t>Hvad er forurening?</a:t>
            </a:r>
            <a:br>
              <a:rPr lang="da-DK" dirty="0"/>
            </a:br>
            <a:endParaRPr lang="da-DK" dirty="0"/>
          </a:p>
        </p:txBody>
      </p:sp>
      <p:sp>
        <p:nvSpPr>
          <p:cNvPr id="3" name="Pladsholder til indhold 2">
            <a:extLst>
              <a:ext uri="{FF2B5EF4-FFF2-40B4-BE49-F238E27FC236}">
                <a16:creationId xmlns:a16="http://schemas.microsoft.com/office/drawing/2014/main" id="{7D1BCCC1-5FBE-25AA-17FF-6621C9FF97EF}"/>
              </a:ext>
            </a:extLst>
          </p:cNvPr>
          <p:cNvSpPr>
            <a:spLocks noGrp="1"/>
          </p:cNvSpPr>
          <p:nvPr>
            <p:ph idx="1"/>
          </p:nvPr>
        </p:nvSpPr>
        <p:spPr/>
        <p:txBody>
          <a:bodyPr/>
          <a:lstStyle/>
          <a:p>
            <a:pPr marL="0" indent="-180000">
              <a:spcAft>
                <a:spcPts val="600"/>
              </a:spcAft>
              <a:buFont typeface="Arial" panose="020B0604020202020204" pitchFamily="34" charset="0"/>
              <a:buChar char="•"/>
            </a:pPr>
            <a:r>
              <a:rPr lang="da-DK" sz="1800" dirty="0" err="1"/>
              <a:t>NO</a:t>
            </a:r>
            <a:r>
              <a:rPr lang="da-DK" sz="1800" baseline="-25000" dirty="0" err="1"/>
              <a:t>x</a:t>
            </a:r>
            <a:r>
              <a:rPr lang="da-DK" sz="1800" baseline="-25000" dirty="0"/>
              <a:t> </a:t>
            </a:r>
            <a:r>
              <a:rPr lang="da-DK" sz="1800" dirty="0"/>
              <a:t>er en fælles betegnelse for NO og NO</a:t>
            </a:r>
            <a:r>
              <a:rPr lang="da-DK" sz="1800" baseline="-25000" dirty="0"/>
              <a:t>2 </a:t>
            </a:r>
            <a:r>
              <a:rPr lang="da-DK" sz="1800" dirty="0"/>
              <a:t>(kvælstofoxid)</a:t>
            </a:r>
            <a:endParaRPr lang="da-DK" sz="1800" baseline="-25000" dirty="0"/>
          </a:p>
          <a:p>
            <a:pPr marL="36000" indent="-180000">
              <a:spcAft>
                <a:spcPts val="600"/>
              </a:spcAft>
              <a:buFont typeface="Arial" panose="020B0604020202020204" pitchFamily="34" charset="0"/>
              <a:buChar char="•"/>
            </a:pPr>
            <a:r>
              <a:rPr lang="da-DK" sz="1800" dirty="0"/>
              <a:t>CO</a:t>
            </a:r>
            <a:r>
              <a:rPr lang="da-DK" sz="1800" baseline="-25000" dirty="0"/>
              <a:t>2</a:t>
            </a:r>
            <a:endParaRPr lang="da-DK" sz="1800" dirty="0"/>
          </a:p>
          <a:p>
            <a:pPr marL="0" indent="-180000">
              <a:spcAft>
                <a:spcPts val="600"/>
              </a:spcAft>
              <a:buFont typeface="Arial" panose="020B0604020202020204" pitchFamily="34" charset="0"/>
              <a:buChar char="•"/>
            </a:pPr>
            <a:r>
              <a:rPr lang="da-DK" sz="1800" dirty="0"/>
              <a:t>Partikler</a:t>
            </a:r>
          </a:p>
          <a:p>
            <a:pPr marL="0" indent="-180000">
              <a:spcAft>
                <a:spcPts val="600"/>
              </a:spcAft>
              <a:buFont typeface="Arial" panose="020B0604020202020204" pitchFamily="34" charset="0"/>
              <a:buChar char="•"/>
            </a:pPr>
            <a:r>
              <a:rPr lang="da-DK" sz="1800" dirty="0"/>
              <a:t>Kulbrinter, svovldioxid</a:t>
            </a:r>
          </a:p>
          <a:p>
            <a:pPr marL="285750" indent="-285750">
              <a:buFont typeface="Arial" panose="020B0604020202020204" pitchFamily="34" charset="0"/>
              <a:buChar char="•"/>
            </a:pPr>
            <a:endParaRPr lang="da-DK" dirty="0"/>
          </a:p>
        </p:txBody>
      </p:sp>
    </p:spTree>
    <p:extLst>
      <p:ext uri="{BB962C8B-B14F-4D97-AF65-F5344CB8AC3E}">
        <p14:creationId xmlns:p14="http://schemas.microsoft.com/office/powerpoint/2010/main" val="71864486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249DEEC-CF8D-8B94-6F72-4AA4A80E9C40}"/>
              </a:ext>
            </a:extLst>
          </p:cNvPr>
          <p:cNvSpPr>
            <a:spLocks noGrp="1"/>
          </p:cNvSpPr>
          <p:nvPr>
            <p:ph type="title"/>
          </p:nvPr>
        </p:nvSpPr>
        <p:spPr/>
        <p:txBody>
          <a:bodyPr/>
          <a:lstStyle/>
          <a:p>
            <a:r>
              <a:rPr lang="da-DK" dirty="0"/>
              <a:t>Hvordan måler man forurening?</a:t>
            </a:r>
            <a:br>
              <a:rPr lang="da-DK" dirty="0"/>
            </a:br>
            <a:endParaRPr lang="da-DK" dirty="0"/>
          </a:p>
        </p:txBody>
      </p:sp>
      <p:sp>
        <p:nvSpPr>
          <p:cNvPr id="3" name="Pladsholder til indhold 2">
            <a:extLst>
              <a:ext uri="{FF2B5EF4-FFF2-40B4-BE49-F238E27FC236}">
                <a16:creationId xmlns:a16="http://schemas.microsoft.com/office/drawing/2014/main" id="{9DDE8716-0FA1-B893-D874-B10262092455}"/>
              </a:ext>
            </a:extLst>
          </p:cNvPr>
          <p:cNvSpPr>
            <a:spLocks noGrp="1"/>
          </p:cNvSpPr>
          <p:nvPr>
            <p:ph idx="1"/>
          </p:nvPr>
        </p:nvSpPr>
        <p:spPr/>
        <p:txBody>
          <a:bodyPr lIns="91440" tIns="45720" rIns="91440" bIns="45720" anchor="t"/>
          <a:lstStyle/>
          <a:p>
            <a:pPr marL="216000" indent="-180000">
              <a:spcAft>
                <a:spcPts val="600"/>
              </a:spcAft>
              <a:buFont typeface="Arial" panose="020B0604020202020204" pitchFamily="34" charset="0"/>
              <a:buChar char="•"/>
            </a:pPr>
            <a:r>
              <a:rPr lang="da-DK" sz="1800" dirty="0"/>
              <a:t>Måles på målestationer rundt i landet</a:t>
            </a:r>
          </a:p>
          <a:p>
            <a:pPr marL="216000" indent="-180000">
              <a:spcAft>
                <a:spcPts val="600"/>
              </a:spcAft>
              <a:buFont typeface="Arial" panose="020B0604020202020204" pitchFamily="34" charset="0"/>
              <a:buChar char="•"/>
            </a:pPr>
            <a:r>
              <a:rPr lang="da-DK" sz="1800" dirty="0" err="1">
                <a:latin typeface="Work Sans"/>
                <a:cs typeface="Arial"/>
              </a:rPr>
              <a:t>NO</a:t>
            </a:r>
            <a:r>
              <a:rPr lang="da-DK" sz="1800" baseline="-25000" dirty="0" err="1">
                <a:latin typeface="Work Sans"/>
                <a:cs typeface="Arial"/>
              </a:rPr>
              <a:t>x</a:t>
            </a:r>
            <a:r>
              <a:rPr lang="da-DK" sz="1800" dirty="0" err="1">
                <a:latin typeface="Work Sans"/>
                <a:cs typeface="Arial"/>
              </a:rPr>
              <a:t>’er</a:t>
            </a:r>
            <a:r>
              <a:rPr lang="da-DK" sz="1800" dirty="0">
                <a:latin typeface="Work Sans"/>
                <a:cs typeface="Arial"/>
              </a:rPr>
              <a:t> er svære for os</a:t>
            </a:r>
            <a:r>
              <a:rPr lang="da-DK" sz="1800" baseline="-25000" dirty="0">
                <a:latin typeface="Work Sans"/>
                <a:cs typeface="Arial"/>
              </a:rPr>
              <a:t> </a:t>
            </a:r>
            <a:r>
              <a:rPr lang="da-DK" sz="1800" dirty="0">
                <a:latin typeface="Work Sans"/>
                <a:cs typeface="Arial"/>
              </a:rPr>
              <a:t>at måle</a:t>
            </a:r>
          </a:p>
          <a:p>
            <a:pPr marL="216000" indent="-180000">
              <a:spcAft>
                <a:spcPts val="600"/>
              </a:spcAft>
              <a:buFont typeface="Arial" panose="020B0604020202020204" pitchFamily="34" charset="0"/>
              <a:buChar char="•"/>
            </a:pPr>
            <a:r>
              <a:rPr lang="da-DK" sz="1800" dirty="0"/>
              <a:t>CO</a:t>
            </a:r>
            <a:r>
              <a:rPr lang="da-DK" sz="1800" baseline="-25000" dirty="0"/>
              <a:t>2</a:t>
            </a:r>
            <a:r>
              <a:rPr lang="da-DK" sz="1800" dirty="0"/>
              <a:t> kan måles, og bruges som en indikation på om luften er forurenet udendørs. </a:t>
            </a:r>
          </a:p>
          <a:p>
            <a:endParaRPr lang="da-DK" dirty="0"/>
          </a:p>
        </p:txBody>
      </p:sp>
      <p:pic>
        <p:nvPicPr>
          <p:cNvPr id="7" name="Billede 6">
            <a:extLst>
              <a:ext uri="{FF2B5EF4-FFF2-40B4-BE49-F238E27FC236}">
                <a16:creationId xmlns:a16="http://schemas.microsoft.com/office/drawing/2014/main" id="{97EE7BFC-0EEE-AF27-1B19-91E55D6094ED}"/>
              </a:ext>
            </a:extLst>
          </p:cNvPr>
          <p:cNvPicPr>
            <a:picLocks noChangeAspect="1"/>
          </p:cNvPicPr>
          <p:nvPr/>
        </p:nvPicPr>
        <p:blipFill>
          <a:blip r:embed="rId3"/>
          <a:stretch>
            <a:fillRect/>
          </a:stretch>
        </p:blipFill>
        <p:spPr>
          <a:xfrm>
            <a:off x="2094950" y="3055233"/>
            <a:ext cx="8440328" cy="2638793"/>
          </a:xfrm>
          <a:prstGeom prst="rect">
            <a:avLst/>
          </a:prstGeom>
        </p:spPr>
      </p:pic>
    </p:spTree>
    <p:extLst>
      <p:ext uri="{BB962C8B-B14F-4D97-AF65-F5344CB8AC3E}">
        <p14:creationId xmlns:p14="http://schemas.microsoft.com/office/powerpoint/2010/main" val="303471920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035A26C2-0FC3-E885-12A0-2E2F5EB6B460}"/>
              </a:ext>
            </a:extLst>
          </p:cNvPr>
          <p:cNvPicPr>
            <a:picLocks noChangeAspect="1"/>
          </p:cNvPicPr>
          <p:nvPr/>
        </p:nvPicPr>
        <p:blipFill>
          <a:blip r:embed="rId3"/>
          <a:stretch>
            <a:fillRect/>
          </a:stretch>
        </p:blipFill>
        <p:spPr>
          <a:xfrm>
            <a:off x="8000102" y="1578721"/>
            <a:ext cx="2622064" cy="3664665"/>
          </a:xfrm>
          <a:prstGeom prst="rect">
            <a:avLst/>
          </a:prstGeom>
        </p:spPr>
      </p:pic>
      <p:sp>
        <p:nvSpPr>
          <p:cNvPr id="5" name="Titel 4">
            <a:extLst>
              <a:ext uri="{FF2B5EF4-FFF2-40B4-BE49-F238E27FC236}">
                <a16:creationId xmlns:a16="http://schemas.microsoft.com/office/drawing/2014/main" id="{2BAB9360-CBA0-BA10-B70A-7DCCA56B7834}"/>
              </a:ext>
            </a:extLst>
          </p:cNvPr>
          <p:cNvSpPr>
            <a:spLocks noGrp="1"/>
          </p:cNvSpPr>
          <p:nvPr>
            <p:ph type="title"/>
          </p:nvPr>
        </p:nvSpPr>
        <p:spPr/>
        <p:txBody>
          <a:bodyPr/>
          <a:lstStyle/>
          <a:p>
            <a:r>
              <a:rPr lang="da-DK" dirty="0"/>
              <a:t>Test af udstyr og </a:t>
            </a:r>
            <a:r>
              <a:rPr lang="da-DK" dirty="0" err="1"/>
              <a:t>datalogging</a:t>
            </a:r>
            <a:r>
              <a:rPr lang="da-DK" dirty="0"/>
              <a:t> </a:t>
            </a:r>
            <a:br>
              <a:rPr lang="da-DK" dirty="0"/>
            </a:br>
            <a:endParaRPr lang="da-DK" dirty="0"/>
          </a:p>
        </p:txBody>
      </p:sp>
      <p:sp>
        <p:nvSpPr>
          <p:cNvPr id="3" name="Pladsholder til indhold 2">
            <a:extLst>
              <a:ext uri="{FF2B5EF4-FFF2-40B4-BE49-F238E27FC236}">
                <a16:creationId xmlns:a16="http://schemas.microsoft.com/office/drawing/2014/main" id="{FE5BDFEE-ABF7-6DC1-73A9-937BC4AC305F}"/>
              </a:ext>
            </a:extLst>
          </p:cNvPr>
          <p:cNvSpPr>
            <a:spLocks noGrp="1"/>
          </p:cNvSpPr>
          <p:nvPr>
            <p:ph idx="1"/>
          </p:nvPr>
        </p:nvSpPr>
        <p:spPr/>
        <p:txBody>
          <a:bodyPr/>
          <a:lstStyle/>
          <a:p>
            <a:pPr marL="342900" indent="-288000">
              <a:spcAft>
                <a:spcPts val="600"/>
              </a:spcAft>
              <a:buAutoNum type="arabicPeriod"/>
            </a:pPr>
            <a:r>
              <a:rPr lang="da-DK" sz="1800" dirty="0"/>
              <a:t>Mål CO</a:t>
            </a:r>
            <a:r>
              <a:rPr lang="da-DK" sz="1800" baseline="-25000" dirty="0"/>
              <a:t>2</a:t>
            </a:r>
            <a:r>
              <a:rPr lang="da-DK" sz="1800" dirty="0"/>
              <a:t>-koncentration i klasselokalet</a:t>
            </a:r>
          </a:p>
          <a:p>
            <a:pPr marL="342900" indent="-288000">
              <a:spcAft>
                <a:spcPts val="600"/>
              </a:spcAft>
              <a:buAutoNum type="arabicPeriod"/>
            </a:pPr>
            <a:r>
              <a:rPr lang="da-DK" sz="1800" dirty="0"/>
              <a:t>Mål CO</a:t>
            </a:r>
            <a:r>
              <a:rPr lang="da-DK" sz="1800" baseline="-25000" dirty="0"/>
              <a:t>2</a:t>
            </a:r>
            <a:r>
              <a:rPr lang="da-DK" sz="1800" dirty="0"/>
              <a:t>-koncentration i udåndingsluft</a:t>
            </a:r>
          </a:p>
          <a:p>
            <a:pPr marL="342900" indent="-288000">
              <a:spcAft>
                <a:spcPts val="600"/>
              </a:spcAft>
              <a:buAutoNum type="arabicPeriod"/>
            </a:pPr>
            <a:r>
              <a:rPr lang="da-DK" sz="1800" dirty="0"/>
              <a:t>Husk at gemme data</a:t>
            </a:r>
          </a:p>
          <a:p>
            <a:endParaRPr lang="da-DK" dirty="0"/>
          </a:p>
        </p:txBody>
      </p:sp>
      <p:pic>
        <p:nvPicPr>
          <p:cNvPr id="4" name="Billede 3">
            <a:extLst>
              <a:ext uri="{FF2B5EF4-FFF2-40B4-BE49-F238E27FC236}">
                <a16:creationId xmlns:a16="http://schemas.microsoft.com/office/drawing/2014/main" id="{F0E02CC8-3FAF-BB76-1228-AB62D5A5B33A}"/>
              </a:ext>
            </a:extLst>
          </p:cNvPr>
          <p:cNvPicPr>
            <a:picLocks noChangeAspect="1"/>
          </p:cNvPicPr>
          <p:nvPr/>
        </p:nvPicPr>
        <p:blipFill>
          <a:blip r:embed="rId4"/>
          <a:stretch>
            <a:fillRect/>
          </a:stretch>
        </p:blipFill>
        <p:spPr>
          <a:xfrm>
            <a:off x="695325" y="3364219"/>
            <a:ext cx="6914578" cy="2161781"/>
          </a:xfrm>
          <a:prstGeom prst="rect">
            <a:avLst/>
          </a:prstGeom>
        </p:spPr>
      </p:pic>
    </p:spTree>
    <p:extLst>
      <p:ext uri="{BB962C8B-B14F-4D97-AF65-F5344CB8AC3E}">
        <p14:creationId xmlns:p14="http://schemas.microsoft.com/office/powerpoint/2010/main" val="417400833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F485304-A659-17D7-A3C9-299D8FC3F924}"/>
              </a:ext>
            </a:extLst>
          </p:cNvPr>
          <p:cNvSpPr>
            <a:spLocks noGrp="1"/>
          </p:cNvSpPr>
          <p:nvPr>
            <p:ph type="title"/>
          </p:nvPr>
        </p:nvSpPr>
        <p:spPr/>
        <p:txBody>
          <a:bodyPr/>
          <a:lstStyle/>
          <a:p>
            <a:r>
              <a:rPr lang="da-DK"/>
              <a:t>Opsamling</a:t>
            </a:r>
            <a:endParaRPr lang="da-DK" dirty="0"/>
          </a:p>
        </p:txBody>
      </p:sp>
      <p:sp>
        <p:nvSpPr>
          <p:cNvPr id="3" name="Pladsholder til indhold 2">
            <a:extLst>
              <a:ext uri="{FF2B5EF4-FFF2-40B4-BE49-F238E27FC236}">
                <a16:creationId xmlns:a16="http://schemas.microsoft.com/office/drawing/2014/main" id="{72489FE9-D24B-80D2-D118-00BF8E5B5608}"/>
              </a:ext>
            </a:extLst>
          </p:cNvPr>
          <p:cNvSpPr>
            <a:spLocks noGrp="1"/>
          </p:cNvSpPr>
          <p:nvPr>
            <p:ph idx="1"/>
          </p:nvPr>
        </p:nvSpPr>
        <p:spPr>
          <a:xfrm>
            <a:off x="695325" y="1332000"/>
            <a:ext cx="9246197" cy="4248000"/>
          </a:xfrm>
        </p:spPr>
        <p:txBody>
          <a:bodyPr/>
          <a:lstStyle/>
          <a:p>
            <a:pPr marL="285750" indent="-180000">
              <a:spcAft>
                <a:spcPts val="600"/>
              </a:spcAft>
              <a:buFont typeface="Arial" panose="020B0604020202020204" pitchFamily="34" charset="0"/>
              <a:buChar char="•"/>
            </a:pPr>
            <a:r>
              <a:rPr lang="da-DK" sz="1800" dirty="0"/>
              <a:t>Hvad er jeres højeste værdier?</a:t>
            </a:r>
          </a:p>
          <a:p>
            <a:pPr marL="285750" indent="-180000">
              <a:spcAft>
                <a:spcPts val="600"/>
              </a:spcAft>
              <a:buFont typeface="Arial" panose="020B0604020202020204" pitchFamily="34" charset="0"/>
              <a:buChar char="•"/>
            </a:pPr>
            <a:r>
              <a:rPr lang="da-DK" sz="1800" dirty="0"/>
              <a:t>Hvis vi måler omkring kl. 8 – hvad tror I så I vil kunne måle?</a:t>
            </a:r>
          </a:p>
          <a:p>
            <a:pPr marL="285750" indent="-180000">
              <a:spcAft>
                <a:spcPts val="600"/>
              </a:spcAft>
              <a:buFont typeface="Arial" panose="020B0604020202020204" pitchFamily="34" charset="0"/>
              <a:buChar char="•"/>
            </a:pPr>
            <a:r>
              <a:rPr lang="da-DK" sz="1800" dirty="0"/>
              <a:t>Indtegn forudsigelse (navngiv hver forudsigelse efter hvilke placering I er på)</a:t>
            </a:r>
          </a:p>
          <a:p>
            <a:pPr marL="285750" indent="-180000">
              <a:spcAft>
                <a:spcPts val="600"/>
              </a:spcAft>
              <a:buFont typeface="Arial" panose="020B0604020202020204" pitchFamily="34" charset="0"/>
              <a:buChar char="•"/>
            </a:pPr>
            <a:r>
              <a:rPr lang="da-DK" sz="1800" dirty="0"/>
              <a:t>Gem data og del data</a:t>
            </a:r>
          </a:p>
          <a:p>
            <a:pPr marL="285750" indent="-285750">
              <a:buFont typeface="Arial" panose="020B0604020202020204" pitchFamily="34" charset="0"/>
              <a:buChar char="•"/>
            </a:pPr>
            <a:endParaRPr lang="da-DK" dirty="0"/>
          </a:p>
        </p:txBody>
      </p:sp>
    </p:spTree>
    <p:extLst>
      <p:ext uri="{BB962C8B-B14F-4D97-AF65-F5344CB8AC3E}">
        <p14:creationId xmlns:p14="http://schemas.microsoft.com/office/powerpoint/2010/main" val="88922313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3BB4FEFA-D691-419E-CD80-F6BB65B8D7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5828405" y="53697"/>
            <a:ext cx="4101477" cy="4078554"/>
          </a:xfrm>
          <a:prstGeom prst="rect">
            <a:avLst/>
          </a:prstGeom>
        </p:spPr>
      </p:pic>
      <p:sp>
        <p:nvSpPr>
          <p:cNvPr id="4" name="Titel 3">
            <a:extLst>
              <a:ext uri="{FF2B5EF4-FFF2-40B4-BE49-F238E27FC236}">
                <a16:creationId xmlns:a16="http://schemas.microsoft.com/office/drawing/2014/main" id="{07AB7627-40E8-C3EF-DE69-C498789BE403}"/>
              </a:ext>
            </a:extLst>
          </p:cNvPr>
          <p:cNvSpPr>
            <a:spLocks noGrp="1"/>
          </p:cNvSpPr>
          <p:nvPr>
            <p:ph type="title"/>
          </p:nvPr>
        </p:nvSpPr>
        <p:spPr/>
        <p:txBody>
          <a:bodyPr/>
          <a:lstStyle/>
          <a:p>
            <a:r>
              <a:rPr lang="da-DK" dirty="0"/>
              <a:t>Siden sidst…</a:t>
            </a:r>
            <a:br>
              <a:rPr lang="da-DK" dirty="0"/>
            </a:br>
            <a:endParaRPr lang="da-DK" dirty="0"/>
          </a:p>
        </p:txBody>
      </p:sp>
      <p:sp>
        <p:nvSpPr>
          <p:cNvPr id="3" name="Pladsholder til indhold 2">
            <a:extLst>
              <a:ext uri="{FF2B5EF4-FFF2-40B4-BE49-F238E27FC236}">
                <a16:creationId xmlns:a16="http://schemas.microsoft.com/office/drawing/2014/main" id="{BCC6A0AA-0B09-915C-DF73-2C33082F220A}"/>
              </a:ext>
            </a:extLst>
          </p:cNvPr>
          <p:cNvSpPr>
            <a:spLocks noGrp="1"/>
          </p:cNvSpPr>
          <p:nvPr>
            <p:ph idx="1"/>
          </p:nvPr>
        </p:nvSpPr>
        <p:spPr/>
        <p:txBody>
          <a:bodyPr lIns="91440" tIns="45720" rIns="91440" bIns="45720" anchor="t"/>
          <a:lstStyle/>
          <a:p>
            <a:r>
              <a:rPr lang="da-DK" sz="1800" dirty="0"/>
              <a:t>Hvad lavede sidst?</a:t>
            </a:r>
          </a:p>
          <a:p>
            <a:r>
              <a:rPr lang="da-DK" sz="1800" dirty="0"/>
              <a:t>Hvorfor gjorde vi det?</a:t>
            </a:r>
          </a:p>
          <a:p>
            <a:r>
              <a:rPr lang="da-DK" sz="1800" dirty="0"/>
              <a:t>Hvordan kan forurening påvirke mennesker?</a:t>
            </a:r>
          </a:p>
          <a:p>
            <a:r>
              <a:rPr lang="da-DK" sz="1800" dirty="0">
                <a:latin typeface="Work Sans"/>
                <a:cs typeface="Arial"/>
              </a:rPr>
              <a:t>Hvad er CO</a:t>
            </a:r>
            <a:r>
              <a:rPr lang="da-DK" sz="1800" baseline="-25000" dirty="0">
                <a:latin typeface="Work Sans"/>
                <a:cs typeface="Arial"/>
              </a:rPr>
              <a:t>2</a:t>
            </a:r>
            <a:r>
              <a:rPr lang="da-DK" sz="1800" dirty="0">
                <a:latin typeface="Work Sans"/>
                <a:cs typeface="Arial"/>
              </a:rPr>
              <a:t> og ikke </a:t>
            </a:r>
            <a:r>
              <a:rPr lang="da-DK" sz="1800" dirty="0" err="1">
                <a:latin typeface="Work Sans"/>
                <a:cs typeface="Arial"/>
              </a:rPr>
              <a:t>NO</a:t>
            </a:r>
            <a:r>
              <a:rPr lang="da-DK" sz="1800" baseline="-25000" dirty="0" err="1">
                <a:latin typeface="Work Sans"/>
                <a:cs typeface="Arial"/>
              </a:rPr>
              <a:t>x</a:t>
            </a:r>
            <a:r>
              <a:rPr lang="da-DK" sz="1800" dirty="0" err="1">
                <a:latin typeface="Work Sans"/>
                <a:cs typeface="Arial"/>
              </a:rPr>
              <a:t>'er</a:t>
            </a:r>
            <a:endParaRPr lang="da-DK" sz="1800" dirty="0">
              <a:latin typeface="Work Sans"/>
              <a:cs typeface="Arial"/>
            </a:endParaRPr>
          </a:p>
          <a:p>
            <a:endParaRPr lang="da-DK" sz="1800" dirty="0"/>
          </a:p>
          <a:p>
            <a:r>
              <a:rPr lang="da-DK" sz="1800" dirty="0"/>
              <a:t>Hypotese: Morgentrafik vs. Kl. 11. </a:t>
            </a:r>
          </a:p>
        </p:txBody>
      </p:sp>
      <p:pic>
        <p:nvPicPr>
          <p:cNvPr id="7" name="Billede 6">
            <a:extLst>
              <a:ext uri="{FF2B5EF4-FFF2-40B4-BE49-F238E27FC236}">
                <a16:creationId xmlns:a16="http://schemas.microsoft.com/office/drawing/2014/main" id="{2FAC553E-FE05-1659-74F0-4130C21CC1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70719" y="3464181"/>
            <a:ext cx="6515371" cy="2526966"/>
          </a:xfrm>
          <a:prstGeom prst="rect">
            <a:avLst/>
          </a:prstGeom>
        </p:spPr>
      </p:pic>
    </p:spTree>
    <p:extLst>
      <p:ext uri="{BB962C8B-B14F-4D97-AF65-F5344CB8AC3E}">
        <p14:creationId xmlns:p14="http://schemas.microsoft.com/office/powerpoint/2010/main" val="85609983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F316721-13DD-59C4-CB8B-B6EADC455C9E}"/>
              </a:ext>
            </a:extLst>
          </p:cNvPr>
          <p:cNvSpPr>
            <a:spLocks noGrp="1"/>
          </p:cNvSpPr>
          <p:nvPr>
            <p:ph type="body" sz="quarter" idx="10"/>
          </p:nvPr>
        </p:nvSpPr>
        <p:spPr/>
        <p:txBody>
          <a:bodyPr/>
          <a:lstStyle/>
          <a:p>
            <a:r>
              <a:rPr lang="da-DK" dirty="0"/>
              <a:t>Hvad målte I om morgenen?</a:t>
            </a:r>
          </a:p>
        </p:txBody>
      </p:sp>
      <p:sp>
        <p:nvSpPr>
          <p:cNvPr id="3" name="Pladsholder til indhold 2">
            <a:extLst>
              <a:ext uri="{FF2B5EF4-FFF2-40B4-BE49-F238E27FC236}">
                <a16:creationId xmlns:a16="http://schemas.microsoft.com/office/drawing/2014/main" id="{115FF4E7-98C3-39DB-9399-2F152810AE3A}"/>
              </a:ext>
            </a:extLst>
          </p:cNvPr>
          <p:cNvSpPr>
            <a:spLocks noGrp="1"/>
          </p:cNvSpPr>
          <p:nvPr>
            <p:ph sz="half" idx="2"/>
          </p:nvPr>
        </p:nvSpPr>
        <p:spPr/>
        <p:txBody>
          <a:bodyPr/>
          <a:lstStyle/>
          <a:p>
            <a:r>
              <a:rPr lang="da-DK" sz="1800" dirty="0"/>
              <a:t>Hvilke værdier målte I?</a:t>
            </a:r>
          </a:p>
          <a:p>
            <a:r>
              <a:rPr lang="da-DK" sz="1800" dirty="0"/>
              <a:t>Hvad overraskede jer?</a:t>
            </a:r>
          </a:p>
          <a:p>
            <a:r>
              <a:rPr lang="da-DK" sz="1800" dirty="0"/>
              <a:t>Er der noget I undrer jer over?</a:t>
            </a:r>
          </a:p>
        </p:txBody>
      </p:sp>
    </p:spTree>
    <p:extLst>
      <p:ext uri="{BB962C8B-B14F-4D97-AF65-F5344CB8AC3E}">
        <p14:creationId xmlns:p14="http://schemas.microsoft.com/office/powerpoint/2010/main" val="1152200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9AE15E7-2865-AE37-FF09-F9DAE9840809}"/>
              </a:ext>
            </a:extLst>
          </p:cNvPr>
          <p:cNvSpPr>
            <a:spLocks noGrp="1"/>
          </p:cNvSpPr>
          <p:nvPr>
            <p:ph type="title"/>
          </p:nvPr>
        </p:nvSpPr>
        <p:spPr/>
        <p:txBody>
          <a:bodyPr/>
          <a:lstStyle/>
          <a:p>
            <a:r>
              <a:rPr lang="da-DK" dirty="0"/>
              <a:t>Global middel niveau CO</a:t>
            </a:r>
            <a:r>
              <a:rPr lang="da-DK" baseline="-25000" dirty="0"/>
              <a:t>2</a:t>
            </a:r>
            <a:br>
              <a:rPr lang="da-DK" baseline="-25000" dirty="0"/>
            </a:br>
            <a:endParaRPr lang="da-DK" dirty="0"/>
          </a:p>
        </p:txBody>
      </p:sp>
      <p:sp>
        <p:nvSpPr>
          <p:cNvPr id="3" name="Pladsholder til indhold 2">
            <a:extLst>
              <a:ext uri="{FF2B5EF4-FFF2-40B4-BE49-F238E27FC236}">
                <a16:creationId xmlns:a16="http://schemas.microsoft.com/office/drawing/2014/main" id="{BC426007-DFB5-25CA-25B2-C16131D464D4}"/>
              </a:ext>
            </a:extLst>
          </p:cNvPr>
          <p:cNvSpPr>
            <a:spLocks noGrp="1"/>
          </p:cNvSpPr>
          <p:nvPr>
            <p:ph idx="1"/>
          </p:nvPr>
        </p:nvSpPr>
        <p:spPr/>
        <p:txBody>
          <a:bodyPr/>
          <a:lstStyle/>
          <a:p>
            <a:r>
              <a:rPr lang="da-DK"/>
              <a:t>(</a:t>
            </a:r>
            <a:r>
              <a:rPr lang="da-DK" err="1"/>
              <a:t>lene</a:t>
            </a:r>
            <a:r>
              <a:rPr lang="da-DK"/>
              <a:t>)</a:t>
            </a:r>
          </a:p>
        </p:txBody>
      </p:sp>
      <p:pic>
        <p:nvPicPr>
          <p:cNvPr id="1028" name="Picture 4" descr="Global Atmospheric Temperature Versus Co2">
            <a:extLst>
              <a:ext uri="{FF2B5EF4-FFF2-40B4-BE49-F238E27FC236}">
                <a16:creationId xmlns:a16="http://schemas.microsoft.com/office/drawing/2014/main" id="{E142AF5E-5333-8C03-8001-76A4BBBC610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55159" y="1595058"/>
            <a:ext cx="7152968" cy="3695700"/>
          </a:xfrm>
          <a:prstGeom prst="rect">
            <a:avLst/>
          </a:prstGeom>
          <a:noFill/>
          <a:extLst>
            <a:ext uri="{909E8E84-426E-40DD-AFC4-6F175D3DCCD1}">
              <a14:hiddenFill xmlns:a14="http://schemas.microsoft.com/office/drawing/2010/main">
                <a:solidFill>
                  <a:srgbClr val="FFFFFF"/>
                </a:solidFill>
              </a14:hiddenFill>
            </a:ext>
          </a:extLst>
        </p:spPr>
      </p:pic>
      <p:sp>
        <p:nvSpPr>
          <p:cNvPr id="5" name="Tekstfelt 4">
            <a:extLst>
              <a:ext uri="{FF2B5EF4-FFF2-40B4-BE49-F238E27FC236}">
                <a16:creationId xmlns:a16="http://schemas.microsoft.com/office/drawing/2014/main" id="{EDB04651-8745-E7E1-EEA4-B4FA265649C6}"/>
              </a:ext>
            </a:extLst>
          </p:cNvPr>
          <p:cNvSpPr txBox="1"/>
          <p:nvPr/>
        </p:nvSpPr>
        <p:spPr>
          <a:xfrm>
            <a:off x="3815331" y="5658392"/>
            <a:ext cx="4432624" cy="369332"/>
          </a:xfrm>
          <a:prstGeom prst="rect">
            <a:avLst/>
          </a:prstGeom>
          <a:noFill/>
        </p:spPr>
        <p:txBody>
          <a:bodyPr wrap="none" rtlCol="0">
            <a:spAutoFit/>
          </a:bodyPr>
          <a:lstStyle/>
          <a:p>
            <a:r>
              <a:rPr lang="da-DK" dirty="0">
                <a:latin typeface="Work Sans" pitchFamily="2" charset="0"/>
              </a:rPr>
              <a:t>Global middelniveau: 424 ppm (2024)</a:t>
            </a:r>
          </a:p>
        </p:txBody>
      </p:sp>
    </p:spTree>
    <p:extLst>
      <p:ext uri="{BB962C8B-B14F-4D97-AF65-F5344CB8AC3E}">
        <p14:creationId xmlns:p14="http://schemas.microsoft.com/office/powerpoint/2010/main" val="368524433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nlinemedier 8" title="Design en sikker skolevej - inspirationsfilm">
            <a:hlinkClick r:id="" action="ppaction://media"/>
            <a:extLst>
              <a:ext uri="{FF2B5EF4-FFF2-40B4-BE49-F238E27FC236}">
                <a16:creationId xmlns:a16="http://schemas.microsoft.com/office/drawing/2014/main" id="{F12F4247-7504-B52C-3C2B-A14B412D7564}"/>
              </a:ext>
            </a:extLst>
          </p:cNvPr>
          <p:cNvPicPr>
            <a:picLocks noGrp="1" noRot="1" noChangeAspect="1"/>
          </p:cNvPicPr>
          <p:nvPr>
            <p:ph idx="1"/>
            <a:videoFile r:link="rId1"/>
          </p:nvPr>
        </p:nvPicPr>
        <p:blipFill>
          <a:blip r:embed="rId4"/>
          <a:stretch>
            <a:fillRect/>
          </a:stretch>
        </p:blipFill>
        <p:spPr>
          <a:xfrm>
            <a:off x="0" y="0"/>
            <a:ext cx="12234884" cy="6913123"/>
          </a:xfrm>
          <a:prstGeom prst="rect">
            <a:avLst/>
          </a:prstGeom>
        </p:spPr>
      </p:pic>
    </p:spTree>
    <p:extLst>
      <p:ext uri="{BB962C8B-B14F-4D97-AF65-F5344CB8AC3E}">
        <p14:creationId xmlns:p14="http://schemas.microsoft.com/office/powerpoint/2010/main" val="31709339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F709014-1D04-2406-A48C-04AF55DA1538}"/>
              </a:ext>
            </a:extLst>
          </p:cNvPr>
          <p:cNvSpPr>
            <a:spLocks noGrp="1"/>
          </p:cNvSpPr>
          <p:nvPr>
            <p:ph type="title"/>
          </p:nvPr>
        </p:nvSpPr>
        <p:spPr/>
        <p:txBody>
          <a:bodyPr/>
          <a:lstStyle/>
          <a:p>
            <a:r>
              <a:rPr lang="da-DK" dirty="0"/>
              <a:t>Præsentation</a:t>
            </a:r>
            <a:br>
              <a:rPr lang="da-DK" dirty="0"/>
            </a:br>
            <a:endParaRPr lang="da-DK" dirty="0"/>
          </a:p>
        </p:txBody>
      </p:sp>
      <p:sp>
        <p:nvSpPr>
          <p:cNvPr id="3" name="Pladsholder til indhold 2">
            <a:extLst>
              <a:ext uri="{FF2B5EF4-FFF2-40B4-BE49-F238E27FC236}">
                <a16:creationId xmlns:a16="http://schemas.microsoft.com/office/drawing/2014/main" id="{91C016EB-ACBD-9C4C-0E69-CAAA318B2B8C}"/>
              </a:ext>
            </a:extLst>
          </p:cNvPr>
          <p:cNvSpPr>
            <a:spLocks noGrp="1"/>
          </p:cNvSpPr>
          <p:nvPr>
            <p:ph idx="1"/>
          </p:nvPr>
        </p:nvSpPr>
        <p:spPr/>
        <p:txBody>
          <a:bodyPr/>
          <a:lstStyle/>
          <a:p>
            <a:r>
              <a:rPr lang="da-DK" sz="1800" dirty="0"/>
              <a:t>Præsenter jeres data og hvad de fortæller om luftforurening omkring skolen.</a:t>
            </a:r>
          </a:p>
          <a:p>
            <a:r>
              <a:rPr lang="da-DK" sz="1800" dirty="0"/>
              <a:t>Hvordan ændres luften i løbet af dagen?</a:t>
            </a:r>
          </a:p>
          <a:p>
            <a:r>
              <a:rPr lang="da-DK" sz="1800" dirty="0"/>
              <a:t>Hvilke fejlkilder kan der være?</a:t>
            </a:r>
          </a:p>
          <a:p>
            <a:endParaRPr lang="da-DK" sz="1800" dirty="0"/>
          </a:p>
          <a:p>
            <a:endParaRPr lang="da-DK" sz="1800" dirty="0"/>
          </a:p>
        </p:txBody>
      </p:sp>
    </p:spTree>
    <p:extLst>
      <p:ext uri="{BB962C8B-B14F-4D97-AF65-F5344CB8AC3E}">
        <p14:creationId xmlns:p14="http://schemas.microsoft.com/office/powerpoint/2010/main" val="2847412158"/>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162FD-D495-3B21-9A0F-27025496BBA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59ECF67-7C3E-34ED-8D5D-A7D585D02AB2}"/>
              </a:ext>
            </a:extLst>
          </p:cNvPr>
          <p:cNvSpPr txBox="1">
            <a:spLocks/>
          </p:cNvSpPr>
          <p:nvPr/>
        </p:nvSpPr>
        <p:spPr>
          <a:xfrm>
            <a:off x="1525742" y="4418540"/>
            <a:ext cx="9445315" cy="982857"/>
          </a:xfrm>
          <a:prstGeom prst="rect">
            <a:avLst/>
          </a:prstGeom>
          <a:solidFill>
            <a:srgbClr val="224B5A"/>
          </a:solidFill>
        </p:spPr>
        <p:txBody>
          <a:bodyPr vert="horz" lIns="0" tIns="108000" rIns="91440" bIns="45720" rtlCol="0" anchor="t" anchorCtr="0">
            <a:noAutofit/>
          </a:bodyPr>
          <a:lstStyle>
            <a:lvl1pPr algn="l" defTabSz="914377" rtl="0" eaLnBrk="1" latinLnBrk="0" hangingPunct="1">
              <a:lnSpc>
                <a:spcPct val="90000"/>
              </a:lnSpc>
              <a:spcBef>
                <a:spcPct val="0"/>
              </a:spcBef>
              <a:buNone/>
              <a:defRPr sz="4400" b="0" kern="1200">
                <a:solidFill>
                  <a:srgbClr val="587F8A"/>
                </a:solidFill>
                <a:latin typeface="BetonEF-Bold" panose="02000503040000020003"/>
                <a:ea typeface="+mj-ea"/>
                <a:cs typeface="+mj-cs"/>
              </a:defRPr>
            </a:lvl1pPr>
          </a:lstStyle>
          <a:p>
            <a:pPr algn="ctr"/>
            <a:r>
              <a:rPr lang="da-DK" sz="5400" dirty="0">
                <a:solidFill>
                  <a:schemeClr val="bg1"/>
                </a:solidFill>
              </a:rPr>
              <a:t>Transport og sundhed</a:t>
            </a:r>
          </a:p>
        </p:txBody>
      </p:sp>
    </p:spTree>
    <p:extLst>
      <p:ext uri="{BB962C8B-B14F-4D97-AF65-F5344CB8AC3E}">
        <p14:creationId xmlns:p14="http://schemas.microsoft.com/office/powerpoint/2010/main" val="306613184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56C07039-20D4-014F-C72C-984E589820A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82852" y="1386000"/>
            <a:ext cx="2926796" cy="4140000"/>
          </a:xfrm>
          <a:prstGeom prst="rect">
            <a:avLst/>
          </a:prstGeom>
          <a:ln w="3175">
            <a:solidFill>
              <a:schemeClr val="tx1"/>
            </a:solidFill>
          </a:ln>
          <a:effectLst>
            <a:outerShdw blurRad="50800" dist="38100" dir="2700000" algn="tl" rotWithShape="0">
              <a:prstClr val="black">
                <a:alpha val="40000"/>
              </a:prstClr>
            </a:outerShdw>
          </a:effectLst>
        </p:spPr>
      </p:pic>
      <p:sp>
        <p:nvSpPr>
          <p:cNvPr id="4" name="Titel 3">
            <a:extLst>
              <a:ext uri="{FF2B5EF4-FFF2-40B4-BE49-F238E27FC236}">
                <a16:creationId xmlns:a16="http://schemas.microsoft.com/office/drawing/2014/main" id="{60AD59B8-6A05-7EEF-3EDB-7AB55AC70EF2}"/>
              </a:ext>
            </a:extLst>
          </p:cNvPr>
          <p:cNvSpPr>
            <a:spLocks noGrp="1"/>
          </p:cNvSpPr>
          <p:nvPr>
            <p:ph type="title"/>
          </p:nvPr>
        </p:nvSpPr>
        <p:spPr/>
        <p:txBody>
          <a:bodyPr/>
          <a:lstStyle/>
          <a:p>
            <a:r>
              <a:rPr lang="da-DK" dirty="0"/>
              <a:t>Undersøgelse</a:t>
            </a:r>
            <a:br>
              <a:rPr lang="da-DK" dirty="0"/>
            </a:br>
            <a:endParaRPr lang="da-DK" dirty="0"/>
          </a:p>
        </p:txBody>
      </p:sp>
      <p:sp>
        <p:nvSpPr>
          <p:cNvPr id="3" name="Pladsholder til indhold 2">
            <a:extLst>
              <a:ext uri="{FF2B5EF4-FFF2-40B4-BE49-F238E27FC236}">
                <a16:creationId xmlns:a16="http://schemas.microsoft.com/office/drawing/2014/main" id="{2258F492-8946-B25B-94D3-527EA0C9885D}"/>
              </a:ext>
            </a:extLst>
          </p:cNvPr>
          <p:cNvSpPr>
            <a:spLocks noGrp="1"/>
          </p:cNvSpPr>
          <p:nvPr>
            <p:ph idx="1"/>
          </p:nvPr>
        </p:nvSpPr>
        <p:spPr>
          <a:xfrm>
            <a:off x="695326" y="1332000"/>
            <a:ext cx="3594792" cy="4248000"/>
          </a:xfrm>
        </p:spPr>
        <p:txBody>
          <a:bodyPr/>
          <a:lstStyle/>
          <a:p>
            <a:r>
              <a:rPr lang="da-DK" dirty="0"/>
              <a:t>Lav undersøgelsen ‘Blodsukker og fysisk aktivitet’</a:t>
            </a:r>
          </a:p>
        </p:txBody>
      </p:sp>
      <p:pic>
        <p:nvPicPr>
          <p:cNvPr id="6" name="Billede 5" descr="Et billede, der indeholder cirkel, Font/skrifttype, logo, Grafik&#10;&#10;Automatisk genereret beskrivelse">
            <a:extLst>
              <a:ext uri="{FF2B5EF4-FFF2-40B4-BE49-F238E27FC236}">
                <a16:creationId xmlns:a16="http://schemas.microsoft.com/office/drawing/2014/main" id="{AE4DEAC7-13D7-D5C8-A745-EBC5D5DB49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spTree>
    <p:extLst>
      <p:ext uri="{BB962C8B-B14F-4D97-AF65-F5344CB8AC3E}">
        <p14:creationId xmlns:p14="http://schemas.microsoft.com/office/powerpoint/2010/main" val="378216344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14CCA-3EE8-6852-8689-5E30E830A153}"/>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B14C788F-5D6E-0DE5-F57F-E30C931B9F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85292" y="1344756"/>
            <a:ext cx="2926796" cy="4140000"/>
          </a:xfrm>
          <a:prstGeom prst="rect">
            <a:avLst/>
          </a:prstGeom>
          <a:ln w="3175">
            <a:solidFill>
              <a:schemeClr val="tx1"/>
            </a:solidFill>
          </a:ln>
          <a:effectLst>
            <a:outerShdw blurRad="50800" dist="38100" dir="2700000" algn="tl" rotWithShape="0">
              <a:prstClr val="black">
                <a:alpha val="40000"/>
              </a:prstClr>
            </a:outerShdw>
          </a:effectLst>
        </p:spPr>
      </p:pic>
      <p:sp>
        <p:nvSpPr>
          <p:cNvPr id="4" name="Titel 3">
            <a:extLst>
              <a:ext uri="{FF2B5EF4-FFF2-40B4-BE49-F238E27FC236}">
                <a16:creationId xmlns:a16="http://schemas.microsoft.com/office/drawing/2014/main" id="{A920A202-033D-9425-4E14-273D1F38DCE4}"/>
              </a:ext>
            </a:extLst>
          </p:cNvPr>
          <p:cNvSpPr>
            <a:spLocks noGrp="1"/>
          </p:cNvSpPr>
          <p:nvPr>
            <p:ph type="title"/>
          </p:nvPr>
        </p:nvSpPr>
        <p:spPr/>
        <p:txBody>
          <a:bodyPr/>
          <a:lstStyle/>
          <a:p>
            <a:r>
              <a:rPr lang="da-DK" dirty="0"/>
              <a:t>Databehandling</a:t>
            </a:r>
            <a:br>
              <a:rPr lang="da-DK" dirty="0"/>
            </a:br>
            <a:endParaRPr lang="da-DK" dirty="0"/>
          </a:p>
        </p:txBody>
      </p:sp>
      <p:sp>
        <p:nvSpPr>
          <p:cNvPr id="3" name="Pladsholder til indhold 2">
            <a:extLst>
              <a:ext uri="{FF2B5EF4-FFF2-40B4-BE49-F238E27FC236}">
                <a16:creationId xmlns:a16="http://schemas.microsoft.com/office/drawing/2014/main" id="{E4CF149B-C7B0-2F74-28B9-99C237372CBA}"/>
              </a:ext>
            </a:extLst>
          </p:cNvPr>
          <p:cNvSpPr>
            <a:spLocks noGrp="1"/>
          </p:cNvSpPr>
          <p:nvPr>
            <p:ph idx="1"/>
          </p:nvPr>
        </p:nvSpPr>
        <p:spPr>
          <a:xfrm>
            <a:off x="695326" y="1332000"/>
            <a:ext cx="3594792" cy="4248000"/>
          </a:xfrm>
        </p:spPr>
        <p:txBody>
          <a:bodyPr/>
          <a:lstStyle/>
          <a:p>
            <a:r>
              <a:rPr lang="da-DK" dirty="0"/>
              <a:t>Lav undersøgelsen ‘Blodsukker og fysisk aktivitet’</a:t>
            </a:r>
          </a:p>
        </p:txBody>
      </p:sp>
      <p:pic>
        <p:nvPicPr>
          <p:cNvPr id="6" name="Billede 5" descr="Et billede, der indeholder cirkel, Font/skrifttype, logo, Grafik&#10;&#10;Automatisk genereret beskrivelse">
            <a:extLst>
              <a:ext uri="{FF2B5EF4-FFF2-40B4-BE49-F238E27FC236}">
                <a16:creationId xmlns:a16="http://schemas.microsoft.com/office/drawing/2014/main" id="{8C7C31A3-4687-717A-5016-36878B322E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spTree>
    <p:extLst>
      <p:ext uri="{BB962C8B-B14F-4D97-AF65-F5344CB8AC3E}">
        <p14:creationId xmlns:p14="http://schemas.microsoft.com/office/powerpoint/2010/main" val="1593104029"/>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545AF09-FAE3-7947-825C-39B6FFCED2E6}"/>
              </a:ext>
            </a:extLst>
          </p:cNvPr>
          <p:cNvSpPr>
            <a:spLocks noGrp="1"/>
          </p:cNvSpPr>
          <p:nvPr>
            <p:ph type="title"/>
          </p:nvPr>
        </p:nvSpPr>
        <p:spPr/>
        <p:txBody>
          <a:bodyPr/>
          <a:lstStyle/>
          <a:p>
            <a:r>
              <a:rPr lang="da-DK" dirty="0"/>
              <a:t>Opsamling på øvelser</a:t>
            </a:r>
            <a:br>
              <a:rPr lang="da-DK" dirty="0"/>
            </a:br>
            <a:endParaRPr lang="da-DK" dirty="0"/>
          </a:p>
        </p:txBody>
      </p:sp>
      <p:sp>
        <p:nvSpPr>
          <p:cNvPr id="3" name="Pladsholder til indhold 2">
            <a:extLst>
              <a:ext uri="{FF2B5EF4-FFF2-40B4-BE49-F238E27FC236}">
                <a16:creationId xmlns:a16="http://schemas.microsoft.com/office/drawing/2014/main" id="{C3E41B99-C97E-7577-9D82-825CFCFAB199}"/>
              </a:ext>
            </a:extLst>
          </p:cNvPr>
          <p:cNvSpPr>
            <a:spLocks noGrp="1"/>
          </p:cNvSpPr>
          <p:nvPr>
            <p:ph idx="1"/>
          </p:nvPr>
        </p:nvSpPr>
        <p:spPr/>
        <p:txBody>
          <a:bodyPr/>
          <a:lstStyle/>
          <a:p>
            <a:r>
              <a:rPr lang="da-DK" sz="1800" dirty="0"/>
              <a:t>Hvad viste vores undersøgelser?</a:t>
            </a:r>
          </a:p>
          <a:p>
            <a:r>
              <a:rPr lang="da-DK" sz="1800" dirty="0"/>
              <a:t>Hvornår falder blodsukkeret mest?</a:t>
            </a:r>
          </a:p>
          <a:p>
            <a:r>
              <a:rPr lang="da-DK" sz="1800" dirty="0"/>
              <a:t>Er der en sammenhæng mellem blodsukker og sundhed?</a:t>
            </a:r>
          </a:p>
          <a:p>
            <a:r>
              <a:rPr lang="da-DK" sz="1800" dirty="0"/>
              <a:t>Hvad betyder mængden af data, for vores konklusioner?</a:t>
            </a:r>
          </a:p>
          <a:p>
            <a:r>
              <a:rPr lang="da-DK" sz="1800" dirty="0"/>
              <a:t>Hvilke fejlkilder er der i vores forsøg?</a:t>
            </a:r>
          </a:p>
          <a:p>
            <a:endParaRPr lang="da-DK" dirty="0"/>
          </a:p>
        </p:txBody>
      </p:sp>
      <p:pic>
        <p:nvPicPr>
          <p:cNvPr id="5" name="Billede 4" descr="Et billede, der indeholder cirkel, Font/skrifttype, logo, Grafik&#10;&#10;Automatisk genereret beskrivelse">
            <a:extLst>
              <a:ext uri="{FF2B5EF4-FFF2-40B4-BE49-F238E27FC236}">
                <a16:creationId xmlns:a16="http://schemas.microsoft.com/office/drawing/2014/main" id="{99FD2A6C-26C7-0D8A-43EF-D41BFFE099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spTree>
    <p:extLst>
      <p:ext uri="{BB962C8B-B14F-4D97-AF65-F5344CB8AC3E}">
        <p14:creationId xmlns:p14="http://schemas.microsoft.com/office/powerpoint/2010/main" val="4067016739"/>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F9353C8D-40C5-DC22-6F51-AC8E1E8B15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99626" y="1329324"/>
            <a:ext cx="2926796" cy="4140000"/>
          </a:xfrm>
          <a:prstGeom prst="rect">
            <a:avLst/>
          </a:prstGeom>
          <a:ln w="3175">
            <a:solidFill>
              <a:schemeClr val="tx1"/>
            </a:solidFill>
          </a:ln>
          <a:effectLst>
            <a:outerShdw blurRad="50800" dist="38100" dir="2700000" algn="tl" rotWithShape="0">
              <a:prstClr val="black">
                <a:alpha val="40000"/>
              </a:prstClr>
            </a:outerShdw>
          </a:effectLst>
        </p:spPr>
      </p:pic>
      <p:sp>
        <p:nvSpPr>
          <p:cNvPr id="4" name="Titel 3">
            <a:extLst>
              <a:ext uri="{FF2B5EF4-FFF2-40B4-BE49-F238E27FC236}">
                <a16:creationId xmlns:a16="http://schemas.microsoft.com/office/drawing/2014/main" id="{5C2E9749-CE75-2FA8-4EB9-25E43CBA57F9}"/>
              </a:ext>
            </a:extLst>
          </p:cNvPr>
          <p:cNvSpPr>
            <a:spLocks noGrp="1"/>
          </p:cNvSpPr>
          <p:nvPr>
            <p:ph type="title"/>
          </p:nvPr>
        </p:nvSpPr>
        <p:spPr/>
        <p:txBody>
          <a:bodyPr/>
          <a:lstStyle/>
          <a:p>
            <a:r>
              <a:rPr lang="da-DK" dirty="0"/>
              <a:t>Aktiv på vej til skole</a:t>
            </a:r>
            <a:br>
              <a:rPr lang="da-DK" dirty="0"/>
            </a:br>
            <a:endParaRPr lang="da-DK" dirty="0"/>
          </a:p>
        </p:txBody>
      </p:sp>
      <p:sp>
        <p:nvSpPr>
          <p:cNvPr id="3" name="Pladsholder til indhold 2">
            <a:extLst>
              <a:ext uri="{FF2B5EF4-FFF2-40B4-BE49-F238E27FC236}">
                <a16:creationId xmlns:a16="http://schemas.microsoft.com/office/drawing/2014/main" id="{3A886E1F-D9D1-C1EA-16FF-F9235F9A7840}"/>
              </a:ext>
            </a:extLst>
          </p:cNvPr>
          <p:cNvSpPr>
            <a:spLocks noGrp="1"/>
          </p:cNvSpPr>
          <p:nvPr>
            <p:ph idx="1"/>
          </p:nvPr>
        </p:nvSpPr>
        <p:spPr>
          <a:xfrm>
            <a:off x="695325" y="1332000"/>
            <a:ext cx="6447995" cy="4248000"/>
          </a:xfrm>
        </p:spPr>
        <p:txBody>
          <a:bodyPr/>
          <a:lstStyle/>
          <a:p>
            <a:r>
              <a:rPr lang="da-DK" sz="1800" dirty="0"/>
              <a:t>Hvilke dele af kroppen kan have gavn af at være aktiv på vej til skole?</a:t>
            </a:r>
          </a:p>
          <a:p>
            <a:r>
              <a:rPr lang="da-DK" sz="1800" dirty="0"/>
              <a:t>Overvej hvilke dele af kroppen der kan have gavn af fysisk aktivitet på vej til og fra skole.</a:t>
            </a:r>
            <a:br>
              <a:rPr lang="da-DK" sz="1800" dirty="0"/>
            </a:br>
            <a:br>
              <a:rPr lang="da-DK" sz="1800" dirty="0"/>
            </a:br>
            <a:r>
              <a:rPr lang="da-DK" sz="1800" dirty="0"/>
              <a:t>Skriv hver i ide på hver sin post it.</a:t>
            </a:r>
            <a:br>
              <a:rPr lang="da-DK" sz="1800" dirty="0"/>
            </a:br>
            <a:br>
              <a:rPr lang="da-DK" sz="1800" dirty="0"/>
            </a:br>
            <a:r>
              <a:rPr lang="da-DK" sz="1800" dirty="0"/>
              <a:t>Placer post hver post it på kopiarket ‘Aktiv på vej til skole’, der på kroppen det gør mest gavn.</a:t>
            </a:r>
          </a:p>
        </p:txBody>
      </p:sp>
    </p:spTree>
    <p:extLst>
      <p:ext uri="{BB962C8B-B14F-4D97-AF65-F5344CB8AC3E}">
        <p14:creationId xmlns:p14="http://schemas.microsoft.com/office/powerpoint/2010/main" val="412470147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5CD5977B-B171-EE7D-57F0-1B5239943F2E}"/>
              </a:ext>
            </a:extLst>
          </p:cNvPr>
          <p:cNvSpPr>
            <a:spLocks noGrp="1"/>
          </p:cNvSpPr>
          <p:nvPr>
            <p:ph type="body" sz="quarter" idx="10"/>
          </p:nvPr>
        </p:nvSpPr>
        <p:spPr/>
        <p:txBody>
          <a:bodyPr/>
          <a:lstStyle/>
          <a:p>
            <a:r>
              <a:rPr lang="da-DK" dirty="0"/>
              <a:t>Det store og det lille kredsløb</a:t>
            </a:r>
          </a:p>
        </p:txBody>
      </p:sp>
      <p:sp>
        <p:nvSpPr>
          <p:cNvPr id="3" name="Pladsholder til indhold 2">
            <a:extLst>
              <a:ext uri="{FF2B5EF4-FFF2-40B4-BE49-F238E27FC236}">
                <a16:creationId xmlns:a16="http://schemas.microsoft.com/office/drawing/2014/main" id="{98036B8B-5B75-B6FA-98BF-C799E0F224BA}"/>
              </a:ext>
            </a:extLst>
          </p:cNvPr>
          <p:cNvSpPr>
            <a:spLocks noGrp="1"/>
          </p:cNvSpPr>
          <p:nvPr>
            <p:ph sz="half" idx="2"/>
          </p:nvPr>
        </p:nvSpPr>
        <p:spPr/>
        <p:txBody>
          <a:bodyPr/>
          <a:lstStyle/>
          <a:p>
            <a:r>
              <a:rPr lang="da-DK" sz="1800" dirty="0"/>
              <a:t>Indsæt billede af blodkredsløbet</a:t>
            </a:r>
          </a:p>
        </p:txBody>
      </p:sp>
    </p:spTree>
    <p:extLst>
      <p:ext uri="{BB962C8B-B14F-4D97-AF65-F5344CB8AC3E}">
        <p14:creationId xmlns:p14="http://schemas.microsoft.com/office/powerpoint/2010/main" val="543651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BE0A2-3749-7E7B-C435-12F3A0124ED1}"/>
              </a:ext>
            </a:extLst>
          </p:cNvPr>
          <p:cNvSpPr>
            <a:spLocks noGrp="1"/>
          </p:cNvSpPr>
          <p:nvPr>
            <p:ph type="title"/>
          </p:nvPr>
        </p:nvSpPr>
        <p:spPr/>
        <p:txBody>
          <a:bodyPr/>
          <a:lstStyle/>
          <a:p>
            <a:r>
              <a:rPr lang="da-DK" dirty="0"/>
              <a:t>Fire sundhedsbegreber</a:t>
            </a:r>
            <a:br>
              <a:rPr lang="da-DK" dirty="0"/>
            </a:br>
            <a:endParaRPr lang="da-DK" dirty="0"/>
          </a:p>
        </p:txBody>
      </p:sp>
      <p:graphicFrame>
        <p:nvGraphicFramePr>
          <p:cNvPr id="5" name="Tabel 4">
            <a:extLst>
              <a:ext uri="{FF2B5EF4-FFF2-40B4-BE49-F238E27FC236}">
                <a16:creationId xmlns:a16="http://schemas.microsoft.com/office/drawing/2014/main" id="{9B43C84D-B1ED-5D62-BC25-5CD32D42A290}"/>
              </a:ext>
            </a:extLst>
          </p:cNvPr>
          <p:cNvGraphicFramePr>
            <a:graphicFrameLocks noGrp="1"/>
          </p:cNvGraphicFramePr>
          <p:nvPr>
            <p:extLst>
              <p:ext uri="{D42A27DB-BD31-4B8C-83A1-F6EECF244321}">
                <p14:modId xmlns:p14="http://schemas.microsoft.com/office/powerpoint/2010/main" val="479220960"/>
              </p:ext>
            </p:extLst>
          </p:nvPr>
        </p:nvGraphicFramePr>
        <p:xfrm>
          <a:off x="723581" y="1332000"/>
          <a:ext cx="8209281" cy="3927942"/>
        </p:xfrm>
        <a:graphic>
          <a:graphicData uri="http://schemas.openxmlformats.org/drawingml/2006/table">
            <a:tbl>
              <a:tblPr firstRow="1" bandRow="1">
                <a:tableStyleId>{5C22544A-7EE6-4342-B048-85BDC9FD1C3A}</a:tableStyleId>
              </a:tblPr>
              <a:tblGrid>
                <a:gridCol w="1757681">
                  <a:extLst>
                    <a:ext uri="{9D8B030D-6E8A-4147-A177-3AD203B41FA5}">
                      <a16:colId xmlns:a16="http://schemas.microsoft.com/office/drawing/2014/main" val="3371082414"/>
                    </a:ext>
                  </a:extLst>
                </a:gridCol>
                <a:gridCol w="3300984">
                  <a:extLst>
                    <a:ext uri="{9D8B030D-6E8A-4147-A177-3AD203B41FA5}">
                      <a16:colId xmlns:a16="http://schemas.microsoft.com/office/drawing/2014/main" val="2332221645"/>
                    </a:ext>
                  </a:extLst>
                </a:gridCol>
                <a:gridCol w="3150616">
                  <a:extLst>
                    <a:ext uri="{9D8B030D-6E8A-4147-A177-3AD203B41FA5}">
                      <a16:colId xmlns:a16="http://schemas.microsoft.com/office/drawing/2014/main" val="2405173665"/>
                    </a:ext>
                  </a:extLst>
                </a:gridCol>
              </a:tblGrid>
              <a:tr h="773262">
                <a:tc>
                  <a:txBody>
                    <a:bodyPr/>
                    <a:lstStyle/>
                    <a:p>
                      <a:pPr algn="ctr"/>
                      <a:endParaRPr lang="da-DK"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4B5A"/>
                    </a:solidFill>
                  </a:tcPr>
                </a:tc>
                <a:tc>
                  <a:txBody>
                    <a:bodyPr/>
                    <a:lstStyle/>
                    <a:p>
                      <a:pPr algn="ctr"/>
                      <a:r>
                        <a:rPr lang="da-DK" sz="1400" dirty="0"/>
                        <a:t>Negativt</a:t>
                      </a:r>
                    </a:p>
                    <a:p>
                      <a:pPr algn="ctr"/>
                      <a:r>
                        <a:rPr lang="da-DK" sz="1400" dirty="0"/>
                        <a:t>(fravær af sygdom)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4B5A"/>
                    </a:solidFill>
                  </a:tcPr>
                </a:tc>
                <a:tc>
                  <a:txBody>
                    <a:bodyPr/>
                    <a:lstStyle/>
                    <a:p>
                      <a:pPr algn="ctr"/>
                      <a:r>
                        <a:rPr lang="da-DK" sz="1400" dirty="0"/>
                        <a:t>Positivt</a:t>
                      </a:r>
                    </a:p>
                    <a:p>
                      <a:pPr algn="ctr"/>
                      <a:r>
                        <a:rPr lang="da-DK" sz="1400" dirty="0"/>
                        <a:t>(livskvalitet og fravær af sygdom)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4B5A"/>
                    </a:solidFill>
                  </a:tcPr>
                </a:tc>
                <a:extLst>
                  <a:ext uri="{0D108BD9-81ED-4DB2-BD59-A6C34878D82A}">
                    <a16:rowId xmlns:a16="http://schemas.microsoft.com/office/drawing/2014/main" val="449173066"/>
                  </a:ext>
                </a:extLst>
              </a:tr>
              <a:tr h="1569720">
                <a:tc>
                  <a:txBody>
                    <a:bodyPr/>
                    <a:lstStyle/>
                    <a:p>
                      <a:pPr algn="ctr"/>
                      <a:r>
                        <a:rPr lang="da-DK" sz="1400" b="1" kern="1200" dirty="0">
                          <a:solidFill>
                            <a:schemeClr val="lt1"/>
                          </a:solidFill>
                          <a:latin typeface="+mn-lt"/>
                          <a:ea typeface="+mn-ea"/>
                          <a:cs typeface="+mn-cs"/>
                        </a:rPr>
                        <a:t>Snævert</a:t>
                      </a:r>
                    </a:p>
                    <a:p>
                      <a:pPr algn="ctr"/>
                      <a:r>
                        <a:rPr lang="da-DK" sz="1400" b="1" kern="1200" dirty="0">
                          <a:solidFill>
                            <a:schemeClr val="lt1"/>
                          </a:solidFill>
                          <a:latin typeface="+mn-lt"/>
                          <a:ea typeface="+mn-ea"/>
                          <a:cs typeface="+mn-cs"/>
                        </a:rPr>
                        <a:t>(livsstil)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4B5A"/>
                    </a:solidFill>
                  </a:tcPr>
                </a:tc>
                <a:tc>
                  <a:txBody>
                    <a:bodyPr/>
                    <a:lstStyle/>
                    <a:p>
                      <a:pPr marL="0" indent="0" algn="ctr">
                        <a:buNone/>
                      </a:pPr>
                      <a:r>
                        <a:rPr lang="da-DK" sz="1400"/>
                        <a:t>Fysiske aspekter</a:t>
                      </a:r>
                      <a:br>
                        <a:rPr lang="da-DK" sz="1400"/>
                      </a:br>
                      <a:endParaRPr lang="da-DK" sz="1400"/>
                    </a:p>
                    <a:p>
                      <a:pPr marL="0" indent="0" algn="ctr">
                        <a:buNone/>
                      </a:pPr>
                      <a:r>
                        <a:rPr lang="da-DK" sz="1400"/>
                        <a:t>Individets valg af livsstil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defTabSz="914400" rtl="0" eaLnBrk="1" latinLnBrk="0" hangingPunct="1">
                        <a:buNone/>
                      </a:pPr>
                      <a:r>
                        <a:rPr lang="da-DK" sz="1400" kern="1200" dirty="0">
                          <a:solidFill>
                            <a:schemeClr val="dk1"/>
                          </a:solidFill>
                          <a:latin typeface="+mn-lt"/>
                          <a:ea typeface="+mn-ea"/>
                          <a:cs typeface="+mn-cs"/>
                        </a:rPr>
                        <a:t>Fysiske, psykiske, æstetiske og sociale aspekter</a:t>
                      </a:r>
                      <a:br>
                        <a:rPr lang="da-DK" sz="1400" kern="1200" dirty="0">
                          <a:solidFill>
                            <a:schemeClr val="dk1"/>
                          </a:solidFill>
                          <a:latin typeface="+mn-lt"/>
                          <a:ea typeface="+mn-ea"/>
                          <a:cs typeface="+mn-cs"/>
                        </a:rPr>
                      </a:br>
                      <a:endParaRPr lang="da-DK" sz="1400" kern="1200" dirty="0">
                        <a:solidFill>
                          <a:schemeClr val="dk1"/>
                        </a:solidFill>
                        <a:latin typeface="+mn-lt"/>
                        <a:ea typeface="+mn-ea"/>
                        <a:cs typeface="+mn-cs"/>
                      </a:endParaRPr>
                    </a:p>
                    <a:p>
                      <a:pPr marL="0" indent="0" algn="ctr" defTabSz="914400" rtl="0" eaLnBrk="1" latinLnBrk="0" hangingPunct="1">
                        <a:buNone/>
                      </a:pPr>
                      <a:r>
                        <a:rPr lang="da-DK" sz="1400" kern="1200" dirty="0">
                          <a:solidFill>
                            <a:schemeClr val="dk1"/>
                          </a:solidFill>
                          <a:latin typeface="+mn-lt"/>
                          <a:ea typeface="+mn-ea"/>
                          <a:cs typeface="+mn-cs"/>
                        </a:rPr>
                        <a:t>Individets valg af livsstil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0803179"/>
                  </a:ext>
                </a:extLst>
              </a:tr>
              <a:tr h="1569720">
                <a:tc>
                  <a:txBody>
                    <a:bodyPr/>
                    <a:lstStyle/>
                    <a:p>
                      <a:pPr algn="ctr"/>
                      <a:r>
                        <a:rPr lang="da-DK" sz="1400" b="1" kern="1200">
                          <a:solidFill>
                            <a:schemeClr val="lt1"/>
                          </a:solidFill>
                          <a:latin typeface="+mn-lt"/>
                          <a:ea typeface="+mn-ea"/>
                          <a:cs typeface="+mn-cs"/>
                        </a:rPr>
                        <a:t>Bredt</a:t>
                      </a:r>
                    </a:p>
                    <a:p>
                      <a:pPr algn="ctr"/>
                      <a:r>
                        <a:rPr lang="da-DK" sz="1400" b="1" kern="1200">
                          <a:solidFill>
                            <a:schemeClr val="lt1"/>
                          </a:solidFill>
                          <a:latin typeface="+mn-lt"/>
                          <a:ea typeface="+mn-ea"/>
                          <a:cs typeface="+mn-cs"/>
                        </a:rPr>
                        <a:t>(livsstil og levevilkår)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34B5A"/>
                    </a:solidFill>
                  </a:tcPr>
                </a:tc>
                <a:tc>
                  <a:txBody>
                    <a:bodyPr/>
                    <a:lstStyle/>
                    <a:p>
                      <a:pPr algn="ctr"/>
                      <a:r>
                        <a:rPr lang="da-DK" sz="1400" kern="1200">
                          <a:solidFill>
                            <a:schemeClr val="dk1"/>
                          </a:solidFill>
                          <a:latin typeface="+mn-lt"/>
                          <a:ea typeface="+mn-ea"/>
                          <a:cs typeface="+mn-cs"/>
                        </a:rPr>
                        <a:t>Fysiske aspekter</a:t>
                      </a:r>
                    </a:p>
                    <a:p>
                      <a:pPr algn="ctr"/>
                      <a:endParaRPr lang="da-DK" sz="1400" kern="1200">
                        <a:solidFill>
                          <a:schemeClr val="dk1"/>
                        </a:solidFill>
                        <a:latin typeface="+mn-lt"/>
                        <a:ea typeface="+mn-ea"/>
                        <a:cs typeface="+mn-cs"/>
                      </a:endParaRPr>
                    </a:p>
                    <a:p>
                      <a:pPr algn="ctr"/>
                      <a:r>
                        <a:rPr lang="da-DK" sz="1400" kern="1200">
                          <a:solidFill>
                            <a:schemeClr val="dk1"/>
                          </a:solidFill>
                          <a:latin typeface="+mn-lt"/>
                          <a:ea typeface="+mn-ea"/>
                          <a:cs typeface="+mn-cs"/>
                        </a:rPr>
                        <a:t>Individets valg af livsstil</a:t>
                      </a:r>
                    </a:p>
                    <a:p>
                      <a:pPr algn="ctr"/>
                      <a:endParaRPr lang="da-DK" sz="1400" kern="1200">
                        <a:solidFill>
                          <a:schemeClr val="dk1"/>
                        </a:solidFill>
                        <a:latin typeface="+mn-lt"/>
                        <a:ea typeface="+mn-ea"/>
                        <a:cs typeface="+mn-cs"/>
                      </a:endParaRPr>
                    </a:p>
                    <a:p>
                      <a:pPr algn="ctr"/>
                      <a:r>
                        <a:rPr lang="da-DK" sz="1400" kern="1200">
                          <a:solidFill>
                            <a:schemeClr val="dk1"/>
                          </a:solidFill>
                          <a:latin typeface="+mn-lt"/>
                          <a:ea typeface="+mn-ea"/>
                          <a:cs typeface="+mn-cs"/>
                        </a:rPr>
                        <a:t>Sociale og samfundsmæssige rammers betydning for valg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a-DK" sz="1400" kern="1200" dirty="0">
                          <a:solidFill>
                            <a:schemeClr val="dk1"/>
                          </a:solidFill>
                          <a:latin typeface="+mn-lt"/>
                          <a:ea typeface="+mn-ea"/>
                          <a:cs typeface="+mn-cs"/>
                        </a:rPr>
                        <a:t>Fysiske, psykiske, æstetiske og sociale aspekter</a:t>
                      </a:r>
                    </a:p>
                    <a:p>
                      <a:pPr algn="ctr"/>
                      <a:endParaRPr lang="da-DK" sz="1400" kern="1200" dirty="0">
                        <a:solidFill>
                          <a:schemeClr val="dk1"/>
                        </a:solidFill>
                        <a:latin typeface="+mn-lt"/>
                        <a:ea typeface="+mn-ea"/>
                        <a:cs typeface="+mn-cs"/>
                      </a:endParaRPr>
                    </a:p>
                    <a:p>
                      <a:pPr algn="ctr"/>
                      <a:r>
                        <a:rPr lang="da-DK" sz="1400" kern="1200" dirty="0">
                          <a:solidFill>
                            <a:schemeClr val="dk1"/>
                          </a:solidFill>
                          <a:latin typeface="+mn-lt"/>
                          <a:ea typeface="+mn-ea"/>
                          <a:cs typeface="+mn-cs"/>
                        </a:rPr>
                        <a:t>Individets valg af livsstil</a:t>
                      </a:r>
                    </a:p>
                    <a:p>
                      <a:pPr algn="ctr"/>
                      <a:endParaRPr lang="da-DK" sz="1400" kern="1200" dirty="0">
                        <a:solidFill>
                          <a:schemeClr val="dk1"/>
                        </a:solidFill>
                        <a:latin typeface="+mn-lt"/>
                        <a:ea typeface="+mn-ea"/>
                        <a:cs typeface="+mn-cs"/>
                      </a:endParaRPr>
                    </a:p>
                    <a:p>
                      <a:pPr algn="ctr"/>
                      <a:r>
                        <a:rPr lang="da-DK" sz="1400" kern="1200" dirty="0">
                          <a:solidFill>
                            <a:schemeClr val="dk1"/>
                          </a:solidFill>
                          <a:latin typeface="+mn-lt"/>
                          <a:ea typeface="+mn-ea"/>
                          <a:cs typeface="+mn-cs"/>
                        </a:rPr>
                        <a:t>Sociale og samfundsmæssige rammers betydning for individets valg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2578689"/>
                  </a:ext>
                </a:extLst>
              </a:tr>
            </a:tbl>
          </a:graphicData>
        </a:graphic>
      </p:graphicFrame>
      <p:sp>
        <p:nvSpPr>
          <p:cNvPr id="6" name="Pladsholder til indhold 5">
            <a:extLst>
              <a:ext uri="{FF2B5EF4-FFF2-40B4-BE49-F238E27FC236}">
                <a16:creationId xmlns:a16="http://schemas.microsoft.com/office/drawing/2014/main" id="{83F5229D-31E6-5B46-F611-C6FC24AB7667}"/>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96179439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736D0BD-AB40-E4C4-1447-8E7A0EA4C266}"/>
              </a:ext>
            </a:extLst>
          </p:cNvPr>
          <p:cNvSpPr>
            <a:spLocks noGrp="1"/>
          </p:cNvSpPr>
          <p:nvPr>
            <p:ph type="title"/>
          </p:nvPr>
        </p:nvSpPr>
        <p:spPr/>
        <p:txBody>
          <a:bodyPr/>
          <a:lstStyle/>
          <a:p>
            <a:r>
              <a:rPr lang="da-DK" dirty="0"/>
              <a:t>Sundhedsstjernen	</a:t>
            </a:r>
            <a:br>
              <a:rPr lang="da-DK" dirty="0"/>
            </a:br>
            <a:endParaRPr lang="da-DK" dirty="0"/>
          </a:p>
        </p:txBody>
      </p:sp>
      <p:pic>
        <p:nvPicPr>
          <p:cNvPr id="1026" name="Picture 2" descr="Den didaktiske model Sundhedsstjernen.">
            <a:extLst>
              <a:ext uri="{FF2B5EF4-FFF2-40B4-BE49-F238E27FC236}">
                <a16:creationId xmlns:a16="http://schemas.microsoft.com/office/drawing/2014/main" id="{4EA4C075-5AC9-1286-8D43-ACCB591139D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02086" y="864039"/>
            <a:ext cx="5159034" cy="5136443"/>
          </a:xfrm>
          <a:prstGeom prst="rect">
            <a:avLst/>
          </a:prstGeom>
          <a:noFill/>
          <a:extLst>
            <a:ext uri="{909E8E84-426E-40DD-AFC4-6F175D3DCCD1}">
              <a14:hiddenFill xmlns:a14="http://schemas.microsoft.com/office/drawing/2010/main">
                <a:solidFill>
                  <a:srgbClr val="FFFFFF"/>
                </a:solidFill>
              </a14:hiddenFill>
            </a:ext>
          </a:extLst>
        </p:spPr>
      </p:pic>
      <p:sp>
        <p:nvSpPr>
          <p:cNvPr id="5" name="Pladsholder til indhold 4">
            <a:extLst>
              <a:ext uri="{FF2B5EF4-FFF2-40B4-BE49-F238E27FC236}">
                <a16:creationId xmlns:a16="http://schemas.microsoft.com/office/drawing/2014/main" id="{393BBD05-B7CC-5886-03C9-943EFCAB2AFF}"/>
              </a:ext>
            </a:extLst>
          </p:cNvPr>
          <p:cNvSpPr>
            <a:spLocks noGrp="1"/>
          </p:cNvSpPr>
          <p:nvPr>
            <p:ph idx="1"/>
          </p:nvPr>
        </p:nvSpPr>
        <p:spPr/>
        <p:txBody>
          <a:bodyPr/>
          <a:lstStyle/>
          <a:p>
            <a:endParaRPr lang="da-DK" dirty="0"/>
          </a:p>
        </p:txBody>
      </p:sp>
    </p:spTree>
    <p:extLst>
      <p:ext uri="{BB962C8B-B14F-4D97-AF65-F5344CB8AC3E}">
        <p14:creationId xmlns:p14="http://schemas.microsoft.com/office/powerpoint/2010/main" val="2033777869"/>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68CDCD44-A753-D309-CEF0-027A7FE4533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47103" y="1332000"/>
            <a:ext cx="2926796" cy="4140000"/>
          </a:xfrm>
          <a:prstGeom prst="rect">
            <a:avLst/>
          </a:prstGeom>
          <a:ln w="3175">
            <a:solidFill>
              <a:schemeClr val="tx1"/>
            </a:solidFill>
          </a:ln>
          <a:effectLst>
            <a:outerShdw blurRad="50800" dist="38100" dir="2700000" algn="tl" rotWithShape="0">
              <a:prstClr val="black">
                <a:alpha val="40000"/>
              </a:prstClr>
            </a:outerShdw>
          </a:effectLst>
        </p:spPr>
      </p:pic>
      <p:sp>
        <p:nvSpPr>
          <p:cNvPr id="4" name="Titel 3">
            <a:extLst>
              <a:ext uri="{FF2B5EF4-FFF2-40B4-BE49-F238E27FC236}">
                <a16:creationId xmlns:a16="http://schemas.microsoft.com/office/drawing/2014/main" id="{3D5AB30E-AAE4-5224-D2CF-9029B8B2BC74}"/>
              </a:ext>
            </a:extLst>
          </p:cNvPr>
          <p:cNvSpPr>
            <a:spLocks noGrp="1"/>
          </p:cNvSpPr>
          <p:nvPr>
            <p:ph type="title"/>
          </p:nvPr>
        </p:nvSpPr>
        <p:spPr/>
        <p:txBody>
          <a:bodyPr/>
          <a:lstStyle/>
          <a:p>
            <a:r>
              <a:rPr lang="da-DK" dirty="0"/>
              <a:t>Fordele og ulemper</a:t>
            </a:r>
            <a:br>
              <a:rPr lang="da-DK" dirty="0"/>
            </a:br>
            <a:endParaRPr lang="da-DK" dirty="0"/>
          </a:p>
        </p:txBody>
      </p:sp>
      <p:sp>
        <p:nvSpPr>
          <p:cNvPr id="3" name="Pladsholder til indhold 2">
            <a:extLst>
              <a:ext uri="{FF2B5EF4-FFF2-40B4-BE49-F238E27FC236}">
                <a16:creationId xmlns:a16="http://schemas.microsoft.com/office/drawing/2014/main" id="{77A20E87-8F8F-35C9-FB90-CA579A7628FD}"/>
              </a:ext>
            </a:extLst>
          </p:cNvPr>
          <p:cNvSpPr>
            <a:spLocks noGrp="1"/>
          </p:cNvSpPr>
          <p:nvPr>
            <p:ph idx="1"/>
          </p:nvPr>
        </p:nvSpPr>
        <p:spPr/>
        <p:txBody>
          <a:bodyPr/>
          <a:lstStyle/>
          <a:p>
            <a:r>
              <a:rPr lang="da-DK" sz="1800" dirty="0"/>
              <a:t>I skal arbejde med elevarket ‘Fordele og ulemper’</a:t>
            </a:r>
          </a:p>
          <a:p>
            <a:r>
              <a:rPr lang="da-DK" sz="1800" dirty="0"/>
              <a:t>Start med at udfylde hvert jeres elevark.</a:t>
            </a:r>
          </a:p>
          <a:p>
            <a:r>
              <a:rPr lang="da-DK" sz="1800" dirty="0"/>
              <a:t>Præsenter herefter jeres tanker for hinanden i grupperne. </a:t>
            </a:r>
          </a:p>
          <a:p>
            <a:endParaRPr lang="da-DK" dirty="0"/>
          </a:p>
        </p:txBody>
      </p:sp>
    </p:spTree>
    <p:extLst>
      <p:ext uri="{BB962C8B-B14F-4D97-AF65-F5344CB8AC3E}">
        <p14:creationId xmlns:p14="http://schemas.microsoft.com/office/powerpoint/2010/main" val="132201897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lede 8">
            <a:extLst>
              <a:ext uri="{FF2B5EF4-FFF2-40B4-BE49-F238E27FC236}">
                <a16:creationId xmlns:a16="http://schemas.microsoft.com/office/drawing/2014/main" id="{EFAA2DE1-0CD1-27BA-94DF-C1F25D60C7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52024" y="2799041"/>
            <a:ext cx="3517666" cy="3348221"/>
          </a:xfrm>
          <a:prstGeom prst="rect">
            <a:avLst/>
          </a:prstGeom>
        </p:spPr>
      </p:pic>
      <p:sp>
        <p:nvSpPr>
          <p:cNvPr id="2" name="Titel 1">
            <a:extLst>
              <a:ext uri="{FF2B5EF4-FFF2-40B4-BE49-F238E27FC236}">
                <a16:creationId xmlns:a16="http://schemas.microsoft.com/office/drawing/2014/main" id="{EA727F71-2B99-C1F0-A8C3-A5F05790B9F7}"/>
              </a:ext>
            </a:extLst>
          </p:cNvPr>
          <p:cNvSpPr>
            <a:spLocks noGrp="1"/>
          </p:cNvSpPr>
          <p:nvPr>
            <p:ph type="title"/>
          </p:nvPr>
        </p:nvSpPr>
        <p:spPr/>
        <p:txBody>
          <a:bodyPr/>
          <a:lstStyle/>
          <a:p>
            <a:r>
              <a:rPr lang="da-DK" dirty="0"/>
              <a:t>Design en sikker skolevej</a:t>
            </a:r>
          </a:p>
        </p:txBody>
      </p:sp>
      <p:sp>
        <p:nvSpPr>
          <p:cNvPr id="16" name="Pladsholder til indhold 15">
            <a:extLst>
              <a:ext uri="{FF2B5EF4-FFF2-40B4-BE49-F238E27FC236}">
                <a16:creationId xmlns:a16="http://schemas.microsoft.com/office/drawing/2014/main" id="{296F58F1-D17F-8778-CAF5-DA38587F3D06}"/>
              </a:ext>
            </a:extLst>
          </p:cNvPr>
          <p:cNvSpPr>
            <a:spLocks noGrp="1"/>
          </p:cNvSpPr>
          <p:nvPr>
            <p:ph idx="1"/>
          </p:nvPr>
        </p:nvSpPr>
        <p:spPr>
          <a:xfrm>
            <a:off x="695325" y="1332000"/>
            <a:ext cx="7636865" cy="4248000"/>
          </a:xfrm>
        </p:spPr>
        <p:txBody>
          <a:bodyPr/>
          <a:lstStyle/>
          <a:p>
            <a:pPr marL="0" indent="0">
              <a:buNone/>
            </a:pPr>
            <a:r>
              <a:rPr lang="da-DK" sz="1800" dirty="0"/>
              <a:t>Der er sket stor forandring i måden vi transporterer os på. Der er kommet flere biler på vejene. Antallet af børn og unge der kommer til skole på egen hånd, er faldet de seneste årtier. Flere bliver kørt og det betyder at ved de fleste skoler i Danmark, er der nogle udfordringer med trafikken. Dem der kender mest til skolevejene, er jer. I kommer der hver dag.</a:t>
            </a:r>
          </a:p>
        </p:txBody>
      </p:sp>
      <p:pic>
        <p:nvPicPr>
          <p:cNvPr id="13" name="Billede 12" descr="Et billede, der indeholder cirkel, Font/skrifttype, tekst, logo&#10;&#10;Automatisk genereret beskrivelse">
            <a:extLst>
              <a:ext uri="{FF2B5EF4-FFF2-40B4-BE49-F238E27FC236}">
                <a16:creationId xmlns:a16="http://schemas.microsoft.com/office/drawing/2014/main" id="{C79731FD-EB31-8251-CF93-E78CF288DF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pic>
        <p:nvPicPr>
          <p:cNvPr id="6" name="Billede 5">
            <a:extLst>
              <a:ext uri="{FF2B5EF4-FFF2-40B4-BE49-F238E27FC236}">
                <a16:creationId xmlns:a16="http://schemas.microsoft.com/office/drawing/2014/main" id="{AAFDD10D-A45D-9C90-7FCF-9BEE8A8C08D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124281" y="2944732"/>
            <a:ext cx="3573838" cy="3202530"/>
          </a:xfrm>
          <a:prstGeom prst="rect">
            <a:avLst/>
          </a:prstGeom>
        </p:spPr>
      </p:pic>
    </p:spTree>
    <p:extLst>
      <p:ext uri="{BB962C8B-B14F-4D97-AF65-F5344CB8AC3E}">
        <p14:creationId xmlns:p14="http://schemas.microsoft.com/office/powerpoint/2010/main" val="541714099"/>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160B251B-471B-599C-8EC7-1C2C10433600}"/>
              </a:ext>
            </a:extLst>
          </p:cNvPr>
          <p:cNvSpPr>
            <a:spLocks noGrp="1"/>
          </p:cNvSpPr>
          <p:nvPr>
            <p:ph type="body" sz="quarter" idx="10"/>
          </p:nvPr>
        </p:nvSpPr>
        <p:spPr>
          <a:xfrm>
            <a:off x="4591662" y="393142"/>
            <a:ext cx="3442494" cy="1540359"/>
          </a:xfrm>
        </p:spPr>
        <p:txBody>
          <a:bodyPr/>
          <a:lstStyle/>
          <a:p>
            <a:pPr>
              <a:lnSpc>
                <a:spcPts val="4500"/>
              </a:lnSpc>
              <a:spcAft>
                <a:spcPts val="0"/>
              </a:spcAft>
            </a:pPr>
            <a:r>
              <a:rPr lang="da-DK" dirty="0"/>
              <a:t>Opsamling </a:t>
            </a:r>
          </a:p>
          <a:p>
            <a:pPr>
              <a:lnSpc>
                <a:spcPts val="4500"/>
              </a:lnSpc>
              <a:spcAft>
                <a:spcPts val="0"/>
              </a:spcAft>
            </a:pPr>
            <a:r>
              <a:rPr lang="da-DK" dirty="0"/>
              <a:t>sundhed og </a:t>
            </a:r>
          </a:p>
          <a:p>
            <a:pPr>
              <a:lnSpc>
                <a:spcPts val="4500"/>
              </a:lnSpc>
              <a:spcAft>
                <a:spcPts val="0"/>
              </a:spcAft>
            </a:pPr>
            <a:r>
              <a:rPr lang="da-DK" dirty="0"/>
              <a:t>trafik</a:t>
            </a:r>
          </a:p>
        </p:txBody>
      </p:sp>
      <p:sp>
        <p:nvSpPr>
          <p:cNvPr id="4" name="Pladsholder til indhold 3">
            <a:extLst>
              <a:ext uri="{FF2B5EF4-FFF2-40B4-BE49-F238E27FC236}">
                <a16:creationId xmlns:a16="http://schemas.microsoft.com/office/drawing/2014/main" id="{5F2E6C06-D012-E1DC-8E32-3463DE1887C8}"/>
              </a:ext>
            </a:extLst>
          </p:cNvPr>
          <p:cNvSpPr>
            <a:spLocks noGrp="1"/>
          </p:cNvSpPr>
          <p:nvPr>
            <p:ph sz="half" idx="2"/>
          </p:nvPr>
        </p:nvSpPr>
        <p:spPr>
          <a:xfrm>
            <a:off x="4591662" y="2505874"/>
            <a:ext cx="4468575" cy="2940425"/>
          </a:xfrm>
        </p:spPr>
        <p:txBody>
          <a:bodyPr/>
          <a:lstStyle/>
          <a:p>
            <a:r>
              <a:rPr lang="da-DK" sz="1800" dirty="0"/>
              <a:t>Hvad har vores undersøgelser om kroppen og transport vist? </a:t>
            </a:r>
            <a:br>
              <a:rPr lang="da-DK" sz="1800" dirty="0"/>
            </a:br>
            <a:br>
              <a:rPr lang="da-DK" sz="1800" dirty="0"/>
            </a:br>
            <a:r>
              <a:rPr lang="da-DK" sz="1800" dirty="0"/>
              <a:t>Hvilke udfordringer eller dilemmaer, som handler om sundhed og transport, har vi fundet?</a:t>
            </a:r>
          </a:p>
          <a:p>
            <a:endParaRPr lang="da-DK" dirty="0"/>
          </a:p>
        </p:txBody>
      </p:sp>
      <p:pic>
        <p:nvPicPr>
          <p:cNvPr id="7" name="Billede 6">
            <a:extLst>
              <a:ext uri="{FF2B5EF4-FFF2-40B4-BE49-F238E27FC236}">
                <a16:creationId xmlns:a16="http://schemas.microsoft.com/office/drawing/2014/main" id="{E30E7193-2E0F-B10B-C02B-AC8A9A2965E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600000">
            <a:off x="8556795" y="527726"/>
            <a:ext cx="2880000" cy="2880000"/>
          </a:xfrm>
          <a:prstGeom prst="rect">
            <a:avLst/>
          </a:prstGeom>
        </p:spPr>
      </p:pic>
    </p:spTree>
    <p:extLst>
      <p:ext uri="{BB962C8B-B14F-4D97-AF65-F5344CB8AC3E}">
        <p14:creationId xmlns:p14="http://schemas.microsoft.com/office/powerpoint/2010/main" val="15564384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D66B4-AC73-65F7-5BB5-273724B9742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824F06A-DDE0-5CF3-D12D-B7FF3618712B}"/>
              </a:ext>
            </a:extLst>
          </p:cNvPr>
          <p:cNvSpPr txBox="1">
            <a:spLocks/>
          </p:cNvSpPr>
          <p:nvPr/>
        </p:nvSpPr>
        <p:spPr>
          <a:xfrm>
            <a:off x="1525742" y="4418540"/>
            <a:ext cx="9445315" cy="982857"/>
          </a:xfrm>
          <a:prstGeom prst="rect">
            <a:avLst/>
          </a:prstGeom>
          <a:solidFill>
            <a:srgbClr val="224B5A"/>
          </a:solidFill>
        </p:spPr>
        <p:txBody>
          <a:bodyPr vert="horz" lIns="0" tIns="108000" rIns="91440" bIns="45720" rtlCol="0" anchor="t" anchorCtr="0">
            <a:noAutofit/>
          </a:bodyPr>
          <a:lstStyle>
            <a:lvl1pPr algn="l" defTabSz="914377" rtl="0" eaLnBrk="1" latinLnBrk="0" hangingPunct="1">
              <a:lnSpc>
                <a:spcPct val="90000"/>
              </a:lnSpc>
              <a:spcBef>
                <a:spcPct val="0"/>
              </a:spcBef>
              <a:buNone/>
              <a:defRPr sz="4400" b="0" kern="1200">
                <a:solidFill>
                  <a:srgbClr val="587F8A"/>
                </a:solidFill>
                <a:latin typeface="BetonEF-Bold" panose="02000503040000020003"/>
                <a:ea typeface="+mj-ea"/>
                <a:cs typeface="+mj-cs"/>
              </a:defRPr>
            </a:lvl1pPr>
          </a:lstStyle>
          <a:p>
            <a:pPr algn="ctr"/>
            <a:r>
              <a:rPr lang="da-DK" sz="5400" dirty="0">
                <a:solidFill>
                  <a:schemeClr val="bg1"/>
                </a:solidFill>
              </a:rPr>
              <a:t>Synlighed og sikkerhed</a:t>
            </a:r>
          </a:p>
        </p:txBody>
      </p:sp>
    </p:spTree>
    <p:extLst>
      <p:ext uri="{BB962C8B-B14F-4D97-AF65-F5344CB8AC3E}">
        <p14:creationId xmlns:p14="http://schemas.microsoft.com/office/powerpoint/2010/main" val="3873653395"/>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033DAE9-144C-15AC-B1F4-6FF5F57A1ABA}"/>
              </a:ext>
            </a:extLst>
          </p:cNvPr>
          <p:cNvSpPr>
            <a:spLocks noGrp="1"/>
          </p:cNvSpPr>
          <p:nvPr>
            <p:ph type="title"/>
          </p:nvPr>
        </p:nvSpPr>
        <p:spPr/>
        <p:txBody>
          <a:bodyPr/>
          <a:lstStyle/>
          <a:p>
            <a:r>
              <a:rPr lang="da-DK"/>
              <a:t>Videnskortlægning</a:t>
            </a:r>
            <a:endParaRPr lang="da-DK" dirty="0"/>
          </a:p>
        </p:txBody>
      </p:sp>
      <p:sp>
        <p:nvSpPr>
          <p:cNvPr id="6" name="Rektangel 5">
            <a:extLst>
              <a:ext uri="{FF2B5EF4-FFF2-40B4-BE49-F238E27FC236}">
                <a16:creationId xmlns:a16="http://schemas.microsoft.com/office/drawing/2014/main" id="{937AC9B5-476E-DEA8-00EA-EA415CB728D3}"/>
              </a:ext>
            </a:extLst>
          </p:cNvPr>
          <p:cNvSpPr/>
          <p:nvPr/>
        </p:nvSpPr>
        <p:spPr>
          <a:xfrm>
            <a:off x="7906215" y="2609385"/>
            <a:ext cx="1115122" cy="3345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5" name="Billede 4" descr="Et billede, der indeholder cirkel, Font/skrifttype, logo, Grafik&#10;&#10;Automatisk genereret beskrivelse">
            <a:extLst>
              <a:ext uri="{FF2B5EF4-FFF2-40B4-BE49-F238E27FC236}">
                <a16:creationId xmlns:a16="http://schemas.microsoft.com/office/drawing/2014/main" id="{9CABCB32-E152-8456-0265-DD89F2EB76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grpSp>
        <p:nvGrpSpPr>
          <p:cNvPr id="11" name="Gruppe 10">
            <a:extLst>
              <a:ext uri="{FF2B5EF4-FFF2-40B4-BE49-F238E27FC236}">
                <a16:creationId xmlns:a16="http://schemas.microsoft.com/office/drawing/2014/main" id="{517F39D6-1BD4-93F7-9B7E-BD45AE05DB59}"/>
              </a:ext>
            </a:extLst>
          </p:cNvPr>
          <p:cNvGrpSpPr/>
          <p:nvPr/>
        </p:nvGrpSpPr>
        <p:grpSpPr>
          <a:xfrm>
            <a:off x="3041602" y="1253629"/>
            <a:ext cx="4754862" cy="4932998"/>
            <a:chOff x="3041602" y="1253629"/>
            <a:chExt cx="4754862" cy="4932998"/>
          </a:xfrm>
        </p:grpSpPr>
        <p:pic>
          <p:nvPicPr>
            <p:cNvPr id="1026" name="Picture 2" descr="Et billede, der indeholder cirkel, diagram, skitse, design&#10;&#10;Indhold genereret af kunstig intelligens kan være forkert.">
              <a:extLst>
                <a:ext uri="{FF2B5EF4-FFF2-40B4-BE49-F238E27FC236}">
                  <a16:creationId xmlns:a16="http://schemas.microsoft.com/office/drawing/2014/main" id="{2973D5E1-E03E-65A5-1157-8F894160C77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41602" y="1253629"/>
              <a:ext cx="4754862" cy="4932998"/>
            </a:xfrm>
            <a:prstGeom prst="rect">
              <a:avLst/>
            </a:prstGeom>
            <a:noFill/>
            <a:extLst>
              <a:ext uri="{909E8E84-426E-40DD-AFC4-6F175D3DCCD1}">
                <a14:hiddenFill xmlns:a14="http://schemas.microsoft.com/office/drawing/2010/main">
                  <a:solidFill>
                    <a:srgbClr val="FFFFFF"/>
                  </a:solidFill>
                </a14:hiddenFill>
              </a:ext>
            </a:extLst>
          </p:spPr>
        </p:pic>
        <p:sp>
          <p:nvSpPr>
            <p:cNvPr id="10" name="Rektangel 9">
              <a:extLst>
                <a:ext uri="{FF2B5EF4-FFF2-40B4-BE49-F238E27FC236}">
                  <a16:creationId xmlns:a16="http://schemas.microsoft.com/office/drawing/2014/main" id="{695EE3C6-B1E9-0DC5-B77E-252388AF6E65}"/>
                </a:ext>
              </a:extLst>
            </p:cNvPr>
            <p:cNvSpPr/>
            <p:nvPr/>
          </p:nvSpPr>
          <p:spPr>
            <a:xfrm>
              <a:off x="5117921" y="3152825"/>
              <a:ext cx="881826" cy="132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ekstfelt 6">
              <a:extLst>
                <a:ext uri="{FF2B5EF4-FFF2-40B4-BE49-F238E27FC236}">
                  <a16:creationId xmlns:a16="http://schemas.microsoft.com/office/drawing/2014/main" id="{A2395D3F-77F6-1943-4E42-6F65DD9037C3}"/>
                </a:ext>
              </a:extLst>
            </p:cNvPr>
            <p:cNvSpPr txBox="1"/>
            <p:nvPr/>
          </p:nvSpPr>
          <p:spPr>
            <a:xfrm>
              <a:off x="4944650" y="3054615"/>
              <a:ext cx="1055097" cy="461665"/>
            </a:xfrm>
            <a:prstGeom prst="rect">
              <a:avLst/>
            </a:prstGeom>
            <a:noFill/>
          </p:spPr>
          <p:txBody>
            <a:bodyPr wrap="none" rtlCol="0">
              <a:spAutoFit/>
            </a:bodyPr>
            <a:lstStyle/>
            <a:p>
              <a:pPr algn="ctr"/>
              <a:r>
                <a:rPr lang="da-DK" sz="1200" b="1" dirty="0">
                  <a:solidFill>
                    <a:srgbClr val="234B5A"/>
                  </a:solidFill>
                  <a:latin typeface="Work Sans" pitchFamily="2" charset="0"/>
                </a:rPr>
                <a:t>Synlighed i </a:t>
              </a:r>
            </a:p>
            <a:p>
              <a:pPr algn="ctr"/>
              <a:r>
                <a:rPr lang="da-DK" sz="1200" b="1" dirty="0">
                  <a:solidFill>
                    <a:srgbClr val="234B5A"/>
                  </a:solidFill>
                  <a:latin typeface="Work Sans" pitchFamily="2" charset="0"/>
                </a:rPr>
                <a:t>trafikken</a:t>
              </a:r>
            </a:p>
          </p:txBody>
        </p:sp>
      </p:grpSp>
    </p:spTree>
    <p:extLst>
      <p:ext uri="{BB962C8B-B14F-4D97-AF65-F5344CB8AC3E}">
        <p14:creationId xmlns:p14="http://schemas.microsoft.com/office/powerpoint/2010/main" val="1095619577"/>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A7D9737F-8E6D-4FD2-B5E1-28EE98E66B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27401" y="1384662"/>
            <a:ext cx="2926796" cy="4140000"/>
          </a:xfrm>
          <a:prstGeom prst="rect">
            <a:avLst/>
          </a:prstGeom>
          <a:ln w="3175">
            <a:solidFill>
              <a:schemeClr val="tx1"/>
            </a:solidFill>
          </a:ln>
          <a:effectLst>
            <a:outerShdw blurRad="50800" dist="38100" dir="2700000" algn="tl" rotWithShape="0">
              <a:prstClr val="black">
                <a:alpha val="40000"/>
              </a:prstClr>
            </a:outerShdw>
          </a:effectLst>
        </p:spPr>
      </p:pic>
      <p:sp>
        <p:nvSpPr>
          <p:cNvPr id="2" name="Titel 1">
            <a:extLst>
              <a:ext uri="{FF2B5EF4-FFF2-40B4-BE49-F238E27FC236}">
                <a16:creationId xmlns:a16="http://schemas.microsoft.com/office/drawing/2014/main" id="{6FD184A5-9A69-196E-2CF5-589D6464476C}"/>
              </a:ext>
            </a:extLst>
          </p:cNvPr>
          <p:cNvSpPr>
            <a:spLocks noGrp="1"/>
          </p:cNvSpPr>
          <p:nvPr>
            <p:ph type="title"/>
          </p:nvPr>
        </p:nvSpPr>
        <p:spPr/>
        <p:txBody>
          <a:bodyPr/>
          <a:lstStyle/>
          <a:p>
            <a:r>
              <a:rPr lang="da-DK" dirty="0"/>
              <a:t>Undersøgelse af synlighed</a:t>
            </a:r>
          </a:p>
        </p:txBody>
      </p:sp>
      <p:sp>
        <p:nvSpPr>
          <p:cNvPr id="4" name="Pladsholder til indhold 3">
            <a:extLst>
              <a:ext uri="{FF2B5EF4-FFF2-40B4-BE49-F238E27FC236}">
                <a16:creationId xmlns:a16="http://schemas.microsoft.com/office/drawing/2014/main" id="{30430AF8-1D9D-A9A8-679B-9FDBA3B725DD}"/>
              </a:ext>
            </a:extLst>
          </p:cNvPr>
          <p:cNvSpPr>
            <a:spLocks noGrp="1"/>
          </p:cNvSpPr>
          <p:nvPr>
            <p:ph idx="1"/>
          </p:nvPr>
        </p:nvSpPr>
        <p:spPr>
          <a:xfrm>
            <a:off x="695326" y="1332000"/>
            <a:ext cx="6110324" cy="4248000"/>
          </a:xfrm>
        </p:spPr>
        <p:txBody>
          <a:bodyPr/>
          <a:lstStyle/>
          <a:p>
            <a:r>
              <a:rPr lang="da-DK" sz="1800" dirty="0"/>
              <a:t>I skal designe en undersøgelse af hvordan man kan øge synligheden i trafikken</a:t>
            </a:r>
          </a:p>
          <a:p>
            <a:r>
              <a:rPr lang="da-DK" sz="1800" dirty="0"/>
              <a:t>Start med at kig på de materialer i har til rådighed. Inden I går i gang med undersøgelsen skal I overveje og udfylde de tre første felter på Elevarket ‘Hvordan undersøger vi?’</a:t>
            </a:r>
          </a:p>
          <a:p>
            <a:r>
              <a:rPr lang="da-DK" sz="1800" dirty="0"/>
              <a:t>Når I er færdige med jeres undersøgelser skal I skrive jeres konklusion i det sidste felt på samme ark som før.</a:t>
            </a:r>
          </a:p>
        </p:txBody>
      </p:sp>
    </p:spTree>
    <p:extLst>
      <p:ext uri="{BB962C8B-B14F-4D97-AF65-F5344CB8AC3E}">
        <p14:creationId xmlns:p14="http://schemas.microsoft.com/office/powerpoint/2010/main" val="3202259758"/>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237AD-C22B-C2BE-9E85-602D2E11655E}"/>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F1E79C03-817A-9EC2-E126-D4DA83E25D63}"/>
              </a:ext>
            </a:extLst>
          </p:cNvPr>
          <p:cNvSpPr>
            <a:spLocks noGrp="1"/>
          </p:cNvSpPr>
          <p:nvPr>
            <p:ph type="body" sz="quarter" idx="10"/>
          </p:nvPr>
        </p:nvSpPr>
        <p:spPr/>
        <p:txBody>
          <a:bodyPr/>
          <a:lstStyle/>
          <a:p>
            <a:r>
              <a:rPr lang="da-DK" dirty="0"/>
              <a:t>Timeout</a:t>
            </a:r>
          </a:p>
        </p:txBody>
      </p:sp>
      <p:sp>
        <p:nvSpPr>
          <p:cNvPr id="4" name="Pladsholder til indhold 3">
            <a:extLst>
              <a:ext uri="{FF2B5EF4-FFF2-40B4-BE49-F238E27FC236}">
                <a16:creationId xmlns:a16="http://schemas.microsoft.com/office/drawing/2014/main" id="{25AF28C1-C23C-8DF4-BFE5-D70FE7EE3AD5}"/>
              </a:ext>
            </a:extLst>
          </p:cNvPr>
          <p:cNvSpPr>
            <a:spLocks noGrp="1"/>
          </p:cNvSpPr>
          <p:nvPr>
            <p:ph sz="half" idx="2"/>
          </p:nvPr>
        </p:nvSpPr>
        <p:spPr/>
        <p:txBody>
          <a:bodyPr/>
          <a:lstStyle/>
          <a:p>
            <a:r>
              <a:rPr lang="da-DK" sz="1800" dirty="0"/>
              <a:t>Hvad viste jeres undersøgelse?</a:t>
            </a:r>
          </a:p>
          <a:p>
            <a:endParaRPr lang="da-DK" dirty="0"/>
          </a:p>
        </p:txBody>
      </p:sp>
      <p:pic>
        <p:nvPicPr>
          <p:cNvPr id="7" name="Billede 6">
            <a:extLst>
              <a:ext uri="{FF2B5EF4-FFF2-40B4-BE49-F238E27FC236}">
                <a16:creationId xmlns:a16="http://schemas.microsoft.com/office/drawing/2014/main" id="{666BBB5E-6594-5AF3-A3BD-21D490486B3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600000">
            <a:off x="8556795" y="527726"/>
            <a:ext cx="2880000" cy="2880000"/>
          </a:xfrm>
          <a:prstGeom prst="rect">
            <a:avLst/>
          </a:prstGeom>
        </p:spPr>
      </p:pic>
    </p:spTree>
    <p:extLst>
      <p:ext uri="{BB962C8B-B14F-4D97-AF65-F5344CB8AC3E}">
        <p14:creationId xmlns:p14="http://schemas.microsoft.com/office/powerpoint/2010/main" val="1056705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AAF5353-1C2E-F119-0FC0-9E2704DDCF9F}"/>
              </a:ext>
            </a:extLst>
          </p:cNvPr>
          <p:cNvSpPr>
            <a:spLocks noGrp="1"/>
          </p:cNvSpPr>
          <p:nvPr>
            <p:ph type="title"/>
          </p:nvPr>
        </p:nvSpPr>
        <p:spPr/>
        <p:txBody>
          <a:bodyPr/>
          <a:lstStyle/>
          <a:p>
            <a:r>
              <a:rPr lang="da-DK" dirty="0"/>
              <a:t>Hvad er lys?</a:t>
            </a:r>
            <a:br>
              <a:rPr lang="da-DK" dirty="0"/>
            </a:br>
            <a:endParaRPr lang="da-DK" dirty="0"/>
          </a:p>
        </p:txBody>
      </p:sp>
      <p:pic>
        <p:nvPicPr>
          <p:cNvPr id="1026" name="Picture 2" descr="SYNLIGT LYS – Fonder Science">
            <a:extLst>
              <a:ext uri="{FF2B5EF4-FFF2-40B4-BE49-F238E27FC236}">
                <a16:creationId xmlns:a16="http://schemas.microsoft.com/office/drawing/2014/main" id="{3030DFCD-52FE-4A6A-E2D7-E507C2DE4E92}"/>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tretch>
            <a:fillRect/>
          </a:stretch>
        </p:blipFill>
        <p:spPr bwMode="auto">
          <a:xfrm>
            <a:off x="2483215" y="1217974"/>
            <a:ext cx="7225570" cy="4922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3833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F99651-DF2B-FF90-4E50-A56BEF4E7553}"/>
              </a:ext>
            </a:extLst>
          </p:cNvPr>
          <p:cNvSpPr>
            <a:spLocks noGrp="1"/>
          </p:cNvSpPr>
          <p:nvPr>
            <p:ph type="title"/>
          </p:nvPr>
        </p:nvSpPr>
        <p:spPr>
          <a:xfrm>
            <a:off x="695325" y="294791"/>
            <a:ext cx="5530971" cy="923183"/>
          </a:xfrm>
        </p:spPr>
        <p:txBody>
          <a:bodyPr/>
          <a:lstStyle/>
          <a:p>
            <a:r>
              <a:rPr lang="en-US" dirty="0"/>
              <a:t>Farver </a:t>
            </a:r>
            <a:r>
              <a:rPr lang="en-US" dirty="0" err="1"/>
              <a:t>og</a:t>
            </a:r>
            <a:r>
              <a:rPr lang="en-US" dirty="0"/>
              <a:t> </a:t>
            </a:r>
            <a:r>
              <a:rPr lang="en-US" dirty="0" err="1"/>
              <a:t>refleksion</a:t>
            </a:r>
            <a:br>
              <a:rPr lang="en-US" dirty="0"/>
            </a:br>
            <a:endParaRPr lang="da-DK" dirty="0"/>
          </a:p>
        </p:txBody>
      </p:sp>
      <p:pic>
        <p:nvPicPr>
          <p:cNvPr id="4" name="Billede 3">
            <a:extLst>
              <a:ext uri="{FF2B5EF4-FFF2-40B4-BE49-F238E27FC236}">
                <a16:creationId xmlns:a16="http://schemas.microsoft.com/office/drawing/2014/main" id="{B173E7D0-D0F3-8956-543A-7D36BA0812A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08483" y="1217974"/>
            <a:ext cx="6975034" cy="4673212"/>
          </a:xfrm>
          <a:prstGeom prst="rect">
            <a:avLst/>
          </a:prstGeom>
        </p:spPr>
      </p:pic>
      <p:sp>
        <p:nvSpPr>
          <p:cNvPr id="6" name="Pladsholder til indhold 5">
            <a:extLst>
              <a:ext uri="{FF2B5EF4-FFF2-40B4-BE49-F238E27FC236}">
                <a16:creationId xmlns:a16="http://schemas.microsoft.com/office/drawing/2014/main" id="{60855DD2-E082-01CE-2BDF-187C12D50542}"/>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2145258910"/>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28C599-CEB1-C806-8A0E-AD8B36892856}"/>
              </a:ext>
            </a:extLst>
          </p:cNvPr>
          <p:cNvSpPr>
            <a:spLocks noGrp="1"/>
          </p:cNvSpPr>
          <p:nvPr>
            <p:ph type="title"/>
          </p:nvPr>
        </p:nvSpPr>
        <p:spPr/>
        <p:txBody>
          <a:bodyPr/>
          <a:lstStyle/>
          <a:p>
            <a:r>
              <a:rPr lang="en-US" dirty="0" err="1"/>
              <a:t>Øjets</a:t>
            </a:r>
            <a:r>
              <a:rPr lang="en-US" dirty="0"/>
              <a:t> </a:t>
            </a:r>
            <a:r>
              <a:rPr lang="en-US" dirty="0" err="1"/>
              <a:t>farvesensorer</a:t>
            </a:r>
            <a:br>
              <a:rPr lang="en-US" dirty="0"/>
            </a:br>
            <a:endParaRPr lang="da-DK" dirty="0"/>
          </a:p>
        </p:txBody>
      </p:sp>
      <p:pic>
        <p:nvPicPr>
          <p:cNvPr id="3074" name="Picture 2" descr="Farver og farveblindhed">
            <a:extLst>
              <a:ext uri="{FF2B5EF4-FFF2-40B4-BE49-F238E27FC236}">
                <a16:creationId xmlns:a16="http://schemas.microsoft.com/office/drawing/2014/main" id="{C6A33DDF-99A9-F365-3CC5-66536797117E}"/>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tretch/>
        </p:blipFill>
        <p:spPr bwMode="auto">
          <a:xfrm>
            <a:off x="2523194" y="1364773"/>
            <a:ext cx="6639255" cy="4547889"/>
          </a:xfrm>
          <a:prstGeom prst="rect">
            <a:avLst/>
          </a:prstGeom>
          <a:solidFill>
            <a:srgbClr val="FFFFFF"/>
          </a:solidFill>
        </p:spPr>
      </p:pic>
    </p:spTree>
    <p:extLst>
      <p:ext uri="{BB962C8B-B14F-4D97-AF65-F5344CB8AC3E}">
        <p14:creationId xmlns:p14="http://schemas.microsoft.com/office/powerpoint/2010/main" val="23926025"/>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77B8F70D-CAFC-38C4-9122-4F837C3B763D}"/>
              </a:ext>
            </a:extLst>
          </p:cNvPr>
          <p:cNvPicPr>
            <a:picLocks noChangeAspect="1"/>
          </p:cNvPicPr>
          <p:nvPr/>
        </p:nvPicPr>
        <p:blipFill>
          <a:blip r:embed="rId3"/>
          <a:stretch>
            <a:fillRect/>
          </a:stretch>
        </p:blipFill>
        <p:spPr>
          <a:xfrm>
            <a:off x="3112121" y="379556"/>
            <a:ext cx="6211641" cy="5200444"/>
          </a:xfrm>
          <a:prstGeom prst="rect">
            <a:avLst/>
          </a:prstGeom>
        </p:spPr>
      </p:pic>
      <p:sp>
        <p:nvSpPr>
          <p:cNvPr id="2" name="Titel 1">
            <a:extLst>
              <a:ext uri="{FF2B5EF4-FFF2-40B4-BE49-F238E27FC236}">
                <a16:creationId xmlns:a16="http://schemas.microsoft.com/office/drawing/2014/main" id="{7ADCF8B9-99FC-7985-7FD8-3BB400AAB451}"/>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4AB0C550-ED64-C4D1-B52E-BD2DB2D0D069}"/>
              </a:ext>
            </a:extLst>
          </p:cNvPr>
          <p:cNvSpPr>
            <a:spLocks noGrp="1"/>
          </p:cNvSpPr>
          <p:nvPr>
            <p:ph idx="1"/>
          </p:nvPr>
        </p:nvSpPr>
        <p:spPr/>
        <p:txBody>
          <a:bodyPr/>
          <a:lstStyle/>
          <a:p>
            <a:endParaRPr lang="da-DK" dirty="0"/>
          </a:p>
        </p:txBody>
      </p:sp>
    </p:spTree>
    <p:extLst>
      <p:ext uri="{BB962C8B-B14F-4D97-AF65-F5344CB8AC3E}">
        <p14:creationId xmlns:p14="http://schemas.microsoft.com/office/powerpoint/2010/main" val="2309794585"/>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4549393-E97F-3653-40E5-38164C07D6AA}"/>
              </a:ext>
            </a:extLst>
          </p:cNvPr>
          <p:cNvSpPr>
            <a:spLocks noGrp="1"/>
          </p:cNvSpPr>
          <p:nvPr>
            <p:ph type="title"/>
          </p:nvPr>
        </p:nvSpPr>
        <p:spPr/>
        <p:txBody>
          <a:bodyPr/>
          <a:lstStyle/>
          <a:p>
            <a:r>
              <a:rPr lang="da-DK" dirty="0"/>
              <a:t>Lysstyrke</a:t>
            </a:r>
            <a:br>
              <a:rPr lang="da-DK" dirty="0"/>
            </a:br>
            <a:endParaRPr lang="da-DK" dirty="0"/>
          </a:p>
        </p:txBody>
      </p:sp>
      <p:pic>
        <p:nvPicPr>
          <p:cNvPr id="5122" name="Picture 2" descr="5.2 – Luminositet og tilsyneladende lysstyrke – astronomi.androide.dk">
            <a:extLst>
              <a:ext uri="{FF2B5EF4-FFF2-40B4-BE49-F238E27FC236}">
                <a16:creationId xmlns:a16="http://schemas.microsoft.com/office/drawing/2014/main" id="{56D3167C-8D84-1476-5875-40DFE69A1B9A}"/>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tretch>
            <a:fillRect/>
          </a:stretch>
        </p:blipFill>
        <p:spPr bwMode="auto">
          <a:xfrm>
            <a:off x="2347597" y="1463137"/>
            <a:ext cx="7771300" cy="3931725"/>
          </a:xfrm>
          <a:prstGeom prst="rect">
            <a:avLst/>
          </a:prstGeom>
          <a:solidFill>
            <a:srgbClr val="FFFFFF"/>
          </a:solidFill>
        </p:spPr>
      </p:pic>
    </p:spTree>
    <p:extLst>
      <p:ext uri="{BB962C8B-B14F-4D97-AF65-F5344CB8AC3E}">
        <p14:creationId xmlns:p14="http://schemas.microsoft.com/office/powerpoint/2010/main" val="195439547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27F71-2B99-C1F0-A8C3-A5F05790B9F7}"/>
              </a:ext>
            </a:extLst>
          </p:cNvPr>
          <p:cNvSpPr>
            <a:spLocks noGrp="1"/>
          </p:cNvSpPr>
          <p:nvPr>
            <p:ph type="title"/>
          </p:nvPr>
        </p:nvSpPr>
        <p:spPr/>
        <p:txBody>
          <a:bodyPr/>
          <a:lstStyle/>
          <a:p>
            <a:r>
              <a:rPr lang="da-DK" dirty="0"/>
              <a:t>Engineering designprocessen</a:t>
            </a:r>
          </a:p>
        </p:txBody>
      </p:sp>
      <p:pic>
        <p:nvPicPr>
          <p:cNvPr id="4" name="Billede 3" descr="Et billede, der indeholder tekst, cirkel, Font/skrifttype, skærmbillede&#10;&#10;Automatisk genereret beskrivelse">
            <a:extLst>
              <a:ext uri="{FF2B5EF4-FFF2-40B4-BE49-F238E27FC236}">
                <a16:creationId xmlns:a16="http://schemas.microsoft.com/office/drawing/2014/main" id="{E55DC7BC-9A01-CD5E-DC1B-03E81E54DA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40088" y="1217974"/>
            <a:ext cx="7511823" cy="4704961"/>
          </a:xfrm>
          <a:prstGeom prst="rect">
            <a:avLst/>
          </a:prstGeom>
        </p:spPr>
      </p:pic>
    </p:spTree>
    <p:extLst>
      <p:ext uri="{BB962C8B-B14F-4D97-AF65-F5344CB8AC3E}">
        <p14:creationId xmlns:p14="http://schemas.microsoft.com/office/powerpoint/2010/main" val="1019121363"/>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4B5EA98-5068-06AC-1807-6ED605638513}"/>
              </a:ext>
            </a:extLst>
          </p:cNvPr>
          <p:cNvSpPr>
            <a:spLocks noGrp="1"/>
          </p:cNvSpPr>
          <p:nvPr>
            <p:ph type="title"/>
          </p:nvPr>
        </p:nvSpPr>
        <p:spPr/>
        <p:txBody>
          <a:bodyPr/>
          <a:lstStyle/>
          <a:p>
            <a:r>
              <a:rPr lang="da-DK" dirty="0"/>
              <a:t>Hvordan virker en refleks?</a:t>
            </a:r>
            <a:br>
              <a:rPr lang="da-DK" dirty="0"/>
            </a:br>
            <a:endParaRPr lang="da-DK" dirty="0"/>
          </a:p>
        </p:txBody>
      </p:sp>
      <p:pic>
        <p:nvPicPr>
          <p:cNvPr id="10" name="Pladsholder til indhold 9">
            <a:extLst>
              <a:ext uri="{FF2B5EF4-FFF2-40B4-BE49-F238E27FC236}">
                <a16:creationId xmlns:a16="http://schemas.microsoft.com/office/drawing/2014/main" id="{45284580-5AEB-8CD8-6D17-E09126679C6A}"/>
              </a:ext>
            </a:extLst>
          </p:cNvPr>
          <p:cNvPicPr>
            <a:picLocks noGrp="1" noChangeAspect="1"/>
          </p:cNvPicPr>
          <p:nvPr>
            <p:ph idx="1"/>
          </p:nvPr>
        </p:nvPicPr>
        <p:blipFill>
          <a:blip r:embed="rId3"/>
          <a:stretch>
            <a:fillRect/>
          </a:stretch>
        </p:blipFill>
        <p:spPr>
          <a:xfrm>
            <a:off x="1169976" y="1428761"/>
            <a:ext cx="9328174" cy="4716857"/>
          </a:xfrm>
          <a:noFill/>
        </p:spPr>
      </p:pic>
    </p:spTree>
    <p:extLst>
      <p:ext uri="{BB962C8B-B14F-4D97-AF65-F5344CB8AC3E}">
        <p14:creationId xmlns:p14="http://schemas.microsoft.com/office/powerpoint/2010/main" val="2288522792"/>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BF4B09D-D7E5-EC50-DE1F-3E8DACEF5FE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72292" y="1567242"/>
            <a:ext cx="2926796" cy="4140000"/>
          </a:xfrm>
          <a:prstGeom prst="rect">
            <a:avLst/>
          </a:prstGeom>
          <a:ln w="3175">
            <a:solidFill>
              <a:schemeClr val="tx1"/>
            </a:solidFill>
          </a:ln>
          <a:effectLst>
            <a:outerShdw blurRad="50800" dist="38100" dir="2700000" algn="tl" rotWithShape="0">
              <a:prstClr val="black">
                <a:alpha val="40000"/>
              </a:prstClr>
            </a:outerShdw>
          </a:effectLst>
        </p:spPr>
      </p:pic>
      <p:sp>
        <p:nvSpPr>
          <p:cNvPr id="5" name="Pladsholder til tekst 4">
            <a:extLst>
              <a:ext uri="{FF2B5EF4-FFF2-40B4-BE49-F238E27FC236}">
                <a16:creationId xmlns:a16="http://schemas.microsoft.com/office/drawing/2014/main" id="{878A0E75-0D4D-4994-A4B7-846B9C3570C4}"/>
              </a:ext>
            </a:extLst>
          </p:cNvPr>
          <p:cNvSpPr>
            <a:spLocks noGrp="1"/>
          </p:cNvSpPr>
          <p:nvPr>
            <p:ph type="body" sz="quarter" idx="10"/>
          </p:nvPr>
        </p:nvSpPr>
        <p:spPr/>
        <p:txBody>
          <a:bodyPr/>
          <a:lstStyle/>
          <a:p>
            <a:r>
              <a:rPr lang="da-DK" dirty="0"/>
              <a:t>Opsamling på undersøgelser</a:t>
            </a:r>
          </a:p>
        </p:txBody>
      </p:sp>
      <p:sp>
        <p:nvSpPr>
          <p:cNvPr id="4" name="Pladsholder til indhold 3">
            <a:extLst>
              <a:ext uri="{FF2B5EF4-FFF2-40B4-BE49-F238E27FC236}">
                <a16:creationId xmlns:a16="http://schemas.microsoft.com/office/drawing/2014/main" id="{BC0C4655-ECD1-B87F-7B45-D3221F7104DF}"/>
              </a:ext>
            </a:extLst>
          </p:cNvPr>
          <p:cNvSpPr>
            <a:spLocks noGrp="1"/>
          </p:cNvSpPr>
          <p:nvPr>
            <p:ph sz="half" idx="2"/>
          </p:nvPr>
        </p:nvSpPr>
        <p:spPr>
          <a:xfrm>
            <a:off x="4591663" y="1567242"/>
            <a:ext cx="3812441" cy="4137323"/>
          </a:xfrm>
        </p:spPr>
        <p:txBody>
          <a:bodyPr/>
          <a:lstStyle/>
          <a:p>
            <a:r>
              <a:rPr lang="da-DK" sz="1800" dirty="0"/>
              <a:t>Brug elevarket ‘</a:t>
            </a:r>
            <a:r>
              <a:rPr lang="da-DK" sz="1800" dirty="0" err="1"/>
              <a:t>Vidensopsamling</a:t>
            </a:r>
            <a:r>
              <a:rPr lang="da-DK" sz="1800" dirty="0"/>
              <a:t>’ til at få overblik over hvilke udfordringer der kan være i forhold til trafik, sikkerhed og sundhed på jeres skole. </a:t>
            </a:r>
          </a:p>
        </p:txBody>
      </p:sp>
    </p:spTree>
    <p:extLst>
      <p:ext uri="{BB962C8B-B14F-4D97-AF65-F5344CB8AC3E}">
        <p14:creationId xmlns:p14="http://schemas.microsoft.com/office/powerpoint/2010/main" val="38229434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F3FA0-B965-0C12-8B63-B463498C51F5}"/>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746196C7-B32A-50D5-F25A-FF9FFE9D7D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25915" y="1722986"/>
            <a:ext cx="2926796" cy="4140000"/>
          </a:xfrm>
          <a:prstGeom prst="rect">
            <a:avLst/>
          </a:prstGeom>
          <a:ln w="3175">
            <a:solidFill>
              <a:schemeClr val="tx1"/>
            </a:solidFill>
          </a:ln>
          <a:effectLst>
            <a:outerShdw blurRad="50800" dist="38100" dir="2700000" algn="tl" rotWithShape="0">
              <a:prstClr val="black">
                <a:alpha val="40000"/>
              </a:prstClr>
            </a:outerShdw>
          </a:effectLst>
        </p:spPr>
      </p:pic>
      <p:pic>
        <p:nvPicPr>
          <p:cNvPr id="4" name="Billede 3" descr="Et billede, der indeholder Grafik, logo, cirkel, Font/skrifttype&#10;&#10;Automatisk genereret beskrivelse">
            <a:extLst>
              <a:ext uri="{FF2B5EF4-FFF2-40B4-BE49-F238E27FC236}">
                <a16:creationId xmlns:a16="http://schemas.microsoft.com/office/drawing/2014/main" id="{CF3FBCC7-1E2E-718D-BC97-2349236DB9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pic>
        <p:nvPicPr>
          <p:cNvPr id="5" name="Billede 4">
            <a:extLst>
              <a:ext uri="{FF2B5EF4-FFF2-40B4-BE49-F238E27FC236}">
                <a16:creationId xmlns:a16="http://schemas.microsoft.com/office/drawing/2014/main" id="{17DD8E35-E147-3897-167E-96FE1AD8377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85637" y="1412521"/>
            <a:ext cx="3985373" cy="3571308"/>
          </a:xfrm>
          <a:prstGeom prst="rect">
            <a:avLst/>
          </a:prstGeom>
        </p:spPr>
      </p:pic>
      <p:sp>
        <p:nvSpPr>
          <p:cNvPr id="2" name="Titel 1">
            <a:extLst>
              <a:ext uri="{FF2B5EF4-FFF2-40B4-BE49-F238E27FC236}">
                <a16:creationId xmlns:a16="http://schemas.microsoft.com/office/drawing/2014/main" id="{6C9267B3-BD06-86DE-6E2D-7EDF5D9E4C09}"/>
              </a:ext>
            </a:extLst>
          </p:cNvPr>
          <p:cNvSpPr>
            <a:spLocks noGrp="1"/>
          </p:cNvSpPr>
          <p:nvPr>
            <p:ph type="title"/>
          </p:nvPr>
        </p:nvSpPr>
        <p:spPr>
          <a:xfrm>
            <a:off x="695325" y="294791"/>
            <a:ext cx="7477937" cy="1221986"/>
          </a:xfrm>
        </p:spPr>
        <p:txBody>
          <a:bodyPr/>
          <a:lstStyle/>
          <a:p>
            <a:r>
              <a:rPr lang="da-DK" dirty="0"/>
              <a:t>Hvilken ide vælger vi?</a:t>
            </a:r>
          </a:p>
        </p:txBody>
      </p:sp>
    </p:spTree>
    <p:extLst>
      <p:ext uri="{BB962C8B-B14F-4D97-AF65-F5344CB8AC3E}">
        <p14:creationId xmlns:p14="http://schemas.microsoft.com/office/powerpoint/2010/main" val="1247964021"/>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3E40BB-A830-0FE4-6BDB-C370F46EC298}"/>
              </a:ext>
            </a:extLst>
          </p:cNvPr>
          <p:cNvSpPr>
            <a:spLocks noGrp="1"/>
          </p:cNvSpPr>
          <p:nvPr>
            <p:ph type="title"/>
          </p:nvPr>
        </p:nvSpPr>
        <p:spPr/>
        <p:txBody>
          <a:bodyPr/>
          <a:lstStyle/>
          <a:p>
            <a:r>
              <a:rPr lang="da-DK" dirty="0"/>
              <a:t>Skitser jeres ide</a:t>
            </a:r>
          </a:p>
        </p:txBody>
      </p:sp>
      <p:sp>
        <p:nvSpPr>
          <p:cNvPr id="3" name="Pladsholder til indhold 2">
            <a:extLst>
              <a:ext uri="{FF2B5EF4-FFF2-40B4-BE49-F238E27FC236}">
                <a16:creationId xmlns:a16="http://schemas.microsoft.com/office/drawing/2014/main" id="{13C19EFD-CFF7-1DCA-B989-03E002D54B5B}"/>
              </a:ext>
            </a:extLst>
          </p:cNvPr>
          <p:cNvSpPr>
            <a:spLocks noGrp="1"/>
          </p:cNvSpPr>
          <p:nvPr>
            <p:ph idx="1"/>
          </p:nvPr>
        </p:nvSpPr>
        <p:spPr/>
        <p:txBody>
          <a:bodyPr/>
          <a:lstStyle/>
          <a:p>
            <a:pPr marL="0" indent="0">
              <a:buNone/>
            </a:pPr>
            <a:r>
              <a:rPr lang="da-DK" dirty="0"/>
              <a:t>Tegn en skitse af jeres ide</a:t>
            </a:r>
          </a:p>
        </p:txBody>
      </p:sp>
    </p:spTree>
    <p:extLst>
      <p:ext uri="{BB962C8B-B14F-4D97-AF65-F5344CB8AC3E}">
        <p14:creationId xmlns:p14="http://schemas.microsoft.com/office/powerpoint/2010/main" val="3991892341"/>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E7F5B-44A2-E225-5B61-73EC7B9ED861}"/>
            </a:ext>
          </a:extLst>
        </p:cNvPr>
        <p:cNvGrpSpPr/>
        <p:nvPr/>
      </p:nvGrpSpPr>
      <p:grpSpPr>
        <a:xfrm>
          <a:off x="0" y="0"/>
          <a:ext cx="0" cy="0"/>
          <a:chOff x="0" y="0"/>
          <a:chExt cx="0" cy="0"/>
        </a:xfrm>
      </p:grpSpPr>
      <p:pic>
        <p:nvPicPr>
          <p:cNvPr id="5" name="Billede 4" descr="Et billede, der indeholder Font/skrifttype, cirkel, skærmbillede, logo&#10;&#10;Automatisk genereret beskrivelse">
            <a:extLst>
              <a:ext uri="{FF2B5EF4-FFF2-40B4-BE49-F238E27FC236}">
                <a16:creationId xmlns:a16="http://schemas.microsoft.com/office/drawing/2014/main" id="{2540305C-4C9D-45F8-336F-7A58883A3D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sp>
        <p:nvSpPr>
          <p:cNvPr id="2" name="Titel 1">
            <a:extLst>
              <a:ext uri="{FF2B5EF4-FFF2-40B4-BE49-F238E27FC236}">
                <a16:creationId xmlns:a16="http://schemas.microsoft.com/office/drawing/2014/main" id="{DE98DF00-3E25-2AEA-F290-4EE5A8A8EE0D}"/>
              </a:ext>
            </a:extLst>
          </p:cNvPr>
          <p:cNvSpPr>
            <a:spLocks noGrp="1"/>
          </p:cNvSpPr>
          <p:nvPr>
            <p:ph type="title"/>
          </p:nvPr>
        </p:nvSpPr>
        <p:spPr/>
        <p:txBody>
          <a:bodyPr/>
          <a:lstStyle/>
          <a:p>
            <a:r>
              <a:rPr lang="da-DK" dirty="0"/>
              <a:t>Konkretisere</a:t>
            </a:r>
          </a:p>
        </p:txBody>
      </p:sp>
      <p:sp>
        <p:nvSpPr>
          <p:cNvPr id="3" name="Pladsholder til indhold 2">
            <a:extLst>
              <a:ext uri="{FF2B5EF4-FFF2-40B4-BE49-F238E27FC236}">
                <a16:creationId xmlns:a16="http://schemas.microsoft.com/office/drawing/2014/main" id="{238C0A05-23F7-759F-4345-23F17883219F}"/>
              </a:ext>
            </a:extLst>
          </p:cNvPr>
          <p:cNvSpPr>
            <a:spLocks noGrp="1"/>
          </p:cNvSpPr>
          <p:nvPr>
            <p:ph idx="1"/>
          </p:nvPr>
        </p:nvSpPr>
        <p:spPr/>
        <p:txBody>
          <a:bodyPr/>
          <a:lstStyle/>
          <a:p>
            <a:pPr marL="0" indent="0">
              <a:spcAft>
                <a:spcPts val="1000"/>
              </a:spcAft>
              <a:buNone/>
            </a:pPr>
            <a:r>
              <a:rPr lang="da-DK" sz="1800" dirty="0">
                <a:effectLst/>
                <a:latin typeface="Segoe UI" panose="020B0502040204020203" pitchFamily="34" charset="0"/>
                <a:ea typeface="Segoe UI" panose="020B0502040204020203" pitchFamily="34" charset="0"/>
                <a:cs typeface="Times New Roman" panose="02020603050405020304" pitchFamily="18" charset="0"/>
              </a:rPr>
              <a:t>Diskuter følgende spørgsmål: </a:t>
            </a:r>
          </a:p>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Vil jeres ide skabe mere tryghed?</a:t>
            </a:r>
          </a:p>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Er jeres ide lovlig i forhold til færdselsloven?</a:t>
            </a:r>
          </a:p>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Løser jeres ide hele udfordringen eller et udsnit af problemet?</a:t>
            </a:r>
          </a:p>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Hvordan vil I sikre, at jeres ide er nem at afkode for andre trafikanter?</a:t>
            </a:r>
          </a:p>
          <a:p>
            <a:endParaRPr lang="da-DK" dirty="0"/>
          </a:p>
        </p:txBody>
      </p:sp>
    </p:spTree>
    <p:extLst>
      <p:ext uri="{BB962C8B-B14F-4D97-AF65-F5344CB8AC3E}">
        <p14:creationId xmlns:p14="http://schemas.microsoft.com/office/powerpoint/2010/main" val="1042074913"/>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DE403-8018-8628-509F-9E236482645F}"/>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B8B23934-526B-C61F-AAE4-F4E52D75A60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88603" y="1774278"/>
            <a:ext cx="2926796" cy="4140000"/>
          </a:xfrm>
          <a:prstGeom prst="rect">
            <a:avLst/>
          </a:prstGeom>
          <a:ln w="3175">
            <a:solidFill>
              <a:schemeClr val="tx1"/>
            </a:solidFill>
          </a:ln>
          <a:effectLst>
            <a:outerShdw blurRad="50800" dist="38100" dir="2700000" algn="tl" rotWithShape="0">
              <a:prstClr val="black">
                <a:alpha val="40000"/>
              </a:prstClr>
            </a:outerShdw>
          </a:effectLst>
        </p:spPr>
      </p:pic>
      <p:pic>
        <p:nvPicPr>
          <p:cNvPr id="12" name="Billede 11" descr="Et billede, der indeholder cirkel, Font/skrifttype, Grafik, logo&#10;&#10;Automatisk genereret beskrivelse">
            <a:extLst>
              <a:ext uri="{FF2B5EF4-FFF2-40B4-BE49-F238E27FC236}">
                <a16:creationId xmlns:a16="http://schemas.microsoft.com/office/drawing/2014/main" id="{478ACF2C-61FD-2CB5-ACA5-1F2CF5ED4F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pic>
        <p:nvPicPr>
          <p:cNvPr id="10" name="Billede 9" descr="Et billede, der indeholder cirkel, Grafik, Font/skrifttype, skærmbillede&#10;&#10;Automatisk genereret beskrivelse">
            <a:extLst>
              <a:ext uri="{FF2B5EF4-FFF2-40B4-BE49-F238E27FC236}">
                <a16:creationId xmlns:a16="http://schemas.microsoft.com/office/drawing/2014/main" id="{D3F1811B-5F2F-60C6-6415-26D3731A7D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80000" y="504000"/>
            <a:ext cx="2880000" cy="2880000"/>
          </a:xfrm>
          <a:prstGeom prst="rect">
            <a:avLst/>
          </a:prstGeom>
        </p:spPr>
      </p:pic>
      <p:sp>
        <p:nvSpPr>
          <p:cNvPr id="2" name="Titel 1">
            <a:extLst>
              <a:ext uri="{FF2B5EF4-FFF2-40B4-BE49-F238E27FC236}">
                <a16:creationId xmlns:a16="http://schemas.microsoft.com/office/drawing/2014/main" id="{8D7DB552-7915-EC3F-57AF-C7084D3D6C0D}"/>
              </a:ext>
            </a:extLst>
          </p:cNvPr>
          <p:cNvSpPr>
            <a:spLocks noGrp="1"/>
          </p:cNvSpPr>
          <p:nvPr>
            <p:ph type="title"/>
          </p:nvPr>
        </p:nvSpPr>
        <p:spPr>
          <a:xfrm>
            <a:off x="695325" y="294791"/>
            <a:ext cx="3604449" cy="1379400"/>
          </a:xfrm>
        </p:spPr>
        <p:txBody>
          <a:bodyPr/>
          <a:lstStyle/>
          <a:p>
            <a:r>
              <a:rPr lang="da-DK" dirty="0"/>
              <a:t>Konstruere og forbedre</a:t>
            </a:r>
          </a:p>
        </p:txBody>
      </p:sp>
    </p:spTree>
    <p:extLst>
      <p:ext uri="{BB962C8B-B14F-4D97-AF65-F5344CB8AC3E}">
        <p14:creationId xmlns:p14="http://schemas.microsoft.com/office/powerpoint/2010/main" val="539800000"/>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5E978-DA89-7368-FF78-2CA942F56DB9}"/>
            </a:ext>
          </a:extLst>
        </p:cNvPr>
        <p:cNvGrpSpPr/>
        <p:nvPr/>
      </p:nvGrpSpPr>
      <p:grpSpPr>
        <a:xfrm>
          <a:off x="0" y="0"/>
          <a:ext cx="0" cy="0"/>
          <a:chOff x="0" y="0"/>
          <a:chExt cx="0" cy="0"/>
        </a:xfrm>
      </p:grpSpPr>
      <p:pic>
        <p:nvPicPr>
          <p:cNvPr id="8" name="Billede 7" descr="Et billede, der indeholder cirkel, Grafik, logo, clipart&#10;&#10;Automatisk genereret beskrivelse">
            <a:extLst>
              <a:ext uri="{FF2B5EF4-FFF2-40B4-BE49-F238E27FC236}">
                <a16:creationId xmlns:a16="http://schemas.microsoft.com/office/drawing/2014/main" id="{1A328316-F228-2CBB-0A62-7F92E6547D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sp>
        <p:nvSpPr>
          <p:cNvPr id="2" name="Titel 1">
            <a:extLst>
              <a:ext uri="{FF2B5EF4-FFF2-40B4-BE49-F238E27FC236}">
                <a16:creationId xmlns:a16="http://schemas.microsoft.com/office/drawing/2014/main" id="{5F8449BD-5409-93CA-01B4-E81D83C3D27B}"/>
              </a:ext>
            </a:extLst>
          </p:cNvPr>
          <p:cNvSpPr>
            <a:spLocks noGrp="1"/>
          </p:cNvSpPr>
          <p:nvPr>
            <p:ph type="title"/>
          </p:nvPr>
        </p:nvSpPr>
        <p:spPr/>
        <p:txBody>
          <a:bodyPr/>
          <a:lstStyle/>
          <a:p>
            <a:r>
              <a:rPr lang="da-DK" dirty="0"/>
              <a:t>Præsentation</a:t>
            </a:r>
          </a:p>
        </p:txBody>
      </p:sp>
      <p:sp>
        <p:nvSpPr>
          <p:cNvPr id="3" name="Pladsholder til indhold 2">
            <a:extLst>
              <a:ext uri="{FF2B5EF4-FFF2-40B4-BE49-F238E27FC236}">
                <a16:creationId xmlns:a16="http://schemas.microsoft.com/office/drawing/2014/main" id="{B0AC6406-29DB-47A9-E2B6-E0857F861EDA}"/>
              </a:ext>
            </a:extLst>
          </p:cNvPr>
          <p:cNvSpPr>
            <a:spLocks noGrp="1"/>
          </p:cNvSpPr>
          <p:nvPr>
            <p:ph idx="1"/>
          </p:nvPr>
        </p:nvSpPr>
        <p:spPr/>
        <p:txBody>
          <a:bodyPr/>
          <a:lstStyle/>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Hvilken udfordring ville I løse?</a:t>
            </a:r>
          </a:p>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Hvordan har I arbejdet med udfordringen?</a:t>
            </a:r>
          </a:p>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Hvor og hvordan skal jeres prototype bruges?</a:t>
            </a:r>
          </a:p>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Hvad er særligt ved jeres prototype?</a:t>
            </a:r>
          </a:p>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Hvordan har I forbedret jeres prototype undervejs?</a:t>
            </a:r>
          </a:p>
          <a:p>
            <a:pPr marL="180000" lvl="0" indent="-180000">
              <a:spcAft>
                <a:spcPts val="600"/>
              </a:spcAft>
              <a:buFont typeface="Arial" panose="020B0604020202020204" pitchFamily="34" charset="0"/>
              <a:buChar char="•"/>
            </a:pPr>
            <a:r>
              <a:rPr lang="da-DK" sz="1800" dirty="0">
                <a:effectLst/>
                <a:latin typeface="Segoe UI" panose="020B0502040204020203" pitchFamily="34" charset="0"/>
                <a:ea typeface="Segoe UI" panose="020B0502040204020203" pitchFamily="34" charset="0"/>
                <a:cs typeface="Times New Roman" panose="02020603050405020304" pitchFamily="18" charset="0"/>
              </a:rPr>
              <a:t>Hvad ville I forbedre, hvis I havde mere tid?</a:t>
            </a:r>
          </a:p>
          <a:p>
            <a:endParaRPr lang="da-DK" dirty="0"/>
          </a:p>
        </p:txBody>
      </p:sp>
    </p:spTree>
    <p:extLst>
      <p:ext uri="{BB962C8B-B14F-4D97-AF65-F5344CB8AC3E}">
        <p14:creationId xmlns:p14="http://schemas.microsoft.com/office/powerpoint/2010/main" val="932920970"/>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5751BE94-E889-078F-76DA-15408B9000F6}"/>
              </a:ext>
            </a:extLst>
          </p:cNvPr>
          <p:cNvSpPr/>
          <p:nvPr/>
        </p:nvSpPr>
        <p:spPr>
          <a:xfrm>
            <a:off x="0" y="0"/>
            <a:ext cx="12192000" cy="5941433"/>
          </a:xfrm>
          <a:prstGeom prst="rect">
            <a:avLst/>
          </a:prstGeom>
          <a:solidFill>
            <a:srgbClr val="224B5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ctangle 1">
            <a:extLst>
              <a:ext uri="{FF2B5EF4-FFF2-40B4-BE49-F238E27FC236}">
                <a16:creationId xmlns:a16="http://schemas.microsoft.com/office/drawing/2014/main" id="{7C0BD727-C1FA-A4BE-6495-F2CA1B683F55}"/>
              </a:ext>
            </a:extLst>
          </p:cNvPr>
          <p:cNvSpPr>
            <a:spLocks noChangeArrowheads="1"/>
          </p:cNvSpPr>
          <p:nvPr/>
        </p:nvSpPr>
        <p:spPr bwMode="auto">
          <a:xfrm>
            <a:off x="3001401" y="1683869"/>
            <a:ext cx="618919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ts val="1200"/>
              </a:spcBef>
              <a:spcAft>
                <a:spcPct val="0"/>
              </a:spcAft>
              <a:buClrTx/>
              <a:buSzTx/>
              <a:buFontTx/>
              <a:buNone/>
              <a:tabLst/>
            </a:pPr>
            <a:r>
              <a:rPr kumimoji="0" lang="da-DK" altLang="da-DK" sz="1800" b="1" i="0" u="none" strike="noStrike" cap="none" normalizeH="0" baseline="0" dirty="0">
                <a:ln>
                  <a:noFill/>
                </a:ln>
                <a:solidFill>
                  <a:schemeClr val="bg1"/>
                </a:solidFill>
                <a:effectLst/>
                <a:latin typeface="Work Sans" pitchFamily="2" charset="0"/>
              </a:rPr>
              <a:t>Elever som trafikeksperter er et samarbejde mellem </a:t>
            </a:r>
            <a:endParaRPr lang="da-DK" altLang="da-DK" dirty="0">
              <a:solidFill>
                <a:schemeClr val="bg1"/>
              </a:solidFill>
              <a:latin typeface="Work Sans" pitchFamily="2" charset="0"/>
            </a:endParaRPr>
          </a:p>
          <a:p>
            <a:pPr marR="0" lvl="0" indent="0" algn="ctr" defTabSz="914400" rtl="0" eaLnBrk="0" fontAlgn="base" latinLnBrk="0" hangingPunct="0">
              <a:lnSpc>
                <a:spcPct val="100000"/>
              </a:lnSpc>
              <a:spcBef>
                <a:spcPts val="1200"/>
              </a:spcBef>
              <a:spcAft>
                <a:spcPct val="0"/>
              </a:spcAft>
              <a:buClrTx/>
              <a:buSzTx/>
              <a:buFontTx/>
              <a:buNone/>
              <a:tabLst/>
            </a:pPr>
            <a:r>
              <a:rPr kumimoji="0" lang="da-DK" altLang="da-DK" sz="1800" b="1" i="0" u="none" strike="noStrike" cap="none" normalizeH="0" baseline="0" dirty="0">
                <a:ln>
                  <a:noFill/>
                </a:ln>
                <a:solidFill>
                  <a:schemeClr val="bg1"/>
                </a:solidFill>
                <a:effectLst/>
                <a:latin typeface="Work Sans" pitchFamily="2" charset="0"/>
              </a:rPr>
              <a:t>Trafik i Børnehøjde og Engineer the Future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dirty="0">
              <a:ln>
                <a:noFill/>
              </a:ln>
              <a:solidFill>
                <a:schemeClr val="bg1"/>
              </a:solidFill>
              <a:effectLst/>
              <a:latin typeface="Work Sans" pitchFamily="2" charset="0"/>
            </a:endParaRPr>
          </a:p>
        </p:txBody>
      </p:sp>
      <p:sp>
        <p:nvSpPr>
          <p:cNvPr id="7" name="Tekstfelt 6">
            <a:extLst>
              <a:ext uri="{FF2B5EF4-FFF2-40B4-BE49-F238E27FC236}">
                <a16:creationId xmlns:a16="http://schemas.microsoft.com/office/drawing/2014/main" id="{AC602A9A-EE78-C6F2-735F-E368DA276A4E}"/>
              </a:ext>
            </a:extLst>
          </p:cNvPr>
          <p:cNvSpPr txBox="1"/>
          <p:nvPr/>
        </p:nvSpPr>
        <p:spPr>
          <a:xfrm>
            <a:off x="5603407" y="3064812"/>
            <a:ext cx="2868877" cy="461665"/>
          </a:xfrm>
          <a:prstGeom prst="rect">
            <a:avLst/>
          </a:prstGeom>
          <a:noFill/>
        </p:spPr>
        <p:txBody>
          <a:bodyPr wrap="square" rtlCol="0">
            <a:spAutoFit/>
          </a:bodyPr>
          <a:lstStyle/>
          <a:p>
            <a:r>
              <a:rPr lang="da-DK" sz="2400" dirty="0">
                <a:solidFill>
                  <a:srgbClr val="FFE600"/>
                </a:solidFill>
                <a:latin typeface="BetonEF-Bold" pitchFamily="50" charset="0"/>
              </a:rPr>
              <a:t>Engineer</a:t>
            </a:r>
            <a:r>
              <a:rPr lang="da-DK" sz="2400" dirty="0">
                <a:solidFill>
                  <a:schemeClr val="bg1"/>
                </a:solidFill>
                <a:latin typeface="BetonEF-Bold" pitchFamily="50" charset="0"/>
              </a:rPr>
              <a:t> the future</a:t>
            </a:r>
          </a:p>
        </p:txBody>
      </p:sp>
      <p:pic>
        <p:nvPicPr>
          <p:cNvPr id="8" name="Billede 7" descr="Et billede, der indeholder skilt/tegn, Trafikskilt, tekst, Font/skrifttype&#10;&#10;Automatisk genereret beskrivelse">
            <a:extLst>
              <a:ext uri="{FF2B5EF4-FFF2-40B4-BE49-F238E27FC236}">
                <a16:creationId xmlns:a16="http://schemas.microsoft.com/office/drawing/2014/main" id="{055777F8-C33F-8457-F039-EF3D73A6008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76985" y="2819753"/>
            <a:ext cx="1092522" cy="941429"/>
          </a:xfrm>
          <a:prstGeom prst="rect">
            <a:avLst/>
          </a:prstGeom>
        </p:spPr>
      </p:pic>
      <p:pic>
        <p:nvPicPr>
          <p:cNvPr id="10" name="Billede 9" descr="Et billede, der indeholder Font/skrifttype, Grafik, grafisk design, design&#10;&#10;Automatisk genereret beskrivelse">
            <a:extLst>
              <a:ext uri="{FF2B5EF4-FFF2-40B4-BE49-F238E27FC236}">
                <a16:creationId xmlns:a16="http://schemas.microsoft.com/office/drawing/2014/main" id="{F04B5A3E-8EB7-003D-68FD-8F58336BBE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55598" y="6245158"/>
            <a:ext cx="1880803" cy="475672"/>
          </a:xfrm>
          <a:prstGeom prst="rect">
            <a:avLst/>
          </a:prstGeom>
        </p:spPr>
      </p:pic>
    </p:spTree>
    <p:extLst>
      <p:ext uri="{BB962C8B-B14F-4D97-AF65-F5344CB8AC3E}">
        <p14:creationId xmlns:p14="http://schemas.microsoft.com/office/powerpoint/2010/main" val="282493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1583364A-DD5A-4EA5-EEB1-D2D8F8CC058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97521" y="1591475"/>
            <a:ext cx="2926796" cy="4140000"/>
          </a:xfrm>
          <a:prstGeom prst="rect">
            <a:avLst/>
          </a:prstGeom>
          <a:ln w="3175">
            <a:solidFill>
              <a:schemeClr val="tx1"/>
            </a:solidFill>
          </a:ln>
          <a:effectLst>
            <a:outerShdw blurRad="50800" dist="38100" dir="2700000" algn="tl" rotWithShape="0">
              <a:prstClr val="black">
                <a:alpha val="40000"/>
              </a:prstClr>
            </a:outerShdw>
          </a:effectLst>
        </p:spPr>
      </p:pic>
      <p:sp>
        <p:nvSpPr>
          <p:cNvPr id="2" name="Titel 1">
            <a:extLst>
              <a:ext uri="{FF2B5EF4-FFF2-40B4-BE49-F238E27FC236}">
                <a16:creationId xmlns:a16="http://schemas.microsoft.com/office/drawing/2014/main" id="{EA727F71-2B99-C1F0-A8C3-A5F05790B9F7}"/>
              </a:ext>
            </a:extLst>
          </p:cNvPr>
          <p:cNvSpPr>
            <a:spLocks noGrp="1"/>
          </p:cNvSpPr>
          <p:nvPr>
            <p:ph type="title"/>
          </p:nvPr>
        </p:nvSpPr>
        <p:spPr>
          <a:xfrm>
            <a:off x="695325" y="294791"/>
            <a:ext cx="9887447" cy="923183"/>
          </a:xfrm>
        </p:spPr>
        <p:txBody>
          <a:bodyPr/>
          <a:lstStyle/>
          <a:p>
            <a:r>
              <a:rPr lang="da-DK" dirty="0"/>
              <a:t>Beregn dit CO</a:t>
            </a:r>
            <a:r>
              <a:rPr lang="da-DK" baseline="-25000" dirty="0"/>
              <a:t>2</a:t>
            </a:r>
            <a:r>
              <a:rPr lang="da-DK" dirty="0"/>
              <a:t>-forbrug på vej </a:t>
            </a:r>
            <a:br>
              <a:rPr lang="da-DK" dirty="0"/>
            </a:br>
            <a:r>
              <a:rPr lang="da-DK" dirty="0"/>
              <a:t>til skole</a:t>
            </a:r>
          </a:p>
        </p:txBody>
      </p:sp>
      <p:pic>
        <p:nvPicPr>
          <p:cNvPr id="13" name="Billede 12" descr="Et billede, der indeholder cirkel, Font/skrifttype, logo, Grafik&#10;&#10;Automatisk genereret beskrivelse">
            <a:extLst>
              <a:ext uri="{FF2B5EF4-FFF2-40B4-BE49-F238E27FC236}">
                <a16:creationId xmlns:a16="http://schemas.microsoft.com/office/drawing/2014/main" id="{678036A7-D5D9-4F6D-252D-B2831B5E0E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sp>
        <p:nvSpPr>
          <p:cNvPr id="19" name="Kombinationstegning: figur 18">
            <a:extLst>
              <a:ext uri="{FF2B5EF4-FFF2-40B4-BE49-F238E27FC236}">
                <a16:creationId xmlns:a16="http://schemas.microsoft.com/office/drawing/2014/main" id="{389B4DD8-3CF1-DDFB-3D4B-39A39CC95592}"/>
              </a:ext>
            </a:extLst>
          </p:cNvPr>
          <p:cNvSpPr/>
          <p:nvPr/>
        </p:nvSpPr>
        <p:spPr>
          <a:xfrm rot="19815756" flipV="1">
            <a:off x="1932844" y="1664339"/>
            <a:ext cx="2010740" cy="2183280"/>
          </a:xfrm>
          <a:custGeom>
            <a:avLst/>
            <a:gdLst>
              <a:gd name="connsiteX0" fmla="*/ 1543383 w 2208681"/>
              <a:gd name="connsiteY0" fmla="*/ 2204649 h 2398206"/>
              <a:gd name="connsiteX1" fmla="*/ 2117351 w 2208681"/>
              <a:gd name="connsiteY1" fmla="*/ 857403 h 2398206"/>
              <a:gd name="connsiteX2" fmla="*/ 1201149 w 2208681"/>
              <a:gd name="connsiteY2" fmla="*/ 484457 h 2398206"/>
              <a:gd name="connsiteX3" fmla="*/ 1192593 w 2208681"/>
              <a:gd name="connsiteY3" fmla="*/ 485914 h 2398206"/>
              <a:gd name="connsiteX4" fmla="*/ 1038517 w 2208681"/>
              <a:gd name="connsiteY4" fmla="*/ 0 h 2398206"/>
              <a:gd name="connsiteX5" fmla="*/ 855827 w 2208681"/>
              <a:gd name="connsiteY5" fmla="*/ 576155 h 2398206"/>
              <a:gd name="connsiteX6" fmla="*/ 771139 w 2208681"/>
              <a:gd name="connsiteY6" fmla="*/ 612334 h 2398206"/>
              <a:gd name="connsiteX7" fmla="*/ 665298 w 2208681"/>
              <a:gd name="connsiteY7" fmla="*/ 667534 h 2398206"/>
              <a:gd name="connsiteX8" fmla="*/ 91330 w 2208681"/>
              <a:gd name="connsiteY8" fmla="*/ 2014779 h 2398206"/>
              <a:gd name="connsiteX9" fmla="*/ 1543383 w 2208681"/>
              <a:gd name="connsiteY9" fmla="*/ 2204649 h 239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81" h="2398206">
                <a:moveTo>
                  <a:pt x="1543383" y="2204649"/>
                </a:moveTo>
                <a:cubicBezTo>
                  <a:pt x="2102853" y="1885048"/>
                  <a:pt x="2359828" y="1281866"/>
                  <a:pt x="2117351" y="857403"/>
                </a:cubicBezTo>
                <a:cubicBezTo>
                  <a:pt x="1950648" y="565585"/>
                  <a:pt x="1591277" y="434213"/>
                  <a:pt x="1201149" y="484457"/>
                </a:cubicBezTo>
                <a:lnTo>
                  <a:pt x="1192593" y="485914"/>
                </a:lnTo>
                <a:lnTo>
                  <a:pt x="1038517" y="0"/>
                </a:lnTo>
                <a:lnTo>
                  <a:pt x="855827" y="576155"/>
                </a:lnTo>
                <a:lnTo>
                  <a:pt x="771139" y="612334"/>
                </a:lnTo>
                <a:cubicBezTo>
                  <a:pt x="735586" y="629164"/>
                  <a:pt x="700265" y="647558"/>
                  <a:pt x="665298" y="667534"/>
                </a:cubicBezTo>
                <a:cubicBezTo>
                  <a:pt x="105828" y="987134"/>
                  <a:pt x="-151147" y="1590316"/>
                  <a:pt x="91330" y="2014779"/>
                </a:cubicBezTo>
                <a:cubicBezTo>
                  <a:pt x="333807" y="2439242"/>
                  <a:pt x="983913" y="2524249"/>
                  <a:pt x="1543383" y="2204649"/>
                </a:cubicBezTo>
                <a:close/>
              </a:path>
            </a:pathLst>
          </a:custGeom>
          <a:solidFill>
            <a:srgbClr val="37AF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a-DK"/>
          </a:p>
        </p:txBody>
      </p:sp>
      <p:sp>
        <p:nvSpPr>
          <p:cNvPr id="20" name="Tekstfelt 19">
            <a:extLst>
              <a:ext uri="{FF2B5EF4-FFF2-40B4-BE49-F238E27FC236}">
                <a16:creationId xmlns:a16="http://schemas.microsoft.com/office/drawing/2014/main" id="{FF4616A8-71F7-DA55-FB9A-C2C735AF8845}"/>
              </a:ext>
            </a:extLst>
          </p:cNvPr>
          <p:cNvSpPr txBox="1"/>
          <p:nvPr/>
        </p:nvSpPr>
        <p:spPr>
          <a:xfrm>
            <a:off x="1726312" y="2357508"/>
            <a:ext cx="2130265" cy="646331"/>
          </a:xfrm>
          <a:prstGeom prst="rect">
            <a:avLst/>
          </a:prstGeom>
          <a:noFill/>
        </p:spPr>
        <p:txBody>
          <a:bodyPr wrap="square" rtlCol="0">
            <a:spAutoFit/>
          </a:bodyPr>
          <a:lstStyle/>
          <a:p>
            <a:pPr algn="ctr"/>
            <a:r>
              <a:rPr lang="da-DK" b="1" dirty="0">
                <a:solidFill>
                  <a:schemeClr val="bg1"/>
                </a:solidFill>
                <a:latin typeface="Work Sans" pitchFamily="2" charset="0"/>
              </a:rPr>
              <a:t>Hvad er CO</a:t>
            </a:r>
            <a:r>
              <a:rPr lang="da-DK" b="1" baseline="-25000" dirty="0">
                <a:solidFill>
                  <a:schemeClr val="bg1"/>
                </a:solidFill>
                <a:latin typeface="Work Sans" pitchFamily="2" charset="0"/>
              </a:rPr>
              <a:t>2</a:t>
            </a:r>
            <a:r>
              <a:rPr lang="da-DK" b="1" dirty="0">
                <a:solidFill>
                  <a:schemeClr val="bg1"/>
                </a:solidFill>
                <a:latin typeface="Work Sans" pitchFamily="2" charset="0"/>
              </a:rPr>
              <a:t>?</a:t>
            </a:r>
          </a:p>
          <a:p>
            <a:endParaRPr lang="da-DK" dirty="0"/>
          </a:p>
        </p:txBody>
      </p:sp>
      <p:sp>
        <p:nvSpPr>
          <p:cNvPr id="21" name="Kombinationstegning: figur 20">
            <a:extLst>
              <a:ext uri="{FF2B5EF4-FFF2-40B4-BE49-F238E27FC236}">
                <a16:creationId xmlns:a16="http://schemas.microsoft.com/office/drawing/2014/main" id="{9B1B9FEB-A4E8-BD25-2FCF-29D5C8FAAB83}"/>
              </a:ext>
            </a:extLst>
          </p:cNvPr>
          <p:cNvSpPr/>
          <p:nvPr/>
        </p:nvSpPr>
        <p:spPr>
          <a:xfrm rot="19815756" flipV="1">
            <a:off x="917161" y="3284682"/>
            <a:ext cx="2010740" cy="2183280"/>
          </a:xfrm>
          <a:custGeom>
            <a:avLst/>
            <a:gdLst>
              <a:gd name="connsiteX0" fmla="*/ 1543383 w 2208681"/>
              <a:gd name="connsiteY0" fmla="*/ 2204649 h 2398206"/>
              <a:gd name="connsiteX1" fmla="*/ 2117351 w 2208681"/>
              <a:gd name="connsiteY1" fmla="*/ 857403 h 2398206"/>
              <a:gd name="connsiteX2" fmla="*/ 1201149 w 2208681"/>
              <a:gd name="connsiteY2" fmla="*/ 484457 h 2398206"/>
              <a:gd name="connsiteX3" fmla="*/ 1192593 w 2208681"/>
              <a:gd name="connsiteY3" fmla="*/ 485914 h 2398206"/>
              <a:gd name="connsiteX4" fmla="*/ 1038517 w 2208681"/>
              <a:gd name="connsiteY4" fmla="*/ 0 h 2398206"/>
              <a:gd name="connsiteX5" fmla="*/ 855827 w 2208681"/>
              <a:gd name="connsiteY5" fmla="*/ 576155 h 2398206"/>
              <a:gd name="connsiteX6" fmla="*/ 771139 w 2208681"/>
              <a:gd name="connsiteY6" fmla="*/ 612334 h 2398206"/>
              <a:gd name="connsiteX7" fmla="*/ 665298 w 2208681"/>
              <a:gd name="connsiteY7" fmla="*/ 667534 h 2398206"/>
              <a:gd name="connsiteX8" fmla="*/ 91330 w 2208681"/>
              <a:gd name="connsiteY8" fmla="*/ 2014779 h 2398206"/>
              <a:gd name="connsiteX9" fmla="*/ 1543383 w 2208681"/>
              <a:gd name="connsiteY9" fmla="*/ 2204649 h 239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681" h="2398206">
                <a:moveTo>
                  <a:pt x="1543383" y="2204649"/>
                </a:moveTo>
                <a:cubicBezTo>
                  <a:pt x="2102853" y="1885048"/>
                  <a:pt x="2359828" y="1281866"/>
                  <a:pt x="2117351" y="857403"/>
                </a:cubicBezTo>
                <a:cubicBezTo>
                  <a:pt x="1950648" y="565585"/>
                  <a:pt x="1591277" y="434213"/>
                  <a:pt x="1201149" y="484457"/>
                </a:cubicBezTo>
                <a:lnTo>
                  <a:pt x="1192593" y="485914"/>
                </a:lnTo>
                <a:lnTo>
                  <a:pt x="1038517" y="0"/>
                </a:lnTo>
                <a:lnTo>
                  <a:pt x="855827" y="576155"/>
                </a:lnTo>
                <a:lnTo>
                  <a:pt x="771139" y="612334"/>
                </a:lnTo>
                <a:cubicBezTo>
                  <a:pt x="735586" y="629164"/>
                  <a:pt x="700265" y="647558"/>
                  <a:pt x="665298" y="667534"/>
                </a:cubicBezTo>
                <a:cubicBezTo>
                  <a:pt x="105828" y="987134"/>
                  <a:pt x="-151147" y="1590316"/>
                  <a:pt x="91330" y="2014779"/>
                </a:cubicBezTo>
                <a:cubicBezTo>
                  <a:pt x="333807" y="2439242"/>
                  <a:pt x="983913" y="2524249"/>
                  <a:pt x="1543383" y="2204649"/>
                </a:cubicBezTo>
                <a:close/>
              </a:path>
            </a:pathLst>
          </a:custGeom>
          <a:solidFill>
            <a:srgbClr val="37AF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a-DK" dirty="0"/>
          </a:p>
        </p:txBody>
      </p:sp>
      <p:sp>
        <p:nvSpPr>
          <p:cNvPr id="22" name="Tekstfelt 21">
            <a:extLst>
              <a:ext uri="{FF2B5EF4-FFF2-40B4-BE49-F238E27FC236}">
                <a16:creationId xmlns:a16="http://schemas.microsoft.com/office/drawing/2014/main" id="{982A27A2-2A00-5084-9930-93AC5D67B38A}"/>
              </a:ext>
            </a:extLst>
          </p:cNvPr>
          <p:cNvSpPr txBox="1"/>
          <p:nvPr/>
        </p:nvSpPr>
        <p:spPr>
          <a:xfrm>
            <a:off x="508079" y="3920190"/>
            <a:ext cx="2616481" cy="923330"/>
          </a:xfrm>
          <a:prstGeom prst="rect">
            <a:avLst/>
          </a:prstGeom>
          <a:noFill/>
        </p:spPr>
        <p:txBody>
          <a:bodyPr wrap="square" rtlCol="0">
            <a:spAutoFit/>
          </a:bodyPr>
          <a:lstStyle/>
          <a:p>
            <a:pPr algn="ctr"/>
            <a:r>
              <a:rPr lang="da-DK" b="1" dirty="0">
                <a:solidFill>
                  <a:schemeClr val="bg1"/>
                </a:solidFill>
                <a:latin typeface="Work Sans" pitchFamily="2" charset="0"/>
              </a:rPr>
              <a:t>Hvad er kalorier (</a:t>
            </a:r>
            <a:r>
              <a:rPr lang="da-DK" b="1" dirty="0" err="1">
                <a:solidFill>
                  <a:schemeClr val="bg1"/>
                </a:solidFill>
                <a:latin typeface="Work Sans" pitchFamily="2" charset="0"/>
              </a:rPr>
              <a:t>cal</a:t>
            </a:r>
            <a:r>
              <a:rPr lang="da-DK" b="1" dirty="0">
                <a:solidFill>
                  <a:schemeClr val="bg1"/>
                </a:solidFill>
                <a:latin typeface="Work Sans" pitchFamily="2" charset="0"/>
              </a:rPr>
              <a:t>)?</a:t>
            </a:r>
          </a:p>
          <a:p>
            <a:endParaRPr lang="da-DK" dirty="0"/>
          </a:p>
        </p:txBody>
      </p:sp>
    </p:spTree>
    <p:extLst>
      <p:ext uri="{BB962C8B-B14F-4D97-AF65-F5344CB8AC3E}">
        <p14:creationId xmlns:p14="http://schemas.microsoft.com/office/powerpoint/2010/main" val="115914552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AB21D-5D03-63B5-555A-84DEBF45ABD9}"/>
            </a:ext>
          </a:extLst>
        </p:cNvPr>
        <p:cNvGrpSpPr/>
        <p:nvPr/>
      </p:nvGrpSpPr>
      <p:grpSpPr>
        <a:xfrm>
          <a:off x="0" y="0"/>
          <a:ext cx="0" cy="0"/>
          <a:chOff x="0" y="0"/>
          <a:chExt cx="0" cy="0"/>
        </a:xfrm>
      </p:grpSpPr>
      <p:pic>
        <p:nvPicPr>
          <p:cNvPr id="4" name="Billede 3">
            <a:extLst>
              <a:ext uri="{FF2B5EF4-FFF2-40B4-BE49-F238E27FC236}">
                <a16:creationId xmlns:a16="http://schemas.microsoft.com/office/drawing/2014/main" id="{14802FB1-E71F-0D9E-4793-6B228C449B5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16448" y="1872000"/>
            <a:ext cx="2926796" cy="4140000"/>
          </a:xfrm>
          <a:prstGeom prst="rect">
            <a:avLst/>
          </a:prstGeom>
          <a:ln w="3175">
            <a:solidFill>
              <a:schemeClr val="tx1"/>
            </a:solidFill>
          </a:ln>
          <a:effectLst>
            <a:outerShdw blurRad="50800" dist="38100" dir="2700000" algn="tl" rotWithShape="0">
              <a:prstClr val="black">
                <a:alpha val="40000"/>
              </a:prstClr>
            </a:outerShdw>
          </a:effectLst>
        </p:spPr>
      </p:pic>
      <p:sp>
        <p:nvSpPr>
          <p:cNvPr id="2" name="Titel 1">
            <a:extLst>
              <a:ext uri="{FF2B5EF4-FFF2-40B4-BE49-F238E27FC236}">
                <a16:creationId xmlns:a16="http://schemas.microsoft.com/office/drawing/2014/main" id="{D80601FF-D416-5998-F91E-AB25C33D0577}"/>
              </a:ext>
            </a:extLst>
          </p:cNvPr>
          <p:cNvSpPr>
            <a:spLocks noGrp="1"/>
          </p:cNvSpPr>
          <p:nvPr>
            <p:ph type="title"/>
          </p:nvPr>
        </p:nvSpPr>
        <p:spPr>
          <a:xfrm>
            <a:off x="695325" y="294791"/>
            <a:ext cx="6892895" cy="923183"/>
          </a:xfrm>
        </p:spPr>
        <p:txBody>
          <a:bodyPr/>
          <a:lstStyle/>
          <a:p>
            <a:r>
              <a:rPr lang="da-DK" dirty="0"/>
              <a:t>Hvordan er I kommet i skole i dag?</a:t>
            </a:r>
          </a:p>
        </p:txBody>
      </p:sp>
      <p:sp>
        <p:nvSpPr>
          <p:cNvPr id="5" name="Pladsholder til indhold 4">
            <a:extLst>
              <a:ext uri="{FF2B5EF4-FFF2-40B4-BE49-F238E27FC236}">
                <a16:creationId xmlns:a16="http://schemas.microsoft.com/office/drawing/2014/main" id="{FAD99DB8-4FF3-2533-572D-AF20ED41DD34}"/>
              </a:ext>
            </a:extLst>
          </p:cNvPr>
          <p:cNvSpPr>
            <a:spLocks noGrp="1"/>
          </p:cNvSpPr>
          <p:nvPr>
            <p:ph idx="1"/>
          </p:nvPr>
        </p:nvSpPr>
        <p:spPr>
          <a:xfrm>
            <a:off x="695326" y="1872000"/>
            <a:ext cx="3381660" cy="3708000"/>
          </a:xfrm>
        </p:spPr>
        <p:txBody>
          <a:bodyPr/>
          <a:lstStyle/>
          <a:p>
            <a:pPr marL="0" indent="0">
              <a:buNone/>
            </a:pPr>
            <a:r>
              <a:rPr lang="da-DK" dirty="0"/>
              <a:t>Undersøg, hvordan skolens elever er kommet i skole i dag.</a:t>
            </a:r>
          </a:p>
          <a:p>
            <a:pPr marL="0" indent="0">
              <a:buNone/>
            </a:pPr>
            <a:r>
              <a:rPr lang="da-DK" dirty="0"/>
              <a:t>Undersøgelsen kan laves af en mindre gruppe af elever i klassen. </a:t>
            </a:r>
          </a:p>
          <a:p>
            <a:pPr marL="0" indent="0">
              <a:buNone/>
            </a:pPr>
            <a:endParaRPr lang="da-DK" dirty="0"/>
          </a:p>
        </p:txBody>
      </p:sp>
      <p:pic>
        <p:nvPicPr>
          <p:cNvPr id="13" name="Billede 12" descr="Et billede, der indeholder cirkel, Font/skrifttype, logo, Grafik&#10;&#10;Automatisk genereret beskrivelse">
            <a:extLst>
              <a:ext uri="{FF2B5EF4-FFF2-40B4-BE49-F238E27FC236}">
                <a16:creationId xmlns:a16="http://schemas.microsoft.com/office/drawing/2014/main" id="{59FABA2C-EFEC-B80B-F4B4-B734163C30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spTree>
    <p:extLst>
      <p:ext uri="{BB962C8B-B14F-4D97-AF65-F5344CB8AC3E}">
        <p14:creationId xmlns:p14="http://schemas.microsoft.com/office/powerpoint/2010/main" val="110636008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03334-612C-04E4-3229-B898A1271C6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9F478C3-2A70-4726-B296-73341E9A949E}"/>
              </a:ext>
            </a:extLst>
          </p:cNvPr>
          <p:cNvSpPr>
            <a:spLocks noGrp="1"/>
          </p:cNvSpPr>
          <p:nvPr>
            <p:ph type="title"/>
          </p:nvPr>
        </p:nvSpPr>
        <p:spPr>
          <a:xfrm>
            <a:off x="695326" y="294791"/>
            <a:ext cx="7126912" cy="983209"/>
          </a:xfrm>
        </p:spPr>
        <p:txBody>
          <a:bodyPr/>
          <a:lstStyle/>
          <a:p>
            <a:r>
              <a:rPr lang="da-DK" dirty="0"/>
              <a:t>Hvordan er skolens elever kommet til skole?</a:t>
            </a:r>
          </a:p>
        </p:txBody>
      </p:sp>
      <p:pic>
        <p:nvPicPr>
          <p:cNvPr id="13" name="Billede 12" descr="Et billede, der indeholder cirkel, Font/skrifttype, logo, Grafik&#10;&#10;Automatisk genereret beskrivelse">
            <a:extLst>
              <a:ext uri="{FF2B5EF4-FFF2-40B4-BE49-F238E27FC236}">
                <a16:creationId xmlns:a16="http://schemas.microsoft.com/office/drawing/2014/main" id="{01E2C9AE-A152-3F7A-A381-A5E9D837E6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40000" y="504000"/>
            <a:ext cx="2880000" cy="2880000"/>
          </a:xfrm>
          <a:prstGeom prst="rect">
            <a:avLst/>
          </a:prstGeom>
        </p:spPr>
      </p:pic>
      <p:graphicFrame>
        <p:nvGraphicFramePr>
          <p:cNvPr id="3" name="Objekt 2">
            <a:extLst>
              <a:ext uri="{FF2B5EF4-FFF2-40B4-BE49-F238E27FC236}">
                <a16:creationId xmlns:a16="http://schemas.microsoft.com/office/drawing/2014/main" id="{7B594378-A72C-7901-BBB2-688D7E5742E7}"/>
              </a:ext>
            </a:extLst>
          </p:cNvPr>
          <p:cNvGraphicFramePr>
            <a:graphicFrameLocks noChangeAspect="1"/>
          </p:cNvGraphicFramePr>
          <p:nvPr>
            <p:extLst>
              <p:ext uri="{D42A27DB-BD31-4B8C-83A1-F6EECF244321}">
                <p14:modId xmlns:p14="http://schemas.microsoft.com/office/powerpoint/2010/main" val="4237736447"/>
              </p:ext>
            </p:extLst>
          </p:nvPr>
        </p:nvGraphicFramePr>
        <p:xfrm>
          <a:off x="693738" y="1482725"/>
          <a:ext cx="8143875" cy="3995738"/>
        </p:xfrm>
        <a:graphic>
          <a:graphicData uri="http://schemas.openxmlformats.org/presentationml/2006/ole">
            <mc:AlternateContent xmlns:mc="http://schemas.openxmlformats.org/markup-compatibility/2006">
              <mc:Choice xmlns:v="urn:schemas-microsoft-com:vml" Requires="v">
                <p:oleObj name="Worksheet" r:id="rId3" imgW="6715198" imgH="3295514" progId="Excel.Sheet.12">
                  <p:embed/>
                </p:oleObj>
              </mc:Choice>
              <mc:Fallback>
                <p:oleObj name="Worksheet" r:id="rId3" imgW="6715198" imgH="3295514" progId="Excel.Sheet.12">
                  <p:embed/>
                  <p:pic>
                    <p:nvPicPr>
                      <p:cNvPr id="3" name="Objekt 2">
                        <a:extLst>
                          <a:ext uri="{FF2B5EF4-FFF2-40B4-BE49-F238E27FC236}">
                            <a16:creationId xmlns:a16="http://schemas.microsoft.com/office/drawing/2014/main" id="{7B594378-A72C-7901-BBB2-688D7E5742E7}"/>
                          </a:ext>
                        </a:extLst>
                      </p:cNvPr>
                      <p:cNvPicPr/>
                      <p:nvPr/>
                    </p:nvPicPr>
                    <p:blipFill>
                      <a:blip r:embed="rId4"/>
                      <a:stretch>
                        <a:fillRect/>
                      </a:stretch>
                    </p:blipFill>
                    <p:spPr>
                      <a:xfrm>
                        <a:off x="693738" y="1482725"/>
                        <a:ext cx="8143875" cy="3995738"/>
                      </a:xfrm>
                      <a:prstGeom prst="rect">
                        <a:avLst/>
                      </a:prstGeom>
                    </p:spPr>
                  </p:pic>
                </p:oleObj>
              </mc:Fallback>
            </mc:AlternateContent>
          </a:graphicData>
        </a:graphic>
      </p:graphicFrame>
    </p:spTree>
    <p:extLst>
      <p:ext uri="{BB962C8B-B14F-4D97-AF65-F5344CB8AC3E}">
        <p14:creationId xmlns:p14="http://schemas.microsoft.com/office/powerpoint/2010/main" val="373493067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DFC3E3-28EE-FF28-CCC6-409754AE5239}"/>
              </a:ext>
            </a:extLst>
          </p:cNvPr>
          <p:cNvSpPr txBox="1">
            <a:spLocks/>
          </p:cNvSpPr>
          <p:nvPr/>
        </p:nvSpPr>
        <p:spPr>
          <a:xfrm>
            <a:off x="1525742" y="4418540"/>
            <a:ext cx="9445315" cy="982857"/>
          </a:xfrm>
          <a:prstGeom prst="rect">
            <a:avLst/>
          </a:prstGeom>
          <a:solidFill>
            <a:srgbClr val="224B5A"/>
          </a:solidFill>
        </p:spPr>
        <p:txBody>
          <a:bodyPr vert="horz" lIns="0" tIns="108000" rIns="91440" bIns="45720" rtlCol="0" anchor="t" anchorCtr="0">
            <a:noAutofit/>
          </a:bodyPr>
          <a:lstStyle>
            <a:lvl1pPr algn="l" defTabSz="914377" rtl="0" eaLnBrk="1" latinLnBrk="0" hangingPunct="1">
              <a:lnSpc>
                <a:spcPct val="90000"/>
              </a:lnSpc>
              <a:spcBef>
                <a:spcPct val="0"/>
              </a:spcBef>
              <a:buNone/>
              <a:defRPr sz="4400" b="0" kern="1200">
                <a:solidFill>
                  <a:srgbClr val="587F8A"/>
                </a:solidFill>
                <a:latin typeface="BetonEF-Bold" panose="02000503040000020003"/>
                <a:ea typeface="+mj-ea"/>
                <a:cs typeface="+mj-cs"/>
              </a:defRPr>
            </a:lvl1pPr>
          </a:lstStyle>
          <a:p>
            <a:pPr algn="ctr"/>
            <a:r>
              <a:rPr lang="da-DK" sz="5400" dirty="0">
                <a:solidFill>
                  <a:schemeClr val="bg1"/>
                </a:solidFill>
              </a:rPr>
              <a:t>Luftforurening og trafik</a:t>
            </a:r>
          </a:p>
        </p:txBody>
      </p:sp>
    </p:spTree>
    <p:extLst>
      <p:ext uri="{BB962C8B-B14F-4D97-AF65-F5344CB8AC3E}">
        <p14:creationId xmlns:p14="http://schemas.microsoft.com/office/powerpoint/2010/main" val="271688726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ACA962BA-A0B8-0698-25FF-AE63DA9FC747}"/>
              </a:ext>
            </a:extLst>
          </p:cNvPr>
          <p:cNvSpPr>
            <a:spLocks noGrp="1"/>
          </p:cNvSpPr>
          <p:nvPr>
            <p:ph type="title"/>
          </p:nvPr>
        </p:nvSpPr>
        <p:spPr/>
        <p:txBody>
          <a:bodyPr/>
          <a:lstStyle/>
          <a:p>
            <a:r>
              <a:rPr lang="da-DK" dirty="0"/>
              <a:t>Luftkvalitet og luftforurening</a:t>
            </a:r>
            <a:br>
              <a:rPr lang="da-DK" dirty="0"/>
            </a:br>
            <a:endParaRPr lang="da-DK" dirty="0"/>
          </a:p>
        </p:txBody>
      </p:sp>
      <p:sp>
        <p:nvSpPr>
          <p:cNvPr id="4" name="Pladsholder til indhold 3">
            <a:extLst>
              <a:ext uri="{FF2B5EF4-FFF2-40B4-BE49-F238E27FC236}">
                <a16:creationId xmlns:a16="http://schemas.microsoft.com/office/drawing/2014/main" id="{D6CBF067-1E81-E929-BD8F-E148EE07FE0B}"/>
              </a:ext>
            </a:extLst>
          </p:cNvPr>
          <p:cNvSpPr>
            <a:spLocks noGrp="1"/>
          </p:cNvSpPr>
          <p:nvPr>
            <p:ph idx="1"/>
          </p:nvPr>
        </p:nvSpPr>
        <p:spPr>
          <a:xfrm>
            <a:off x="612823" y="1373251"/>
            <a:ext cx="8101013" cy="4248000"/>
          </a:xfrm>
        </p:spPr>
        <p:txBody>
          <a:bodyPr/>
          <a:lstStyle/>
          <a:p>
            <a:endParaRPr lang="da-DK" dirty="0"/>
          </a:p>
          <a:p>
            <a:endParaRPr lang="da-DK" dirty="0"/>
          </a:p>
        </p:txBody>
      </p:sp>
      <p:sp>
        <p:nvSpPr>
          <p:cNvPr id="2" name="Pladsholder til tekst 1">
            <a:extLst>
              <a:ext uri="{FF2B5EF4-FFF2-40B4-BE49-F238E27FC236}">
                <a16:creationId xmlns:a16="http://schemas.microsoft.com/office/drawing/2014/main" id="{CE568DFD-FED1-637B-278C-4AA1F4E35199}"/>
              </a:ext>
            </a:extLst>
          </p:cNvPr>
          <p:cNvSpPr>
            <a:spLocks noGrp="1"/>
          </p:cNvSpPr>
          <p:nvPr>
            <p:ph type="body" sz="quarter" idx="4294967295"/>
          </p:nvPr>
        </p:nvSpPr>
        <p:spPr>
          <a:xfrm>
            <a:off x="612823" y="1370172"/>
            <a:ext cx="2314408" cy="935038"/>
          </a:xfrm>
        </p:spPr>
        <p:txBody>
          <a:bodyPr/>
          <a:lstStyle/>
          <a:p>
            <a:pPr marL="285750" indent="-180000"/>
            <a:r>
              <a:rPr lang="da-DK" dirty="0">
                <a:latin typeface="Work Sans" pitchFamily="2" charset="0"/>
              </a:rPr>
              <a:t>Hvad kender I til luftforurening?</a:t>
            </a:r>
          </a:p>
        </p:txBody>
      </p:sp>
      <p:pic>
        <p:nvPicPr>
          <p:cNvPr id="2050" name="Picture 2" descr="forurening og risiko for demens - Guiden65">
            <a:extLst>
              <a:ext uri="{FF2B5EF4-FFF2-40B4-BE49-F238E27FC236}">
                <a16:creationId xmlns:a16="http://schemas.microsoft.com/office/drawing/2014/main" id="{6942C03A-9B67-E0C1-48FB-D4801ACD7B2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70" t="6966"/>
          <a:stretch>
            <a:fillRect/>
          </a:stretch>
        </p:blipFill>
        <p:spPr bwMode="auto">
          <a:xfrm>
            <a:off x="3075048" y="1370173"/>
            <a:ext cx="6329765" cy="4418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094928"/>
      </p:ext>
    </p:extLst>
  </p:cSld>
  <p:clrMapOvr>
    <a:masterClrMapping/>
  </p:clrMapOvr>
  <p:transition>
    <p:fade/>
  </p:transition>
</p:sld>
</file>

<file path=ppt/theme/theme1.xml><?xml version="1.0" encoding="utf-8"?>
<a:theme xmlns:a="http://schemas.openxmlformats.org/drawingml/2006/main" name="EIS template">
  <a:themeElements>
    <a:clrScheme name="EIS">
      <a:dk1>
        <a:sysClr val="windowText" lastClr="000000"/>
      </a:dk1>
      <a:lt1>
        <a:sysClr val="window" lastClr="FFFFFF"/>
      </a:lt1>
      <a:dk2>
        <a:srgbClr val="000000"/>
      </a:dk2>
      <a:lt2>
        <a:srgbClr val="FFFFFF"/>
      </a:lt2>
      <a:accent1>
        <a:srgbClr val="587F8A"/>
      </a:accent1>
      <a:accent2>
        <a:srgbClr val="BCCF00"/>
      </a:accent2>
      <a:accent3>
        <a:srgbClr val="AEBAC0"/>
      </a:accent3>
      <a:accent4>
        <a:srgbClr val="40ACB6"/>
      </a:accent4>
      <a:accent5>
        <a:srgbClr val="234B5A"/>
      </a:accent5>
      <a:accent6>
        <a:srgbClr val="DDDDDD"/>
      </a:accent6>
      <a:hlink>
        <a:srgbClr val="BCCF00"/>
      </a:hlink>
      <a:folHlink>
        <a:srgbClr val="7F7F7F"/>
      </a:folHlink>
    </a:clrScheme>
    <a:fontScheme name="EIS">
      <a:majorFont>
        <a:latin typeface="Calibri"/>
        <a:ea typeface=""/>
        <a:cs typeface=""/>
      </a:majorFont>
      <a:minorFont>
        <a:latin typeface="Calibr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rugerdefineret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182a518-1075-4414-b33f-9ae5c587f5b3">
      <UserInfo>
        <DisplayName>Ghita Wolf Andreasen</DisplayName>
        <AccountId>12</AccountId>
        <AccountType/>
      </UserInfo>
    </SharedWithUsers>
    <lcf76f155ced4ddcb4097134ff3c332f xmlns="c9556b18-80b3-495f-bf06-e7a3be1966d2">
      <Terms xmlns="http://schemas.microsoft.com/office/infopath/2007/PartnerControls"/>
    </lcf76f155ced4ddcb4097134ff3c332f>
    <TaxCatchAll xmlns="a182a518-1075-4414-b33f-9ae5c587f5b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824A62435C14A4286DB020D2DE62476" ma:contentTypeVersion="19" ma:contentTypeDescription="Create a new document." ma:contentTypeScope="" ma:versionID="e0ccf87171acdd082e0fa4d0f22a97b2">
  <xsd:schema xmlns:xsd="http://www.w3.org/2001/XMLSchema" xmlns:xs="http://www.w3.org/2001/XMLSchema" xmlns:p="http://schemas.microsoft.com/office/2006/metadata/properties" xmlns:ns2="c9556b18-80b3-495f-bf06-e7a3be1966d2" xmlns:ns3="a182a518-1075-4414-b33f-9ae5c587f5b3" targetNamespace="http://schemas.microsoft.com/office/2006/metadata/properties" ma:root="true" ma:fieldsID="a893559a8696822b2f291f681c643d67" ns2:_="" ns3:_="">
    <xsd:import namespace="c9556b18-80b3-495f-bf06-e7a3be1966d2"/>
    <xsd:import namespace="a182a518-1075-4414-b33f-9ae5c587f5b3"/>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556b18-80b3-495f-bf06-e7a3be1966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8568548-9f5a-4e35-9c17-968ba1d5feab"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82a518-1075-4414-b33f-9ae5c587f5b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5b5a254-60cb-4216-8964-bd87b223acca}" ma:internalName="TaxCatchAll" ma:showField="CatchAllData" ma:web="a182a518-1075-4414-b33f-9ae5c587f5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C3EF39-3305-44D2-9B77-D5B5CFFA3B7F}">
  <ds:schemaRefs>
    <ds:schemaRef ds:uri="http://schemas.microsoft.com/office/2006/documentManagement/types"/>
    <ds:schemaRef ds:uri="c9556b18-80b3-495f-bf06-e7a3be1966d2"/>
    <ds:schemaRef ds:uri="http://schemas.openxmlformats.org/package/2006/metadata/core-properties"/>
    <ds:schemaRef ds:uri="a182a518-1075-4414-b33f-9ae5c587f5b3"/>
    <ds:schemaRef ds:uri="http://www.w3.org/XML/1998/namespace"/>
    <ds:schemaRef ds:uri="http://purl.org/dc/elements/1.1/"/>
    <ds:schemaRef ds:uri="http://schemas.microsoft.com/office/infopath/2007/PartnerControls"/>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BFA831DF-3137-4AA1-89C6-58A5466470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556b18-80b3-495f-bf06-e7a3be1966d2"/>
    <ds:schemaRef ds:uri="a182a518-1075-4414-b33f-9ae5c587f5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2CE1CC-95F7-4584-9450-33F63802AB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13851</TotalTime>
  <Words>1253</Words>
  <Application>Microsoft Office PowerPoint</Application>
  <PresentationFormat>Widescreen</PresentationFormat>
  <Paragraphs>172</Paragraphs>
  <Slides>47</Slides>
  <Notes>19</Notes>
  <HiddenSlides>0</HiddenSlides>
  <MMClips>1</MMClips>
  <ScaleCrop>false</ScaleCrop>
  <HeadingPairs>
    <vt:vector size="8" baseType="variant">
      <vt:variant>
        <vt:lpstr>Benyttede skrifttyper</vt:lpstr>
      </vt:variant>
      <vt:variant>
        <vt:i4>6</vt:i4>
      </vt:variant>
      <vt:variant>
        <vt:lpstr>Tema</vt:lpstr>
      </vt:variant>
      <vt:variant>
        <vt:i4>2</vt:i4>
      </vt:variant>
      <vt:variant>
        <vt:lpstr>Integrerede OLE-servere</vt:lpstr>
      </vt:variant>
      <vt:variant>
        <vt:i4>1</vt:i4>
      </vt:variant>
      <vt:variant>
        <vt:lpstr>Slidetitler</vt:lpstr>
      </vt:variant>
      <vt:variant>
        <vt:i4>47</vt:i4>
      </vt:variant>
    </vt:vector>
  </HeadingPairs>
  <TitlesOfParts>
    <vt:vector size="56" baseType="lpstr">
      <vt:lpstr>Trade Gothic LT Std</vt:lpstr>
      <vt:lpstr>Arial</vt:lpstr>
      <vt:lpstr>Segoe UI</vt:lpstr>
      <vt:lpstr>Calibri</vt:lpstr>
      <vt:lpstr>BetonEF-Bold</vt:lpstr>
      <vt:lpstr>Work Sans</vt:lpstr>
      <vt:lpstr>EIS template</vt:lpstr>
      <vt:lpstr>Brugerdefineret design</vt:lpstr>
      <vt:lpstr>Worksheet</vt:lpstr>
      <vt:lpstr>PowerPoint-præsentation</vt:lpstr>
      <vt:lpstr>PowerPoint-præsentation</vt:lpstr>
      <vt:lpstr>Design en sikker skolevej</vt:lpstr>
      <vt:lpstr>Engineering designprocessen</vt:lpstr>
      <vt:lpstr>Beregn dit CO2-forbrug på vej  til skole</vt:lpstr>
      <vt:lpstr>Hvordan er I kommet i skole i dag?</vt:lpstr>
      <vt:lpstr>Hvordan er skolens elever kommet til skole?</vt:lpstr>
      <vt:lpstr>PowerPoint-præsentation</vt:lpstr>
      <vt:lpstr>Luftkvalitet og luftforurening </vt:lpstr>
      <vt:lpstr>Konsekvenser af forurening</vt:lpstr>
      <vt:lpstr>Hvilke gasser består atmosfæren af? </vt:lpstr>
      <vt:lpstr>Hvilke gasser består atmosfæren af? </vt:lpstr>
      <vt:lpstr>Hvad er forurening? </vt:lpstr>
      <vt:lpstr>Hvordan måler man forurening? </vt:lpstr>
      <vt:lpstr>Test af udstyr og datalogging  </vt:lpstr>
      <vt:lpstr>Opsamling</vt:lpstr>
      <vt:lpstr>Siden sidst… </vt:lpstr>
      <vt:lpstr>PowerPoint-præsentation</vt:lpstr>
      <vt:lpstr>Global middel niveau CO2 </vt:lpstr>
      <vt:lpstr>Præsentation </vt:lpstr>
      <vt:lpstr>PowerPoint-præsentation</vt:lpstr>
      <vt:lpstr>Undersøgelse </vt:lpstr>
      <vt:lpstr>Databehandling </vt:lpstr>
      <vt:lpstr>Opsamling på øvelser </vt:lpstr>
      <vt:lpstr>Aktiv på vej til skole </vt:lpstr>
      <vt:lpstr>PowerPoint-præsentation</vt:lpstr>
      <vt:lpstr>Fire sundhedsbegreber </vt:lpstr>
      <vt:lpstr>Sundhedsstjernen  </vt:lpstr>
      <vt:lpstr>Fordele og ulemper </vt:lpstr>
      <vt:lpstr>PowerPoint-præsentation</vt:lpstr>
      <vt:lpstr>PowerPoint-præsentation</vt:lpstr>
      <vt:lpstr>Videnskortlægning</vt:lpstr>
      <vt:lpstr>Undersøgelse af synlighed</vt:lpstr>
      <vt:lpstr>PowerPoint-præsentation</vt:lpstr>
      <vt:lpstr>Hvad er lys? </vt:lpstr>
      <vt:lpstr>Farver og refleksion </vt:lpstr>
      <vt:lpstr>Øjets farvesensorer </vt:lpstr>
      <vt:lpstr>PowerPoint-præsentation</vt:lpstr>
      <vt:lpstr>Lysstyrke </vt:lpstr>
      <vt:lpstr>Hvordan virker en refleks? </vt:lpstr>
      <vt:lpstr>PowerPoint-præsentation</vt:lpstr>
      <vt:lpstr>Hvilken ide vælger vi?</vt:lpstr>
      <vt:lpstr>Skitser jeres ide</vt:lpstr>
      <vt:lpstr>Konkretisere</vt:lpstr>
      <vt:lpstr>Konstruere og forbedre</vt:lpstr>
      <vt:lpstr>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Helle Janniche</dc:creator>
  <cp:lastModifiedBy>David Russel</cp:lastModifiedBy>
  <cp:revision>141</cp:revision>
  <cp:lastPrinted>2023-08-23T11:29:47Z</cp:lastPrinted>
  <dcterms:created xsi:type="dcterms:W3CDTF">2017-11-20T16:02:28Z</dcterms:created>
  <dcterms:modified xsi:type="dcterms:W3CDTF">2026-08-13T12:32:40Z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0x010100B824A62435C14A4286DB020D2DE62476</vt:lpwstr>
  </property>
  <property fmtid="{D5CDD505-2E9C-101B-9397-08002B2CF9AE}" pid="3" name="MediaServiceImageTags">
    <vt:lpwstr/>
  </property>
</Properties>
</file>