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8" r:id="rId4"/>
    <p:sldMasterId id="2147483703" r:id="rId5"/>
  </p:sldMasterIdLst>
  <p:notesMasterIdLst>
    <p:notesMasterId r:id="rId25"/>
  </p:notesMasterIdLst>
  <p:handoutMasterIdLst>
    <p:handoutMasterId r:id="rId26"/>
  </p:handoutMasterIdLst>
  <p:sldIdLst>
    <p:sldId id="269" r:id="rId6"/>
    <p:sldId id="359" r:id="rId7"/>
    <p:sldId id="346" r:id="rId8"/>
    <p:sldId id="358" r:id="rId9"/>
    <p:sldId id="344" r:id="rId10"/>
    <p:sldId id="267" r:id="rId11"/>
    <p:sldId id="326" r:id="rId12"/>
    <p:sldId id="360" r:id="rId13"/>
    <p:sldId id="343" r:id="rId14"/>
    <p:sldId id="347" r:id="rId15"/>
    <p:sldId id="329" r:id="rId16"/>
    <p:sldId id="328" r:id="rId17"/>
    <p:sldId id="340" r:id="rId18"/>
    <p:sldId id="362" r:id="rId19"/>
    <p:sldId id="363" r:id="rId20"/>
    <p:sldId id="364" r:id="rId21"/>
    <p:sldId id="361" r:id="rId22"/>
    <p:sldId id="333" r:id="rId23"/>
    <p:sldId id="308" r:id="rId24"/>
  </p:sldIdLst>
  <p:sldSz cx="12192000" cy="6858000"/>
  <p:notesSz cx="6705600" cy="9842500"/>
  <p:embeddedFontLst>
    <p:embeddedFont>
      <p:font typeface="BetonEF" panose="020B0604020202020204" charset="0"/>
      <p:bold r:id="rId27"/>
    </p:embeddedFont>
    <p:embeddedFont>
      <p:font typeface="BetonEF-Bold" panose="02000503040000020003" pitchFamily="50" charset="0"/>
      <p:regular r:id="rId28"/>
      <p:bold r:id="rId29"/>
    </p:embeddedFont>
    <p:embeddedFont>
      <p:font typeface="Calibri" panose="020F0502020204030204" pitchFamily="34" charset="0"/>
      <p:regular r:id="rId30"/>
      <p:bold r:id="rId31"/>
      <p:italic r:id="rId32"/>
      <p:boldItalic r:id="rId33"/>
    </p:embeddedFont>
    <p:embeddedFont>
      <p:font typeface="Rockwell" panose="02060603020205020403" pitchFamily="18" charset="0"/>
      <p:regular r:id="rId34"/>
      <p:bold r:id="rId35"/>
      <p:italic r:id="rId36"/>
      <p:boldItalic r:id="rId3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0">
          <p15:clr>
            <a:srgbClr val="A4A3A4"/>
          </p15:clr>
        </p15:guide>
        <p15:guide id="2" pos="21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736D4-FE1A-3550-0075-AD26250D0FD6}" name="Nina Ahnstrøm" initials="NA" userId="S::niah@ida.dk::09669543-dc8d-4c2d-b804-47fea416e5c0" providerId="AD"/>
  <p188:author id="{19E3AAD7-666B-84B7-BDF0-C568E8E75EB0}" name="Anne Dorte Spang-Thomsen" initials="ADST" userId="S::adt@ida.dk::ccdee058-c02e-43d1-89dc-2e19170d0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00"/>
    <a:srgbClr val="587F8A"/>
    <a:srgbClr val="E1E500"/>
    <a:srgbClr val="234B5A"/>
    <a:srgbClr val="FFF10B"/>
    <a:srgbClr val="0C0B0B"/>
    <a:srgbClr val="F5E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1D764-703B-43E6-AFFB-E09E69E3D239}" v="1" dt="2022-08-18T07:32:06.2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95" autoAdjust="0"/>
  </p:normalViewPr>
  <p:slideViewPr>
    <p:cSldViewPr snapToGrid="0">
      <p:cViewPr varScale="1">
        <p:scale>
          <a:sx n="54" d="100"/>
          <a:sy n="54" d="100"/>
        </p:scale>
        <p:origin x="1100"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475" y="1334"/>
      </p:cViewPr>
      <p:guideLst>
        <p:guide orient="horz" pos="3100"/>
        <p:guide pos="21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Ahnstrøm" userId="09669543-dc8d-4c2d-b804-47fea416e5c0" providerId="ADAL" clId="{E351D764-703B-43E6-AFFB-E09E69E3D239}"/>
    <pc:docChg chg="custSel modSld">
      <pc:chgData name="Nina Ahnstrøm" userId="09669543-dc8d-4c2d-b804-47fea416e5c0" providerId="ADAL" clId="{E351D764-703B-43E6-AFFB-E09E69E3D239}" dt="2022-08-18T07:32:46.005" v="10"/>
      <pc:docMkLst>
        <pc:docMk/>
      </pc:docMkLst>
      <pc:sldChg chg="addSp delSp modSp mod modAnim delCm">
        <pc:chgData name="Nina Ahnstrøm" userId="09669543-dc8d-4c2d-b804-47fea416e5c0" providerId="ADAL" clId="{E351D764-703B-43E6-AFFB-E09E69E3D239}" dt="2022-08-18T07:32:46.005" v="10"/>
        <pc:sldMkLst>
          <pc:docMk/>
          <pc:sldMk cId="2445892978" sldId="329"/>
        </pc:sldMkLst>
        <pc:picChg chg="add mod">
          <ac:chgData name="Nina Ahnstrøm" userId="09669543-dc8d-4c2d-b804-47fea416e5c0" providerId="ADAL" clId="{E351D764-703B-43E6-AFFB-E09E69E3D239}" dt="2022-08-18T07:32:20.405" v="9" actId="1076"/>
          <ac:picMkLst>
            <pc:docMk/>
            <pc:sldMk cId="2445892978" sldId="329"/>
            <ac:picMk id="5" creationId="{D6D66B2B-A9F2-B746-54B7-4AEA9F7F5C08}"/>
          </ac:picMkLst>
        </pc:picChg>
        <pc:picChg chg="del">
          <ac:chgData name="Nina Ahnstrøm" userId="09669543-dc8d-4c2d-b804-47fea416e5c0" providerId="ADAL" clId="{E351D764-703B-43E6-AFFB-E09E69E3D239}" dt="2022-08-18T07:31:41.309" v="4" actId="478"/>
          <ac:picMkLst>
            <pc:docMk/>
            <pc:sldMk cId="2445892978" sldId="329"/>
            <ac:picMk id="7" creationId="{A07F4FB1-30EB-00D0-6F82-9DF863FA7DC6}"/>
          </ac:picMkLst>
        </pc:picChg>
      </pc:sldChg>
      <pc:sldChg chg="modSp mod">
        <pc:chgData name="Nina Ahnstrøm" userId="09669543-dc8d-4c2d-b804-47fea416e5c0" providerId="ADAL" clId="{E351D764-703B-43E6-AFFB-E09E69E3D239}" dt="2022-08-16T15:27:34.600" v="3" actId="20577"/>
        <pc:sldMkLst>
          <pc:docMk/>
          <pc:sldMk cId="204345790" sldId="362"/>
        </pc:sldMkLst>
        <pc:spChg chg="mod">
          <ac:chgData name="Nina Ahnstrøm" userId="09669543-dc8d-4c2d-b804-47fea416e5c0" providerId="ADAL" clId="{E351D764-703B-43E6-AFFB-E09E69E3D239}" dt="2022-08-16T15:27:34.600" v="3" actId="20577"/>
          <ac:spMkLst>
            <pc:docMk/>
            <pc:sldMk cId="204345790" sldId="362"/>
            <ac:spMk id="2" creationId="{ADA79316-1C59-4ED7-8186-B23A20FA63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798888" y="0"/>
            <a:ext cx="2905125" cy="492125"/>
          </a:xfrm>
          <a:prstGeom prst="rect">
            <a:avLst/>
          </a:prstGeom>
        </p:spPr>
        <p:txBody>
          <a:bodyPr vert="horz" lIns="91440" tIns="45720" rIns="91440" bIns="45720" rtlCol="0"/>
          <a:lstStyle>
            <a:lvl1pPr algn="r">
              <a:defRPr sz="1200"/>
            </a:lvl1pPr>
          </a:lstStyle>
          <a:p>
            <a:fld id="{36D9E1F0-0922-4A6F-9E1D-8352DAFCFDBB}" type="datetimeFigureOut">
              <a:rPr lang="da-DK" smtClean="0"/>
              <a:t>18-08-2022</a:t>
            </a:fld>
            <a:endParaRPr lang="da-DK"/>
          </a:p>
        </p:txBody>
      </p:sp>
      <p:sp>
        <p:nvSpPr>
          <p:cNvPr id="4" name="Pladsholder til sidefod 3"/>
          <p:cNvSpPr>
            <a:spLocks noGrp="1"/>
          </p:cNvSpPr>
          <p:nvPr>
            <p:ph type="ftr" sz="quarter" idx="2"/>
          </p:nvPr>
        </p:nvSpPr>
        <p:spPr>
          <a:xfrm>
            <a:off x="0" y="9348788"/>
            <a:ext cx="2905125" cy="49212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798888" y="9348788"/>
            <a:ext cx="2905125" cy="492125"/>
          </a:xfrm>
          <a:prstGeom prst="rect">
            <a:avLst/>
          </a:prstGeom>
        </p:spPr>
        <p:txBody>
          <a:bodyPr vert="horz" lIns="91440" tIns="45720" rIns="91440" bIns="45720"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98888" y="0"/>
            <a:ext cx="2905125" cy="493713"/>
          </a:xfrm>
          <a:prstGeom prst="rect">
            <a:avLst/>
          </a:prstGeom>
        </p:spPr>
        <p:txBody>
          <a:bodyPr vert="horz" lIns="91440" tIns="45720" rIns="91440" bIns="45720" rtlCol="0"/>
          <a:lstStyle>
            <a:lvl1pPr algn="r">
              <a:defRPr sz="1200"/>
            </a:lvl1pPr>
          </a:lstStyle>
          <a:p>
            <a:fld id="{2AA0685A-44E9-450F-A33D-20B6AAEC42FA}" type="datetimeFigureOut">
              <a:rPr lang="da-DK" smtClean="0"/>
              <a:t>18-08-2022</a:t>
            </a:fld>
            <a:endParaRPr lang="da-DK"/>
          </a:p>
        </p:txBody>
      </p:sp>
      <p:sp>
        <p:nvSpPr>
          <p:cNvPr id="4" name="Pladsholder til slidebillede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9925" y="4737100"/>
            <a:ext cx="5365750" cy="38750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48788"/>
            <a:ext cx="2905125" cy="49371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98888" y="9348788"/>
            <a:ext cx="2905125" cy="493712"/>
          </a:xfrm>
          <a:prstGeom prst="rect">
            <a:avLst/>
          </a:prstGeom>
        </p:spPr>
        <p:txBody>
          <a:bodyPr vert="horz" lIns="91440" tIns="45720" rIns="91440" bIns="45720" rtlCol="0" anchor="b"/>
          <a:lstStyle>
            <a:lvl1pPr algn="r">
              <a:defRPr sz="1200"/>
            </a:lvl1pPr>
          </a:lstStyle>
          <a:p>
            <a:fld id="{3BD419F3-6B28-424A-92AC-0B6A1287DF94}" type="slidenum">
              <a:rPr lang="da-DK" smtClean="0"/>
              <a:t>‹nr.›</a:t>
            </a:fld>
            <a:endParaRPr lang="da-DK"/>
          </a:p>
        </p:txBody>
      </p:sp>
    </p:spTree>
    <p:extLst>
      <p:ext uri="{BB962C8B-B14F-4D97-AF65-F5344CB8AC3E}">
        <p14:creationId xmlns:p14="http://schemas.microsoft.com/office/powerpoint/2010/main" val="9084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gineerthefuture.dk/engineering-day/engineering-day-forloeb/4-6-kl-mig-og-mit-ro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gineerthefuture.dk/engineering-day/engineering-day-forloeb/4-6-kl-mig-og-mit-ro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gineerthefuture.dk/engineering-day/engineering-day-forloeb/4-6-kl-mig-og-mit-ro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gineerthefuture.dk/engineering-day/engineering-day-forloeb/4-6-kl-mig-og-mit-ro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dette slideshow til at rammesætte Engineering Day 2022. </a:t>
            </a:r>
          </a:p>
          <a:p>
            <a:r>
              <a:rPr lang="da-DK" dirty="0"/>
              <a:t>Videoer kan afspilles direkte fra slideshowet, og hvis der opstår problemer, vil du kunne finde links her i noterne.</a:t>
            </a:r>
          </a:p>
          <a:p>
            <a:endParaRPr lang="da-DK" dirty="0"/>
          </a:p>
          <a:p>
            <a:r>
              <a:rPr lang="da-DK" dirty="0"/>
              <a:t>Brug slideshowet som det er eller tilpas det som du synes.</a:t>
            </a:r>
          </a:p>
        </p:txBody>
      </p:sp>
      <p:sp>
        <p:nvSpPr>
          <p:cNvPr id="4" name="Pladsholder til slidenummer 3"/>
          <p:cNvSpPr>
            <a:spLocks noGrp="1"/>
          </p:cNvSpPr>
          <p:nvPr>
            <p:ph type="sldNum" sz="quarter" idx="5"/>
          </p:nvPr>
        </p:nvSpPr>
        <p:spPr/>
        <p:txBody>
          <a:bodyPr/>
          <a:lstStyle/>
          <a:p>
            <a:fld id="{3BD419F3-6B28-424A-92AC-0B6A1287DF94}" type="slidenum">
              <a:rPr lang="da-DK" smtClean="0"/>
              <a:t>1</a:t>
            </a:fld>
            <a:endParaRPr lang="da-DK"/>
          </a:p>
        </p:txBody>
      </p:sp>
    </p:spTree>
    <p:extLst>
      <p:ext uri="{BB962C8B-B14F-4D97-AF65-F5344CB8AC3E}">
        <p14:creationId xmlns:p14="http://schemas.microsoft.com/office/powerpoint/2010/main" val="329282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undersøgelsen ved at snakke med elevernes erfaringer og resultater. </a:t>
            </a:r>
          </a:p>
          <a:p>
            <a:endParaRPr lang="da-DK" dirty="0"/>
          </a:p>
          <a:p>
            <a:r>
              <a:rPr lang="da-DK" dirty="0"/>
              <a:t>Afrund evt. timeouten med at vise billeder fra nettet af taljer i anvendelse. Søg fx på ‘taljeblok’, ‘taljer og trisser’ eller på engelsk efter ‘</a:t>
            </a:r>
            <a:r>
              <a:rPr lang="da-DK" dirty="0" err="1"/>
              <a:t>pulley</a:t>
            </a:r>
            <a:r>
              <a:rPr lang="da-DK" dirty="0"/>
              <a:t>’</a:t>
            </a:r>
          </a:p>
        </p:txBody>
      </p:sp>
      <p:sp>
        <p:nvSpPr>
          <p:cNvPr id="4" name="Pladsholder til slidenummer 3"/>
          <p:cNvSpPr>
            <a:spLocks noGrp="1"/>
          </p:cNvSpPr>
          <p:nvPr>
            <p:ph type="sldNum" sz="quarter" idx="5"/>
          </p:nvPr>
        </p:nvSpPr>
        <p:spPr/>
        <p:txBody>
          <a:bodyPr/>
          <a:lstStyle/>
          <a:p>
            <a:fld id="{3BD419F3-6B28-424A-92AC-0B6A1287DF94}" type="slidenum">
              <a:rPr lang="da-DK" smtClean="0"/>
              <a:t>10</a:t>
            </a:fld>
            <a:endParaRPr lang="da-DK"/>
          </a:p>
        </p:txBody>
      </p:sp>
    </p:spTree>
    <p:extLst>
      <p:ext uri="{BB962C8B-B14F-4D97-AF65-F5344CB8AC3E}">
        <p14:creationId xmlns:p14="http://schemas.microsoft.com/office/powerpoint/2010/main" val="319051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undersøgelse skal tage ca. 30 minutter.</a:t>
            </a:r>
          </a:p>
          <a:p>
            <a:r>
              <a:rPr lang="da-DK" dirty="0"/>
              <a:t>Der er ikke elevark til denne undersøgelse.</a:t>
            </a:r>
          </a:p>
          <a:p>
            <a:endParaRPr lang="da-DK" dirty="0"/>
          </a:p>
          <a:p>
            <a:r>
              <a:rPr lang="da-DK" dirty="0"/>
              <a:t>Vis videoen ”Konstruktioner i pap - mellemtrin”. Link: </a:t>
            </a:r>
            <a:r>
              <a:rPr lang="da-DK" dirty="0">
                <a:solidFill>
                  <a:srgbClr val="FF0000"/>
                </a:solidFill>
                <a:hlinkClick r:id="rId3"/>
              </a:rPr>
              <a:t>https://engineerthefuture.dk/engineering-day/engineering-day-forloeb/4-6-kl-mig-og-mit-rod/</a:t>
            </a:r>
            <a:r>
              <a:rPr lang="da-DK" dirty="0">
                <a:solidFill>
                  <a:srgbClr val="FF0000"/>
                </a:solidFill>
              </a:rPr>
              <a:t> </a:t>
            </a:r>
          </a:p>
          <a:p>
            <a:r>
              <a:rPr lang="da-DK" dirty="0"/>
              <a:t>Formålet med undersøgelsen er, at:</a:t>
            </a:r>
          </a:p>
          <a:p>
            <a:pPr marL="171450" indent="-171450">
              <a:buFontTx/>
              <a:buChar char="-"/>
            </a:pPr>
            <a:r>
              <a:rPr lang="da-DK" dirty="0"/>
              <a:t>Inspirere eleverne til at udnytte materialernes egenskaber.</a:t>
            </a:r>
          </a:p>
          <a:p>
            <a:pPr marL="171450" indent="-171450">
              <a:buFontTx/>
              <a:buChar char="-"/>
            </a:pPr>
            <a:r>
              <a:rPr lang="da-DK" dirty="0"/>
              <a:t>Eleverne afprøver en eller flere ideer ved selv at konstruere dem.</a:t>
            </a:r>
          </a:p>
          <a:p>
            <a:pPr marL="171450" indent="-171450">
              <a:buFontTx/>
              <a:buChar char="-"/>
            </a:pPr>
            <a:r>
              <a:rPr lang="da-DK" dirty="0"/>
              <a:t>Eleverne bruger den nye viden i udviklingen af løsninger.</a:t>
            </a:r>
          </a:p>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11</a:t>
            </a:fld>
            <a:endParaRPr lang="da-DK"/>
          </a:p>
        </p:txBody>
      </p:sp>
    </p:spTree>
    <p:extLst>
      <p:ext uri="{BB962C8B-B14F-4D97-AF65-F5344CB8AC3E}">
        <p14:creationId xmlns:p14="http://schemas.microsoft.com/office/powerpoint/2010/main" val="427605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30 minutter – inkl. de to næste slides. </a:t>
            </a:r>
          </a:p>
          <a:p>
            <a:endParaRPr lang="da-DK" dirty="0"/>
          </a:p>
          <a:p>
            <a:r>
              <a:rPr lang="da-DK" dirty="0"/>
              <a:t>Inden delprocessen ‘Få ideer’ sættes i gang, samler eleverne op på undersøgelserne, ved at udfylde refleksionsspørgsmålene på elevark 3.</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12</a:t>
            </a:fld>
            <a:endParaRPr lang="da-DK"/>
          </a:p>
        </p:txBody>
      </p:sp>
    </p:spTree>
    <p:extLst>
      <p:ext uri="{BB962C8B-B14F-4D97-AF65-F5344CB8AC3E}">
        <p14:creationId xmlns:p14="http://schemas.microsoft.com/office/powerpoint/2010/main" val="374758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Tal med eleverne om, at de nu skal i gang med delprocessen ‘Få ideer’.</a:t>
            </a:r>
          </a:p>
          <a:p>
            <a:r>
              <a:rPr lang="da-DK" dirty="0"/>
              <a:t>Opsummer udfordring og krav for klassen, og tal med eleverne om at de skal huske at bruges deres nye viden om materialer, data og </a:t>
            </a:r>
            <a:r>
              <a:rPr lang="da-DK"/>
              <a:t>evt. taljer </a:t>
            </a:r>
            <a:r>
              <a:rPr lang="da-DK" dirty="0"/>
              <a:t>i denne delproces.</a:t>
            </a:r>
          </a:p>
          <a:p>
            <a:r>
              <a:rPr lang="da-DK" dirty="0"/>
              <a:t>Først skal grupperne finde på mindst tre ideer til ‘verdens dårligste oprydningsmaskine’. På næste slide, skal ideerne vendes til gode ideer. </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13</a:t>
            </a:fld>
            <a:endParaRPr lang="da-DK"/>
          </a:p>
        </p:txBody>
      </p:sp>
    </p:spTree>
    <p:extLst>
      <p:ext uri="{BB962C8B-B14F-4D97-AF65-F5344CB8AC3E}">
        <p14:creationId xmlns:p14="http://schemas.microsoft.com/office/powerpoint/2010/main" val="297791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skal eleverne vende tre af deres dårlige ideer til ‘verdens bedste oprydningsmaskine’. </a:t>
            </a:r>
          </a:p>
          <a:p>
            <a:r>
              <a:rPr lang="da-DK" dirty="0"/>
              <a:t>Skiftevis vælger en fra gruppen en ”dårlig” ide, og gruppen taler om, hvordan den kan vendes til en god ide.</a:t>
            </a:r>
          </a:p>
          <a:p>
            <a:r>
              <a:rPr lang="da-DK" dirty="0"/>
              <a:t>Grupperne skal til sidst udvælge en ide (eller kombinerer flere) som de vil arbejde videre med. </a:t>
            </a:r>
          </a:p>
          <a:p>
            <a:endParaRPr lang="da-DK" dirty="0"/>
          </a:p>
          <a:p>
            <a:r>
              <a:rPr lang="da-DK" dirty="0"/>
              <a:t>Afslut evt. delprocessen med en kort timeout, hvor grupperne giver hinanden feedback på deres ideer. </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14</a:t>
            </a:fld>
            <a:endParaRPr lang="da-DK"/>
          </a:p>
        </p:txBody>
      </p:sp>
    </p:spTree>
    <p:extLst>
      <p:ext uri="{BB962C8B-B14F-4D97-AF65-F5344CB8AC3E}">
        <p14:creationId xmlns:p14="http://schemas.microsoft.com/office/powerpoint/2010/main" val="213229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15 minutter. </a:t>
            </a:r>
          </a:p>
          <a:p>
            <a:endParaRPr lang="da-DK" dirty="0"/>
          </a:p>
          <a:p>
            <a:r>
              <a:rPr lang="da-DK" dirty="0"/>
              <a:t>Tal med eleverne om, at de nu skal i gang med delprocessen ‘Konkretisere’.</a:t>
            </a:r>
          </a:p>
          <a:p>
            <a:r>
              <a:rPr lang="da-DK" dirty="0"/>
              <a:t>Hver gruppe skal skitsere deres ide på elevark 5, og forholde sig til, hvilke funktioner deres oprydningsmaskine skal have og hvilke materialer de vil bruge. </a:t>
            </a:r>
          </a:p>
          <a:p>
            <a:r>
              <a:rPr lang="da-DK" dirty="0"/>
              <a:t>Det kan her være en god ide, at vise eleverne hvilke materialer, som de har til rådighed.</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15</a:t>
            </a:fld>
            <a:endParaRPr lang="da-DK"/>
          </a:p>
        </p:txBody>
      </p:sp>
    </p:spTree>
    <p:extLst>
      <p:ext uri="{BB962C8B-B14F-4D97-AF65-F5344CB8AC3E}">
        <p14:creationId xmlns:p14="http://schemas.microsoft.com/office/powerpoint/2010/main" val="6873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Denne delproces skal tage ca. 90 minutter.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at de nu skal i gang med delprocessen ‘Konstruere’, og at de undervejs kan for brug for at bevæge sig over i ‘Forbedre’.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Støt eleverne undervejs i deres konstruktion af prototyper.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Vis evt. eleverne videoen ”Papteknik”, der indeholde gode fif og tricks. Du finder den her: </a:t>
            </a:r>
            <a:r>
              <a:rPr lang="da-DK" dirty="0">
                <a:solidFill>
                  <a:srgbClr val="FF0000"/>
                </a:solidFill>
                <a:hlinkClick r:id="rId3"/>
              </a:rPr>
              <a:t>https://engineerthefuture.dk/engineering-day/engineering-day-forloeb/4-6-kl-mig-og-mit-rod/</a:t>
            </a:r>
            <a:r>
              <a:rPr lang="da-DK"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16</a:t>
            </a:fld>
            <a:endParaRPr lang="da-DK"/>
          </a:p>
        </p:txBody>
      </p:sp>
    </p:spTree>
    <p:extLst>
      <p:ext uri="{BB962C8B-B14F-4D97-AF65-F5344CB8AC3E}">
        <p14:creationId xmlns:p14="http://schemas.microsoft.com/office/powerpoint/2010/main" val="1816369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Lav en timeout ca. midtvejs i delprocessen ‘Konstruere’. Præsenter eleverne for de spørgsmål, som de skal forholde sig til ved den afsluttende præsentation. </a:t>
            </a:r>
          </a:p>
          <a:p>
            <a:endParaRPr lang="da-DK" dirty="0"/>
          </a:p>
          <a:p>
            <a:r>
              <a:rPr lang="da-DK" dirty="0"/>
              <a:t>Forslag til spørgsmål: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Hvorfor har I valgt netop denne løsning til oprydningsmaskinen?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Hvilke forbedringer ville I arbejde med, hvis I havde mere tid?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Kan denne løsning bruges til flere forskellige slags rod?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Hvilken teknisk løsning fra videoen har I brugt eller ladet jer inspirere af?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Hvad var det sværeste at konstruere?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Var der materialer I savnede i konstruktionsfasen – hvilke og hvorfor?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Oplevede I udfordringer i jeres samarbejde?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Er der forskel på jeres skitse og den endelige prototype – og hvis der er: Hvad og hvorfor?</a:t>
            </a:r>
          </a:p>
        </p:txBody>
      </p:sp>
      <p:sp>
        <p:nvSpPr>
          <p:cNvPr id="4" name="Pladsholder til slidenummer 3"/>
          <p:cNvSpPr>
            <a:spLocks noGrp="1"/>
          </p:cNvSpPr>
          <p:nvPr>
            <p:ph type="sldNum" sz="quarter" idx="5"/>
          </p:nvPr>
        </p:nvSpPr>
        <p:spPr/>
        <p:txBody>
          <a:bodyPr/>
          <a:lstStyle/>
          <a:p>
            <a:fld id="{3BD419F3-6B28-424A-92AC-0B6A1287DF94}" type="slidenum">
              <a:rPr lang="da-DK" smtClean="0"/>
              <a:t>17</a:t>
            </a:fld>
            <a:endParaRPr lang="da-DK"/>
          </a:p>
        </p:txBody>
      </p:sp>
    </p:spTree>
    <p:extLst>
      <p:ext uri="{BB962C8B-B14F-4D97-AF65-F5344CB8AC3E}">
        <p14:creationId xmlns:p14="http://schemas.microsoft.com/office/powerpoint/2010/main" val="2209232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Denne delproces skal tage ca. 30 minutter.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at de nu skal i gang med delprocessen ‘Præsentere’.</a:t>
            </a:r>
          </a:p>
          <a:p>
            <a:endParaRPr lang="da-DK" dirty="0"/>
          </a:p>
          <a:p>
            <a:r>
              <a:rPr lang="da-DK" dirty="0"/>
              <a:t>Forslag til spørgsmål: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Hvorfor har I valgt netop denne løsning til oprydningsmaskinen?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Hvilke forbedringer ville I arbejde med, hvis I havde mere tid?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Kan denne løsning bruges til flere forskellige slags rod?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Hvilken teknisk løsning fra videoen har I brugt eller ladet jer inspirere af?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Hvad var det sværeste at konstruere?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Var der materialer I savnede i konstruktionsfasen – hvilke og hvorfor?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Oplevede I udfordringer i jeres samarbejde?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Er der forskel på jeres skitse og den endelige prototype – og hvis der er: Hvad og hvorfor?</a:t>
            </a:r>
          </a:p>
        </p:txBody>
      </p:sp>
      <p:sp>
        <p:nvSpPr>
          <p:cNvPr id="4" name="Pladsholder til slidenummer 3"/>
          <p:cNvSpPr>
            <a:spLocks noGrp="1"/>
          </p:cNvSpPr>
          <p:nvPr>
            <p:ph type="sldNum" sz="quarter" idx="5"/>
          </p:nvPr>
        </p:nvSpPr>
        <p:spPr/>
        <p:txBody>
          <a:bodyPr/>
          <a:lstStyle/>
          <a:p>
            <a:fld id="{3BD419F3-6B28-424A-92AC-0B6A1287DF94}" type="slidenum">
              <a:rPr lang="da-DK" smtClean="0"/>
              <a:t>18</a:t>
            </a:fld>
            <a:endParaRPr lang="da-DK"/>
          </a:p>
        </p:txBody>
      </p:sp>
    </p:spTree>
    <p:extLst>
      <p:ext uri="{BB962C8B-B14F-4D97-AF65-F5344CB8AC3E}">
        <p14:creationId xmlns:p14="http://schemas.microsoft.com/office/powerpoint/2010/main" val="259023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19</a:t>
            </a:fld>
            <a:endParaRPr lang="da-DK"/>
          </a:p>
        </p:txBody>
      </p:sp>
    </p:spTree>
    <p:extLst>
      <p:ext uri="{BB962C8B-B14F-4D97-AF65-F5344CB8AC3E}">
        <p14:creationId xmlns:p14="http://schemas.microsoft.com/office/powerpoint/2010/main" val="149414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dine elever, at de skal i gang med Engineering Day, hvor de skal løse en udfordring i grupper.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a:t>
            </a:fld>
            <a:endParaRPr lang="da-DK"/>
          </a:p>
        </p:txBody>
      </p:sp>
    </p:spTree>
    <p:extLst>
      <p:ext uri="{BB962C8B-B14F-4D97-AF65-F5344CB8AC3E}">
        <p14:creationId xmlns:p14="http://schemas.microsoft.com/office/powerpoint/2010/main" val="397366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Kickstart Engineering Day med at se videoen ‘Hvad er </a:t>
            </a:r>
            <a:r>
              <a:rPr lang="da-DK" dirty="0" err="1"/>
              <a:t>engineering</a:t>
            </a:r>
            <a:r>
              <a:rPr lang="da-DK" dirty="0"/>
              <a:t>?’ </a:t>
            </a:r>
          </a:p>
          <a:p>
            <a:pPr marL="228600" indent="-228600">
              <a:buAutoNum type="arabicPeriod"/>
            </a:pPr>
            <a:endParaRPr lang="da-DK" dirty="0"/>
          </a:p>
          <a:p>
            <a:pPr marL="228600" indent="-228600">
              <a:buAutoNum type="arabicPeriod"/>
            </a:pPr>
            <a:r>
              <a:rPr lang="da-DK" dirty="0"/>
              <a:t>Spørgsmål til eleverne før afspilning, som eleverne skal tænke over undervejs, men de ser filmen:</a:t>
            </a:r>
          </a:p>
          <a:p>
            <a:pPr marL="171450" indent="-171450">
              <a:buFont typeface="Arial" panose="020B0604020202020204" pitchFamily="34" charset="0"/>
              <a:buChar char="•"/>
            </a:pPr>
            <a:r>
              <a:rPr lang="da-DK" dirty="0"/>
              <a:t>Hvad er </a:t>
            </a:r>
            <a:r>
              <a:rPr lang="da-DK" dirty="0" err="1"/>
              <a:t>engineering</a:t>
            </a:r>
            <a:r>
              <a:rPr lang="da-DK" dirty="0"/>
              <a:t>?</a:t>
            </a:r>
          </a:p>
          <a:p>
            <a:pPr marL="171450" indent="-171450">
              <a:buFont typeface="Arial" panose="020B0604020202020204" pitchFamily="34" charset="0"/>
              <a:buChar char="•"/>
            </a:pPr>
            <a:r>
              <a:rPr lang="da-DK" dirty="0"/>
              <a:t>Hvad laver en ingeniør?</a:t>
            </a:r>
          </a:p>
          <a:p>
            <a:pPr marL="0" indent="0">
              <a:buFont typeface="Arial" panose="020B0604020202020204" pitchFamily="34" charset="0"/>
              <a:buNone/>
            </a:pPr>
            <a:r>
              <a:rPr lang="da-DK" dirty="0"/>
              <a:t>2. Opfølgning efter video: Lad eleverne tale sammen to og to om hvad </a:t>
            </a:r>
            <a:r>
              <a:rPr lang="da-DK" dirty="0" err="1"/>
              <a:t>engineering</a:t>
            </a:r>
            <a:r>
              <a:rPr lang="da-DK" dirty="0"/>
              <a:t> er, eller drøft det i fælles i klassen.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Fortæl eleverne, at de om lidt bliver præsenteret for en udfordring, som de skal løse ved hjælp af </a:t>
            </a:r>
            <a:r>
              <a:rPr lang="da-DK" dirty="0" err="1"/>
              <a:t>engineering</a:t>
            </a:r>
            <a:r>
              <a:rPr lang="da-DK"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Hvis der er problemer med afspilningen, kan du finde filmen her: </a:t>
            </a:r>
            <a:r>
              <a:rPr lang="da-DK" dirty="0">
                <a:solidFill>
                  <a:srgbClr val="FF0000"/>
                </a:solidFill>
                <a:hlinkClick r:id="rId3"/>
              </a:rPr>
              <a:t>https://engineerthefuture.dk/engineering-day/engineering-day-forloeb/4-6-kl-mig-og-mit-rod/</a:t>
            </a:r>
            <a:r>
              <a:rPr lang="da-DK"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3</a:t>
            </a:fld>
            <a:endParaRPr lang="da-DK"/>
          </a:p>
        </p:txBody>
      </p:sp>
    </p:spTree>
    <p:extLst>
      <p:ext uri="{BB962C8B-B14F-4D97-AF65-F5344CB8AC3E}">
        <p14:creationId xmlns:p14="http://schemas.microsoft.com/office/powerpoint/2010/main" val="40095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Præsenter </a:t>
            </a:r>
            <a:r>
              <a:rPr lang="da-DK" dirty="0" err="1"/>
              <a:t>engineering</a:t>
            </a:r>
            <a:r>
              <a:rPr lang="da-DK" dirty="0"/>
              <a:t> designprocessen, som vil danne ramme for arbejdet med Engineering Day. Modellen er bygget op omkring syv forskellige delprocesser.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skal arbejde med en udfordring, som de bliver præsenteret for på næste slide. Derefter skal de igennem delprocessen ‘undersøge’, hvor de skal lave en række undersøgelser. Derefter skal de ‘få ideer’, og ‘konkretisere’ deres ide til en mulig løsning. Derefter skal ideen omsættes til en fysisk prototype i pap og andre materialer i delprocessen ‘konstruere’, og der er kan undervejs blive brug for at ‘forbedre’ løsningen. Til slut afrundes Engineering Day med at eleverne skal ‘præsentere’ deres proces og ide til prototypen.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til sidst skal fortælle om deres ideer, og hvorfor de har valgt netop dén ide. De skal også fortælle om deres løsning, og om hvilke forbedringer de ville lave, hvis de havde mere tid. Derudover skal prototypen også vises frem, men det er væsentligt at det er elevernes proces, der er det centrale i præsentationen.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skal arbejde sammen i grupper á 3-4 elever.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Undervejs vil der være ‘timeouts’, hvor der vil være fokus på at samle op og give feedback.  </a:t>
            </a:r>
          </a:p>
        </p:txBody>
      </p:sp>
      <p:sp>
        <p:nvSpPr>
          <p:cNvPr id="4" name="Pladsholder til slidenummer 3"/>
          <p:cNvSpPr>
            <a:spLocks noGrp="1"/>
          </p:cNvSpPr>
          <p:nvPr>
            <p:ph type="sldNum" sz="quarter" idx="5"/>
          </p:nvPr>
        </p:nvSpPr>
        <p:spPr/>
        <p:txBody>
          <a:bodyPr/>
          <a:lstStyle/>
          <a:p>
            <a:fld id="{3BD419F3-6B28-424A-92AC-0B6A1287DF94}" type="slidenum">
              <a:rPr lang="da-DK" smtClean="0"/>
              <a:t>4</a:t>
            </a:fld>
            <a:endParaRPr lang="da-DK"/>
          </a:p>
        </p:txBody>
      </p:sp>
    </p:spTree>
    <p:extLst>
      <p:ext uri="{BB962C8B-B14F-4D97-AF65-F5344CB8AC3E}">
        <p14:creationId xmlns:p14="http://schemas.microsoft.com/office/powerpoint/2010/main" val="281201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inspirationsfilmen, der rammesætter dagen. Undertekster kan aktiveres i afspilningen, hvis der er brug for det.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Link til videoen: </a:t>
            </a:r>
            <a:r>
              <a:rPr lang="da-DK" dirty="0">
                <a:solidFill>
                  <a:srgbClr val="FF0000"/>
                </a:solidFill>
                <a:hlinkClick r:id="rId3"/>
              </a:rPr>
              <a:t>https://engineerthefuture.dk/engineering-day/engineering-day-forloeb/4-6-kl-mig-og-mit-rod/</a:t>
            </a:r>
            <a:r>
              <a:rPr lang="da-DK" dirty="0">
                <a:solidFill>
                  <a:srgbClr val="FF0000"/>
                </a:solidFill>
              </a:rPr>
              <a:t> </a:t>
            </a:r>
          </a:p>
        </p:txBody>
      </p:sp>
      <p:sp>
        <p:nvSpPr>
          <p:cNvPr id="4" name="Pladsholder til slidenummer 3"/>
          <p:cNvSpPr>
            <a:spLocks noGrp="1"/>
          </p:cNvSpPr>
          <p:nvPr>
            <p:ph type="sldNum" sz="quarter" idx="5"/>
          </p:nvPr>
        </p:nvSpPr>
        <p:spPr/>
        <p:txBody>
          <a:bodyPr/>
          <a:lstStyle/>
          <a:p>
            <a:fld id="{3BD419F3-6B28-424A-92AC-0B6A1287DF94}" type="slidenum">
              <a:rPr lang="da-DK" smtClean="0"/>
              <a:t>5</a:t>
            </a:fld>
            <a:endParaRPr lang="da-DK"/>
          </a:p>
        </p:txBody>
      </p:sp>
    </p:spTree>
    <p:extLst>
      <p:ext uri="{BB962C8B-B14F-4D97-AF65-F5344CB8AC3E}">
        <p14:creationId xmlns:p14="http://schemas.microsoft.com/office/powerpoint/2010/main" val="137292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a:t>Saml op på inspirationsfilmen ved at præsentere </a:t>
            </a:r>
            <a:r>
              <a:rPr lang="da-DK" dirty="0" err="1"/>
              <a:t>narrativet</a:t>
            </a:r>
            <a:r>
              <a:rPr lang="da-DK" dirty="0"/>
              <a:t> om Mathilde, udfordringen og kravet for eleverne. </a:t>
            </a:r>
          </a:p>
          <a:p>
            <a:pPr marL="0" indent="0">
              <a:buNone/>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6</a:t>
            </a:fld>
            <a:endParaRPr lang="da-DK"/>
          </a:p>
        </p:txBody>
      </p:sp>
    </p:spTree>
    <p:extLst>
      <p:ext uri="{BB962C8B-B14F-4D97-AF65-F5344CB8AC3E}">
        <p14:creationId xmlns:p14="http://schemas.microsoft.com/office/powerpoint/2010/main" val="359157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undersøgelse skal tage ca. 25 minutter.</a:t>
            </a:r>
          </a:p>
          <a:p>
            <a:br>
              <a:rPr lang="da-DK" dirty="0"/>
            </a:br>
            <a:r>
              <a:rPr lang="da-DK" dirty="0"/>
              <a:t>Tal med eleverne om at de nu skal i gang med delprocessen ‘Undersøge’.</a:t>
            </a:r>
          </a:p>
          <a:p>
            <a:r>
              <a:rPr lang="da-DK" dirty="0"/>
              <a:t>Inddel eleverne i grupper á 3-4 elever. Uddel elevark til hver gruppe.</a:t>
            </a:r>
          </a:p>
          <a:p>
            <a:r>
              <a:rPr lang="da-DK" dirty="0"/>
              <a:t>Eleverne skal på elevarket besvare spørgsmål der relaterer sig til diagrammet ‘Møbler på værelset’.</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7</a:t>
            </a:fld>
            <a:endParaRPr lang="da-DK"/>
          </a:p>
        </p:txBody>
      </p:sp>
    </p:spTree>
    <p:extLst>
      <p:ext uri="{BB962C8B-B14F-4D97-AF65-F5344CB8AC3E}">
        <p14:creationId xmlns:p14="http://schemas.microsoft.com/office/powerpoint/2010/main" val="53304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undersøgelsen ved fremhæve et par af spørgsmålene til fælles drøftelse. </a:t>
            </a:r>
          </a:p>
        </p:txBody>
      </p:sp>
      <p:sp>
        <p:nvSpPr>
          <p:cNvPr id="4" name="Pladsholder til slidenummer 3"/>
          <p:cNvSpPr>
            <a:spLocks noGrp="1"/>
          </p:cNvSpPr>
          <p:nvPr>
            <p:ph type="sldNum" sz="quarter" idx="5"/>
          </p:nvPr>
        </p:nvSpPr>
        <p:spPr/>
        <p:txBody>
          <a:bodyPr/>
          <a:lstStyle/>
          <a:p>
            <a:fld id="{3BD419F3-6B28-424A-92AC-0B6A1287DF94}" type="slidenum">
              <a:rPr lang="da-DK" smtClean="0"/>
              <a:t>8</a:t>
            </a:fld>
            <a:endParaRPr lang="da-DK"/>
          </a:p>
        </p:txBody>
      </p:sp>
    </p:spTree>
    <p:extLst>
      <p:ext uri="{BB962C8B-B14F-4D97-AF65-F5344CB8AC3E}">
        <p14:creationId xmlns:p14="http://schemas.microsoft.com/office/powerpoint/2010/main" val="160206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undersøgelse skal tage ca. 40 minutter.</a:t>
            </a:r>
          </a:p>
          <a:p>
            <a:br>
              <a:rPr lang="da-DK" dirty="0"/>
            </a:br>
            <a:r>
              <a:rPr lang="da-DK" dirty="0"/>
              <a:t>Eleverne skal undersøge, hvordan en talje virker. </a:t>
            </a:r>
          </a:p>
          <a:p>
            <a:r>
              <a:rPr lang="da-DK" dirty="0"/>
              <a:t>Læs med fordel faktaboksen sammen i klassen, og tæl efter på tegningen, hvor mange lodrette snore der ses.</a:t>
            </a:r>
          </a:p>
          <a:p>
            <a:r>
              <a:rPr lang="da-DK" dirty="0"/>
              <a:t>Vær også opmærksom på at ordet ‘talje’ som fagudtryk, kan være nyt for eleverne, og de kan have associationer om talje omkring livet.</a:t>
            </a:r>
          </a:p>
          <a:p>
            <a:endParaRPr lang="da-DK" dirty="0"/>
          </a:p>
          <a:p>
            <a:r>
              <a:rPr lang="da-DK" dirty="0"/>
              <a:t>På elevarket står der hvilke materialer, eleverne skal bruge til undersøgelsen. </a:t>
            </a:r>
          </a:p>
          <a:p>
            <a:r>
              <a:rPr lang="da-DK" dirty="0"/>
              <a:t>Eleverne skal selv finde frem til, hvordan de vil aflæse deres målinger. </a:t>
            </a:r>
          </a:p>
          <a:p>
            <a:r>
              <a:rPr lang="da-DK" dirty="0"/>
              <a:t>Efter selve undersøgelsen af taljen, er der en række spørgsmål på elevarket, som eleverne skal forholde sig til. </a:t>
            </a:r>
          </a:p>
          <a:p>
            <a:pPr marL="171450" indent="-171450">
              <a:buFontTx/>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9</a:t>
            </a:fld>
            <a:endParaRPr lang="da-DK"/>
          </a:p>
        </p:txBody>
      </p:sp>
    </p:spTree>
    <p:extLst>
      <p:ext uri="{BB962C8B-B14F-4D97-AF65-F5344CB8AC3E}">
        <p14:creationId xmlns:p14="http://schemas.microsoft.com/office/powerpoint/2010/main" val="1523395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utskilt-EIS">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A42162D-9DB5-42E0-B758-D7381A780C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88"/>
          <a:stretch/>
        </p:blipFill>
        <p:spPr>
          <a:xfrm>
            <a:off x="1564341" y="0"/>
            <a:ext cx="9144000" cy="6400799"/>
          </a:xfrm>
          <a:prstGeom prst="rect">
            <a:avLst/>
          </a:prstGeom>
        </p:spPr>
      </p:pic>
    </p:spTree>
    <p:extLst>
      <p:ext uri="{BB962C8B-B14F-4D97-AF65-F5344CB8AC3E}">
        <p14:creationId xmlns:p14="http://schemas.microsoft.com/office/powerpoint/2010/main" val="205783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4" name="Pladsholder til indhold 3"/>
          <p:cNvSpPr>
            <a:spLocks noGrp="1"/>
          </p:cNvSpPr>
          <p:nvPr>
            <p:ph sz="half" idx="2"/>
          </p:nvPr>
        </p:nvSpPr>
        <p:spPr>
          <a:xfrm>
            <a:off x="6197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57193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2"/>
            <a:ext cx="10670976" cy="4139291"/>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13590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er">
    <p:bg>
      <p:bgPr>
        <a:solidFill>
          <a:srgbClr val="587F8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C793448-F7E8-DBB7-5619-B83BE2996BF4}"/>
              </a:ext>
            </a:extLst>
          </p:cNvPr>
          <p:cNvSpPr/>
          <p:nvPr userDrawn="1"/>
        </p:nvSpPr>
        <p:spPr>
          <a:xfrm>
            <a:off x="0" y="5549153"/>
            <a:ext cx="12192000" cy="13088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91DC28A9-E664-428D-9916-80DF0B34B7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750" r="20549"/>
          <a:stretch/>
        </p:blipFill>
        <p:spPr>
          <a:xfrm>
            <a:off x="5606783" y="5927873"/>
            <a:ext cx="6150481" cy="881433"/>
          </a:xfrm>
          <a:prstGeom prst="rect">
            <a:avLst/>
          </a:prstGeom>
        </p:spPr>
      </p:pic>
      <p:pic>
        <p:nvPicPr>
          <p:cNvPr id="2" name="Billede 1">
            <a:extLst>
              <a:ext uri="{FF2B5EF4-FFF2-40B4-BE49-F238E27FC236}">
                <a16:creationId xmlns:a16="http://schemas.microsoft.com/office/drawing/2014/main" id="{925AFC54-3E1F-04AF-2D49-EA68621AF2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820" t="57228" r="38941" b="28661"/>
          <a:stretch/>
        </p:blipFill>
        <p:spPr>
          <a:xfrm>
            <a:off x="581306" y="6028595"/>
            <a:ext cx="2023183" cy="721829"/>
          </a:xfrm>
          <a:prstGeom prst="rect">
            <a:avLst/>
          </a:prstGeom>
        </p:spPr>
      </p:pic>
      <p:pic>
        <p:nvPicPr>
          <p:cNvPr id="5" name="Billede 4" descr="Et billede, der indeholder tekst&#10;&#10;Automatisk genereret beskrivelse">
            <a:extLst>
              <a:ext uri="{FF2B5EF4-FFF2-40B4-BE49-F238E27FC236}">
                <a16:creationId xmlns:a16="http://schemas.microsoft.com/office/drawing/2014/main" id="{8207D87C-2ABD-ECEE-C8AD-C36CE6695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141" y="6028595"/>
            <a:ext cx="2060387" cy="441512"/>
          </a:xfrm>
          <a:prstGeom prst="rect">
            <a:avLst/>
          </a:prstGeom>
        </p:spPr>
      </p:pic>
      <p:pic>
        <p:nvPicPr>
          <p:cNvPr id="6" name="Billede 5">
            <a:extLst>
              <a:ext uri="{FF2B5EF4-FFF2-40B4-BE49-F238E27FC236}">
                <a16:creationId xmlns:a16="http://schemas.microsoft.com/office/drawing/2014/main" id="{276361FB-C043-CF75-C3D4-EEF8AC3DC08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77610" y="433316"/>
            <a:ext cx="1864710" cy="878942"/>
          </a:xfrm>
          <a:prstGeom prst="rect">
            <a:avLst/>
          </a:prstGeom>
        </p:spPr>
      </p:pic>
      <p:sp>
        <p:nvSpPr>
          <p:cNvPr id="8" name="Tekstfelt 7">
            <a:extLst>
              <a:ext uri="{FF2B5EF4-FFF2-40B4-BE49-F238E27FC236}">
                <a16:creationId xmlns:a16="http://schemas.microsoft.com/office/drawing/2014/main" id="{8946BD31-C680-6160-91B8-14A82D308322}"/>
              </a:ext>
            </a:extLst>
          </p:cNvPr>
          <p:cNvSpPr txBox="1"/>
          <p:nvPr userDrawn="1"/>
        </p:nvSpPr>
        <p:spPr>
          <a:xfrm>
            <a:off x="581307" y="5652000"/>
            <a:ext cx="1824317" cy="276999"/>
          </a:xfrm>
          <a:prstGeom prst="rect">
            <a:avLst/>
          </a:prstGeom>
          <a:noFill/>
        </p:spPr>
        <p:txBody>
          <a:bodyPr wrap="square" rtlCol="0">
            <a:spAutoFit/>
          </a:bodyPr>
          <a:lstStyle/>
          <a:p>
            <a:r>
              <a:rPr lang="da-DK" sz="1200" dirty="0"/>
              <a:t>STØTTET AF</a:t>
            </a:r>
          </a:p>
        </p:txBody>
      </p:sp>
      <p:sp>
        <p:nvSpPr>
          <p:cNvPr id="9" name="Tekstfelt 8">
            <a:extLst>
              <a:ext uri="{FF2B5EF4-FFF2-40B4-BE49-F238E27FC236}">
                <a16:creationId xmlns:a16="http://schemas.microsoft.com/office/drawing/2014/main" id="{CDEF22C3-1E98-6AA8-F359-854CFA2C4224}"/>
              </a:ext>
            </a:extLst>
          </p:cNvPr>
          <p:cNvSpPr txBox="1"/>
          <p:nvPr userDrawn="1"/>
        </p:nvSpPr>
        <p:spPr>
          <a:xfrm>
            <a:off x="3297613" y="5652000"/>
            <a:ext cx="1824317" cy="276999"/>
          </a:xfrm>
          <a:prstGeom prst="rect">
            <a:avLst/>
          </a:prstGeom>
          <a:noFill/>
        </p:spPr>
        <p:txBody>
          <a:bodyPr wrap="square" rtlCol="0">
            <a:spAutoFit/>
          </a:bodyPr>
          <a:lstStyle/>
          <a:p>
            <a:r>
              <a:rPr lang="da-DK" sz="1200" dirty="0"/>
              <a:t>PARTNERE</a:t>
            </a:r>
          </a:p>
        </p:txBody>
      </p:sp>
    </p:spTree>
    <p:extLst>
      <p:ext uri="{BB962C8B-B14F-4D97-AF65-F5344CB8AC3E}">
        <p14:creationId xmlns:p14="http://schemas.microsoft.com/office/powerpoint/2010/main" val="2115384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87F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097306"/>
      </p:ext>
    </p:extLst>
  </p:cSld>
  <p:clrMap bg1="lt1" tx1="dk1" bg2="lt2" tx2="dk2" accent1="accent1" accent2="accent2" accent3="accent3" accent4="accent4" accent5="accent5" accent6="accent6" hlink="hlink" folHlink="folHlink"/>
  <p:sldLayoutIdLst>
    <p:sldLayoutId id="2147483859" r:id="rId1"/>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0B228E-0C8F-4E04-802C-E781C8CBA6E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86411" y="5777777"/>
            <a:ext cx="1730618" cy="816558"/>
          </a:xfrm>
          <a:prstGeom prst="rect">
            <a:avLst/>
          </a:prstGeom>
        </p:spPr>
      </p:pic>
    </p:spTree>
    <p:extLst>
      <p:ext uri="{BB962C8B-B14F-4D97-AF65-F5344CB8AC3E}">
        <p14:creationId xmlns:p14="http://schemas.microsoft.com/office/powerpoint/2010/main" val="3815649992"/>
      </p:ext>
    </p:extLst>
  </p:cSld>
  <p:clrMap bg1="lt1" tx1="dk1" bg2="lt2" tx2="dk2" accent1="accent1" accent2="accent2" accent3="accent3" accent4="accent4" accent5="accent5" accent6="accent6" hlink="hlink" folHlink="folHlink"/>
  <p:sldLayoutIdLst>
    <p:sldLayoutId id="2147483717" r:id="rId1"/>
    <p:sldLayoutId id="2147483730" r:id="rId2"/>
    <p:sldLayoutId id="2147483898" r:id="rId3"/>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w0n_srOiKJs?feature=oembed" TargetMode="External"/><Relationship Id="rId5" Type="http://schemas.openxmlformats.org/officeDocument/2006/relationships/image" Target="../media/image24.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0xBAfE0J_0A?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kb_4mTwO-7w?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15.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F4754168-BB5B-A434-85AC-25064C1A6A80}"/>
              </a:ext>
            </a:extLst>
          </p:cNvPr>
          <p:cNvSpPr txBox="1">
            <a:spLocks/>
          </p:cNvSpPr>
          <p:nvPr/>
        </p:nvSpPr>
        <p:spPr>
          <a:xfrm>
            <a:off x="695325" y="5580000"/>
            <a:ext cx="10801350" cy="793426"/>
          </a:xfrm>
          <a:prstGeom prst="rect">
            <a:avLst/>
          </a:prstGeom>
        </p:spPr>
        <p:txBody>
          <a:bodyPr/>
          <a:lstStyle>
            <a:lvl1pPr algn="l" defTabSz="457200" rtl="0" eaLnBrk="1" latinLnBrk="0" hangingPunct="1">
              <a:spcBef>
                <a:spcPct val="0"/>
              </a:spcBef>
              <a:buNone/>
              <a:defRPr sz="4800" kern="1200">
                <a:solidFill>
                  <a:srgbClr val="FFF10B"/>
                </a:solidFill>
                <a:latin typeface="BetonEF-Bold"/>
                <a:ea typeface="+mj-ea"/>
                <a:cs typeface="BetonEF-Bold"/>
              </a:defRPr>
            </a:lvl1pPr>
          </a:lstStyle>
          <a:p>
            <a:pPr algn="ctr"/>
            <a:r>
              <a:rPr lang="da-DK" sz="2800" dirty="0">
                <a:solidFill>
                  <a:schemeClr val="bg1"/>
                </a:solidFill>
              </a:rPr>
              <a:t>VELKOMMEN TIL ENGINEERING DAY 2022 - Mellemtrin</a:t>
            </a:r>
          </a:p>
        </p:txBody>
      </p:sp>
    </p:spTree>
    <p:extLst>
      <p:ext uri="{BB962C8B-B14F-4D97-AF65-F5344CB8AC3E}">
        <p14:creationId xmlns:p14="http://schemas.microsoft.com/office/powerpoint/2010/main" val="1970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p:txBody>
          <a:bodyPr/>
          <a:lstStyle/>
          <a:p>
            <a:r>
              <a:rPr lang="da-DK" dirty="0"/>
              <a:t>Timeout</a:t>
            </a:r>
          </a:p>
        </p:txBody>
      </p:sp>
      <p:pic>
        <p:nvPicPr>
          <p:cNvPr id="5" name="Billede 4">
            <a:extLst>
              <a:ext uri="{FF2B5EF4-FFF2-40B4-BE49-F238E27FC236}">
                <a16:creationId xmlns:a16="http://schemas.microsoft.com/office/drawing/2014/main" id="{E449A821-BCE9-FD66-1223-BB29406FE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640000" y="540000"/>
            <a:ext cx="2113035" cy="2113035"/>
          </a:xfrm>
          <a:prstGeom prst="rect">
            <a:avLst/>
          </a:prstGeom>
        </p:spPr>
      </p:pic>
      <p:pic>
        <p:nvPicPr>
          <p:cNvPr id="10" name="Pladsholder til indhold 9" descr="Et billede, der indeholder tekst, person, indendørs&#10;&#10;Automatisk genereret beskrivelse">
            <a:extLst>
              <a:ext uri="{FF2B5EF4-FFF2-40B4-BE49-F238E27FC236}">
                <a16:creationId xmlns:a16="http://schemas.microsoft.com/office/drawing/2014/main" id="{4F130EB6-76ED-C8B5-E1EA-487F4940B3C2}"/>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54595" y="1596517"/>
            <a:ext cx="6781800" cy="4521199"/>
          </a:xfrm>
        </p:spPr>
      </p:pic>
    </p:spTree>
    <p:extLst>
      <p:ext uri="{BB962C8B-B14F-4D97-AF65-F5344CB8AC3E}">
        <p14:creationId xmlns:p14="http://schemas.microsoft.com/office/powerpoint/2010/main" val="11428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1EC6466-0611-4EA0-B9A9-0EEC501B2E85}"/>
              </a:ext>
            </a:extLst>
          </p:cNvPr>
          <p:cNvSpPr>
            <a:spLocks noGrp="1"/>
          </p:cNvSpPr>
          <p:nvPr>
            <p:ph sz="half" idx="1"/>
          </p:nvPr>
        </p:nvSpPr>
        <p:spPr>
          <a:xfrm>
            <a:off x="673018" y="1706711"/>
            <a:ext cx="7255329" cy="1114596"/>
          </a:xfrm>
          <a:noFill/>
          <a:ln w="12700" cap="flat">
            <a:noFill/>
            <a:prstDash val="sysDash"/>
          </a:ln>
        </p:spPr>
        <p:txBody>
          <a:bodyPr/>
          <a:lstStyle/>
          <a:p>
            <a:r>
              <a:rPr lang="da-DK" sz="1800" dirty="0">
                <a:solidFill>
                  <a:schemeClr val="tx1"/>
                </a:solidFill>
                <a:latin typeface="+mn-lt"/>
              </a:rPr>
              <a:t>I denne undersøgelse skal I eksperimentere med at lave forskellige tekniske løsninger i pap. </a:t>
            </a:r>
          </a:p>
          <a:p>
            <a:endParaRPr lang="da-DK" sz="1800" dirty="0">
              <a:solidFill>
                <a:srgbClr val="FF0000"/>
              </a:solidFill>
              <a:latin typeface="+mn-lt"/>
            </a:endParaRPr>
          </a:p>
          <a:p>
            <a:endParaRPr lang="da-DK" sz="1800" dirty="0">
              <a:solidFill>
                <a:schemeClr val="tx1"/>
              </a:solidFill>
              <a:latin typeface="+mn-lt"/>
            </a:endParaRPr>
          </a:p>
          <a:p>
            <a:endParaRPr lang="da-DK" sz="1800" dirty="0">
              <a:solidFill>
                <a:schemeClr val="tx1"/>
              </a:solidFill>
              <a:latin typeface="+mn-lt"/>
            </a:endParaRPr>
          </a:p>
          <a:p>
            <a:r>
              <a:rPr lang="da-DK" sz="1800" dirty="0">
                <a:solidFill>
                  <a:srgbClr val="FF0000"/>
                </a:solidFill>
                <a:latin typeface="+mn-lt"/>
              </a:rPr>
              <a:t> </a:t>
            </a:r>
          </a:p>
          <a:p>
            <a:endParaRPr lang="da-DK" sz="1800" dirty="0">
              <a:solidFill>
                <a:schemeClr val="tx1"/>
              </a:solidFill>
              <a:latin typeface="+mn-lt"/>
            </a:endParaRPr>
          </a:p>
          <a:p>
            <a:endParaRPr lang="da-DK" sz="1800" dirty="0">
              <a:solidFill>
                <a:schemeClr val="tx1"/>
              </a:solidFill>
              <a:latin typeface="+mn-lt"/>
            </a:endParaRPr>
          </a:p>
        </p:txBody>
      </p:sp>
      <p:sp>
        <p:nvSpPr>
          <p:cNvPr id="3" name="Pladsholder til tekst 2">
            <a:extLst>
              <a:ext uri="{FF2B5EF4-FFF2-40B4-BE49-F238E27FC236}">
                <a16:creationId xmlns:a16="http://schemas.microsoft.com/office/drawing/2014/main" id="{5AF19B6E-3C03-4DCD-8B52-4BF627C767AE}"/>
              </a:ext>
            </a:extLst>
          </p:cNvPr>
          <p:cNvSpPr>
            <a:spLocks noGrp="1"/>
          </p:cNvSpPr>
          <p:nvPr>
            <p:ph type="body" sz="quarter" idx="10"/>
          </p:nvPr>
        </p:nvSpPr>
        <p:spPr/>
        <p:txBody>
          <a:bodyPr/>
          <a:lstStyle/>
          <a:p>
            <a:r>
              <a:rPr lang="da-DK" dirty="0"/>
              <a:t>Papkonstruktioner </a:t>
            </a:r>
          </a:p>
          <a:p>
            <a:pPr>
              <a:spcBef>
                <a:spcPts val="0"/>
              </a:spcBef>
            </a:pPr>
            <a:r>
              <a:rPr lang="da-DK" sz="3200" b="1" dirty="0">
                <a:latin typeface="+mn-lt"/>
              </a:rPr>
              <a:t>- Undersøgelse 3</a:t>
            </a:r>
          </a:p>
        </p:txBody>
      </p:sp>
      <p:pic>
        <p:nvPicPr>
          <p:cNvPr id="9" name="Pladsholder til billede 14">
            <a:extLst>
              <a:ext uri="{FF2B5EF4-FFF2-40B4-BE49-F238E27FC236}">
                <a16:creationId xmlns:a16="http://schemas.microsoft.com/office/drawing/2014/main" id="{9CC3A6FE-0C8A-DF29-9A64-2229039E8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0000" y="540000"/>
            <a:ext cx="2196000" cy="2196000"/>
          </a:xfrm>
          <a:prstGeom prst="ellipse">
            <a:avLst/>
          </a:prstGeom>
        </p:spPr>
      </p:pic>
      <p:sp>
        <p:nvSpPr>
          <p:cNvPr id="4" name="Rektangel 3">
            <a:extLst>
              <a:ext uri="{FF2B5EF4-FFF2-40B4-BE49-F238E27FC236}">
                <a16:creationId xmlns:a16="http://schemas.microsoft.com/office/drawing/2014/main" id="{743CC374-9B57-DC5E-E8AD-15CE1F4A23AC}"/>
              </a:ext>
            </a:extLst>
          </p:cNvPr>
          <p:cNvSpPr/>
          <p:nvPr/>
        </p:nvSpPr>
        <p:spPr>
          <a:xfrm>
            <a:off x="7292481" y="3429000"/>
            <a:ext cx="2695037" cy="1741714"/>
          </a:xfrm>
          <a:prstGeom prst="rect">
            <a:avLst/>
          </a:prstGeom>
          <a:solidFill>
            <a:schemeClr val="bg1"/>
          </a:solidFill>
          <a:ln w="25400" cap="rnd">
            <a:solidFill>
              <a:srgbClr val="BCCF00"/>
            </a:solidFill>
            <a:prstDash val="sysDot"/>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8" name="Tekstfelt 7">
            <a:extLst>
              <a:ext uri="{FF2B5EF4-FFF2-40B4-BE49-F238E27FC236}">
                <a16:creationId xmlns:a16="http://schemas.microsoft.com/office/drawing/2014/main" id="{6062695D-DC06-8392-8A2A-2601A76C9FEC}"/>
              </a:ext>
            </a:extLst>
          </p:cNvPr>
          <p:cNvSpPr txBox="1"/>
          <p:nvPr/>
        </p:nvSpPr>
        <p:spPr>
          <a:xfrm>
            <a:off x="7390452" y="3529791"/>
            <a:ext cx="2695037" cy="1554272"/>
          </a:xfrm>
          <a:prstGeom prst="rect">
            <a:avLst/>
          </a:prstGeom>
          <a:noFill/>
        </p:spPr>
        <p:txBody>
          <a:bodyPr wrap="square">
            <a:spAutoFit/>
          </a:bodyPr>
          <a:lstStyle/>
          <a:p>
            <a:r>
              <a:rPr lang="da-DK" sz="1800" b="1" dirty="0">
                <a:effectLst/>
              </a:rPr>
              <a:t>OPGAVE</a:t>
            </a:r>
          </a:p>
          <a:p>
            <a:pPr marL="180000" indent="-180000">
              <a:spcBef>
                <a:spcPts val="600"/>
              </a:spcBef>
              <a:buFont typeface="Arial" panose="020B0604020202020204" pitchFamily="34" charset="0"/>
              <a:buChar char="•"/>
            </a:pPr>
            <a:r>
              <a:rPr lang="da-DK" sz="1800" dirty="0">
                <a:effectLst/>
              </a:rPr>
              <a:t>Se filmen</a:t>
            </a:r>
          </a:p>
          <a:p>
            <a:pPr marL="180000" indent="-180000">
              <a:buFont typeface="Arial" panose="020B0604020202020204" pitchFamily="34" charset="0"/>
              <a:buChar char="•"/>
            </a:pPr>
            <a:r>
              <a:rPr lang="da-DK" sz="1800" dirty="0">
                <a:effectLst/>
              </a:rPr>
              <a:t>Vælg et af de viste eksempler, og byg det i gruppen. </a:t>
            </a:r>
            <a:endParaRPr lang="da-DK" dirty="0"/>
          </a:p>
        </p:txBody>
      </p:sp>
      <p:pic>
        <p:nvPicPr>
          <p:cNvPr id="5" name="Onlinemedier 4" title="Engineering Day 2022 mellemtrin papkonstruktioner">
            <a:hlinkClick r:id="" action="ppaction://media"/>
            <a:extLst>
              <a:ext uri="{FF2B5EF4-FFF2-40B4-BE49-F238E27FC236}">
                <a16:creationId xmlns:a16="http://schemas.microsoft.com/office/drawing/2014/main" id="{D6D66B2B-A9F2-B746-54B7-4AEA9F7F5C08}"/>
              </a:ext>
            </a:extLst>
          </p:cNvPr>
          <p:cNvPicPr>
            <a:picLocks noRot="1" noChangeAspect="1"/>
          </p:cNvPicPr>
          <p:nvPr>
            <a:videoFile r:link="rId1"/>
          </p:nvPr>
        </p:nvPicPr>
        <p:blipFill>
          <a:blip r:embed="rId5"/>
          <a:stretch>
            <a:fillRect/>
          </a:stretch>
        </p:blipFill>
        <p:spPr>
          <a:xfrm>
            <a:off x="779916" y="2736000"/>
            <a:ext cx="6254709" cy="3533911"/>
          </a:xfrm>
          <a:prstGeom prst="rect">
            <a:avLst/>
          </a:prstGeom>
        </p:spPr>
      </p:pic>
    </p:spTree>
    <p:extLst>
      <p:ext uri="{BB962C8B-B14F-4D97-AF65-F5344CB8AC3E}">
        <p14:creationId xmlns:p14="http://schemas.microsoft.com/office/powerpoint/2010/main" val="244589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C70966CC-3C6F-F825-EDD1-736EF6407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4063797"/>
            <a:ext cx="4561913" cy="2126540"/>
          </a:xfrm>
          <a:prstGeom prst="rect">
            <a:avLst/>
          </a:prstGeom>
        </p:spPr>
      </p:pic>
      <p:pic>
        <p:nvPicPr>
          <p:cNvPr id="9" name="Billede 8" descr="Et billede, der indeholder tekst&#10;&#10;Automatisk genereret beskrivelse">
            <a:extLst>
              <a:ext uri="{FF2B5EF4-FFF2-40B4-BE49-F238E27FC236}">
                <a16:creationId xmlns:a16="http://schemas.microsoft.com/office/drawing/2014/main" id="{E54211D3-B0B6-8B84-3648-974432732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4400" y="2077200"/>
            <a:ext cx="2907792" cy="4113137"/>
          </a:xfrm>
          <a:prstGeom prst="rect">
            <a:avLst/>
          </a:prstGeom>
          <a:ln w="6350">
            <a:solidFill>
              <a:schemeClr val="tx1"/>
            </a:solidFill>
          </a:ln>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1"/>
          </p:nvPr>
        </p:nvSpPr>
        <p:spPr>
          <a:xfrm>
            <a:off x="609600" y="2066365"/>
            <a:ext cx="5262012" cy="3673128"/>
          </a:xfrm>
        </p:spPr>
        <p:txBody>
          <a:bodyPr/>
          <a:lstStyle/>
          <a:p>
            <a:r>
              <a:rPr lang="da-DK" sz="1800" dirty="0">
                <a:solidFill>
                  <a:schemeClr val="tx1"/>
                </a:solidFill>
                <a:latin typeface="+mn-lt"/>
              </a:rPr>
              <a:t>Saml op på undersøgelserne ved at udfylde elevark 3. </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dirty="0"/>
              <a:t>Få ideer</a:t>
            </a:r>
          </a:p>
        </p:txBody>
      </p:sp>
      <p:pic>
        <p:nvPicPr>
          <p:cNvPr id="5" name="Billede 4">
            <a:extLst>
              <a:ext uri="{FF2B5EF4-FFF2-40B4-BE49-F238E27FC236}">
                <a16:creationId xmlns:a16="http://schemas.microsoft.com/office/drawing/2014/main" id="{0533EDE6-0E78-F172-B61F-8574C9046B36}"/>
              </a:ext>
            </a:extLst>
          </p:cNvPr>
          <p:cNvPicPr>
            <a:picLocks noChangeAspect="1"/>
          </p:cNvPicPr>
          <p:nvPr/>
        </p:nvPicPr>
        <p:blipFill>
          <a:blip r:embed="rId5"/>
          <a:stretch>
            <a:fillRect/>
          </a:stretch>
        </p:blipFill>
        <p:spPr>
          <a:xfrm>
            <a:off x="8944980" y="939538"/>
            <a:ext cx="2475191" cy="2462997"/>
          </a:xfrm>
          <a:prstGeom prst="rect">
            <a:avLst/>
          </a:prstGeom>
        </p:spPr>
      </p:pic>
    </p:spTree>
    <p:extLst>
      <p:ext uri="{BB962C8B-B14F-4D97-AF65-F5344CB8AC3E}">
        <p14:creationId xmlns:p14="http://schemas.microsoft.com/office/powerpoint/2010/main" val="246142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ekst&#10;&#10;Automatisk genereret beskrivelse">
            <a:extLst>
              <a:ext uri="{FF2B5EF4-FFF2-40B4-BE49-F238E27FC236}">
                <a16:creationId xmlns:a16="http://schemas.microsoft.com/office/drawing/2014/main" id="{48B116C7-114A-9C0D-38F4-D58A10BD7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4945" y="2078154"/>
            <a:ext cx="2907792" cy="4113137"/>
          </a:xfrm>
          <a:prstGeom prst="rect">
            <a:avLst/>
          </a:prstGeom>
          <a:ln w="6350">
            <a:solidFill>
              <a:schemeClr val="tx1"/>
            </a:solidFill>
          </a:ln>
        </p:spPr>
      </p:pic>
      <p:pic>
        <p:nvPicPr>
          <p:cNvPr id="4" name="Billede 3">
            <a:extLst>
              <a:ext uri="{FF2B5EF4-FFF2-40B4-BE49-F238E27FC236}">
                <a16:creationId xmlns:a16="http://schemas.microsoft.com/office/drawing/2014/main" id="{31AB4D97-00F8-288F-B92A-BE1524D3C840}"/>
              </a:ext>
            </a:extLst>
          </p:cNvPr>
          <p:cNvPicPr>
            <a:picLocks noChangeAspect="1"/>
          </p:cNvPicPr>
          <p:nvPr/>
        </p:nvPicPr>
        <p:blipFill>
          <a:blip r:embed="rId4"/>
          <a:stretch>
            <a:fillRect/>
          </a:stretch>
        </p:blipFill>
        <p:spPr>
          <a:xfrm>
            <a:off x="8944980" y="939538"/>
            <a:ext cx="2475191" cy="2462997"/>
          </a:xfrm>
          <a:prstGeom prst="rect">
            <a:avLst/>
          </a:prstGeom>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1"/>
          </p:nvPr>
        </p:nvSpPr>
        <p:spPr>
          <a:xfrm>
            <a:off x="609600" y="2052000"/>
            <a:ext cx="5212817" cy="4139291"/>
          </a:xfrm>
        </p:spPr>
        <p:txBody>
          <a:bodyPr/>
          <a:lstStyle/>
          <a:p>
            <a:r>
              <a:rPr lang="da-DK" sz="1800" dirty="0">
                <a:solidFill>
                  <a:schemeClr val="tx1"/>
                </a:solidFill>
                <a:latin typeface="+mn-lt"/>
              </a:rPr>
              <a:t>Find på ideer til verdens </a:t>
            </a:r>
            <a:r>
              <a:rPr lang="da-DK" sz="1800" b="1" dirty="0">
                <a:solidFill>
                  <a:schemeClr val="tx1"/>
                </a:solidFill>
                <a:latin typeface="+mn-lt"/>
              </a:rPr>
              <a:t>dårligste</a:t>
            </a:r>
            <a:r>
              <a:rPr lang="da-DK" sz="1800" dirty="0">
                <a:solidFill>
                  <a:schemeClr val="tx1"/>
                </a:solidFill>
                <a:latin typeface="+mn-lt"/>
              </a:rPr>
              <a:t> oprydningsmaskine.</a:t>
            </a:r>
          </a:p>
          <a:p>
            <a:pPr>
              <a:spcBef>
                <a:spcPts val="1200"/>
              </a:spcBef>
            </a:pPr>
            <a:r>
              <a:rPr lang="da-DK" sz="1800" dirty="0">
                <a:solidFill>
                  <a:schemeClr val="tx1"/>
                </a:solidFill>
                <a:latin typeface="+mn-lt"/>
              </a:rPr>
              <a:t>Skriv noter eller tegn en skitse på elevark 4. </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dirty="0"/>
              <a:t>Få ideer</a:t>
            </a:r>
          </a:p>
        </p:txBody>
      </p:sp>
      <p:pic>
        <p:nvPicPr>
          <p:cNvPr id="6" name="Billede 5">
            <a:extLst>
              <a:ext uri="{FF2B5EF4-FFF2-40B4-BE49-F238E27FC236}">
                <a16:creationId xmlns:a16="http://schemas.microsoft.com/office/drawing/2014/main" id="{F2EB24B7-3A81-F785-07D9-30A52610E9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8470" y="2997507"/>
            <a:ext cx="3184788" cy="3233694"/>
          </a:xfrm>
          <a:prstGeom prst="rect">
            <a:avLst/>
          </a:prstGeom>
        </p:spPr>
      </p:pic>
    </p:spTree>
    <p:extLst>
      <p:ext uri="{BB962C8B-B14F-4D97-AF65-F5344CB8AC3E}">
        <p14:creationId xmlns:p14="http://schemas.microsoft.com/office/powerpoint/2010/main" val="179370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DD2F91A8-28E7-EFAE-5B07-7333B9AF5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190" y="4501243"/>
            <a:ext cx="2903367" cy="1593500"/>
          </a:xfrm>
          <a:prstGeom prst="rect">
            <a:avLst/>
          </a:prstGeom>
        </p:spPr>
      </p:pic>
      <p:pic>
        <p:nvPicPr>
          <p:cNvPr id="6" name="Billede 5" descr="Et billede, der indeholder tekst&#10;&#10;Automatisk genereret beskrivelse">
            <a:extLst>
              <a:ext uri="{FF2B5EF4-FFF2-40B4-BE49-F238E27FC236}">
                <a16:creationId xmlns:a16="http://schemas.microsoft.com/office/drawing/2014/main" id="{C5E688A5-38A2-5E84-5333-BAF6F78FD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4400" y="2077200"/>
            <a:ext cx="2907792" cy="4113137"/>
          </a:xfrm>
          <a:prstGeom prst="rect">
            <a:avLst/>
          </a:prstGeom>
          <a:ln w="6350">
            <a:solidFill>
              <a:schemeClr val="tx1"/>
            </a:solidFill>
          </a:ln>
        </p:spPr>
      </p:pic>
      <p:pic>
        <p:nvPicPr>
          <p:cNvPr id="4" name="Billede 3">
            <a:extLst>
              <a:ext uri="{FF2B5EF4-FFF2-40B4-BE49-F238E27FC236}">
                <a16:creationId xmlns:a16="http://schemas.microsoft.com/office/drawing/2014/main" id="{31AB4D97-00F8-288F-B92A-BE1524D3C840}"/>
              </a:ext>
            </a:extLst>
          </p:cNvPr>
          <p:cNvPicPr>
            <a:picLocks noChangeAspect="1"/>
          </p:cNvPicPr>
          <p:nvPr/>
        </p:nvPicPr>
        <p:blipFill>
          <a:blip r:embed="rId5"/>
          <a:stretch>
            <a:fillRect/>
          </a:stretch>
        </p:blipFill>
        <p:spPr>
          <a:xfrm>
            <a:off x="8944980" y="939538"/>
            <a:ext cx="2475191" cy="2462997"/>
          </a:xfrm>
          <a:prstGeom prst="rect">
            <a:avLst/>
          </a:prstGeom>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1"/>
          </p:nvPr>
        </p:nvSpPr>
        <p:spPr>
          <a:xfrm>
            <a:off x="609600" y="2052000"/>
            <a:ext cx="5197929" cy="4139291"/>
          </a:xfrm>
        </p:spPr>
        <p:txBody>
          <a:bodyPr/>
          <a:lstStyle/>
          <a:p>
            <a:r>
              <a:rPr lang="da-DK" sz="1800" dirty="0">
                <a:solidFill>
                  <a:schemeClr val="tx1"/>
                </a:solidFill>
                <a:latin typeface="+mn-lt"/>
              </a:rPr>
              <a:t>Find på ideer til verdens </a:t>
            </a:r>
            <a:r>
              <a:rPr lang="da-DK" sz="1800" b="1" dirty="0">
                <a:solidFill>
                  <a:schemeClr val="tx1"/>
                </a:solidFill>
                <a:latin typeface="+mn-lt"/>
              </a:rPr>
              <a:t>bedste</a:t>
            </a:r>
            <a:r>
              <a:rPr lang="da-DK" sz="1800" dirty="0">
                <a:solidFill>
                  <a:schemeClr val="tx1"/>
                </a:solidFill>
                <a:latin typeface="+mn-lt"/>
              </a:rPr>
              <a:t> oprydningsmaskine.</a:t>
            </a:r>
          </a:p>
          <a:p>
            <a:pPr>
              <a:spcBef>
                <a:spcPts val="1200"/>
              </a:spcBef>
            </a:pPr>
            <a:r>
              <a:rPr lang="da-DK" sz="1800" dirty="0">
                <a:solidFill>
                  <a:schemeClr val="tx1"/>
                </a:solidFill>
                <a:latin typeface="+mn-lt"/>
              </a:rPr>
              <a:t>Udvælg tre dårlige ideer, og ændr dem til verdens bedste oprydningsmaskine. </a:t>
            </a:r>
          </a:p>
          <a:p>
            <a:pPr>
              <a:spcBef>
                <a:spcPts val="0"/>
              </a:spcBef>
            </a:pPr>
            <a:r>
              <a:rPr lang="da-DK" sz="1800" dirty="0">
                <a:solidFill>
                  <a:schemeClr val="tx1"/>
                </a:solidFill>
                <a:latin typeface="+mn-lt"/>
              </a:rPr>
              <a:t>Noter eller tegn en skitse på elevark 4. </a:t>
            </a:r>
          </a:p>
          <a:p>
            <a:pPr>
              <a:spcBef>
                <a:spcPts val="1200"/>
              </a:spcBef>
            </a:pPr>
            <a:r>
              <a:rPr lang="da-DK" sz="1800" dirty="0">
                <a:solidFill>
                  <a:schemeClr val="tx1"/>
                </a:solidFill>
              </a:rPr>
              <a:t>V</a:t>
            </a:r>
            <a:r>
              <a:rPr lang="da-DK" sz="1800" dirty="0">
                <a:solidFill>
                  <a:schemeClr val="tx1"/>
                </a:solidFill>
                <a:latin typeface="+mn-lt"/>
              </a:rPr>
              <a:t>ælg til sidst en ide, som I vil arbejde videre med i gruppen. </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dirty="0"/>
              <a:t>Få ideer</a:t>
            </a:r>
          </a:p>
        </p:txBody>
      </p:sp>
    </p:spTree>
    <p:extLst>
      <p:ext uri="{BB962C8B-B14F-4D97-AF65-F5344CB8AC3E}">
        <p14:creationId xmlns:p14="http://schemas.microsoft.com/office/powerpoint/2010/main" val="20434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1905A01E-CFC7-C242-F48F-EA7335764AEF}"/>
              </a:ext>
            </a:extLst>
          </p:cNvPr>
          <p:cNvPicPr>
            <a:picLocks noChangeAspect="1"/>
          </p:cNvPicPr>
          <p:nvPr/>
        </p:nvPicPr>
        <p:blipFill rotWithShape="1">
          <a:blip r:embed="rId3"/>
          <a:srcRect l="2447" t="1940" r="5783"/>
          <a:stretch/>
        </p:blipFill>
        <p:spPr>
          <a:xfrm>
            <a:off x="9032851" y="1005277"/>
            <a:ext cx="2299447" cy="2331518"/>
          </a:xfrm>
          <a:prstGeom prst="rect">
            <a:avLst/>
          </a:prstGeom>
        </p:spPr>
      </p:pic>
      <p:pic>
        <p:nvPicPr>
          <p:cNvPr id="7" name="Billede 6" descr="Et billede, der indeholder tekst, bord&#10;&#10;Automatisk genereret beskrivelse">
            <a:extLst>
              <a:ext uri="{FF2B5EF4-FFF2-40B4-BE49-F238E27FC236}">
                <a16:creationId xmlns:a16="http://schemas.microsoft.com/office/drawing/2014/main" id="{FAEA9A32-F787-2803-91B5-D3328A71DC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4400" y="2077200"/>
            <a:ext cx="2907792" cy="4113137"/>
          </a:xfrm>
          <a:prstGeom prst="rect">
            <a:avLst/>
          </a:prstGeom>
          <a:ln w="6350">
            <a:solidFill>
              <a:schemeClr val="tx1"/>
            </a:solidFill>
          </a:ln>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1"/>
          </p:nvPr>
        </p:nvSpPr>
        <p:spPr>
          <a:xfrm>
            <a:off x="609600" y="2052000"/>
            <a:ext cx="4536141" cy="4139291"/>
          </a:xfrm>
        </p:spPr>
        <p:txBody>
          <a:bodyPr/>
          <a:lstStyle/>
          <a:p>
            <a:r>
              <a:rPr lang="da-DK" sz="1800" dirty="0">
                <a:solidFill>
                  <a:schemeClr val="tx1"/>
                </a:solidFill>
                <a:latin typeface="+mn-lt"/>
              </a:rPr>
              <a:t>I skal tegne en skitse af jeres ide på elevark 5.</a:t>
            </a:r>
          </a:p>
          <a:p>
            <a:pPr marL="180000" indent="-180000">
              <a:spcBef>
                <a:spcPts val="1200"/>
              </a:spcBef>
              <a:buFont typeface="Arial" panose="020B0604020202020204" pitchFamily="34" charset="0"/>
              <a:buChar char="•"/>
            </a:pPr>
            <a:r>
              <a:rPr lang="da-DK" sz="1800" dirty="0">
                <a:solidFill>
                  <a:schemeClr val="tx1"/>
                </a:solidFill>
                <a:latin typeface="+mn-lt"/>
              </a:rPr>
              <a:t>Beskriv hvilke funktioner jeres løsning har.</a:t>
            </a:r>
          </a:p>
          <a:p>
            <a:pPr marL="180000" indent="-180000">
              <a:buFont typeface="Arial" panose="020B0604020202020204" pitchFamily="34" charset="0"/>
              <a:buChar char="•"/>
            </a:pPr>
            <a:r>
              <a:rPr lang="da-DK" sz="1800" dirty="0">
                <a:solidFill>
                  <a:schemeClr val="tx1"/>
                </a:solidFill>
                <a:latin typeface="+mn-lt"/>
              </a:rPr>
              <a:t>Beskriv hvilke materialer I vil bruge.</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dirty="0"/>
              <a:t>Konkretisere</a:t>
            </a:r>
          </a:p>
        </p:txBody>
      </p:sp>
      <p:pic>
        <p:nvPicPr>
          <p:cNvPr id="5" name="Billede 4">
            <a:extLst>
              <a:ext uri="{FF2B5EF4-FFF2-40B4-BE49-F238E27FC236}">
                <a16:creationId xmlns:a16="http://schemas.microsoft.com/office/drawing/2014/main" id="{2B448858-15E7-CD01-78FB-4B4878FA55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180" y="3336795"/>
            <a:ext cx="3672840" cy="3115056"/>
          </a:xfrm>
          <a:prstGeom prst="rect">
            <a:avLst/>
          </a:prstGeom>
        </p:spPr>
      </p:pic>
    </p:spTree>
    <p:extLst>
      <p:ext uri="{BB962C8B-B14F-4D97-AF65-F5344CB8AC3E}">
        <p14:creationId xmlns:p14="http://schemas.microsoft.com/office/powerpoint/2010/main" val="144828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F45C36D-4168-3B91-52EB-794F2588DF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49"/>
          <a:stretch/>
        </p:blipFill>
        <p:spPr>
          <a:xfrm>
            <a:off x="2818275" y="3120999"/>
            <a:ext cx="5972898" cy="3343858"/>
          </a:xfrm>
          <a:prstGeom prst="rect">
            <a:avLst/>
          </a:prstGeom>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1"/>
          </p:nvPr>
        </p:nvSpPr>
        <p:spPr>
          <a:xfrm>
            <a:off x="609600" y="2052000"/>
            <a:ext cx="7685314" cy="4139291"/>
          </a:xfrm>
        </p:spPr>
        <p:txBody>
          <a:bodyPr/>
          <a:lstStyle/>
          <a:p>
            <a:r>
              <a:rPr lang="da-DK" sz="1800" dirty="0">
                <a:solidFill>
                  <a:schemeClr val="tx1"/>
                </a:solidFill>
                <a:latin typeface="+mn-lt"/>
              </a:rPr>
              <a:t>Nu er I klar til at gå i gang med at konstruere og bygge jeres løsning. </a:t>
            </a:r>
          </a:p>
          <a:p>
            <a:endParaRPr lang="da-DK" sz="1800" dirty="0">
              <a:solidFill>
                <a:schemeClr val="tx1"/>
              </a:solidFill>
              <a:latin typeface="+mn-lt"/>
            </a:endParaRPr>
          </a:p>
          <a:p>
            <a:r>
              <a:rPr lang="da-DK" sz="1800" dirty="0">
                <a:solidFill>
                  <a:schemeClr val="tx1"/>
                </a:solidFill>
                <a:latin typeface="+mn-lt"/>
              </a:rPr>
              <a:t>Husk at teste jeres løsning undervejs</a:t>
            </a:r>
          </a:p>
          <a:p>
            <a:r>
              <a:rPr lang="da-DK" sz="1800" dirty="0">
                <a:solidFill>
                  <a:schemeClr val="tx1"/>
                </a:solidFill>
                <a:latin typeface="+mn-lt"/>
              </a:rPr>
              <a:t> – I får måske brug for at forbedre den.</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dirty="0"/>
              <a:t>Konstruere og forbedre</a:t>
            </a:r>
          </a:p>
          <a:p>
            <a:endParaRPr lang="da-DK" dirty="0"/>
          </a:p>
        </p:txBody>
      </p:sp>
      <p:pic>
        <p:nvPicPr>
          <p:cNvPr id="4" name="Billede 3">
            <a:extLst>
              <a:ext uri="{FF2B5EF4-FFF2-40B4-BE49-F238E27FC236}">
                <a16:creationId xmlns:a16="http://schemas.microsoft.com/office/drawing/2014/main" id="{924905DC-A286-8344-1848-784D16BC794E}"/>
              </a:ext>
            </a:extLst>
          </p:cNvPr>
          <p:cNvPicPr>
            <a:picLocks noChangeAspect="1"/>
          </p:cNvPicPr>
          <p:nvPr/>
        </p:nvPicPr>
        <p:blipFill>
          <a:blip r:embed="rId4"/>
          <a:stretch>
            <a:fillRect/>
          </a:stretch>
        </p:blipFill>
        <p:spPr>
          <a:xfrm>
            <a:off x="8617523" y="3029227"/>
            <a:ext cx="2517866" cy="2456901"/>
          </a:xfrm>
          <a:prstGeom prst="rect">
            <a:avLst/>
          </a:prstGeom>
        </p:spPr>
      </p:pic>
      <p:pic>
        <p:nvPicPr>
          <p:cNvPr id="5" name="Billede 4">
            <a:extLst>
              <a:ext uri="{FF2B5EF4-FFF2-40B4-BE49-F238E27FC236}">
                <a16:creationId xmlns:a16="http://schemas.microsoft.com/office/drawing/2014/main" id="{01B81546-E6BC-E549-FA68-088442B8D4BD}"/>
              </a:ext>
            </a:extLst>
          </p:cNvPr>
          <p:cNvPicPr>
            <a:picLocks noChangeAspect="1"/>
          </p:cNvPicPr>
          <p:nvPr/>
        </p:nvPicPr>
        <p:blipFill>
          <a:blip r:embed="rId5"/>
          <a:stretch>
            <a:fillRect/>
          </a:stretch>
        </p:blipFill>
        <p:spPr>
          <a:xfrm>
            <a:off x="8583992" y="307738"/>
            <a:ext cx="2584928" cy="2584928"/>
          </a:xfrm>
          <a:prstGeom prst="rect">
            <a:avLst/>
          </a:prstGeom>
        </p:spPr>
      </p:pic>
    </p:spTree>
    <p:extLst>
      <p:ext uri="{BB962C8B-B14F-4D97-AF65-F5344CB8AC3E}">
        <p14:creationId xmlns:p14="http://schemas.microsoft.com/office/powerpoint/2010/main" val="424723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p:txBody>
          <a:bodyPr/>
          <a:lstStyle/>
          <a:p>
            <a:r>
              <a:rPr lang="da-DK" dirty="0"/>
              <a:t>Timeout</a:t>
            </a:r>
          </a:p>
        </p:txBody>
      </p:sp>
      <p:pic>
        <p:nvPicPr>
          <p:cNvPr id="5" name="Billede 4">
            <a:extLst>
              <a:ext uri="{FF2B5EF4-FFF2-40B4-BE49-F238E27FC236}">
                <a16:creationId xmlns:a16="http://schemas.microsoft.com/office/drawing/2014/main" id="{E449A821-BCE9-FD66-1223-BB29406FE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640000" y="540000"/>
            <a:ext cx="2113035" cy="2113035"/>
          </a:xfrm>
          <a:prstGeom prst="rect">
            <a:avLst/>
          </a:prstGeom>
        </p:spPr>
      </p:pic>
      <p:pic>
        <p:nvPicPr>
          <p:cNvPr id="3" name="Billede 2" descr="Et billede, der indeholder person&#10;&#10;Automatisk genereret beskrivelse">
            <a:extLst>
              <a:ext uri="{FF2B5EF4-FFF2-40B4-BE49-F238E27FC236}">
                <a16:creationId xmlns:a16="http://schemas.microsoft.com/office/drawing/2014/main" id="{976C0F28-C62F-B13B-AB0D-CE40269668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72" y="1498600"/>
            <a:ext cx="7200000" cy="4800000"/>
          </a:xfrm>
          <a:prstGeom prst="rect">
            <a:avLst/>
          </a:prstGeom>
        </p:spPr>
      </p:pic>
    </p:spTree>
    <p:extLst>
      <p:ext uri="{BB962C8B-B14F-4D97-AF65-F5344CB8AC3E}">
        <p14:creationId xmlns:p14="http://schemas.microsoft.com/office/powerpoint/2010/main" val="1164285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6C8A58A-ECE4-4F97-BBCA-1B908570C7F6}"/>
              </a:ext>
            </a:extLst>
          </p:cNvPr>
          <p:cNvSpPr>
            <a:spLocks noGrp="1"/>
          </p:cNvSpPr>
          <p:nvPr>
            <p:ph sz="half" idx="1"/>
          </p:nvPr>
        </p:nvSpPr>
        <p:spPr>
          <a:xfrm>
            <a:off x="609600" y="1600202"/>
            <a:ext cx="6803571" cy="4139291"/>
          </a:xfrm>
        </p:spPr>
        <p:txBody>
          <a:bodyPr/>
          <a:lstStyle/>
          <a:p>
            <a:r>
              <a:rPr lang="da-DK" sz="1800" b="1" dirty="0">
                <a:solidFill>
                  <a:schemeClr val="tx1"/>
                </a:solidFill>
                <a:latin typeface="+mn-lt"/>
              </a:rPr>
              <a:t>Præsenter jeres løsninger for hinanden</a:t>
            </a:r>
          </a:p>
          <a:p>
            <a:endParaRPr lang="da-DK" sz="1800" dirty="0">
              <a:solidFill>
                <a:schemeClr val="tx1"/>
              </a:solidFill>
              <a:latin typeface="+mn-lt"/>
            </a:endParaRPr>
          </a:p>
          <a:p>
            <a:pPr marL="180000" indent="-180000">
              <a:lnSpc>
                <a:spcPct val="150000"/>
              </a:lnSpc>
              <a:buFont typeface="Arial" panose="020B0604020202020204" pitchFamily="34" charset="0"/>
              <a:buChar char="•"/>
            </a:pPr>
            <a:r>
              <a:rPr lang="da-DK" sz="1800" dirty="0">
                <a:solidFill>
                  <a:schemeClr val="tx1"/>
                </a:solidFill>
              </a:rPr>
              <a:t>Hvilke ideer havde I, og hvorfor har I valgt netop denne ide?</a:t>
            </a:r>
          </a:p>
          <a:p>
            <a:pPr marL="180000" indent="-180000">
              <a:lnSpc>
                <a:spcPct val="150000"/>
              </a:lnSpc>
              <a:buFont typeface="Arial" panose="020B0604020202020204" pitchFamily="34" charset="0"/>
              <a:buChar char="•"/>
            </a:pPr>
            <a:r>
              <a:rPr lang="da-DK" sz="1800" dirty="0">
                <a:solidFill>
                  <a:schemeClr val="tx1"/>
                </a:solidFill>
              </a:rPr>
              <a:t>Vis hvordan jeres løsning virker.</a:t>
            </a:r>
          </a:p>
          <a:p>
            <a:pPr marL="180000" indent="-180000">
              <a:lnSpc>
                <a:spcPct val="150000"/>
              </a:lnSpc>
              <a:buFont typeface="Arial" panose="020B0604020202020204" pitchFamily="34" charset="0"/>
              <a:buChar char="•"/>
            </a:pPr>
            <a:r>
              <a:rPr lang="da-DK" sz="1800" dirty="0">
                <a:solidFill>
                  <a:schemeClr val="tx1"/>
                </a:solidFill>
              </a:rPr>
              <a:t>Fortæl om, hvordan I har brugt viden fra undersøgelserne.</a:t>
            </a:r>
          </a:p>
          <a:p>
            <a:pPr marL="180000" indent="-180000">
              <a:lnSpc>
                <a:spcPct val="150000"/>
              </a:lnSpc>
              <a:buFont typeface="Arial" panose="020B0604020202020204" pitchFamily="34" charset="0"/>
              <a:buChar char="•"/>
            </a:pPr>
            <a:r>
              <a:rPr lang="da-DK" sz="1800" dirty="0">
                <a:solidFill>
                  <a:schemeClr val="tx1"/>
                </a:solidFill>
              </a:rPr>
              <a:t>Hvad ville I forbedre, hvis I havde mere tid?</a:t>
            </a:r>
          </a:p>
          <a:p>
            <a:endParaRPr lang="da-DK" sz="1800" dirty="0">
              <a:solidFill>
                <a:schemeClr val="tx1"/>
              </a:solidFill>
              <a:latin typeface="+mn-lt"/>
            </a:endParaRPr>
          </a:p>
          <a:p>
            <a:endParaRPr lang="da-DK" dirty="0">
              <a:solidFill>
                <a:schemeClr val="tx1"/>
              </a:solidFill>
              <a:latin typeface="+mn-lt"/>
            </a:endParaRPr>
          </a:p>
          <a:p>
            <a:endParaRPr lang="da-DK" dirty="0">
              <a:solidFill>
                <a:schemeClr val="tx1"/>
              </a:solidFill>
              <a:latin typeface="+mn-lt"/>
            </a:endParaRP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49D85FA-532B-434B-ADD6-7A374975F0A8}"/>
              </a:ext>
            </a:extLst>
          </p:cNvPr>
          <p:cNvSpPr>
            <a:spLocks noGrp="1"/>
          </p:cNvSpPr>
          <p:nvPr>
            <p:ph type="body" sz="quarter" idx="10"/>
          </p:nvPr>
        </p:nvSpPr>
        <p:spPr/>
        <p:txBody>
          <a:bodyPr/>
          <a:lstStyle/>
          <a:p>
            <a:r>
              <a:rPr lang="da-DK" dirty="0"/>
              <a:t>Præsentere</a:t>
            </a:r>
          </a:p>
        </p:txBody>
      </p:sp>
      <p:pic>
        <p:nvPicPr>
          <p:cNvPr id="4" name="Pladsholder til billede 14">
            <a:extLst>
              <a:ext uri="{FF2B5EF4-FFF2-40B4-BE49-F238E27FC236}">
                <a16:creationId xmlns:a16="http://schemas.microsoft.com/office/drawing/2014/main" id="{030380A8-DCC7-3AFC-4BD8-34DCC1506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3" y="1253923"/>
            <a:ext cx="3439551" cy="3439551"/>
          </a:xfrm>
          <a:prstGeom prst="ellipse">
            <a:avLst/>
          </a:prstGeom>
        </p:spPr>
      </p:pic>
    </p:spTree>
    <p:extLst>
      <p:ext uri="{BB962C8B-B14F-4D97-AF65-F5344CB8AC3E}">
        <p14:creationId xmlns:p14="http://schemas.microsoft.com/office/powerpoint/2010/main" val="185767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E24F457-3191-CA9A-6605-0C9410A148BD}"/>
              </a:ext>
            </a:extLst>
          </p:cNvPr>
          <p:cNvSpPr txBox="1"/>
          <p:nvPr/>
        </p:nvSpPr>
        <p:spPr>
          <a:xfrm>
            <a:off x="-20782" y="2803374"/>
            <a:ext cx="12233563" cy="1015663"/>
          </a:xfrm>
          <a:prstGeom prst="rect">
            <a:avLst/>
          </a:prstGeom>
          <a:noFill/>
        </p:spPr>
        <p:txBody>
          <a:bodyPr wrap="square" rtlCol="0">
            <a:spAutoFit/>
          </a:bodyPr>
          <a:lstStyle/>
          <a:p>
            <a:pPr algn="ctr"/>
            <a:r>
              <a:rPr lang="da-DK" sz="6000" dirty="0">
                <a:solidFill>
                  <a:schemeClr val="bg1"/>
                </a:solidFill>
                <a:latin typeface="BetonEF" pitchFamily="50" charset="0"/>
              </a:rPr>
              <a:t>EngineeringDay.dk</a:t>
            </a:r>
          </a:p>
        </p:txBody>
      </p:sp>
    </p:spTree>
    <p:extLst>
      <p:ext uri="{BB962C8B-B14F-4D97-AF65-F5344CB8AC3E}">
        <p14:creationId xmlns:p14="http://schemas.microsoft.com/office/powerpoint/2010/main" val="409536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A1D14C7D-9D38-9F03-512D-B88846B0AE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49"/>
          <a:stretch/>
        </p:blipFill>
        <p:spPr>
          <a:xfrm>
            <a:off x="1338943" y="1647378"/>
            <a:ext cx="7722652" cy="4323437"/>
          </a:xfrm>
          <a:prstGeom prst="rect">
            <a:avLst/>
          </a:prstGeom>
        </p:spPr>
      </p:pic>
      <p:sp>
        <p:nvSpPr>
          <p:cNvPr id="4" name="Pladsholder til tekst 3">
            <a:extLst>
              <a:ext uri="{FF2B5EF4-FFF2-40B4-BE49-F238E27FC236}">
                <a16:creationId xmlns:a16="http://schemas.microsoft.com/office/drawing/2014/main" id="{18A1B0B9-F04A-90F4-C3D1-944AAB54F3F9}"/>
              </a:ext>
            </a:extLst>
          </p:cNvPr>
          <p:cNvSpPr>
            <a:spLocks noGrp="1"/>
          </p:cNvSpPr>
          <p:nvPr>
            <p:ph type="body" sz="quarter" idx="10"/>
          </p:nvPr>
        </p:nvSpPr>
        <p:spPr/>
        <p:txBody>
          <a:bodyPr/>
          <a:lstStyle/>
          <a:p>
            <a:r>
              <a:rPr lang="da-DK" dirty="0"/>
              <a:t>Mig og mit rod</a:t>
            </a:r>
          </a:p>
          <a:p>
            <a:endParaRPr lang="da-DK" dirty="0"/>
          </a:p>
        </p:txBody>
      </p:sp>
    </p:spTree>
    <p:extLst>
      <p:ext uri="{BB962C8B-B14F-4D97-AF65-F5344CB8AC3E}">
        <p14:creationId xmlns:p14="http://schemas.microsoft.com/office/powerpoint/2010/main" val="13015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6308C383-ECEF-57C4-16AA-F32B87882838}"/>
              </a:ext>
            </a:extLst>
          </p:cNvPr>
          <p:cNvSpPr>
            <a:spLocks noGrp="1"/>
          </p:cNvSpPr>
          <p:nvPr>
            <p:ph type="body" sz="quarter" idx="10"/>
          </p:nvPr>
        </p:nvSpPr>
        <p:spPr/>
        <p:txBody>
          <a:bodyPr/>
          <a:lstStyle/>
          <a:p>
            <a:r>
              <a:rPr lang="da-DK" dirty="0"/>
              <a:t>Hvad er engineering?</a:t>
            </a:r>
          </a:p>
        </p:txBody>
      </p:sp>
      <p:pic>
        <p:nvPicPr>
          <p:cNvPr id="5" name="Onlinemedier 3" title="Hvad er engineering?">
            <a:hlinkClick r:id="" action="ppaction://media"/>
            <a:extLst>
              <a:ext uri="{FF2B5EF4-FFF2-40B4-BE49-F238E27FC236}">
                <a16:creationId xmlns:a16="http://schemas.microsoft.com/office/drawing/2014/main" id="{35D2A1D7-92E2-46EA-56CB-C1456572694B}"/>
              </a:ext>
            </a:extLst>
          </p:cNvPr>
          <p:cNvPicPr>
            <a:picLocks noRot="1" noChangeAspect="1"/>
          </p:cNvPicPr>
          <p:nvPr>
            <a:videoFile r:link="rId1"/>
          </p:nvPr>
        </p:nvPicPr>
        <p:blipFill>
          <a:blip r:embed="rId4"/>
          <a:stretch>
            <a:fillRect/>
          </a:stretch>
        </p:blipFill>
        <p:spPr>
          <a:xfrm>
            <a:off x="755916" y="1664661"/>
            <a:ext cx="7200000" cy="4068000"/>
          </a:xfrm>
          <a:prstGeom prst="rect">
            <a:avLst/>
          </a:prstGeom>
        </p:spPr>
      </p:pic>
    </p:spTree>
    <p:extLst>
      <p:ext uri="{BB962C8B-B14F-4D97-AF65-F5344CB8AC3E}">
        <p14:creationId xmlns:p14="http://schemas.microsoft.com/office/powerpoint/2010/main" val="33214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675F159-3550-12F3-4DE2-4EEA3B46C5A9}"/>
              </a:ext>
            </a:extLst>
          </p:cNvPr>
          <p:cNvSpPr>
            <a:spLocks noGrp="1"/>
          </p:cNvSpPr>
          <p:nvPr>
            <p:ph type="body" sz="quarter" idx="10"/>
          </p:nvPr>
        </p:nvSpPr>
        <p:spPr/>
        <p:txBody>
          <a:bodyPr/>
          <a:lstStyle/>
          <a:p>
            <a:r>
              <a:rPr lang="da-DK" dirty="0"/>
              <a:t>Engineering designprocessen</a:t>
            </a:r>
          </a:p>
        </p:txBody>
      </p:sp>
      <p:pic>
        <p:nvPicPr>
          <p:cNvPr id="5" name="Billede 4">
            <a:extLst>
              <a:ext uri="{FF2B5EF4-FFF2-40B4-BE49-F238E27FC236}">
                <a16:creationId xmlns:a16="http://schemas.microsoft.com/office/drawing/2014/main" id="{5472D2AE-D77C-F396-3DAB-93CE085D6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79" y="1508542"/>
            <a:ext cx="7505700" cy="4709827"/>
          </a:xfrm>
          <a:prstGeom prst="rect">
            <a:avLst/>
          </a:prstGeom>
          <a:noFill/>
        </p:spPr>
      </p:pic>
    </p:spTree>
    <p:extLst>
      <p:ext uri="{BB962C8B-B14F-4D97-AF65-F5344CB8AC3E}">
        <p14:creationId xmlns:p14="http://schemas.microsoft.com/office/powerpoint/2010/main" val="326399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D9CDB5B-F69C-70F7-059D-1C09782069D8}"/>
              </a:ext>
            </a:extLst>
          </p:cNvPr>
          <p:cNvSpPr>
            <a:spLocks noGrp="1"/>
          </p:cNvSpPr>
          <p:nvPr>
            <p:ph type="body" sz="quarter" idx="10"/>
          </p:nvPr>
        </p:nvSpPr>
        <p:spPr/>
        <p:txBody>
          <a:bodyPr/>
          <a:lstStyle/>
          <a:p>
            <a:r>
              <a:rPr lang="da-DK" dirty="0"/>
              <a:t>Mig og mit rod</a:t>
            </a:r>
          </a:p>
        </p:txBody>
      </p:sp>
      <p:pic>
        <p:nvPicPr>
          <p:cNvPr id="5" name="Billede 4">
            <a:extLst>
              <a:ext uri="{FF2B5EF4-FFF2-40B4-BE49-F238E27FC236}">
                <a16:creationId xmlns:a16="http://schemas.microsoft.com/office/drawing/2014/main" id="{C5E90CB3-0DBA-634F-C3C7-13E25D0BA1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0" t="7301" r="8389" b="9169"/>
          <a:stretch/>
        </p:blipFill>
        <p:spPr>
          <a:xfrm>
            <a:off x="8640000" y="540000"/>
            <a:ext cx="2187388" cy="2187388"/>
          </a:xfrm>
          <a:prstGeom prst="rect">
            <a:avLst/>
          </a:prstGeom>
        </p:spPr>
      </p:pic>
      <p:pic>
        <p:nvPicPr>
          <p:cNvPr id="3" name="Onlinemedier 3" title="Engineering Day 2022, mellemtrin, Mig og mit rod">
            <a:hlinkClick r:id="" action="ppaction://media"/>
            <a:extLst>
              <a:ext uri="{FF2B5EF4-FFF2-40B4-BE49-F238E27FC236}">
                <a16:creationId xmlns:a16="http://schemas.microsoft.com/office/drawing/2014/main" id="{B3CCC75B-AC16-81A2-598A-CAA3051E2735}"/>
              </a:ext>
            </a:extLst>
          </p:cNvPr>
          <p:cNvPicPr>
            <a:picLocks noGrp="1" noRot="1" noChangeAspect="1"/>
          </p:cNvPicPr>
          <p:nvPr>
            <p:ph sz="half" idx="1"/>
            <a:videoFile r:link="rId1"/>
          </p:nvPr>
        </p:nvPicPr>
        <p:blipFill>
          <a:blip r:embed="rId5"/>
          <a:stretch>
            <a:fillRect/>
          </a:stretch>
        </p:blipFill>
        <p:spPr>
          <a:xfrm>
            <a:off x="731611" y="1601038"/>
            <a:ext cx="7200000" cy="4068140"/>
          </a:xfrm>
          <a:prstGeom prst="rect">
            <a:avLst/>
          </a:prstGeom>
        </p:spPr>
      </p:pic>
    </p:spTree>
    <p:extLst>
      <p:ext uri="{BB962C8B-B14F-4D97-AF65-F5344CB8AC3E}">
        <p14:creationId xmlns:p14="http://schemas.microsoft.com/office/powerpoint/2010/main" val="28445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a:extLst>
              <a:ext uri="{FF2B5EF4-FFF2-40B4-BE49-F238E27FC236}">
                <a16:creationId xmlns:a16="http://schemas.microsoft.com/office/drawing/2014/main" id="{5C67DE90-9405-8604-D6F7-9CB52B60C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056" y="3595397"/>
            <a:ext cx="3748757" cy="3179443"/>
          </a:xfrm>
          <a:prstGeom prst="rect">
            <a:avLst/>
          </a:prstGeom>
        </p:spPr>
      </p:pic>
      <p:sp>
        <p:nvSpPr>
          <p:cNvPr id="3" name="Pladsholder til tekst 2">
            <a:extLst>
              <a:ext uri="{FF2B5EF4-FFF2-40B4-BE49-F238E27FC236}">
                <a16:creationId xmlns:a16="http://schemas.microsoft.com/office/drawing/2014/main" id="{B15C3BD0-668C-428A-A359-E573DF4A388E}"/>
              </a:ext>
            </a:extLst>
          </p:cNvPr>
          <p:cNvSpPr>
            <a:spLocks noGrp="1"/>
          </p:cNvSpPr>
          <p:nvPr>
            <p:ph type="body" sz="quarter" idx="10"/>
          </p:nvPr>
        </p:nvSpPr>
        <p:spPr/>
        <p:txBody>
          <a:bodyPr/>
          <a:lstStyle/>
          <a:p>
            <a:r>
              <a:rPr lang="da-DK" dirty="0"/>
              <a:t>Mig og mit rod</a:t>
            </a:r>
          </a:p>
        </p:txBody>
      </p:sp>
      <p:pic>
        <p:nvPicPr>
          <p:cNvPr id="4" name="Billede 3">
            <a:extLst>
              <a:ext uri="{FF2B5EF4-FFF2-40B4-BE49-F238E27FC236}">
                <a16:creationId xmlns:a16="http://schemas.microsoft.com/office/drawing/2014/main" id="{3BE2EBE3-AE6E-0AC5-EBAA-5E86392A28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0" t="7301" r="8389" b="9169"/>
          <a:stretch/>
        </p:blipFill>
        <p:spPr>
          <a:xfrm>
            <a:off x="8640000" y="540000"/>
            <a:ext cx="2187388" cy="2187388"/>
          </a:xfrm>
          <a:prstGeom prst="rect">
            <a:avLst/>
          </a:prstGeom>
        </p:spPr>
      </p:pic>
      <p:sp>
        <p:nvSpPr>
          <p:cNvPr id="7" name="Pladsholder til indhold 1">
            <a:extLst>
              <a:ext uri="{FF2B5EF4-FFF2-40B4-BE49-F238E27FC236}">
                <a16:creationId xmlns:a16="http://schemas.microsoft.com/office/drawing/2014/main" id="{9CCF3CD7-4E68-7375-D588-1A3C7F852BB2}"/>
              </a:ext>
            </a:extLst>
          </p:cNvPr>
          <p:cNvSpPr txBox="1">
            <a:spLocks/>
          </p:cNvSpPr>
          <p:nvPr/>
        </p:nvSpPr>
        <p:spPr>
          <a:xfrm>
            <a:off x="657819" y="1371600"/>
            <a:ext cx="7809346" cy="4273479"/>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R="0" algn="l" rtl="0"/>
            <a:r>
              <a:rPr lang="da-DK" sz="1800" b="1" i="0" u="none" strike="noStrike" dirty="0">
                <a:solidFill>
                  <a:srgbClr val="000000"/>
                </a:solidFill>
                <a:latin typeface="+mn-lt"/>
              </a:rPr>
              <a:t>Mathilde har mange ting på sit værelse. De fleste ting, har deres egen plads i skabet, reolen og kommoden, men nogle ting roder næsten altid. Idrætstasken, biblioteksbøger og andre småting, som Mathilde tit bruger i løbet af ugen, ender ofte på gulvet i hjørnet eller i en rodebunke på skrivebordet. Mathilde har lagt mærke til, at det også tit er sådan hjemme hos sine venner.</a:t>
            </a:r>
          </a:p>
          <a:p>
            <a:pPr marR="0" algn="l" rtl="0"/>
            <a:r>
              <a:rPr lang="da-DK" sz="1800" b="1" i="0" u="none" strike="noStrike" dirty="0">
                <a:solidFill>
                  <a:srgbClr val="000000"/>
                </a:solidFill>
                <a:latin typeface="+mn-lt"/>
              </a:rPr>
              <a:t>Kan man gøre noget smart, så tingene er nemmere at rydde væk, og samtidigt er nemme at få fat på igen?</a:t>
            </a:r>
          </a:p>
        </p:txBody>
      </p:sp>
      <p:pic>
        <p:nvPicPr>
          <p:cNvPr id="19" name="Billede 18">
            <a:extLst>
              <a:ext uri="{FF2B5EF4-FFF2-40B4-BE49-F238E27FC236}">
                <a16:creationId xmlns:a16="http://schemas.microsoft.com/office/drawing/2014/main" id="{3D5BBE85-5A34-A492-26E6-5988ED3B2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954" y="3311401"/>
            <a:ext cx="3907555" cy="3463439"/>
          </a:xfrm>
          <a:prstGeom prst="rect">
            <a:avLst/>
          </a:prstGeom>
        </p:spPr>
      </p:pic>
      <p:sp>
        <p:nvSpPr>
          <p:cNvPr id="18" name="Tekstfelt 17">
            <a:extLst>
              <a:ext uri="{FF2B5EF4-FFF2-40B4-BE49-F238E27FC236}">
                <a16:creationId xmlns:a16="http://schemas.microsoft.com/office/drawing/2014/main" id="{6B100648-9EED-5756-4284-69224834B4DD}"/>
              </a:ext>
            </a:extLst>
          </p:cNvPr>
          <p:cNvSpPr txBox="1"/>
          <p:nvPr/>
        </p:nvSpPr>
        <p:spPr>
          <a:xfrm>
            <a:off x="5413411" y="3508339"/>
            <a:ext cx="3600500" cy="2283120"/>
          </a:xfrm>
          <a:prstGeom prst="rect">
            <a:avLst/>
          </a:prstGeom>
          <a:noFill/>
        </p:spPr>
        <p:txBody>
          <a:bodyPr wrap="square" lIns="72000" tIns="36000" rtlCol="0">
            <a:spAutoFit/>
          </a:bodyPr>
          <a:lstStyle/>
          <a:p>
            <a:pPr>
              <a:lnSpc>
                <a:spcPts val="1800"/>
              </a:lnSpc>
            </a:pPr>
            <a:r>
              <a:rPr lang="da-DK" sz="1600" b="1" dirty="0"/>
              <a:t>UDFORDRING OG KRAV </a:t>
            </a:r>
          </a:p>
          <a:p>
            <a:pPr marR="0" algn="l" rtl="0"/>
            <a:r>
              <a:rPr lang="da-DK" sz="1600" b="0" i="0" u="none" strike="noStrike" dirty="0">
                <a:solidFill>
                  <a:srgbClr val="000000"/>
                </a:solidFill>
              </a:rPr>
              <a:t>I skal udvikle en prototype af en oprydningsmaskine som kan hjælpe med at rydde op på værelset – hurtigt og smart. </a:t>
            </a:r>
          </a:p>
          <a:p>
            <a:pPr marR="0" algn="l" rtl="0"/>
            <a:r>
              <a:rPr lang="da-DK" sz="1600" b="0" i="0" u="none" strike="noStrike" dirty="0">
                <a:solidFill>
                  <a:srgbClr val="000000"/>
                </a:solidFill>
              </a:rPr>
              <a:t>Der er ikke plads til tingene i skabet, på reolen eller i kommoden, men tænk på hvordan I kan udnytte pladsen i rummet smartere.</a:t>
            </a:r>
          </a:p>
        </p:txBody>
      </p:sp>
    </p:spTree>
    <p:extLst>
      <p:ext uri="{BB962C8B-B14F-4D97-AF65-F5344CB8AC3E}">
        <p14:creationId xmlns:p14="http://schemas.microsoft.com/office/powerpoint/2010/main" val="426658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F66242BD-279D-2BF9-32E5-0436C7BEA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953" y="2882857"/>
            <a:ext cx="2033709" cy="2877451"/>
          </a:xfrm>
          <a:prstGeom prst="rect">
            <a:avLst/>
          </a:prstGeom>
          <a:ln w="6350">
            <a:solidFill>
              <a:schemeClr val="tx1"/>
            </a:solidFill>
          </a:ln>
        </p:spPr>
      </p:pic>
      <p:pic>
        <p:nvPicPr>
          <p:cNvPr id="4" name="Billede 3">
            <a:extLst>
              <a:ext uri="{FF2B5EF4-FFF2-40B4-BE49-F238E27FC236}">
                <a16:creationId xmlns:a16="http://schemas.microsoft.com/office/drawing/2014/main" id="{6D524CBF-EB8E-F6E2-85A1-13F200F02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448" y="2533231"/>
            <a:ext cx="2033709" cy="2877451"/>
          </a:xfrm>
          <a:prstGeom prst="rect">
            <a:avLst/>
          </a:prstGeom>
          <a:ln w="6350">
            <a:solidFill>
              <a:schemeClr val="tx1"/>
            </a:solidFill>
          </a:ln>
        </p:spPr>
      </p:pic>
      <p:sp>
        <p:nvSpPr>
          <p:cNvPr id="3" name="Pladsholder til tekst 2">
            <a:extLst>
              <a:ext uri="{FF2B5EF4-FFF2-40B4-BE49-F238E27FC236}">
                <a16:creationId xmlns:a16="http://schemas.microsoft.com/office/drawing/2014/main" id="{80054C5F-ECDB-4030-8C00-B75A3BBDE584}"/>
              </a:ext>
            </a:extLst>
          </p:cNvPr>
          <p:cNvSpPr>
            <a:spLocks noGrp="1"/>
          </p:cNvSpPr>
          <p:nvPr>
            <p:ph type="body" sz="quarter" idx="10"/>
          </p:nvPr>
        </p:nvSpPr>
        <p:spPr/>
        <p:txBody>
          <a:bodyPr/>
          <a:lstStyle/>
          <a:p>
            <a:r>
              <a:rPr lang="da-DK" dirty="0"/>
              <a:t>Børneværelset </a:t>
            </a:r>
          </a:p>
          <a:p>
            <a:pPr>
              <a:spcBef>
                <a:spcPts val="0"/>
              </a:spcBef>
            </a:pPr>
            <a:r>
              <a:rPr lang="da-DK" sz="3200" b="1" dirty="0">
                <a:latin typeface="+mn-lt"/>
              </a:rPr>
              <a:t>- Undersøgelse 1</a:t>
            </a:r>
          </a:p>
        </p:txBody>
      </p:sp>
      <p:pic>
        <p:nvPicPr>
          <p:cNvPr id="5" name="Pladsholder til billede 14">
            <a:extLst>
              <a:ext uri="{FF2B5EF4-FFF2-40B4-BE49-F238E27FC236}">
                <a16:creationId xmlns:a16="http://schemas.microsoft.com/office/drawing/2014/main" id="{0626446C-A573-4769-A5CC-6837500778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000" y="540000"/>
            <a:ext cx="2196000" cy="2196000"/>
          </a:xfrm>
          <a:prstGeom prst="ellipse">
            <a:avLst/>
          </a:prstGeom>
        </p:spPr>
      </p:pic>
      <p:pic>
        <p:nvPicPr>
          <p:cNvPr id="20" name="Billede 19">
            <a:extLst>
              <a:ext uri="{FF2B5EF4-FFF2-40B4-BE49-F238E27FC236}">
                <a16:creationId xmlns:a16="http://schemas.microsoft.com/office/drawing/2014/main" id="{683067D1-770B-81D3-722B-AAD154C150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358" y="2184680"/>
            <a:ext cx="5933127" cy="3428771"/>
          </a:xfrm>
          <a:prstGeom prst="rect">
            <a:avLst/>
          </a:prstGeom>
        </p:spPr>
      </p:pic>
    </p:spTree>
    <p:extLst>
      <p:ext uri="{BB962C8B-B14F-4D97-AF65-F5344CB8AC3E}">
        <p14:creationId xmlns:p14="http://schemas.microsoft.com/office/powerpoint/2010/main" val="231494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p:txBody>
          <a:bodyPr/>
          <a:lstStyle/>
          <a:p>
            <a:r>
              <a:rPr lang="da-DK" dirty="0"/>
              <a:t>Timeout</a:t>
            </a:r>
          </a:p>
        </p:txBody>
      </p:sp>
      <p:pic>
        <p:nvPicPr>
          <p:cNvPr id="5" name="Billede 4">
            <a:extLst>
              <a:ext uri="{FF2B5EF4-FFF2-40B4-BE49-F238E27FC236}">
                <a16:creationId xmlns:a16="http://schemas.microsoft.com/office/drawing/2014/main" id="{E449A821-BCE9-FD66-1223-BB29406FE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640000" y="540000"/>
            <a:ext cx="2113035" cy="2113035"/>
          </a:xfrm>
          <a:prstGeom prst="rect">
            <a:avLst/>
          </a:prstGeom>
        </p:spPr>
      </p:pic>
      <p:pic>
        <p:nvPicPr>
          <p:cNvPr id="18" name="Pladsholder til indhold 17">
            <a:extLst>
              <a:ext uri="{FF2B5EF4-FFF2-40B4-BE49-F238E27FC236}">
                <a16:creationId xmlns:a16="http://schemas.microsoft.com/office/drawing/2014/main" id="{9264B2D8-F473-D545-52AB-1E7884346183}"/>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2726" t="16354" r="9767" b="14819"/>
          <a:stretch/>
        </p:blipFill>
        <p:spPr>
          <a:xfrm>
            <a:off x="672698" y="1146936"/>
            <a:ext cx="7449326" cy="5106496"/>
          </a:xfrm>
        </p:spPr>
      </p:pic>
    </p:spTree>
    <p:extLst>
      <p:ext uri="{BB962C8B-B14F-4D97-AF65-F5344CB8AC3E}">
        <p14:creationId xmlns:p14="http://schemas.microsoft.com/office/powerpoint/2010/main" val="223915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bord&#10;&#10;Automatisk genereret beskrivelse">
            <a:extLst>
              <a:ext uri="{FF2B5EF4-FFF2-40B4-BE49-F238E27FC236}">
                <a16:creationId xmlns:a16="http://schemas.microsoft.com/office/drawing/2014/main" id="{FCC05FF0-8239-2214-6431-B63181B90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054" y="2891135"/>
            <a:ext cx="2033709" cy="2877451"/>
          </a:xfrm>
          <a:prstGeom prst="rect">
            <a:avLst/>
          </a:prstGeom>
          <a:ln w="6350">
            <a:solidFill>
              <a:schemeClr val="tx1"/>
            </a:solidFill>
          </a:ln>
        </p:spPr>
      </p:pic>
      <p:pic>
        <p:nvPicPr>
          <p:cNvPr id="6" name="Billede 5" descr="Et billede, der indeholder tekst&#10;&#10;Automatisk genereret beskrivelse">
            <a:extLst>
              <a:ext uri="{FF2B5EF4-FFF2-40B4-BE49-F238E27FC236}">
                <a16:creationId xmlns:a16="http://schemas.microsoft.com/office/drawing/2014/main" id="{1907A757-BE4D-0F55-1F51-C21707EA7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798" y="2507341"/>
            <a:ext cx="2033709" cy="2877451"/>
          </a:xfrm>
          <a:prstGeom prst="rect">
            <a:avLst/>
          </a:prstGeom>
          <a:ln w="6350">
            <a:solidFill>
              <a:schemeClr val="tx1"/>
            </a:solidFill>
          </a:ln>
        </p:spPr>
      </p:pic>
      <p:sp>
        <p:nvSpPr>
          <p:cNvPr id="2" name="Pladsholder til indhold 1">
            <a:extLst>
              <a:ext uri="{FF2B5EF4-FFF2-40B4-BE49-F238E27FC236}">
                <a16:creationId xmlns:a16="http://schemas.microsoft.com/office/drawing/2014/main" id="{1D3B3A25-46EA-4CEA-870E-5F48AF19CC9A}"/>
              </a:ext>
            </a:extLst>
          </p:cNvPr>
          <p:cNvSpPr>
            <a:spLocks noGrp="1"/>
          </p:cNvSpPr>
          <p:nvPr>
            <p:ph sz="half" idx="1"/>
          </p:nvPr>
        </p:nvSpPr>
        <p:spPr/>
        <p:txBody>
          <a:bodyPr/>
          <a:lstStyle/>
          <a:p>
            <a:endParaRPr lang="da-DK" dirty="0">
              <a:solidFill>
                <a:schemeClr val="tx1"/>
              </a:solidFill>
            </a:endParaRPr>
          </a:p>
          <a:p>
            <a:endParaRPr lang="da-DK" dirty="0">
              <a:solidFill>
                <a:schemeClr val="tx1"/>
              </a:solidFill>
            </a:endParaRPr>
          </a:p>
          <a:p>
            <a:endParaRPr lang="da-DK" dirty="0">
              <a:solidFill>
                <a:schemeClr val="tx1"/>
              </a:solidFill>
            </a:endParaRPr>
          </a:p>
        </p:txBody>
      </p:sp>
      <p:sp>
        <p:nvSpPr>
          <p:cNvPr id="3" name="Pladsholder til tekst 2">
            <a:extLst>
              <a:ext uri="{FF2B5EF4-FFF2-40B4-BE49-F238E27FC236}">
                <a16:creationId xmlns:a16="http://schemas.microsoft.com/office/drawing/2014/main" id="{9A006BC5-763B-4909-8AF9-067DD751ED4E}"/>
              </a:ext>
            </a:extLst>
          </p:cNvPr>
          <p:cNvSpPr>
            <a:spLocks noGrp="1"/>
          </p:cNvSpPr>
          <p:nvPr>
            <p:ph type="body" sz="quarter" idx="10"/>
          </p:nvPr>
        </p:nvSpPr>
        <p:spPr/>
        <p:txBody>
          <a:bodyPr/>
          <a:lstStyle/>
          <a:p>
            <a:r>
              <a:rPr lang="da-DK" dirty="0"/>
              <a:t>Hvordan virker en talje </a:t>
            </a:r>
          </a:p>
          <a:p>
            <a:pPr>
              <a:spcBef>
                <a:spcPts val="0"/>
              </a:spcBef>
            </a:pPr>
            <a:r>
              <a:rPr lang="da-DK" sz="3200" b="1" dirty="0">
                <a:latin typeface="+mn-lt"/>
              </a:rPr>
              <a:t>- Undersøgelse 2</a:t>
            </a:r>
          </a:p>
        </p:txBody>
      </p:sp>
      <p:pic>
        <p:nvPicPr>
          <p:cNvPr id="5" name="Pladsholder til billede 14">
            <a:extLst>
              <a:ext uri="{FF2B5EF4-FFF2-40B4-BE49-F238E27FC236}">
                <a16:creationId xmlns:a16="http://schemas.microsoft.com/office/drawing/2014/main" id="{7CC6260B-6B5F-0DFD-1A99-B66E4EC51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000" y="540000"/>
            <a:ext cx="2196000" cy="2196000"/>
          </a:xfrm>
          <a:prstGeom prst="ellipse">
            <a:avLst/>
          </a:prstGeom>
        </p:spPr>
      </p:pic>
      <p:pic>
        <p:nvPicPr>
          <p:cNvPr id="10" name="Billede 9">
            <a:extLst>
              <a:ext uri="{FF2B5EF4-FFF2-40B4-BE49-F238E27FC236}">
                <a16:creationId xmlns:a16="http://schemas.microsoft.com/office/drawing/2014/main" id="{9324FFC3-004F-B1DD-126D-F79E5C177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661" y="2891135"/>
            <a:ext cx="4860507" cy="3832788"/>
          </a:xfrm>
          <a:prstGeom prst="rect">
            <a:avLst/>
          </a:prstGeom>
        </p:spPr>
      </p:pic>
      <p:grpSp>
        <p:nvGrpSpPr>
          <p:cNvPr id="16" name="Gruppe 15">
            <a:extLst>
              <a:ext uri="{FF2B5EF4-FFF2-40B4-BE49-F238E27FC236}">
                <a16:creationId xmlns:a16="http://schemas.microsoft.com/office/drawing/2014/main" id="{85E223E5-3E35-81C6-7E89-F35F251B2B5B}"/>
              </a:ext>
            </a:extLst>
          </p:cNvPr>
          <p:cNvGrpSpPr/>
          <p:nvPr/>
        </p:nvGrpSpPr>
        <p:grpSpPr>
          <a:xfrm>
            <a:off x="4227616" y="1488850"/>
            <a:ext cx="3015554" cy="3381883"/>
            <a:chOff x="3242719" y="1783388"/>
            <a:chExt cx="2384267" cy="2673907"/>
          </a:xfrm>
        </p:grpSpPr>
        <p:pic>
          <p:nvPicPr>
            <p:cNvPr id="13" name="Billede 12" descr="Et billede, der indeholder tekst&#10;&#10;Automatisk genereret beskrivelse">
              <a:extLst>
                <a:ext uri="{FF2B5EF4-FFF2-40B4-BE49-F238E27FC236}">
                  <a16:creationId xmlns:a16="http://schemas.microsoft.com/office/drawing/2014/main" id="{1DC97999-1187-B93E-C750-A7287B2CD9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1541" t="22621" r="8176" b="44731"/>
            <a:stretch/>
          </p:blipFill>
          <p:spPr>
            <a:xfrm>
              <a:off x="3294530" y="1783388"/>
              <a:ext cx="2332456" cy="2673907"/>
            </a:xfrm>
            <a:prstGeom prst="rect">
              <a:avLst/>
            </a:prstGeom>
            <a:ln w="6350">
              <a:noFill/>
            </a:ln>
          </p:spPr>
        </p:pic>
        <p:sp>
          <p:nvSpPr>
            <p:cNvPr id="14" name="Rektangel 13">
              <a:extLst>
                <a:ext uri="{FF2B5EF4-FFF2-40B4-BE49-F238E27FC236}">
                  <a16:creationId xmlns:a16="http://schemas.microsoft.com/office/drawing/2014/main" id="{2D1174B7-FBD6-F359-E5D6-213BE4301AE8}"/>
                </a:ext>
              </a:extLst>
            </p:cNvPr>
            <p:cNvSpPr/>
            <p:nvPr/>
          </p:nvSpPr>
          <p:spPr>
            <a:xfrm>
              <a:off x="3242719" y="1783388"/>
              <a:ext cx="385482" cy="1748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067567154"/>
      </p:ext>
    </p:extLst>
  </p:cSld>
  <p:clrMapOvr>
    <a:masterClrMapping/>
  </p:clrMapOvr>
</p:sld>
</file>

<file path=ppt/theme/theme1.xml><?xml version="1.0" encoding="utf-8"?>
<a:theme xmlns:a="http://schemas.openxmlformats.org/drawingml/2006/main" name="Slutskilt-EIS">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6" ma:contentTypeDescription="Opret et nyt dokument." ma:contentTypeScope="" ma:versionID="2fa0c7cfe91f3d13e6c1052dfd556499">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a30b27ea4733757b1be6a7d8bb802f31"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Props1.xml><?xml version="1.0" encoding="utf-8"?>
<ds:datastoreItem xmlns:ds="http://schemas.openxmlformats.org/officeDocument/2006/customXml" ds:itemID="{E5B903B5-7819-48B3-BDE7-5A2A094A0464}">
  <ds:schemaRefs>
    <ds:schemaRef ds:uri="http://schemas.microsoft.com/sharepoint/v3/contenttype/forms"/>
  </ds:schemaRefs>
</ds:datastoreItem>
</file>

<file path=customXml/itemProps2.xml><?xml version="1.0" encoding="utf-8"?>
<ds:datastoreItem xmlns:ds="http://schemas.openxmlformats.org/officeDocument/2006/customXml" ds:itemID="{4F2CA4C6-B115-4632-9242-ACF6987F56C0}"/>
</file>

<file path=customXml/itemProps3.xml><?xml version="1.0" encoding="utf-8"?>
<ds:datastoreItem xmlns:ds="http://schemas.openxmlformats.org/officeDocument/2006/customXml" ds:itemID="{19861F33-8CF6-4C0E-845F-6B313744A3FF}">
  <ds:schemaRefs>
    <ds:schemaRef ds:uri="a182a518-1075-4414-b33f-9ae5c587f5b3"/>
    <ds:schemaRef ds:uri="c9556b18-80b3-495f-bf06-e7a3be196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Tema1</Template>
  <TotalTime>1754</TotalTime>
  <Words>1803</Words>
  <Application>Microsoft Office PowerPoint</Application>
  <PresentationFormat>Widescreen</PresentationFormat>
  <Paragraphs>171</Paragraphs>
  <Slides>19</Slides>
  <Notes>19</Notes>
  <HiddenSlides>0</HiddenSlides>
  <MMClips>3</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19</vt:i4>
      </vt:variant>
    </vt:vector>
  </HeadingPairs>
  <TitlesOfParts>
    <vt:vector size="28" baseType="lpstr">
      <vt:lpstr>Arial</vt:lpstr>
      <vt:lpstr>Rockwell</vt:lpstr>
      <vt:lpstr>Wingdings</vt:lpstr>
      <vt:lpstr>BetonEF-Bold</vt:lpstr>
      <vt:lpstr>BetonEF</vt:lpstr>
      <vt:lpstr>Calibri</vt:lpstr>
      <vt:lpstr>Trade Gothic</vt:lpstr>
      <vt:lpstr>Slutskilt-EIS</vt:lpstr>
      <vt:lpstr>Hvid baggrund lille hjørnelogo</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Nina Ahnstrøm</cp:lastModifiedBy>
  <cp:revision>26</cp:revision>
  <cp:lastPrinted>2013-03-20T07:57:09Z</cp:lastPrinted>
  <dcterms:created xsi:type="dcterms:W3CDTF">2013-03-25T08:44:40Z</dcterms:created>
  <dcterms:modified xsi:type="dcterms:W3CDTF">2022-08-18T07:32:55Z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