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 id="2147483703" r:id="rId5"/>
  </p:sldMasterIdLst>
  <p:notesMasterIdLst>
    <p:notesMasterId r:id="rId33"/>
  </p:notesMasterIdLst>
  <p:handoutMasterIdLst>
    <p:handoutMasterId r:id="rId34"/>
  </p:handoutMasterIdLst>
  <p:sldIdLst>
    <p:sldId id="393" r:id="rId6"/>
    <p:sldId id="256" r:id="rId7"/>
    <p:sldId id="403" r:id="rId8"/>
    <p:sldId id="405" r:id="rId9"/>
    <p:sldId id="408" r:id="rId10"/>
    <p:sldId id="407" r:id="rId11"/>
    <p:sldId id="385" r:id="rId12"/>
    <p:sldId id="387" r:id="rId13"/>
    <p:sldId id="412" r:id="rId14"/>
    <p:sldId id="410" r:id="rId15"/>
    <p:sldId id="411" r:id="rId16"/>
    <p:sldId id="417" r:id="rId17"/>
    <p:sldId id="369" r:id="rId18"/>
    <p:sldId id="397" r:id="rId19"/>
    <p:sldId id="416" r:id="rId20"/>
    <p:sldId id="391" r:id="rId21"/>
    <p:sldId id="400" r:id="rId22"/>
    <p:sldId id="396" r:id="rId23"/>
    <p:sldId id="394" r:id="rId24"/>
    <p:sldId id="357" r:id="rId25"/>
    <p:sldId id="401" r:id="rId26"/>
    <p:sldId id="402" r:id="rId27"/>
    <p:sldId id="413" r:id="rId28"/>
    <p:sldId id="392" r:id="rId29"/>
    <p:sldId id="414" r:id="rId30"/>
    <p:sldId id="415" r:id="rId31"/>
    <p:sldId id="372" r:id="rId3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91B804-7A31-24B9-36E9-E38BE1D9DA6F}" name="Mads Joakim Sørensen" initials="MS" userId="S::mjs@ida.dk::a2d29d7b-2479-413b-b200-36e082a0cde5" providerId="AD"/>
  <p188:author id="{1F24A105-1D6F-9B3F-4D00-A086F23B71A0}" name="Grethe Beiskjær Christensen" initials="GC" userId="S::grch_kp.dk#ext#@ingeniorforeningenidanmark.onmicrosoft.com::26baa408-83ee-4f0f-841d-9e611436b451" providerId="AD"/>
  <p188:author id="{CF7CE806-0963-2DBC-E70B-335A65C3EEFA}" name="Simon Olling Rebsdorf" initials="SOR" userId="S::sire@ida.dk::06600241-5632-4381-b3bb-10c115c77847" providerId="AD"/>
  <p188:author id="{297A754C-309A-4E09-17E1-326B851A7BFB}" name="Grethe Beiskjær Christensen" initials="GBC" userId="S::GRCH@kp.dk::ac968dc0-d650-4c8f-a12b-2eb66677bc88" providerId="AD"/>
  <p188:author id="{BEE736D4-FE1A-3550-0075-AD26250D0FD6}" name="Nina Ahnstrøm" initials="NA" userId="S::niah@ida.dk::09669543-dc8d-4c2d-b804-47fea416e5c0" providerId="AD"/>
  <p188:author id="{19E3AAD7-666B-84B7-BDF0-C568E8E75EB0}" name="Anne Dorte Spang-Thomsen" initials="ADST" userId="S::adt@ida.dk::ccdee058-c02e-43d1-89dc-2e19170d0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B5A"/>
    <a:srgbClr val="885ED7"/>
    <a:srgbClr val="BCCF00"/>
    <a:srgbClr val="37AFB5"/>
    <a:srgbClr val="000000"/>
    <a:srgbClr val="587F8A"/>
    <a:srgbClr val="E1E500"/>
    <a:srgbClr val="FFF10B"/>
    <a:srgbClr val="0C0B0B"/>
    <a:srgbClr val="F5E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5FAAE-36E2-4912-8A46-FE30E88D5C9B}" v="16" dt="2023-09-01T12:30:02.44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87516" autoAdjust="0"/>
  </p:normalViewPr>
  <p:slideViewPr>
    <p:cSldViewPr snapToGrid="0">
      <p:cViewPr varScale="1">
        <p:scale>
          <a:sx n="60" d="100"/>
          <a:sy n="60" d="100"/>
        </p:scale>
        <p:origin x="44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015" cy="496332"/>
          </a:xfrm>
          <a:prstGeom prst="rect">
            <a:avLst/>
          </a:prstGeom>
        </p:spPr>
        <p:txBody>
          <a:bodyPr vert="horz" lIns="92409" tIns="46205" rIns="92409" bIns="46205" rtlCol="0"/>
          <a:lstStyle>
            <a:lvl1pPr algn="l">
              <a:defRPr sz="1200"/>
            </a:lvl1pPr>
          </a:lstStyle>
          <a:p>
            <a:endParaRPr lang="da-DK"/>
          </a:p>
        </p:txBody>
      </p:sp>
      <p:sp>
        <p:nvSpPr>
          <p:cNvPr id="3" name="Pladsholder til dato 2"/>
          <p:cNvSpPr>
            <a:spLocks noGrp="1"/>
          </p:cNvSpPr>
          <p:nvPr>
            <p:ph type="dt" sz="quarter" idx="1"/>
          </p:nvPr>
        </p:nvSpPr>
        <p:spPr>
          <a:xfrm>
            <a:off x="3851051" y="0"/>
            <a:ext cx="2945015" cy="496332"/>
          </a:xfrm>
          <a:prstGeom prst="rect">
            <a:avLst/>
          </a:prstGeom>
        </p:spPr>
        <p:txBody>
          <a:bodyPr vert="horz" lIns="92409" tIns="46205" rIns="92409" bIns="46205" rtlCol="0"/>
          <a:lstStyle>
            <a:lvl1pPr algn="r">
              <a:defRPr sz="1200"/>
            </a:lvl1pPr>
          </a:lstStyle>
          <a:p>
            <a:fld id="{36D9E1F0-0922-4A6F-9E1D-8352DAFCFDBB}" type="datetimeFigureOut">
              <a:rPr lang="da-DK" smtClean="0"/>
              <a:t>24-11-2023</a:t>
            </a:fld>
            <a:endParaRPr lang="da-DK"/>
          </a:p>
        </p:txBody>
      </p:sp>
      <p:sp>
        <p:nvSpPr>
          <p:cNvPr id="4" name="Pladsholder til sidefod 3"/>
          <p:cNvSpPr>
            <a:spLocks noGrp="1"/>
          </p:cNvSpPr>
          <p:nvPr>
            <p:ph type="ftr" sz="quarter" idx="2"/>
          </p:nvPr>
        </p:nvSpPr>
        <p:spPr>
          <a:xfrm>
            <a:off x="1" y="9428706"/>
            <a:ext cx="2945015" cy="496332"/>
          </a:xfrm>
          <a:prstGeom prst="rect">
            <a:avLst/>
          </a:prstGeom>
        </p:spPr>
        <p:txBody>
          <a:bodyPr vert="horz" lIns="92409" tIns="46205" rIns="92409" bIns="46205" rtlCol="0" anchor="b"/>
          <a:lstStyle>
            <a:lvl1pPr algn="l">
              <a:defRPr sz="1200"/>
            </a:lvl1pPr>
          </a:lstStyle>
          <a:p>
            <a:endParaRPr lang="da-DK"/>
          </a:p>
        </p:txBody>
      </p:sp>
      <p:sp>
        <p:nvSpPr>
          <p:cNvPr id="5" name="Pladsholder til diasnummer 4"/>
          <p:cNvSpPr>
            <a:spLocks noGrp="1"/>
          </p:cNvSpPr>
          <p:nvPr>
            <p:ph type="sldNum" sz="quarter" idx="3"/>
          </p:nvPr>
        </p:nvSpPr>
        <p:spPr>
          <a:xfrm>
            <a:off x="3851051" y="9428706"/>
            <a:ext cx="2945015" cy="496332"/>
          </a:xfrm>
          <a:prstGeom prst="rect">
            <a:avLst/>
          </a:prstGeom>
        </p:spPr>
        <p:txBody>
          <a:bodyPr vert="horz" lIns="92409" tIns="46205" rIns="92409" bIns="46205"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015" cy="497933"/>
          </a:xfrm>
          <a:prstGeom prst="rect">
            <a:avLst/>
          </a:prstGeom>
        </p:spPr>
        <p:txBody>
          <a:bodyPr vert="horz" lIns="92409" tIns="46205" rIns="92409" bIns="46205" rtlCol="0"/>
          <a:lstStyle>
            <a:lvl1pPr algn="l">
              <a:defRPr sz="1200"/>
            </a:lvl1pPr>
          </a:lstStyle>
          <a:p>
            <a:endParaRPr lang="da-DK"/>
          </a:p>
        </p:txBody>
      </p:sp>
      <p:sp>
        <p:nvSpPr>
          <p:cNvPr id="3" name="Pladsholder til dato 2"/>
          <p:cNvSpPr>
            <a:spLocks noGrp="1"/>
          </p:cNvSpPr>
          <p:nvPr>
            <p:ph type="dt" idx="1"/>
          </p:nvPr>
        </p:nvSpPr>
        <p:spPr>
          <a:xfrm>
            <a:off x="3851051" y="1"/>
            <a:ext cx="2945015" cy="497933"/>
          </a:xfrm>
          <a:prstGeom prst="rect">
            <a:avLst/>
          </a:prstGeom>
        </p:spPr>
        <p:txBody>
          <a:bodyPr vert="horz" lIns="92409" tIns="46205" rIns="92409" bIns="46205" rtlCol="0"/>
          <a:lstStyle>
            <a:lvl1pPr algn="r">
              <a:defRPr sz="1200"/>
            </a:lvl1pPr>
          </a:lstStyle>
          <a:p>
            <a:fld id="{2AA0685A-44E9-450F-A33D-20B6AAEC42FA}" type="datetimeFigureOut">
              <a:rPr lang="da-DK" smtClean="0"/>
              <a:t>24-11-2023</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2409" tIns="46205" rIns="92409" bIns="46205" rtlCol="0" anchor="ctr"/>
          <a:lstStyle/>
          <a:p>
            <a:endParaRPr lang="da-DK"/>
          </a:p>
        </p:txBody>
      </p:sp>
      <p:sp>
        <p:nvSpPr>
          <p:cNvPr id="5" name="Pladsholder til noter 4"/>
          <p:cNvSpPr>
            <a:spLocks noGrp="1"/>
          </p:cNvSpPr>
          <p:nvPr>
            <p:ph type="body" sz="quarter" idx="3"/>
          </p:nvPr>
        </p:nvSpPr>
        <p:spPr>
          <a:xfrm>
            <a:off x="679124" y="4777595"/>
            <a:ext cx="5439427" cy="3908214"/>
          </a:xfrm>
          <a:prstGeom prst="rect">
            <a:avLst/>
          </a:prstGeom>
        </p:spPr>
        <p:txBody>
          <a:bodyPr vert="horz" lIns="92409" tIns="46205" rIns="92409" bIns="46205" rtlCol="0"/>
          <a:lstStyle/>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Slidens formål </a:t>
            </a:r>
          </a:p>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Didaktiske overvejelser om brugen af slide</a:t>
            </a:r>
          </a:p>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Pointer, som er vigtige for elevernes proces senere. </a:t>
            </a:r>
          </a:p>
        </p:txBody>
      </p:sp>
      <p:sp>
        <p:nvSpPr>
          <p:cNvPr id="6" name="Pladsholder til sidefod 5"/>
          <p:cNvSpPr>
            <a:spLocks noGrp="1"/>
          </p:cNvSpPr>
          <p:nvPr>
            <p:ph type="ftr" sz="quarter" idx="4"/>
          </p:nvPr>
        </p:nvSpPr>
        <p:spPr>
          <a:xfrm>
            <a:off x="1" y="9428706"/>
            <a:ext cx="2945015" cy="497932"/>
          </a:xfrm>
          <a:prstGeom prst="rect">
            <a:avLst/>
          </a:prstGeom>
        </p:spPr>
        <p:txBody>
          <a:bodyPr vert="horz" lIns="92409" tIns="46205" rIns="92409" bIns="46205" rtlCol="0" anchor="b"/>
          <a:lstStyle>
            <a:lvl1pPr algn="l">
              <a:defRPr sz="1200"/>
            </a:lvl1pPr>
          </a:lstStyle>
          <a:p>
            <a:endParaRPr lang="da-DK"/>
          </a:p>
        </p:txBody>
      </p:sp>
      <p:sp>
        <p:nvSpPr>
          <p:cNvPr id="7" name="Pladsholder til slidenummer 6"/>
          <p:cNvSpPr>
            <a:spLocks noGrp="1"/>
          </p:cNvSpPr>
          <p:nvPr>
            <p:ph type="sldNum" sz="quarter" idx="5"/>
          </p:nvPr>
        </p:nvSpPr>
        <p:spPr>
          <a:xfrm>
            <a:off x="3851051" y="9428706"/>
            <a:ext cx="2945015" cy="497932"/>
          </a:xfrm>
          <a:prstGeom prst="rect">
            <a:avLst/>
          </a:prstGeom>
        </p:spPr>
        <p:txBody>
          <a:bodyPr vert="horz" lIns="92409" tIns="46205" rIns="92409" bIns="46205"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erginet.dk/el/gron-el/eldeklarationer/hvor-kommer-strommen-fr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lvl="1" indent="0">
              <a:buFont typeface="Courier New" panose="02070309020205020404" pitchFamily="49" charset="0"/>
              <a:buNone/>
            </a:pPr>
            <a:endParaRPr lang="da-DK"/>
          </a:p>
        </p:txBody>
      </p:sp>
      <p:sp>
        <p:nvSpPr>
          <p:cNvPr id="4" name="Pladsholder til slidenummer 3"/>
          <p:cNvSpPr>
            <a:spLocks noGrp="1"/>
          </p:cNvSpPr>
          <p:nvPr>
            <p:ph type="sldNum" sz="quarter" idx="5"/>
          </p:nvPr>
        </p:nvSpPr>
        <p:spPr/>
        <p:txBody>
          <a:bodyPr/>
          <a:lstStyle/>
          <a:p>
            <a:fld id="{B725D92C-AD5B-4FDC-BCE3-D62030172E04}" type="slidenum">
              <a:rPr lang="da-DK" smtClean="0"/>
              <a:t>2</a:t>
            </a:fld>
            <a:endParaRPr lang="da-DK"/>
          </a:p>
        </p:txBody>
      </p:sp>
    </p:spTree>
    <p:extLst>
      <p:ext uri="{BB962C8B-B14F-4D97-AF65-F5344CB8AC3E}">
        <p14:creationId xmlns:p14="http://schemas.microsoft.com/office/powerpoint/2010/main" val="252690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aktiviteten.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Tiden kan justeres, hvis der er behov for tilpasning. Brug evt. timetimer eller stopur fra computeren.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Alle i gruppens bidrag er vigtige.</a:t>
            </a:r>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414900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a:t>
            </a:r>
            <a:r>
              <a:rPr lang="da-DK" dirty="0" err="1"/>
              <a:t>Youtube</a:t>
            </a:r>
            <a:r>
              <a:rPr lang="da-DK" dirty="0"/>
              <a:t> (hvis afspilningen driller): https://youtu.be/ASPc3FfRulY </a:t>
            </a:r>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110133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Slidens formål:</a:t>
            </a:r>
            <a:br>
              <a:rPr lang="da-DK" sz="1800">
                <a:effectLst/>
                <a:latin typeface="Calibri" panose="020F0502020204030204" pitchFamily="34" charset="0"/>
                <a:ea typeface="Segoe UI" panose="020B0502040204020203" pitchFamily="34" charset="0"/>
              </a:rPr>
            </a:br>
            <a:r>
              <a:rPr lang="da-DK" sz="1800">
                <a:effectLst/>
                <a:latin typeface="Calibri" panose="020F0502020204030204" pitchFamily="34" charset="0"/>
                <a:ea typeface="Segoe UI" panose="020B0502040204020203" pitchFamily="34" charset="0"/>
              </a:rPr>
              <a:t>Der samles op på filmen, og udfordringen samt kravene for elevernes arbejde præciseres.  </a:t>
            </a:r>
            <a:br>
              <a:rPr lang="da-DK" sz="1800">
                <a:effectLst/>
                <a:latin typeface="Calibri" panose="020F0502020204030204" pitchFamily="34" charset="0"/>
                <a:ea typeface="Segoe UI" panose="020B0502040204020203" pitchFamily="34" charset="0"/>
              </a:rPr>
            </a:br>
            <a:endParaRPr lang="da-DK" sz="18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Didaktiske overvejelser om brugen af slide:</a:t>
            </a:r>
            <a:br>
              <a:rPr lang="da-DK" sz="1800">
                <a:effectLst/>
                <a:latin typeface="Calibri" panose="020F0502020204030204" pitchFamily="34" charset="0"/>
                <a:ea typeface="Segoe UI" panose="020B0502040204020203" pitchFamily="34" charset="0"/>
              </a:rPr>
            </a:br>
            <a:r>
              <a:rPr lang="da-DK" sz="1800">
                <a:effectLst/>
                <a:latin typeface="Calibri" panose="020F0502020204030204" pitchFamily="34" charset="0"/>
                <a:ea typeface="Segoe UI" panose="020B0502040204020203" pitchFamily="34" charset="0"/>
              </a:rPr>
              <a:t>Tal med eleverne om, hvad ord som fx prototype betyder. </a:t>
            </a:r>
            <a:br>
              <a:rPr lang="da-DK" sz="1800">
                <a:effectLst/>
                <a:latin typeface="Calibri" panose="020F0502020204030204" pitchFamily="34" charset="0"/>
                <a:ea typeface="Segoe UI" panose="020B0502040204020203" pitchFamily="34" charset="0"/>
              </a:rPr>
            </a:br>
            <a:endParaRPr lang="da-DK" sz="18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800">
                <a:effectLst/>
                <a:latin typeface="Calibri" panose="020F0502020204030204" pitchFamily="34" charset="0"/>
                <a:ea typeface="Segoe UI" panose="020B0502040204020203" pitchFamily="34" charset="0"/>
              </a:rPr>
              <a:t>Pointer, som er vigtige for elevernes proces senere. </a:t>
            </a:r>
            <a:br>
              <a:rPr lang="da-DK" sz="1800">
                <a:effectLst/>
                <a:latin typeface="Calibri" panose="020F0502020204030204" pitchFamily="34" charset="0"/>
                <a:ea typeface="Segoe UI" panose="020B0502040204020203" pitchFamily="34" charset="0"/>
              </a:rPr>
            </a:br>
            <a:r>
              <a:rPr lang="da-DK" sz="1800">
                <a:effectLst/>
                <a:latin typeface="Calibri" panose="020F0502020204030204" pitchFamily="34" charset="0"/>
                <a:ea typeface="Segoe UI" panose="020B0502040204020203" pitchFamily="34" charset="0"/>
              </a:rPr>
              <a:t>Udfordring og krav er væsentlige for elevernes arbejde, og der bør samles op og relateres tilbage til denne slide flere gange undervejs i forløbet. </a:t>
            </a:r>
          </a:p>
          <a:p>
            <a:pPr defTabSz="924093">
              <a:defRPr/>
            </a:pPr>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13</a:t>
            </a:fld>
            <a:endParaRPr lang="da-DK"/>
          </a:p>
        </p:txBody>
      </p:sp>
    </p:spTree>
    <p:extLst>
      <p:ext uri="{BB962C8B-B14F-4D97-AF65-F5344CB8AC3E}">
        <p14:creationId xmlns:p14="http://schemas.microsoft.com/office/powerpoint/2010/main" val="51643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elevaktivitet; klassen snakker fælles om dette samtalekort. Herefter trækker eleverne samtalekort og taler sammen om dem i grupper. Efterfølgende opsamling af samtalekortene.</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Solopvarmet vand kan bruges til mange forskellige formål.</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14</a:t>
            </a:fld>
            <a:endParaRPr lang="da-DK"/>
          </a:p>
        </p:txBody>
      </p:sp>
    </p:spTree>
    <p:extLst>
      <p:ext uri="{BB962C8B-B14F-4D97-AF65-F5344CB8AC3E}">
        <p14:creationId xmlns:p14="http://schemas.microsoft.com/office/powerpoint/2010/main" val="193897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Præsentation af elevark 1, Solen varmer. Delprocessen ‘Undersøge’ præsenteres.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Overvej, hvordan undersøgelserne bedst præsenteres for klassen. Se mere i forløbsgennemgangen i lærervejledningen.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-Farver har en betydning, sort papir bliver varmere end hvidt papir</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-Stanniol reflektere Solens stråling</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-Beholder med en større overflade bliver varmere</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16</a:t>
            </a:fld>
            <a:endParaRPr lang="da-DK"/>
          </a:p>
        </p:txBody>
      </p:sp>
    </p:spTree>
    <p:extLst>
      <p:ext uri="{BB962C8B-B14F-4D97-AF65-F5344CB8AC3E}">
        <p14:creationId xmlns:p14="http://schemas.microsoft.com/office/powerpoint/2010/main" val="1702563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opsamling af de tre undersøgelser.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Overvej, hvordan I bedst samler op på klassens fælles nye viden. Skriv evt. på tavlen eller direkte i slide.</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-Sort papir bliver varmere end hvidt papir</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-Stanniol reflekterer Solens stråling</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-Beholder med en større overflade bliver varmere</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17</a:t>
            </a:fld>
            <a:endParaRPr lang="da-DK"/>
          </a:p>
        </p:txBody>
      </p:sp>
    </p:spTree>
    <p:extLst>
      <p:ext uri="{BB962C8B-B14F-4D97-AF65-F5344CB8AC3E}">
        <p14:creationId xmlns:p14="http://schemas.microsoft.com/office/powerpoint/2010/main" val="110760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fælles demo-undersøgelse.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Varmt vand er lettere end koldt vand, og derfor vil det varme vand lægge sig oven på det kolde.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18</a:t>
            </a:fld>
            <a:endParaRPr lang="da-DK"/>
          </a:p>
        </p:txBody>
      </p:sp>
    </p:spTree>
    <p:extLst>
      <p:ext uri="{BB962C8B-B14F-4D97-AF65-F5344CB8AC3E}">
        <p14:creationId xmlns:p14="http://schemas.microsoft.com/office/powerpoint/2010/main" val="122972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elevernes arbejde med delprocesserne få ‘ideer’ og ‘konkretisere’.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Overvej om forslaget til idegenerering passer til klassen, tilpas gerne.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 </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Den første ide, er ikke altid den bedste. Sommetider kan flere ideer kombineres til en ny og endnu bedre ide. </a:t>
            </a:r>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19</a:t>
            </a:fld>
            <a:endParaRPr lang="da-DK"/>
          </a:p>
        </p:txBody>
      </p:sp>
    </p:spTree>
    <p:extLst>
      <p:ext uri="{BB962C8B-B14F-4D97-AF65-F5344CB8AC3E}">
        <p14:creationId xmlns:p14="http://schemas.microsoft.com/office/powerpoint/2010/main" val="1603946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Rammesætning af delprocesserne ‘konstruere’ og ‘forbedre’.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Elevark 4, Byg og gør bedre, bruges til at sikre dataopsamling og for at grupperne reflekterer over hvorvidt deres resultater levede op til kravene for prototypen.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Igangsæt elevark 5, for at udnytte ventetiden i mellem gruppernes afprøvninger.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20</a:t>
            </a:fld>
            <a:endParaRPr lang="da-DK"/>
          </a:p>
        </p:txBody>
      </p:sp>
    </p:spTree>
    <p:extLst>
      <p:ext uri="{BB962C8B-B14F-4D97-AF65-F5344CB8AC3E}">
        <p14:creationId xmlns:p14="http://schemas.microsoft.com/office/powerpoint/2010/main" val="282757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Rammesætning af elevark 5.</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Delprocessen ‘Undersøge’ genbesøges.</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Undersøgelsen synliggøre at vores position i forhold til Solen flytter sig i løbet af dagen, og derfor har det en betydning, hvordan prototypen placeres. Undersøgelsen synliggøre behovet for at prototypen kan indstilles efter Solens retning. </a:t>
            </a: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21</a:t>
            </a:fld>
            <a:endParaRPr lang="da-DK"/>
          </a:p>
        </p:txBody>
      </p:sp>
    </p:spTree>
    <p:extLst>
      <p:ext uri="{BB962C8B-B14F-4D97-AF65-F5344CB8AC3E}">
        <p14:creationId xmlns:p14="http://schemas.microsoft.com/office/powerpoint/2010/main" val="68871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 </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Præsentation af Solen som vedvarende energikilde, og udfordringen med at have teknologi der kan udnytte Solens energi.  </a:t>
            </a:r>
          </a:p>
          <a:p>
            <a:pPr marL="742950" lvl="1" indent="-285750">
              <a:buFont typeface="Courier New" panose="02070309020205020404" pitchFamily="49" charset="0"/>
              <a:buChar char="o"/>
            </a:pPr>
            <a:endParaRPr lang="da-DK" sz="1200" dirty="0">
              <a:effectLst/>
              <a:latin typeface="Calibri" panose="020F0502020204030204" pitchFamily="34" charset="0"/>
              <a:ea typeface="Segoe UI" panose="020B0502040204020203" pitchFamily="34" charset="0"/>
            </a:endParaRPr>
          </a:p>
          <a:p>
            <a:pPr marL="628650" lvl="1" indent="-171450" algn="l">
              <a:buFont typeface="Arial" panose="020B0604020202020204" pitchFamily="34" charset="0"/>
              <a:buChar char="•"/>
            </a:pPr>
            <a:r>
              <a:rPr lang="da-DK" sz="1600" dirty="0">
                <a:effectLst/>
                <a:latin typeface="Calibri" panose="020F0502020204030204" pitchFamily="34" charset="0"/>
                <a:ea typeface="Segoe UI" panose="020B0502040204020203" pitchFamily="34" charset="0"/>
              </a:rPr>
              <a:t>Didaktiske overvejelser om brugen af slide:</a:t>
            </a:r>
            <a:br>
              <a:rPr lang="da-DK" sz="1600" dirty="0">
                <a:effectLst/>
                <a:latin typeface="Calibri" panose="020F0502020204030204" pitchFamily="34" charset="0"/>
                <a:ea typeface="Segoe UI" panose="020B0502040204020203" pitchFamily="34" charset="0"/>
              </a:rPr>
            </a:br>
            <a:r>
              <a:rPr lang="da-DK" sz="2200" b="0" i="0" u="none" strike="noStrike" baseline="0" dirty="0">
                <a:latin typeface="WorkSans-Regular"/>
              </a:rPr>
              <a:t>Verdens energiforbrug er stigende, og det har som konsekvens, at der udledes en stigende mængde CO2 på verdensplan. CO2-udledningen stammer bl.a. fra afbrænding af fossile brændstoffer i forbindelse med </a:t>
            </a:r>
            <a:r>
              <a:rPr lang="da-DK" sz="2200" b="0" i="0" u="none" strike="noStrike" baseline="0" dirty="0" err="1">
                <a:latin typeface="WorkSans-Regular"/>
              </a:rPr>
              <a:t>el-produktion</a:t>
            </a:r>
            <a:r>
              <a:rPr lang="da-DK" sz="2200" b="0" i="0" u="none" strike="noStrike" baseline="0" dirty="0">
                <a:latin typeface="WorkSans-Regular"/>
              </a:rPr>
              <a:t> og transport, og den har som konsekvens, at den globale temperatur er stigende med alvorlige</a:t>
            </a:r>
          </a:p>
          <a:p>
            <a:pPr algn="l"/>
            <a:r>
              <a:rPr lang="da-DK" sz="1800" b="0" i="0" u="none" strike="noStrike" baseline="0" dirty="0">
                <a:latin typeface="WorkSans-Regular"/>
              </a:rPr>
              <a:t>konsekvenser for klima og natur. Der arbejdes derfor med at udvikle energiteknologi, der baserer sig på energikilder, der udleder mindre CO2, bl.a. ved at udnytte vedvarende energikilder som sol, vind og vand. I Danmark er teknologi til udnyttelse af vindenergi dominerende, mens potentialet for udnyttelse af Solens energi stadig er stort.</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Solen som energikilde har et enormt potentiale, men det kræver teknologi til at omdanne Solens energi. </a:t>
            </a:r>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2837745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Opsamling af elevark 5, Hvordan skal den vende?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Hvis man skal udnytte Solens energi bedst muligt, skal teknologien kunne tilpasse sig Solens placering på himlen.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22</a:t>
            </a:fld>
            <a:endParaRPr lang="da-DK"/>
          </a:p>
        </p:txBody>
      </p:sp>
    </p:spTree>
    <p:extLst>
      <p:ext uri="{BB962C8B-B14F-4D97-AF65-F5344CB8AC3E}">
        <p14:creationId xmlns:p14="http://schemas.microsoft.com/office/powerpoint/2010/main" val="154554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Understøtte elevernes videre proces med deres prototyper. Prototypen holdes op mod kravene, og delprocessen ‘Forbedre’ bliver central.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Eleverne skal ikke starte helt forfra med deres prototype, men arbejde videre på deres prototype og evt. ændre enkelte elementer.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Elevernes erfaringer fra test og dertilhørende forbedringer, skal indgå i elevernes afsluttende præsentation.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23</a:t>
            </a:fld>
            <a:endParaRPr lang="da-DK"/>
          </a:p>
        </p:txBody>
      </p:sp>
    </p:spTree>
    <p:extLst>
      <p:ext uri="{BB962C8B-B14F-4D97-AF65-F5344CB8AC3E}">
        <p14:creationId xmlns:p14="http://schemas.microsoft.com/office/powerpoint/2010/main" val="424954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Rammesætning af spørgsmål til gruppernes præsentation. Elevark 6, ‘Præsentation af jeres prototype’, supplerer denne aktivitet.</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Didaktiske overvejelser om brugen af slide: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Overvej, hvordan præsentation bedst tilrettelægges.</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Alles bidrag til præsentationen er vigtigt, og elevernes arbejdsproces frem mod den (eller næsten) færdige prototype tillægges værdi.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24</a:t>
            </a:fld>
            <a:endParaRPr lang="da-DK"/>
          </a:p>
        </p:txBody>
      </p:sp>
    </p:spTree>
    <p:extLst>
      <p:ext uri="{BB962C8B-B14F-4D97-AF65-F5344CB8AC3E}">
        <p14:creationId xmlns:p14="http://schemas.microsoft.com/office/powerpoint/2010/main" val="423866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Opsamling af elevernes præsentationer og mulighed for at indskrive resultater i et skema. (Skemaet bliver skrivebart, hvis man dobbeltklikker på det, uden at være i visningsformat). Klassesamtale om ligheder af funktioner i prototyperne, hvad vandet kan bruges til og hvordan elevernes prototyper kan gøre en forskel for klimaet.</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Vær opmærksom på, hvorvidt resultaterne kan sammenlignes. Afhænger af vandmængde, tid, starttemperatur. Sammenligning er ikke nødvendig for at samle op på elevernes erfaringer.</a:t>
            </a:r>
          </a:p>
          <a:p>
            <a:pPr marL="742950" lvl="1" indent="-285750">
              <a:buFont typeface="Courier New" panose="02070309020205020404" pitchFamily="49" charset="0"/>
              <a:buChar char="o"/>
            </a:pP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Tal afslutningsvis med eleverne om:</a:t>
            </a:r>
            <a:endParaRPr lang="da-DK" sz="1200">
              <a:ea typeface="Calibri"/>
              <a:cs typeface="Calibri"/>
            </a:endParaRPr>
          </a:p>
          <a:p>
            <a:r>
              <a:rPr lang="da-DK" sz="1200">
                <a:ea typeface="Calibri"/>
                <a:cs typeface="Calibri"/>
              </a:rPr>
              <a:t>	- er det muligt at sammenligne resultaterne?</a:t>
            </a:r>
          </a:p>
          <a:p>
            <a:r>
              <a:rPr lang="da-DK" sz="1200">
                <a:ea typeface="Calibri"/>
                <a:cs typeface="Calibri"/>
              </a:rPr>
              <a:t>	- hvad er fælles for de prototyper, der har en stor temperaturforskel?</a:t>
            </a:r>
          </a:p>
          <a:p>
            <a:r>
              <a:rPr lang="da-DK" sz="1200">
                <a:ea typeface="Calibri"/>
                <a:cs typeface="Calibri"/>
              </a:rPr>
              <a:t>	- hvor vil klassen helst bruge en teknologi, der kan opvarme vand med energi fra Solen?</a:t>
            </a:r>
          </a:p>
          <a:p>
            <a:r>
              <a:rPr lang="da-DK" sz="1200">
                <a:ea typeface="Calibri"/>
                <a:cs typeface="Calibri"/>
              </a:rPr>
              <a:t>	- hvordan hjælper jeres teknologier ift. klimaet?</a:t>
            </a:r>
          </a:p>
          <a:p>
            <a:pPr marL="457200" lvl="1" indent="0">
              <a:buFont typeface="Courier New" panose="02070309020205020404" pitchFamily="49" charset="0"/>
              <a:buNone/>
            </a:pPr>
            <a:br>
              <a:rPr lang="da-DK" sz="1200">
                <a:effectLst/>
                <a:latin typeface="Calibri" panose="020F0502020204030204" pitchFamily="34" charset="0"/>
                <a:ea typeface="Segoe UI" panose="020B0502040204020203" pitchFamily="34" charset="0"/>
              </a:rPr>
            </a:b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endParaRPr lang="da-DK"/>
          </a:p>
        </p:txBody>
      </p:sp>
      <p:sp>
        <p:nvSpPr>
          <p:cNvPr id="4" name="Pladsholder til slidenummer 3"/>
          <p:cNvSpPr>
            <a:spLocks noGrp="1"/>
          </p:cNvSpPr>
          <p:nvPr>
            <p:ph type="sldNum" sz="quarter" idx="5"/>
          </p:nvPr>
        </p:nvSpPr>
        <p:spPr/>
        <p:txBody>
          <a:bodyPr/>
          <a:lstStyle/>
          <a:p>
            <a:fld id="{C5914F7A-5C4A-43D7-AFB0-6E15F159EB28}" type="slidenum">
              <a:rPr lang="da-DK" smtClean="0"/>
              <a:t>25</a:t>
            </a:fld>
            <a:endParaRPr lang="da-DK"/>
          </a:p>
        </p:txBody>
      </p:sp>
    </p:spTree>
    <p:extLst>
      <p:ext uri="{BB962C8B-B14F-4D97-AF65-F5344CB8AC3E}">
        <p14:creationId xmlns:p14="http://schemas.microsoft.com/office/powerpoint/2010/main" val="3706548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Understøtter en klassesamtale om, hvordan engineering designprocessen har været brugt undervejs i forløbet.</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Didaktiske overvejelser om brugen af slide: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Spørg fx ind til hvilke delprocesser, der har været svære, spændende, udfordrende. Eller lad grupperne beskrive deres vej igennem designprocessen. Delprocessen ‘Forbedre’ har været i særligt fokus i dette forløb, spørg nysgerrigt ind til gruppernes løbende justeringer og forbedringer og hjælp eleverne til at forstå, at de kunne bruge deres erfaringer til systematiske forbedringer af deres løsninger. </a:t>
            </a:r>
            <a:br>
              <a:rPr lang="da-DK" sz="1200" b="1" dirty="0">
                <a:effectLst/>
                <a:latin typeface="Calibri" panose="020F0502020204030204" pitchFamily="34" charset="0"/>
                <a:ea typeface="Segoe UI" panose="020B0502040204020203" pitchFamily="34" charset="0"/>
              </a:rPr>
            </a:br>
            <a:endParaRPr lang="da-DK" sz="1200" b="1"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Når man arbejder ud fra engineering designprocessen med en autentisk problemstilling, findes der ikke én rigtig løsning.</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26</a:t>
            </a:fld>
            <a:endParaRPr lang="da-DK"/>
          </a:p>
        </p:txBody>
      </p:sp>
    </p:spTree>
    <p:extLst>
      <p:ext uri="{BB962C8B-B14F-4D97-AF65-F5344CB8AC3E}">
        <p14:creationId xmlns:p14="http://schemas.microsoft.com/office/powerpoint/2010/main" val="2742984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27</a:t>
            </a:fld>
            <a:endParaRPr lang="da-DK"/>
          </a:p>
        </p:txBody>
      </p:sp>
    </p:spTree>
    <p:extLst>
      <p:ext uri="{BB962C8B-B14F-4D97-AF65-F5344CB8AC3E}">
        <p14:creationId xmlns:p14="http://schemas.microsoft.com/office/powerpoint/2010/main" val="177575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Hvor kommer energi fra? Fossile bændsler overfor vedvarende energikilder.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Udvikling mod brug af vedvarende energikilder kræver udvikling af teknologi.</a:t>
            </a:r>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31904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 </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Klassesamtale om hvor energien kommer fra i Danmark for at synliggøre, at solenergi ikke bliver udnyttet i særlig høj grad.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200" dirty="0">
                <a:effectLst/>
                <a:latin typeface="Calibri" panose="020F0502020204030204" pitchFamily="34" charset="0"/>
                <a:ea typeface="Segoe UI" panose="020B0502040204020203" pitchFamily="34" charset="0"/>
              </a:rPr>
              <a:t>Didaktiske overvejelser om brugen af slide:</a:t>
            </a:r>
            <a:br>
              <a:rPr lang="da-DK" sz="1200" dirty="0">
                <a:effectLst/>
                <a:latin typeface="Calibri" panose="020F0502020204030204" pitchFamily="34" charset="0"/>
                <a:ea typeface="Segoe UI" panose="020B0502040204020203" pitchFamily="34" charset="0"/>
              </a:rPr>
            </a:br>
            <a:r>
              <a:rPr lang="en-US" sz="1200" dirty="0"/>
              <a:t>Som det </a:t>
            </a:r>
            <a:r>
              <a:rPr lang="en-US" sz="1200" dirty="0" err="1"/>
              <a:t>fremgår</a:t>
            </a:r>
            <a:r>
              <a:rPr lang="en-US" sz="1200" dirty="0"/>
              <a:t> </a:t>
            </a:r>
            <a:r>
              <a:rPr lang="en-US" sz="1200" dirty="0" err="1"/>
              <a:t>af</a:t>
            </a:r>
            <a:r>
              <a:rPr lang="en-US" sz="1200" dirty="0"/>
              <a:t> </a:t>
            </a:r>
            <a:r>
              <a:rPr lang="en-US" sz="1200" dirty="0" err="1"/>
              <a:t>materialet</a:t>
            </a:r>
            <a:r>
              <a:rPr lang="en-US" sz="1200" dirty="0"/>
              <a:t> </a:t>
            </a:r>
            <a:r>
              <a:rPr lang="en-US" sz="1200" dirty="0" err="1"/>
              <a:t>fra</a:t>
            </a:r>
            <a:r>
              <a:rPr lang="en-US" sz="1200" dirty="0"/>
              <a:t> Energinet (se </a:t>
            </a:r>
            <a:r>
              <a:rPr lang="en-US" sz="1200" dirty="0" err="1"/>
              <a:t>kilde</a:t>
            </a:r>
            <a:r>
              <a:rPr lang="en-US" sz="1200" dirty="0"/>
              <a:t> </a:t>
            </a:r>
            <a:r>
              <a:rPr lang="en-US" sz="1200" dirty="0" err="1"/>
              <a:t>nedenfor</a:t>
            </a:r>
            <a:r>
              <a:rPr lang="en-US" sz="1200" dirty="0"/>
              <a:t>) er </a:t>
            </a:r>
            <a:r>
              <a:rPr lang="en-US" sz="1200" dirty="0" err="1"/>
              <a:t>energien</a:t>
            </a:r>
            <a:r>
              <a:rPr lang="en-US" sz="1200" dirty="0"/>
              <a:t> her </a:t>
            </a:r>
            <a:r>
              <a:rPr lang="en-US" sz="1200" dirty="0" err="1"/>
              <a:t>forstået</a:t>
            </a:r>
            <a:r>
              <a:rPr lang="en-US" sz="1200" dirty="0"/>
              <a:t> </a:t>
            </a:r>
            <a:r>
              <a:rPr lang="en-US" sz="1200" dirty="0" err="1"/>
              <a:t>som</a:t>
            </a:r>
            <a:r>
              <a:rPr lang="en-US" sz="1200" dirty="0"/>
              <a:t> </a:t>
            </a:r>
            <a:r>
              <a:rPr lang="en-US" sz="1200" dirty="0" err="1"/>
              <a:t>kilowatttimer</a:t>
            </a:r>
            <a:r>
              <a:rPr lang="en-US" sz="1200" dirty="0"/>
              <a:t>, </a:t>
            </a:r>
            <a:r>
              <a:rPr lang="en-US" sz="1200" dirty="0" err="1"/>
              <a:t>altså</a:t>
            </a:r>
            <a:r>
              <a:rPr lang="en-US" sz="1200" dirty="0"/>
              <a:t> </a:t>
            </a:r>
            <a:r>
              <a:rPr lang="en-US" sz="1200" dirty="0" err="1"/>
              <a:t>strømforbrug</a:t>
            </a:r>
            <a:r>
              <a:rPr lang="en-US" sz="1200" dirty="0"/>
              <a:t>. For </a:t>
            </a:r>
            <a:r>
              <a:rPr lang="en-US" sz="1200" dirty="0" err="1"/>
              <a:t>ikke</a:t>
            </a:r>
            <a:r>
              <a:rPr lang="en-US" sz="1200" dirty="0"/>
              <a:t> at </a:t>
            </a:r>
            <a:r>
              <a:rPr lang="en-US" sz="1200" dirty="0" err="1"/>
              <a:t>komplicere</a:t>
            </a:r>
            <a:r>
              <a:rPr lang="en-US" sz="1200" dirty="0"/>
              <a:t> </a:t>
            </a:r>
            <a:r>
              <a:rPr lang="en-US" sz="1200" dirty="0" err="1"/>
              <a:t>energibegrebet</a:t>
            </a:r>
            <a:r>
              <a:rPr lang="en-US" sz="1200" dirty="0"/>
              <a:t> for </a:t>
            </a:r>
            <a:r>
              <a:rPr lang="en-US" sz="1200" dirty="0" err="1"/>
              <a:t>meget</a:t>
            </a:r>
            <a:r>
              <a:rPr lang="en-US" sz="1200" dirty="0"/>
              <a:t> for </a:t>
            </a:r>
            <a:r>
              <a:rPr lang="en-US" sz="1200" dirty="0" err="1"/>
              <a:t>målgruppen</a:t>
            </a:r>
            <a:r>
              <a:rPr lang="en-US" sz="1200" dirty="0"/>
              <a:t> taler vi her blot om </a:t>
            </a:r>
            <a:r>
              <a:rPr lang="en-US" sz="1200" dirty="0" err="1"/>
              <a:t>energi</a:t>
            </a:r>
            <a:r>
              <a:rPr lang="en-US" sz="1200" dirty="0"/>
              <a:t>. Tag </a:t>
            </a:r>
            <a:r>
              <a:rPr lang="en-US" sz="1200" dirty="0" err="1"/>
              <a:t>derfor</a:t>
            </a:r>
            <a:r>
              <a:rPr lang="en-US" sz="1200" dirty="0"/>
              <a:t> </a:t>
            </a:r>
            <a:r>
              <a:rPr lang="en-US" sz="1200" dirty="0" err="1"/>
              <a:t>procenttallene</a:t>
            </a:r>
            <a:r>
              <a:rPr lang="en-US" sz="1200" dirty="0"/>
              <a:t> med et </a:t>
            </a:r>
            <a:r>
              <a:rPr lang="en-US" sz="1200" dirty="0" err="1"/>
              <a:t>vist</a:t>
            </a:r>
            <a:r>
              <a:rPr lang="en-US" sz="1200" dirty="0"/>
              <a:t> </a:t>
            </a:r>
            <a:r>
              <a:rPr lang="en-US" sz="1200" dirty="0" err="1"/>
              <a:t>forbehold</a:t>
            </a:r>
            <a:r>
              <a:rPr lang="en-US" sz="1200" dirty="0"/>
              <a:t>, og </a:t>
            </a:r>
            <a:r>
              <a:rPr lang="en-US" sz="1200" dirty="0" err="1"/>
              <a:t>fokuser</a:t>
            </a:r>
            <a:r>
              <a:rPr lang="en-US" sz="1200" dirty="0"/>
              <a:t> </a:t>
            </a:r>
            <a:r>
              <a:rPr lang="en-US" sz="1200" dirty="0" err="1"/>
              <a:t>især</a:t>
            </a:r>
            <a:r>
              <a:rPr lang="en-US" sz="1200" dirty="0"/>
              <a:t> </a:t>
            </a:r>
            <a:r>
              <a:rPr lang="en-US" sz="1200" dirty="0" err="1"/>
              <a:t>på</a:t>
            </a:r>
            <a:r>
              <a:rPr lang="en-US" sz="1200" dirty="0"/>
              <a:t> det </a:t>
            </a:r>
            <a:r>
              <a:rPr lang="en-US" sz="1200" dirty="0" err="1"/>
              <a:t>gule</a:t>
            </a:r>
            <a:r>
              <a:rPr lang="en-US" sz="1200" dirty="0"/>
              <a:t> felt.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Der ligger et stort potentiale i at udnytte mere af Solens energi, nu hvor vi ved, at én solskinstime er nok til at dække hele verdens forbrug af energi i helt år. </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da-DK" sz="1200" dirty="0">
              <a:effectLst/>
              <a:latin typeface="Calibri" panose="020F0502020204030204" pitchFamily="34" charset="0"/>
              <a:ea typeface="Calibri"/>
              <a:cs typeface="Calibri"/>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600" dirty="0">
                <a:highlight>
                  <a:srgbClr val="FFFF00"/>
                </a:highlight>
                <a:ea typeface="Calibri"/>
                <a:cs typeface="Calibri"/>
              </a:rPr>
              <a:t>Kilde </a:t>
            </a:r>
            <a:r>
              <a:rPr lang="en-US" sz="1600" dirty="0" err="1">
                <a:highlight>
                  <a:srgbClr val="FFFF00"/>
                </a:highlight>
                <a:ea typeface="Calibri"/>
                <a:cs typeface="Calibri"/>
              </a:rPr>
              <a:t>til</a:t>
            </a:r>
            <a:r>
              <a:rPr lang="en-US" sz="1600" dirty="0">
                <a:highlight>
                  <a:srgbClr val="FFFF00"/>
                </a:highlight>
                <a:ea typeface="Calibri"/>
                <a:cs typeface="Calibri"/>
              </a:rPr>
              <a:t> </a:t>
            </a:r>
            <a:r>
              <a:rPr lang="en-US" sz="1600" dirty="0" err="1">
                <a:highlight>
                  <a:srgbClr val="FFFF00"/>
                </a:highlight>
                <a:ea typeface="Calibri"/>
                <a:cs typeface="Calibri"/>
              </a:rPr>
              <a:t>figur</a:t>
            </a:r>
            <a:r>
              <a:rPr lang="en-US" sz="1600" dirty="0">
                <a:highlight>
                  <a:srgbClr val="FFFF00"/>
                </a:highlight>
                <a:ea typeface="Calibri"/>
                <a:cs typeface="Calibri"/>
              </a:rPr>
              <a:t>: </a:t>
            </a:r>
            <a:r>
              <a:rPr lang="en-US" sz="1600" dirty="0">
                <a:highlight>
                  <a:srgbClr val="FFFF00"/>
                </a:highlight>
                <a:hlinkClick r:id="rId3"/>
              </a:rPr>
              <a:t>https://energinet.dk/el/gron-el/eldeklarationer/hvor-kommer-strommen-fra</a:t>
            </a:r>
            <a:r>
              <a:rPr lang="en-US" sz="1600" dirty="0">
                <a:hlinkClick r:id="rId3"/>
              </a:rPr>
              <a:t>/</a:t>
            </a:r>
            <a:r>
              <a:rPr lang="en-US" sz="1600" dirty="0"/>
              <a:t> </a:t>
            </a:r>
            <a:br>
              <a:rPr lang="en-US" sz="1600" dirty="0"/>
            </a:br>
            <a:endParaRPr lang="en-US" sz="1600" dirty="0"/>
          </a:p>
          <a:p>
            <a:pPr marL="742950" lvl="1" indent="-285750">
              <a:buFont typeface="Courier New" panose="02070309020205020404" pitchFamily="49" charset="0"/>
              <a:buChar char="o"/>
            </a:pPr>
            <a:endParaRPr lang="en-US" dirty="0"/>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424115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Understøtte klassesamle om teknologier til udnyttelse af Solens energi.</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Solfangere bruger Solens energi til opvarmning af vand. </a:t>
            </a:r>
            <a:br>
              <a:rPr lang="da-DK" sz="1200">
                <a:effectLst/>
                <a:latin typeface="Calibri" panose="020F0502020204030204" pitchFamily="34" charset="0"/>
                <a:ea typeface="Segoe UI" panose="020B0502040204020203" pitchFamily="34" charset="0"/>
              </a:rPr>
            </a:br>
            <a:r>
              <a:rPr lang="da-DK" sz="1200" err="1">
                <a:effectLst/>
                <a:latin typeface="Calibri" panose="020F0502020204030204" pitchFamily="34" charset="0"/>
                <a:ea typeface="Segoe UI" panose="020B0502040204020203" pitchFamily="34" charset="0"/>
              </a:rPr>
              <a:t>Solovn</a:t>
            </a:r>
            <a:r>
              <a:rPr lang="da-DK" sz="1200">
                <a:effectLst/>
                <a:latin typeface="Calibri" panose="020F0502020204030204" pitchFamily="34" charset="0"/>
                <a:ea typeface="Segoe UI" panose="020B0502040204020203" pitchFamily="34" charset="0"/>
              </a:rPr>
              <a:t> reflekterer Solens energi vha. store spejle (her er et foto af en simpel </a:t>
            </a:r>
            <a:r>
              <a:rPr lang="da-DK" sz="1200" err="1">
                <a:effectLst/>
                <a:latin typeface="Calibri" panose="020F0502020204030204" pitchFamily="34" charset="0"/>
                <a:ea typeface="Segoe UI" panose="020B0502040204020203" pitchFamily="34" charset="0"/>
              </a:rPr>
              <a:t>solovn</a:t>
            </a:r>
            <a:r>
              <a:rPr lang="da-DK" sz="1200">
                <a:effectLst/>
                <a:latin typeface="Calibri" panose="020F0502020204030204" pitchFamily="34" charset="0"/>
                <a:ea typeface="Segoe UI" panose="020B0502040204020203" pitchFamily="34" charset="0"/>
              </a:rPr>
              <a:t> fravalgt for at undgå, at eleverne kopierer ideen i deres egen prototype).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Soltårn, spejle reflekterer, energien opbevares i salt i det høje tårn eller varme vand op til damp, så der genereres elektricitet.</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Solceller og solfangere ligner meget hinanden. I dag bliver der i Danmark primært investeret i solceller, da det energieffektivt bedst kan betale sig, men solfangere ses stadig og kan bruges til mindre formål. </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Mange elever vil kende hustage med solceller på, så når klassen samtaler om elevernes forståelse er her en god mulighed for at lære eleverne at skelne mellem solceller og solfangere.</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Udvikling af ny teknologi er central i en bæredygtighedskontekst. </a:t>
            </a:r>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256153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Slidens formål:</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Videoen præsenterer engineering designprocessen som en generel arbejdsmetode for eleverne.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https://youtu.be</a:t>
            </a:r>
            <a:r>
              <a:rPr lang="da-DK" sz="1200">
                <a:effectLst/>
                <a:latin typeface="Calibri" panose="020F0502020204030204" pitchFamily="34" charset="0"/>
                <a:ea typeface="Segoe UI" panose="020B0502040204020203" pitchFamily="34" charset="0"/>
              </a:rPr>
              <a:t>/GyvUSLQeV7s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Didaktiske overvejelser om brugen af slide: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Saml op på videoen efterfølgende med næste slide. </a:t>
            </a:r>
            <a:br>
              <a:rPr lang="da-DK" sz="1200" dirty="0">
                <a:effectLst/>
                <a:latin typeface="Calibri" panose="020F0502020204030204" pitchFamily="34" charset="0"/>
                <a:ea typeface="Segoe UI" panose="020B0502040204020203" pitchFamily="34" charset="0"/>
              </a:rPr>
            </a:br>
            <a:endParaRPr lang="da-DK" sz="1200" dirty="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dirty="0">
                <a:effectLst/>
                <a:latin typeface="Calibri" panose="020F0502020204030204" pitchFamily="34" charset="0"/>
                <a:ea typeface="Segoe UI" panose="020B0502040204020203" pitchFamily="34" charset="0"/>
              </a:rPr>
              <a:t>Pointer, som er vigtige for elevernes proces senere:</a:t>
            </a:r>
            <a:br>
              <a:rPr lang="da-DK" sz="1200" dirty="0">
                <a:effectLst/>
                <a:latin typeface="Calibri" panose="020F0502020204030204" pitchFamily="34" charset="0"/>
                <a:ea typeface="Segoe UI" panose="020B0502040204020203" pitchFamily="34" charset="0"/>
              </a:rPr>
            </a:br>
            <a:r>
              <a:rPr lang="da-DK" sz="1200" dirty="0">
                <a:effectLst/>
                <a:latin typeface="Calibri" panose="020F0502020204030204" pitchFamily="34" charset="0"/>
                <a:ea typeface="Segoe UI" panose="020B0502040204020203" pitchFamily="34" charset="0"/>
              </a:rPr>
              <a:t>Eleverne skal selv arbejde med at konstruere en prototype på en autentiske problemstilling.</a:t>
            </a: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234953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 </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Opsamling af engineering designprocessen. </a:t>
            </a:r>
          </a:p>
          <a:p>
            <a:pPr marL="742950" lvl="1" indent="-285750">
              <a:buFont typeface="Courier New" panose="02070309020205020404" pitchFamily="49" charset="0"/>
              <a:buChar char="o"/>
            </a:pP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Fortæl eleverne, at de skal arbejde med alle syv delprocesser undervejs i forløbet ‘Fang Solens energi’, og ikonerne vil hjælpe med at synliggøre hvor de er henne i processen.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 </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Alle delprocesser er vigtige, når man arbejder med engineering. </a:t>
            </a:r>
          </a:p>
          <a:p>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327274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Elevaktivitet igangsættes. Delproces ‘Forstå udfordringen’.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Husk at rammesætte hvor eleverne skal gå hen, og hvor lang tid de skal mærke Solen. </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Pointer, som er vigtige for elevernes proces senere: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Elevernes subjektive erfaringer, danner grundlag for refleksion, der kan henvises tilbage til undervejs i forløbet. </a:t>
            </a:r>
            <a:endParaRPr lang="da-DK"/>
          </a:p>
          <a:p>
            <a:endParaRPr lang="da-DK"/>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309246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Slidens formål:</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Præsentation af elevaktivitet. Forslag til strukturering af opgaven findes på næste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Delproces ‘Forstå udfordringen’.</a:t>
            </a:r>
            <a:br>
              <a:rPr lang="da-DK" sz="1200">
                <a:effectLst/>
                <a:latin typeface="Calibri" panose="020F0502020204030204" pitchFamily="34" charset="0"/>
                <a:ea typeface="Segoe UI" panose="020B0502040204020203" pitchFamily="34" charset="0"/>
              </a:rPr>
            </a:br>
            <a:endParaRPr lang="da-DK" sz="1200">
              <a:effectLst/>
              <a:latin typeface="Calibri" panose="020F0502020204030204" pitchFamily="34" charset="0"/>
              <a:ea typeface="Segoe UI" panose="020B0502040204020203" pitchFamily="34" charset="0"/>
            </a:endParaRPr>
          </a:p>
          <a:p>
            <a:pPr marL="742950" lvl="1" indent="-285750">
              <a:buFont typeface="Courier New" panose="02070309020205020404" pitchFamily="49" charset="0"/>
              <a:buChar char="o"/>
            </a:pPr>
            <a:r>
              <a:rPr lang="da-DK" sz="1200">
                <a:effectLst/>
                <a:latin typeface="Calibri" panose="020F0502020204030204" pitchFamily="34" charset="0"/>
                <a:ea typeface="Segoe UI" panose="020B0502040204020203" pitchFamily="34" charset="0"/>
              </a:rPr>
              <a:t>Didaktiske overvejelser om brugen af slide:</a:t>
            </a:r>
            <a:br>
              <a:rPr lang="da-DK" sz="1200">
                <a:effectLst/>
                <a:latin typeface="Calibri" panose="020F0502020204030204" pitchFamily="34" charset="0"/>
                <a:ea typeface="Segoe UI" panose="020B0502040204020203" pitchFamily="34" charset="0"/>
              </a:rPr>
            </a:br>
            <a:r>
              <a:rPr lang="da-DK" sz="1200">
                <a:effectLst/>
                <a:latin typeface="Calibri" panose="020F0502020204030204" pitchFamily="34" charset="0"/>
                <a:ea typeface="Segoe UI" panose="020B0502040204020203" pitchFamily="34" charset="0"/>
              </a:rPr>
              <a:t>Eleverne kan med fordel inddeles i arbejdsgrupper, som bruges til resten af forløbet.</a:t>
            </a:r>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230351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utskilt-EI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42162D-9DB5-42E0-B758-D7381A780C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0" y="1016000"/>
            <a:ext cx="9144000" cy="4013200"/>
          </a:xfrm>
          <a:prstGeom prst="rect">
            <a:avLst/>
          </a:prstGeom>
        </p:spPr>
      </p:pic>
    </p:spTree>
    <p:extLst>
      <p:ext uri="{BB962C8B-B14F-4D97-AF65-F5344CB8AC3E}">
        <p14:creationId xmlns:p14="http://schemas.microsoft.com/office/powerpoint/2010/main" val="37824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IS-mørk-baggrund-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C778E86-E605-51BC-EDB5-D6DCACC9D9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35797" y="-35541"/>
            <a:ext cx="1963908" cy="2118954"/>
          </a:xfrm>
          <a:prstGeom prst="rect">
            <a:avLst/>
          </a:prstGeom>
        </p:spPr>
      </p:pic>
      <p:sp>
        <p:nvSpPr>
          <p:cNvPr id="4" name="Pladsholder til tekst 4">
            <a:extLst>
              <a:ext uri="{FF2B5EF4-FFF2-40B4-BE49-F238E27FC236}">
                <a16:creationId xmlns:a16="http://schemas.microsoft.com/office/drawing/2014/main" id="{9290E97A-12B7-B6D7-E692-B1AB2DDDDBFB}"/>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29F6BA1A-4858-D223-09C5-2285D9974C63}"/>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62110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EIS-mørk-baggrund-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ADF14C4-BABD-238B-B53D-016CE384DD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38250" y="0"/>
            <a:ext cx="1961454" cy="2009630"/>
          </a:xfrm>
          <a:prstGeom prst="rect">
            <a:avLst/>
          </a:prstGeom>
        </p:spPr>
      </p:pic>
      <p:sp>
        <p:nvSpPr>
          <p:cNvPr id="4" name="Pladsholder til tekst 4">
            <a:extLst>
              <a:ext uri="{FF2B5EF4-FFF2-40B4-BE49-F238E27FC236}">
                <a16:creationId xmlns:a16="http://schemas.microsoft.com/office/drawing/2014/main" id="{8FE19702-F520-B7B8-8587-54D8DD062BA3}"/>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462200B9-25F8-CB63-91EB-D0AE8A514928}"/>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90059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EIS-mørk-baggrund-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585358B-2C1F-B583-FE12-A5A57F81EB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91750" y="0"/>
            <a:ext cx="1907954" cy="1920509"/>
          </a:xfrm>
          <a:prstGeom prst="rect">
            <a:avLst/>
          </a:prstGeom>
        </p:spPr>
      </p:pic>
      <p:sp>
        <p:nvSpPr>
          <p:cNvPr id="4" name="Pladsholder til tekst 4">
            <a:extLst>
              <a:ext uri="{FF2B5EF4-FFF2-40B4-BE49-F238E27FC236}">
                <a16:creationId xmlns:a16="http://schemas.microsoft.com/office/drawing/2014/main" id="{BC4636B8-8D02-F8EC-FB58-190F07F560F4}"/>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6D5A1CF2-B5C0-439D-3CC6-0975055BD8B1}"/>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360270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S-mørk-baggrund-logo">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D38E61B-7051-7189-9E1D-98467BB889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35797" y="190499"/>
            <a:ext cx="1963907" cy="1666875"/>
          </a:xfrm>
          <a:prstGeom prst="rect">
            <a:avLst/>
          </a:prstGeom>
        </p:spPr>
      </p:pic>
      <p:sp>
        <p:nvSpPr>
          <p:cNvPr id="4" name="Pladsholder til tekst 4">
            <a:extLst>
              <a:ext uri="{FF2B5EF4-FFF2-40B4-BE49-F238E27FC236}">
                <a16:creationId xmlns:a16="http://schemas.microsoft.com/office/drawing/2014/main" id="{7716C02C-2EB6-B78F-DACF-48421A8C9F92}"/>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35040B11-BECF-5F25-3F5B-20CB1F716900}"/>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47041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EIS-mørk-baggrund-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6153741-E5E7-8A3D-2782-4BDAF208DE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35796" y="132372"/>
            <a:ext cx="1963907" cy="1783128"/>
          </a:xfrm>
          <a:prstGeom prst="rect">
            <a:avLst/>
          </a:prstGeom>
        </p:spPr>
      </p:pic>
      <p:sp>
        <p:nvSpPr>
          <p:cNvPr id="4" name="Pladsholder til tekst 4">
            <a:extLst>
              <a:ext uri="{FF2B5EF4-FFF2-40B4-BE49-F238E27FC236}">
                <a16:creationId xmlns:a16="http://schemas.microsoft.com/office/drawing/2014/main" id="{76EE50FD-2B18-EB37-4325-601D5866BD18}"/>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DC577469-D5A0-5460-BD4B-DF8AE0175A50}"/>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201907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EIS-mørk-baggrund-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BDA13AA-39DA-40D8-5D8B-1151F6DC6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8092" y="0"/>
            <a:ext cx="1963908" cy="1963908"/>
          </a:xfrm>
          <a:prstGeom prst="rect">
            <a:avLst/>
          </a:prstGeom>
        </p:spPr>
      </p:pic>
      <p:sp>
        <p:nvSpPr>
          <p:cNvPr id="4" name="Pladsholder til tekst 4">
            <a:extLst>
              <a:ext uri="{FF2B5EF4-FFF2-40B4-BE49-F238E27FC236}">
                <a16:creationId xmlns:a16="http://schemas.microsoft.com/office/drawing/2014/main" id="{AE951FFD-CCE1-30F6-6E68-9B9503089444}"/>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5" name="Pladsholder til indhold 3">
            <a:extLst>
              <a:ext uri="{FF2B5EF4-FFF2-40B4-BE49-F238E27FC236}">
                <a16:creationId xmlns:a16="http://schemas.microsoft.com/office/drawing/2014/main" id="{78FEF8E9-91BD-72B9-D165-6AE88A7C3815}"/>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8129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S-Mørk-bag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43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4" name="Pladsholder til tekst 4"/>
          <p:cNvSpPr>
            <a:spLocks noGrp="1"/>
          </p:cNvSpPr>
          <p:nvPr>
            <p:ph type="body" sz="quarter" idx="10"/>
          </p:nvPr>
        </p:nvSpPr>
        <p:spPr>
          <a:xfrm>
            <a:off x="1295467" y="2636912"/>
            <a:ext cx="9505056" cy="1223962"/>
          </a:xfrm>
          <a:prstGeom prst="rect">
            <a:avLst/>
          </a:prstGeom>
        </p:spPr>
        <p:txBody>
          <a:bodyPr/>
          <a:lstStyle>
            <a:lvl1pPr marL="0" indent="0" algn="ctr">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16177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7193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13590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ideo på fuld side">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0" y="0"/>
            <a:ext cx="12192000" cy="5723164"/>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182150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er">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1DC28A9-E664-428D-9916-80DF0B34B7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8162" y="4625337"/>
            <a:ext cx="3495675" cy="1895475"/>
          </a:xfrm>
          <a:prstGeom prst="rect">
            <a:avLst/>
          </a:prstGeom>
        </p:spPr>
      </p:pic>
      <p:pic>
        <p:nvPicPr>
          <p:cNvPr id="2" name="Billede 1">
            <a:extLst>
              <a:ext uri="{FF2B5EF4-FFF2-40B4-BE49-F238E27FC236}">
                <a16:creationId xmlns:a16="http://schemas.microsoft.com/office/drawing/2014/main" id="{50F07D43-7414-E775-CBE7-92FA0A7DD9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2102" y="1775462"/>
            <a:ext cx="6167796" cy="2063113"/>
          </a:xfrm>
          <a:prstGeom prst="rect">
            <a:avLst/>
          </a:prstGeom>
        </p:spPr>
      </p:pic>
      <p:sp>
        <p:nvSpPr>
          <p:cNvPr id="4" name="Tekstfelt 3">
            <a:extLst>
              <a:ext uri="{FF2B5EF4-FFF2-40B4-BE49-F238E27FC236}">
                <a16:creationId xmlns:a16="http://schemas.microsoft.com/office/drawing/2014/main" id="{BE5746C1-0F53-A79B-303A-48833D29AE29}"/>
              </a:ext>
            </a:extLst>
          </p:cNvPr>
          <p:cNvSpPr txBox="1"/>
          <p:nvPr userDrawn="1"/>
        </p:nvSpPr>
        <p:spPr>
          <a:xfrm>
            <a:off x="8696325" y="6115050"/>
            <a:ext cx="3333750" cy="666750"/>
          </a:xfrm>
          <a:prstGeom prst="rect">
            <a:avLst/>
          </a:prstGeom>
          <a:solidFill>
            <a:schemeClr val="bg1"/>
          </a:solidFill>
        </p:spPr>
        <p:txBody>
          <a:bodyPr wrap="square" rtlCol="0">
            <a:spAutoFit/>
          </a:bodyPr>
          <a:lstStyle/>
          <a:p>
            <a:endParaRPr lang="da-DK"/>
          </a:p>
        </p:txBody>
      </p:sp>
    </p:spTree>
    <p:extLst>
      <p:ext uri="{BB962C8B-B14F-4D97-AF65-F5344CB8AC3E}">
        <p14:creationId xmlns:p14="http://schemas.microsoft.com/office/powerpoint/2010/main" val="396366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P-Model">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0817E7-8A08-4C4A-BBF5-A89E56AA06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29244" y="1466292"/>
            <a:ext cx="8133511" cy="4848244"/>
          </a:xfrm>
          <a:prstGeom prst="rect">
            <a:avLst/>
          </a:prstGeom>
        </p:spPr>
      </p:pic>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406496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IS-mørk-baggrund-logo">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71FA16C-EB98-D96B-AA53-C93E1F3E8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5797" y="41982"/>
            <a:ext cx="1963908" cy="1963908"/>
          </a:xfrm>
          <a:prstGeom prst="rect">
            <a:avLst/>
          </a:prstGeom>
        </p:spPr>
      </p:pic>
      <p:sp>
        <p:nvSpPr>
          <p:cNvPr id="5" name="Pladsholder til tekst 4">
            <a:extLst>
              <a:ext uri="{FF2B5EF4-FFF2-40B4-BE49-F238E27FC236}">
                <a16:creationId xmlns:a16="http://schemas.microsoft.com/office/drawing/2014/main" id="{31DCB167-8E65-19F2-F900-A630FA3CC4D3}"/>
              </a:ext>
            </a:extLst>
          </p:cNvPr>
          <p:cNvSpPr>
            <a:spLocks noGrp="1"/>
          </p:cNvSpPr>
          <p:nvPr>
            <p:ph type="body" sz="quarter" idx="10"/>
          </p:nvPr>
        </p:nvSpPr>
        <p:spPr>
          <a:xfrm>
            <a:off x="2305662" y="593168"/>
            <a:ext cx="7201776"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
        <p:nvSpPr>
          <p:cNvPr id="6" name="Pladsholder til indhold 3">
            <a:extLst>
              <a:ext uri="{FF2B5EF4-FFF2-40B4-BE49-F238E27FC236}">
                <a16:creationId xmlns:a16="http://schemas.microsoft.com/office/drawing/2014/main" id="{8DC9C676-D753-25C8-97D0-B0F89A411F7F}"/>
              </a:ext>
            </a:extLst>
          </p:cNvPr>
          <p:cNvSpPr>
            <a:spLocks noGrp="1"/>
          </p:cNvSpPr>
          <p:nvPr>
            <p:ph sz="half" idx="2"/>
          </p:nvPr>
        </p:nvSpPr>
        <p:spPr>
          <a:xfrm>
            <a:off x="2305662" y="1767267"/>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977306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87F8A"/>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02E6376-9392-0A87-30EE-ED9F3D5E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49974" y="6320190"/>
            <a:ext cx="2974690" cy="345688"/>
          </a:xfrm>
          <a:prstGeom prst="rect">
            <a:avLst/>
          </a:prstGeom>
        </p:spPr>
      </p:pic>
    </p:spTree>
    <p:extLst>
      <p:ext uri="{BB962C8B-B14F-4D97-AF65-F5344CB8AC3E}">
        <p14:creationId xmlns:p14="http://schemas.microsoft.com/office/powerpoint/2010/main" val="2583097306"/>
      </p:ext>
    </p:extLst>
  </p:cSld>
  <p:clrMap bg1="lt1" tx1="dk1" bg2="lt2" tx2="dk2" accent1="accent1" accent2="accent2" accent3="accent3" accent4="accent4" accent5="accent5" accent6="accent6" hlink="hlink" folHlink="folHlink"/>
  <p:sldLayoutIdLst>
    <p:sldLayoutId id="2147483916" r:id="rId1"/>
    <p:sldLayoutId id="2147483861" r:id="rId2"/>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lede 3" descr="Et billede, der indeholder Font/skrifttype, Grafik, skærmbillede, logo&#10;&#10;Automatisk genereret beskrivelse">
            <a:extLst>
              <a:ext uri="{FF2B5EF4-FFF2-40B4-BE49-F238E27FC236}">
                <a16:creationId xmlns:a16="http://schemas.microsoft.com/office/drawing/2014/main" id="{76A649F7-CC0D-4446-AAF9-8ABBCC657B2D}"/>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9303797" y="6214369"/>
            <a:ext cx="2689935" cy="435006"/>
          </a:xfrm>
          <a:prstGeom prst="rect">
            <a:avLst/>
          </a:prstGeom>
        </p:spPr>
      </p:pic>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704" r:id="rId1"/>
    <p:sldLayoutId id="2147483717" r:id="rId2"/>
    <p:sldLayoutId id="2147483730" r:id="rId3"/>
    <p:sldLayoutId id="2147483908" r:id="rId4"/>
    <p:sldLayoutId id="2147483873" r:id="rId5"/>
    <p:sldLayoutId id="2147483872" r:id="rId6"/>
    <p:sldLayoutId id="2147483880" r:id="rId7"/>
    <p:sldLayoutId id="2147483903" r:id="rId8"/>
    <p:sldLayoutId id="2147483911" r:id="rId9"/>
    <p:sldLayoutId id="2147483912" r:id="rId10"/>
    <p:sldLayoutId id="2147483913" r:id="rId11"/>
    <p:sldLayoutId id="2147483914" r:id="rId12"/>
    <p:sldLayoutId id="2147483915" r:id="rId13"/>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ASPc3FfRulY?feature=oembed" TargetMode="Externa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GyvUSLQeV7s?feature=oembed"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69223A9-7EA7-03C8-3C70-109614604591}"/>
              </a:ext>
            </a:extLst>
          </p:cNvPr>
          <p:cNvSpPr>
            <a:spLocks noGrp="1"/>
          </p:cNvSpPr>
          <p:nvPr>
            <p:ph type="body" sz="quarter" idx="10"/>
          </p:nvPr>
        </p:nvSpPr>
        <p:spPr/>
        <p:txBody>
          <a:bodyPr/>
          <a:lstStyle/>
          <a:p>
            <a:r>
              <a:rPr lang="da-DK" dirty="0">
                <a:solidFill>
                  <a:srgbClr val="234B5A"/>
                </a:solidFill>
                <a:cs typeface="+mn-cs"/>
              </a:rPr>
              <a:t>Kender I det selv?</a:t>
            </a:r>
          </a:p>
        </p:txBody>
      </p:sp>
      <p:sp>
        <p:nvSpPr>
          <p:cNvPr id="3" name="Pladsholder til indhold 2">
            <a:extLst>
              <a:ext uri="{FF2B5EF4-FFF2-40B4-BE49-F238E27FC236}">
                <a16:creationId xmlns:a16="http://schemas.microsoft.com/office/drawing/2014/main" id="{DC770EEA-B6DB-B081-6C49-660BC5C03FF1}"/>
              </a:ext>
            </a:extLst>
          </p:cNvPr>
          <p:cNvSpPr>
            <a:spLocks noGrp="1"/>
          </p:cNvSpPr>
          <p:nvPr>
            <p:ph sz="half" idx="2"/>
          </p:nvPr>
        </p:nvSpPr>
        <p:spPr>
          <a:xfrm>
            <a:off x="2305662" y="1767267"/>
            <a:ext cx="7220181" cy="4356131"/>
          </a:xfrm>
        </p:spPr>
        <p:txBody>
          <a:bodyPr/>
          <a:lstStyle/>
          <a:p>
            <a:pPr algn="l" rtl="0" fontAlgn="base"/>
            <a:r>
              <a:rPr lang="da-DK" sz="1800" b="0" i="0">
                <a:solidFill>
                  <a:srgbClr val="000000"/>
                </a:solidFill>
                <a:effectLst/>
                <a:latin typeface="WordVisi_MSFontService"/>
              </a:rPr>
              <a:t>Solens energi er nødvendig for alt liv på Jorden. </a:t>
            </a:r>
          </a:p>
          <a:p>
            <a:pPr algn="l" rtl="0" fontAlgn="base"/>
            <a:r>
              <a:rPr lang="da-DK" sz="1800" b="0" i="0">
                <a:solidFill>
                  <a:srgbClr val="000000"/>
                </a:solidFill>
                <a:effectLst/>
                <a:latin typeface="WordVisi_MSFontService"/>
              </a:rPr>
              <a:t>I skal tegne en fælles myldre-tegning, der viser Solens betydning for liv.</a:t>
            </a:r>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r>
              <a:rPr lang="da-DK" sz="1800" b="1" i="0">
                <a:solidFill>
                  <a:srgbClr val="000000"/>
                </a:solidFill>
                <a:effectLst/>
                <a:latin typeface="WordVisi_MSFontService"/>
              </a:rPr>
              <a:t>Det skal I bruge</a:t>
            </a:r>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da-DK" sz="1800" b="0" i="0">
                <a:solidFill>
                  <a:srgbClr val="000000"/>
                </a:solidFill>
                <a:effectLst/>
                <a:latin typeface="WordVisi_MSFontService"/>
              </a:rPr>
              <a:t>Et stort stykke papir</a:t>
            </a:r>
            <a:r>
              <a:rPr lang="da-DK" sz="1800" b="0" i="0">
                <a:solidFill>
                  <a:srgbClr val="000000"/>
                </a:solidFill>
                <a:effectLst/>
                <a:latin typeface="WordVisiPilcrow_MSFontService"/>
              </a:rPr>
              <a:t> </a:t>
            </a:r>
            <a:endParaRPr lang="da-DK" sz="18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da-DK" sz="1800" b="0" i="0">
                <a:solidFill>
                  <a:srgbClr val="000000"/>
                </a:solidFill>
                <a:effectLst/>
                <a:latin typeface="WordVisi_MSFontService"/>
              </a:rPr>
              <a:t>Tusser eller farveblyanter</a:t>
            </a:r>
            <a:r>
              <a:rPr lang="da-DK" sz="1800" b="0" i="0">
                <a:solidFill>
                  <a:srgbClr val="000000"/>
                </a:solidFill>
                <a:effectLst/>
                <a:latin typeface="WordVisiPilcrow_MSFontService"/>
              </a:rPr>
              <a:t> </a:t>
            </a:r>
            <a:endParaRPr lang="da-DK" sz="18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da-DK" sz="1800" b="0" i="0">
                <a:solidFill>
                  <a:srgbClr val="000000"/>
                </a:solidFill>
                <a:effectLst/>
                <a:latin typeface="WordVisi_MSFontService"/>
              </a:rPr>
              <a:t>Stopur</a:t>
            </a:r>
            <a:r>
              <a:rPr lang="da-DK" sz="1800" b="0" i="0">
                <a:solidFill>
                  <a:srgbClr val="000000"/>
                </a:solidFill>
                <a:effectLst/>
                <a:latin typeface="WordVisiPilcrow_MSFontService"/>
              </a:rPr>
              <a:t> </a:t>
            </a:r>
            <a:endParaRPr lang="da-DK" sz="1800" b="0" i="0">
              <a:solidFill>
                <a:srgbClr val="000000"/>
              </a:solidFill>
              <a:effectLst/>
              <a:latin typeface="Calibri" panose="020F0502020204030204" pitchFamily="34" charset="0"/>
            </a:endParaRPr>
          </a:p>
          <a:p>
            <a:pPr algn="l" rtl="0" fontAlgn="base"/>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r>
              <a:rPr lang="da-DK" sz="1800" b="1" i="0">
                <a:solidFill>
                  <a:srgbClr val="000000"/>
                </a:solidFill>
                <a:effectLst/>
                <a:latin typeface="WordVisi_MSFontService"/>
              </a:rPr>
              <a:t>Del jeres tegninger</a:t>
            </a:r>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r>
              <a:rPr lang="da-DK" sz="1800" b="0" i="0">
                <a:solidFill>
                  <a:srgbClr val="000000"/>
                </a:solidFill>
                <a:effectLst/>
                <a:latin typeface="WordVisi_MSFontService"/>
              </a:rPr>
              <a:t>Tal sammen i gruppen om alle de steder, I kunne komme i tanke om, hvor solen er nødvendig for livet.</a:t>
            </a:r>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pPr algn="l" rtl="0" fontAlgn="base"/>
            <a:endParaRPr lang="da-DK" sz="1800" b="0" i="0">
              <a:solidFill>
                <a:srgbClr val="000000"/>
              </a:solidFill>
              <a:effectLst/>
              <a:latin typeface="WordVisi_MSFontService"/>
            </a:endParaRPr>
          </a:p>
          <a:p>
            <a:pPr algn="l" rtl="0" fontAlgn="base"/>
            <a:r>
              <a:rPr lang="da-DK" sz="1800" b="0" i="0">
                <a:solidFill>
                  <a:srgbClr val="000000"/>
                </a:solidFill>
                <a:effectLst/>
                <a:latin typeface="WordVisi_MSFontService"/>
              </a:rPr>
              <a:t>Hæng tegningerne op i klassen og tal med de andre grupper.</a:t>
            </a:r>
            <a:r>
              <a:rPr lang="da-DK" sz="1800" b="0" i="0">
                <a:solidFill>
                  <a:srgbClr val="000000"/>
                </a:solidFill>
                <a:effectLst/>
                <a:latin typeface="WordVisiPilcrow_MSFontService"/>
              </a:rPr>
              <a:t> </a:t>
            </a:r>
            <a:endParaRPr lang="da-DK" b="0" i="0">
              <a:solidFill>
                <a:srgbClr val="000000"/>
              </a:solidFill>
              <a:effectLst/>
              <a:latin typeface="Segoe UI" panose="020B0502040204020203" pitchFamily="34" charset="0"/>
            </a:endParaRPr>
          </a:p>
          <a:p>
            <a:endParaRPr lang="da-DK"/>
          </a:p>
        </p:txBody>
      </p:sp>
    </p:spTree>
    <p:extLst>
      <p:ext uri="{BB962C8B-B14F-4D97-AF65-F5344CB8AC3E}">
        <p14:creationId xmlns:p14="http://schemas.microsoft.com/office/powerpoint/2010/main" val="174881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25ED067-82C1-20E0-118A-9EB2A7A6AA37}"/>
              </a:ext>
            </a:extLst>
          </p:cNvPr>
          <p:cNvSpPr>
            <a:spLocks noGrp="1"/>
          </p:cNvSpPr>
          <p:nvPr>
            <p:ph type="body" sz="quarter" idx="10"/>
          </p:nvPr>
        </p:nvSpPr>
        <p:spPr>
          <a:xfrm>
            <a:off x="4532027" y="237761"/>
            <a:ext cx="7201776" cy="936104"/>
          </a:xfrm>
        </p:spPr>
        <p:txBody>
          <a:bodyPr/>
          <a:lstStyle/>
          <a:p>
            <a:r>
              <a:rPr lang="da-DK" dirty="0">
                <a:solidFill>
                  <a:srgbClr val="234B5A"/>
                </a:solidFill>
                <a:cs typeface="+mn-cs"/>
              </a:rPr>
              <a:t>Sådan gør I</a:t>
            </a:r>
          </a:p>
        </p:txBody>
      </p:sp>
      <p:sp>
        <p:nvSpPr>
          <p:cNvPr id="3" name="Pladsholder til indhold 2">
            <a:extLst>
              <a:ext uri="{FF2B5EF4-FFF2-40B4-BE49-F238E27FC236}">
                <a16:creationId xmlns:a16="http://schemas.microsoft.com/office/drawing/2014/main" id="{93B4CB7B-DAA4-1691-78A4-BACEF9C7D75C}"/>
              </a:ext>
            </a:extLst>
          </p:cNvPr>
          <p:cNvSpPr>
            <a:spLocks noGrp="1"/>
          </p:cNvSpPr>
          <p:nvPr>
            <p:ph sz="half" idx="2"/>
          </p:nvPr>
        </p:nvSpPr>
        <p:spPr>
          <a:xfrm>
            <a:off x="4638260" y="2139248"/>
            <a:ext cx="5671457" cy="4321514"/>
          </a:xfrm>
        </p:spPr>
        <p:txBody>
          <a:bodyPr lIns="91440" tIns="45720" rIns="91440" bIns="45720" anchor="t"/>
          <a:lstStyle/>
          <a:p>
            <a:pPr fontAlgn="base"/>
            <a:r>
              <a:rPr lang="da-DK" sz="1700" b="1" dirty="0">
                <a:solidFill>
                  <a:srgbClr val="000000"/>
                </a:solidFill>
                <a:latin typeface="Calibri"/>
                <a:cs typeface="Arial"/>
              </a:rPr>
              <a:t>5 minutter:</a:t>
            </a:r>
            <a:br>
              <a:rPr lang="da-DK" sz="1700" b="0" i="0" dirty="0">
                <a:effectLst/>
                <a:latin typeface="WordVisiPilcrow_MSFontService"/>
                <a:cs typeface="Arial"/>
              </a:rPr>
            </a:br>
            <a:r>
              <a:rPr lang="da-DK" sz="1700" dirty="0">
                <a:solidFill>
                  <a:srgbClr val="000000"/>
                </a:solidFill>
                <a:latin typeface="WordVisi_MSFontService"/>
                <a:cs typeface="Arial"/>
              </a:rPr>
              <a:t>Alle i gruppen tegner.</a:t>
            </a:r>
          </a:p>
          <a:p>
            <a:pPr fontAlgn="base"/>
            <a:endParaRPr lang="da-DK" sz="1700" b="0" i="0">
              <a:solidFill>
                <a:srgbClr val="000000"/>
              </a:solidFill>
              <a:effectLst/>
              <a:latin typeface="Calibri" panose="020F0502020204030204" pitchFamily="34" charset="0"/>
            </a:endParaRPr>
          </a:p>
          <a:p>
            <a:pPr fontAlgn="base"/>
            <a:r>
              <a:rPr lang="da-DK" sz="1700" b="1" dirty="0">
                <a:solidFill>
                  <a:srgbClr val="000000"/>
                </a:solidFill>
                <a:latin typeface="Calibri"/>
                <a:cs typeface="Arial"/>
              </a:rPr>
              <a:t>3 minutter </a:t>
            </a:r>
            <a:endParaRPr lang="da-DK" sz="1700">
              <a:solidFill>
                <a:srgbClr val="000000"/>
              </a:solidFill>
              <a:latin typeface="Calibri" panose="020F0502020204030204" pitchFamily="34" charset="0"/>
            </a:endParaRPr>
          </a:p>
          <a:p>
            <a:pPr fontAlgn="base"/>
            <a:r>
              <a:rPr lang="da-DK" sz="1700" dirty="0">
                <a:solidFill>
                  <a:srgbClr val="000000"/>
                </a:solidFill>
                <a:latin typeface="Calibri"/>
                <a:cs typeface="Arial"/>
              </a:rPr>
              <a:t>Papiret drejes en kvart omgang, og alle tegner videre på den tegning, der nu er foran dem.</a:t>
            </a:r>
          </a:p>
          <a:p>
            <a:pPr fontAlgn="base"/>
            <a:endParaRPr lang="da-DK" sz="1700">
              <a:solidFill>
                <a:srgbClr val="000000"/>
              </a:solidFill>
              <a:latin typeface="Calibri" panose="020F0502020204030204" pitchFamily="34" charset="0"/>
            </a:endParaRPr>
          </a:p>
          <a:p>
            <a:pPr fontAlgn="base"/>
            <a:r>
              <a:rPr lang="da-DK" sz="1700" b="1" dirty="0">
                <a:solidFill>
                  <a:srgbClr val="000000"/>
                </a:solidFill>
                <a:latin typeface="WordVisi_MSFontService"/>
                <a:cs typeface="Arial"/>
              </a:rPr>
              <a:t>2 minutter:</a:t>
            </a:r>
          </a:p>
          <a:p>
            <a:pPr fontAlgn="base"/>
            <a:r>
              <a:rPr lang="da-DK" sz="1700" dirty="0">
                <a:solidFill>
                  <a:srgbClr val="000000"/>
                </a:solidFill>
                <a:latin typeface="Calibri"/>
                <a:cs typeface="Arial"/>
              </a:rPr>
              <a:t>Papiret drejes en kvart omgang, og alle tegner videre på den tegning, der nu er foran dem.</a:t>
            </a:r>
          </a:p>
          <a:p>
            <a:pPr fontAlgn="base"/>
            <a:endParaRPr lang="da-DK" sz="1700">
              <a:solidFill>
                <a:srgbClr val="000000"/>
              </a:solidFill>
              <a:latin typeface="Calibri" panose="020F0502020204030204" pitchFamily="34" charset="0"/>
            </a:endParaRPr>
          </a:p>
          <a:p>
            <a:pPr fontAlgn="base"/>
            <a:r>
              <a:rPr lang="da-DK" sz="1700" b="1" dirty="0">
                <a:solidFill>
                  <a:srgbClr val="000000"/>
                </a:solidFill>
                <a:latin typeface="WordVisi_MSFontService"/>
                <a:cs typeface="Arial"/>
              </a:rPr>
              <a:t>2 minutter:</a:t>
            </a:r>
            <a:br>
              <a:rPr lang="da-DK" sz="1700" dirty="0">
                <a:latin typeface="WordVisi_MSFontService"/>
                <a:cs typeface="Arial"/>
              </a:rPr>
            </a:br>
            <a:r>
              <a:rPr lang="da-DK" sz="1700" dirty="0">
                <a:solidFill>
                  <a:srgbClr val="000000"/>
                </a:solidFill>
                <a:latin typeface="Calibri"/>
                <a:cs typeface="Arial"/>
              </a:rPr>
              <a:t>Papiret drejes en kvart omgang, og alle tegner videre på den tegning, der nu er foran dem.</a:t>
            </a:r>
          </a:p>
          <a:p>
            <a:pPr fontAlgn="base"/>
            <a:endParaRPr lang="da-DK" sz="1700">
              <a:solidFill>
                <a:srgbClr val="000000"/>
              </a:solidFill>
              <a:latin typeface="Calibri" panose="020F0502020204030204" pitchFamily="34" charset="0"/>
            </a:endParaRPr>
          </a:p>
          <a:p>
            <a:pPr fontAlgn="base"/>
            <a:endParaRPr lang="da-DK" sz="1700" b="0" i="0">
              <a:solidFill>
                <a:srgbClr val="000000"/>
              </a:solidFill>
              <a:effectLst/>
              <a:latin typeface="Calibri" panose="020F0502020204030204" pitchFamily="34" charset="0"/>
            </a:endParaRPr>
          </a:p>
          <a:p>
            <a:pPr fontAlgn="base"/>
            <a:endParaRPr lang="da-DK" sz="1700">
              <a:solidFill>
                <a:srgbClr val="000000"/>
              </a:solidFill>
              <a:latin typeface="Calibri" panose="020F0502020204030204" pitchFamily="34" charset="0"/>
            </a:endParaRPr>
          </a:p>
        </p:txBody>
      </p:sp>
      <p:sp>
        <p:nvSpPr>
          <p:cNvPr id="6" name="Pladsholder til indhold 2">
            <a:extLst>
              <a:ext uri="{FF2B5EF4-FFF2-40B4-BE49-F238E27FC236}">
                <a16:creationId xmlns:a16="http://schemas.microsoft.com/office/drawing/2014/main" id="{B9996DCE-FF13-4C19-EF0C-63D358B20E18}"/>
              </a:ext>
            </a:extLst>
          </p:cNvPr>
          <p:cNvSpPr txBox="1">
            <a:spLocks/>
          </p:cNvSpPr>
          <p:nvPr/>
        </p:nvSpPr>
        <p:spPr>
          <a:xfrm>
            <a:off x="4638260" y="1557775"/>
            <a:ext cx="6084770" cy="936104"/>
          </a:xfrm>
          <a:prstGeom prst="rect">
            <a:avLst/>
          </a:prstGeom>
        </p:spPr>
        <p:txBody>
          <a:bodyPr lIns="91440" tIns="45720" rIns="91440" bIns="45720" anchor="t"/>
          <a:lstStyle>
            <a:lvl1pPr marL="0" indent="0" algn="l" defTabSz="457200" rtl="0" eaLnBrk="1" latinLnBrk="0" hangingPunct="1">
              <a:spcBef>
                <a:spcPct val="20000"/>
              </a:spcBef>
              <a:buFontTx/>
              <a:buNone/>
              <a:defRPr sz="1400" b="0" i="0" kern="1200">
                <a:solidFill>
                  <a:schemeClr val="tx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l" rtl="0" fontAlgn="base"/>
            <a:r>
              <a:rPr lang="da-DK" sz="1600" b="0" i="0">
                <a:solidFill>
                  <a:srgbClr val="000000"/>
                </a:solidFill>
                <a:effectLst/>
                <a:latin typeface="WordVisi_MSFontService"/>
              </a:rPr>
              <a:t>I skal tegne en fælles myldre-tegning, der viser Solens betydning for liv.</a:t>
            </a:r>
            <a:r>
              <a:rPr lang="da-DK" sz="1600" b="0" i="0">
                <a:solidFill>
                  <a:srgbClr val="000000"/>
                </a:solidFill>
                <a:effectLst/>
                <a:latin typeface="WordVisiPilcrow_MSFontService"/>
              </a:rPr>
              <a:t> </a:t>
            </a:r>
            <a:endParaRPr lang="da-DK" sz="1800" b="0" i="0">
              <a:solidFill>
                <a:srgbClr val="000000"/>
              </a:solidFill>
              <a:effectLst/>
              <a:latin typeface="Segoe UI" panose="020B0502040204020203" pitchFamily="34" charset="0"/>
            </a:endParaRPr>
          </a:p>
        </p:txBody>
      </p:sp>
      <p:pic>
        <p:nvPicPr>
          <p:cNvPr id="5" name="Billede 4">
            <a:extLst>
              <a:ext uri="{FF2B5EF4-FFF2-40B4-BE49-F238E27FC236}">
                <a16:creationId xmlns:a16="http://schemas.microsoft.com/office/drawing/2014/main" id="{3F959057-7DDC-09C8-9943-427BA8BB51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1"/>
          <a:stretch/>
        </p:blipFill>
        <p:spPr>
          <a:xfrm rot="10800000">
            <a:off x="0" y="0"/>
            <a:ext cx="3883631" cy="6858000"/>
          </a:xfrm>
          <a:prstGeom prst="rect">
            <a:avLst/>
          </a:prstGeom>
        </p:spPr>
      </p:pic>
    </p:spTree>
    <p:extLst>
      <p:ext uri="{BB962C8B-B14F-4D97-AF65-F5344CB8AC3E}">
        <p14:creationId xmlns:p14="http://schemas.microsoft.com/office/powerpoint/2010/main" val="254644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er 4" title="Fang Solens energi">
            <a:hlinkClick r:id="" action="ppaction://media"/>
            <a:extLst>
              <a:ext uri="{FF2B5EF4-FFF2-40B4-BE49-F238E27FC236}">
                <a16:creationId xmlns:a16="http://schemas.microsoft.com/office/drawing/2014/main" id="{64930DB4-210C-AF35-FD3E-6F71AEA8DEB0}"/>
              </a:ext>
            </a:extLst>
          </p:cNvPr>
          <p:cNvPicPr>
            <a:picLocks noGrp="1" noRot="1" noChangeAspect="1"/>
          </p:cNvPicPr>
          <p:nvPr>
            <p:ph sz="half" idx="1"/>
            <a:videoFile r:link="rId1"/>
          </p:nvPr>
        </p:nvPicPr>
        <p:blipFill>
          <a:blip r:embed="rId4"/>
          <a:stretch>
            <a:fillRect/>
          </a:stretch>
        </p:blipFill>
        <p:spPr>
          <a:xfrm>
            <a:off x="-17409" y="0"/>
            <a:ext cx="12209409" cy="6897809"/>
          </a:xfrm>
          <a:prstGeom prst="rect">
            <a:avLst/>
          </a:prstGeom>
        </p:spPr>
      </p:pic>
    </p:spTree>
    <p:extLst>
      <p:ext uri="{BB962C8B-B14F-4D97-AF65-F5344CB8AC3E}">
        <p14:creationId xmlns:p14="http://schemas.microsoft.com/office/powerpoint/2010/main" val="22487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793963FA-AB1B-5E6A-EB40-D731FE1A220D}"/>
              </a:ext>
            </a:extLst>
          </p:cNvPr>
          <p:cNvSpPr>
            <a:spLocks noGrp="1"/>
          </p:cNvSpPr>
          <p:nvPr>
            <p:ph sz="half" idx="1"/>
          </p:nvPr>
        </p:nvSpPr>
        <p:spPr>
          <a:xfrm>
            <a:off x="671831" y="1181659"/>
            <a:ext cx="5814793" cy="3989914"/>
          </a:xfrm>
        </p:spPr>
        <p:txBody>
          <a:bodyPr/>
          <a:lstStyle/>
          <a:p>
            <a:pPr algn="l"/>
            <a:r>
              <a:rPr lang="da-DK" sz="2200" b="0" i="0" u="none" strike="noStrike" baseline="0" dirty="0">
                <a:solidFill>
                  <a:schemeClr val="tx1"/>
                </a:solidFill>
                <a:latin typeface="WorkSans-Medium"/>
              </a:rPr>
              <a:t>Solen udsender så meget energi, at den energi der kommer fra Solen på bare én time, kan dække hele Verdens energiforbrug i et helt år.</a:t>
            </a:r>
          </a:p>
          <a:p>
            <a:pPr algn="l"/>
            <a:r>
              <a:rPr lang="da-DK" sz="2200" b="0" i="0" u="none" strike="noStrike" baseline="0" dirty="0">
                <a:solidFill>
                  <a:schemeClr val="tx1"/>
                </a:solidFill>
                <a:latin typeface="WorkSans-Medium"/>
              </a:rPr>
              <a:t>Energi fra Solen er vedvarende. Det vil sige, at det er en ressource, som ikke slipper op.</a:t>
            </a:r>
          </a:p>
          <a:p>
            <a:pPr algn="l"/>
            <a:r>
              <a:rPr lang="da-DK" sz="2200" b="0" i="0" u="none" strike="noStrike" baseline="0" dirty="0">
                <a:solidFill>
                  <a:schemeClr val="tx1"/>
                </a:solidFill>
                <a:latin typeface="WorkSans-Medium"/>
              </a:rPr>
              <a:t>Derfor arbejdes der med at udvikle teknologi, der kan fange mere af Solens energi, så vi ikke behøver at bruge fossile brændstoffer som gas, kul og olie, som alle udleder store mængder CO2 til atmosfæren.</a:t>
            </a:r>
            <a:endParaRPr lang="da-DK" sz="2200" dirty="0">
              <a:solidFill>
                <a:schemeClr val="tx1"/>
              </a:solidFill>
            </a:endParaRPr>
          </a:p>
        </p:txBody>
      </p:sp>
      <p:sp>
        <p:nvSpPr>
          <p:cNvPr id="3" name="Pladsholder til tekst 2">
            <a:extLst>
              <a:ext uri="{FF2B5EF4-FFF2-40B4-BE49-F238E27FC236}">
                <a16:creationId xmlns:a16="http://schemas.microsoft.com/office/drawing/2014/main" id="{F533439F-856C-4838-9C6C-2C89F0AB631F}"/>
              </a:ext>
            </a:extLst>
          </p:cNvPr>
          <p:cNvSpPr>
            <a:spLocks noGrp="1"/>
          </p:cNvSpPr>
          <p:nvPr>
            <p:ph sz="half" idx="2"/>
          </p:nvPr>
        </p:nvSpPr>
        <p:spPr>
          <a:prstGeom prst="rect">
            <a:avLst/>
          </a:prstGeom>
        </p:spPr>
        <p:txBody>
          <a:bodyPr lIns="91440" tIns="45720" rIns="91440" bIns="45720" anchor="t">
            <a:normAutofit/>
          </a:bodyPr>
          <a:lstStyle/>
          <a:p>
            <a:r>
              <a:rPr lang="da-DK">
                <a:latin typeface="BetonEF-Bold"/>
              </a:rPr>
              <a:t>Overskrift</a:t>
            </a:r>
            <a:endParaRPr lang="da-DK"/>
          </a:p>
        </p:txBody>
      </p:sp>
      <p:sp>
        <p:nvSpPr>
          <p:cNvPr id="9" name="Pladsholder til tekst 8">
            <a:extLst>
              <a:ext uri="{FF2B5EF4-FFF2-40B4-BE49-F238E27FC236}">
                <a16:creationId xmlns:a16="http://schemas.microsoft.com/office/drawing/2014/main" id="{245C8A01-DB9F-41DD-0300-98126349D566}"/>
              </a:ext>
            </a:extLst>
          </p:cNvPr>
          <p:cNvSpPr>
            <a:spLocks noGrp="1"/>
          </p:cNvSpPr>
          <p:nvPr>
            <p:ph type="body" sz="quarter" idx="10"/>
          </p:nvPr>
        </p:nvSpPr>
        <p:spPr/>
        <p:txBody>
          <a:bodyPr/>
          <a:lstStyle/>
          <a:p>
            <a:r>
              <a:rPr lang="da-DK" dirty="0">
                <a:solidFill>
                  <a:srgbClr val="234B5A"/>
                </a:solidFill>
              </a:rPr>
              <a:t>Fang Solens energi</a:t>
            </a:r>
          </a:p>
        </p:txBody>
      </p:sp>
      <p:pic>
        <p:nvPicPr>
          <p:cNvPr id="11" name="Billede 10">
            <a:extLst>
              <a:ext uri="{FF2B5EF4-FFF2-40B4-BE49-F238E27FC236}">
                <a16:creationId xmlns:a16="http://schemas.microsoft.com/office/drawing/2014/main" id="{E208A66F-1EDD-A295-37CF-A4BD13FE5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22204" y="156218"/>
            <a:ext cx="1683168" cy="1683168"/>
          </a:xfrm>
          <a:prstGeom prst="rect">
            <a:avLst/>
          </a:prstGeom>
        </p:spPr>
      </p:pic>
      <p:grpSp>
        <p:nvGrpSpPr>
          <p:cNvPr id="6" name="Gruppe 5">
            <a:extLst>
              <a:ext uri="{FF2B5EF4-FFF2-40B4-BE49-F238E27FC236}">
                <a16:creationId xmlns:a16="http://schemas.microsoft.com/office/drawing/2014/main" id="{C7647C85-BED1-8141-8C46-5AB87E490935}"/>
              </a:ext>
            </a:extLst>
          </p:cNvPr>
          <p:cNvGrpSpPr/>
          <p:nvPr/>
        </p:nvGrpSpPr>
        <p:grpSpPr>
          <a:xfrm>
            <a:off x="6931271" y="1839386"/>
            <a:ext cx="4403399" cy="3989914"/>
            <a:chOff x="6511648" y="2098307"/>
            <a:chExt cx="4403399" cy="3989914"/>
          </a:xfrm>
        </p:grpSpPr>
        <p:pic>
          <p:nvPicPr>
            <p:cNvPr id="2" name="Billede 1">
              <a:extLst>
                <a:ext uri="{FF2B5EF4-FFF2-40B4-BE49-F238E27FC236}">
                  <a16:creationId xmlns:a16="http://schemas.microsoft.com/office/drawing/2014/main" id="{3D5BBE85-5A34-A492-26E6-5988ED3B2D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511648" y="2098307"/>
              <a:ext cx="4403399" cy="3989914"/>
            </a:xfrm>
            <a:prstGeom prst="rect">
              <a:avLst/>
            </a:prstGeom>
          </p:spPr>
        </p:pic>
        <p:sp>
          <p:nvSpPr>
            <p:cNvPr id="7" name="Tekstfelt 6">
              <a:extLst>
                <a:ext uri="{FF2B5EF4-FFF2-40B4-BE49-F238E27FC236}">
                  <a16:creationId xmlns:a16="http://schemas.microsoft.com/office/drawing/2014/main" id="{C5EEEED6-A2C5-CEBC-B883-DD711D6C8D17}"/>
                </a:ext>
              </a:extLst>
            </p:cNvPr>
            <p:cNvSpPr txBox="1"/>
            <p:nvPr/>
          </p:nvSpPr>
          <p:spPr>
            <a:xfrm>
              <a:off x="6749033" y="2259712"/>
              <a:ext cx="4089014" cy="2585323"/>
            </a:xfrm>
            <a:prstGeom prst="rect">
              <a:avLst/>
            </a:prstGeom>
            <a:noFill/>
          </p:spPr>
          <p:txBody>
            <a:bodyPr wrap="square">
              <a:spAutoFit/>
            </a:bodyPr>
            <a:lstStyle/>
            <a:p>
              <a:r>
                <a:rPr lang="da-DK" sz="1800" b="1" dirty="0"/>
                <a:t>UDFORDRING OG KRAV </a:t>
              </a:r>
            </a:p>
            <a:p>
              <a:pPr algn="l"/>
              <a:endParaRPr lang="da-DK" sz="1800" b="0" i="0" u="none" strike="noStrike" baseline="0" dirty="0">
                <a:solidFill>
                  <a:srgbClr val="000000"/>
                </a:solidFill>
                <a:latin typeface="WorkSans-Medium"/>
              </a:endParaRPr>
            </a:p>
            <a:p>
              <a:pPr algn="l"/>
              <a:r>
                <a:rPr lang="da-DK" sz="1800" b="0" i="0" u="none" strike="noStrike" baseline="0" dirty="0">
                  <a:solidFill>
                    <a:srgbClr val="000000"/>
                  </a:solidFill>
                  <a:latin typeface="WorkSans-Medium"/>
                </a:rPr>
                <a:t>I skal udvikle en prototype, der kan opvarme vand ved hjælp af Solens stråling.</a:t>
              </a:r>
            </a:p>
            <a:p>
              <a:pPr algn="l"/>
              <a:r>
                <a:rPr lang="da-DK" sz="1800" b="0" i="0" u="none" strike="noStrike" baseline="0" dirty="0">
                  <a:solidFill>
                    <a:srgbClr val="000000"/>
                  </a:solidFill>
                  <a:latin typeface="WorkSans-Medium"/>
                </a:rPr>
                <a:t>Man skal kunne måle vandets temperatur uden at skille prototypen ad, og prototypen skal kunne indstilles efter Solens placering på himlen.</a:t>
              </a:r>
              <a:endParaRPr lang="da-DK" sz="1800" dirty="0">
                <a:solidFill>
                  <a:srgbClr val="FF0000"/>
                </a:solidFill>
                <a:effectLst/>
                <a:latin typeface="Calibri" panose="020F0502020204030204" pitchFamily="34" charset="0"/>
                <a:ea typeface="Segoe UI" panose="020B0502040204020203" pitchFamily="34" charset="0"/>
              </a:endParaRPr>
            </a:p>
          </p:txBody>
        </p:sp>
      </p:grpSp>
      <p:pic>
        <p:nvPicPr>
          <p:cNvPr id="12" name="Billede 11" descr="Et billede, der indeholder tøj, fodtøj, pige, dukke&#10;&#10;Automatisk genereret beskrivelse">
            <a:extLst>
              <a:ext uri="{FF2B5EF4-FFF2-40B4-BE49-F238E27FC236}">
                <a16:creationId xmlns:a16="http://schemas.microsoft.com/office/drawing/2014/main" id="{956F39C4-A24B-D144-02E9-18B9581B1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89270" y="4860553"/>
            <a:ext cx="1572750" cy="1997447"/>
          </a:xfrm>
          <a:prstGeom prst="rect">
            <a:avLst/>
          </a:prstGeom>
        </p:spPr>
      </p:pic>
    </p:spTree>
    <p:extLst>
      <p:ext uri="{BB962C8B-B14F-4D97-AF65-F5344CB8AC3E}">
        <p14:creationId xmlns:p14="http://schemas.microsoft.com/office/powerpoint/2010/main" val="241557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E89F1EC-31EF-C5C8-DFA6-27F35FAD1F63}"/>
              </a:ext>
            </a:extLst>
          </p:cNvPr>
          <p:cNvSpPr>
            <a:spLocks noGrp="1"/>
          </p:cNvSpPr>
          <p:nvPr>
            <p:ph type="body" sz="quarter" idx="10"/>
          </p:nvPr>
        </p:nvSpPr>
        <p:spPr/>
        <p:txBody>
          <a:bodyPr/>
          <a:lstStyle/>
          <a:p>
            <a:r>
              <a:rPr lang="da-DK" dirty="0">
                <a:solidFill>
                  <a:srgbClr val="234B5A"/>
                </a:solidFill>
              </a:rPr>
              <a:t>Hvor kan solopvarmet vand bruges?</a:t>
            </a:r>
          </a:p>
        </p:txBody>
      </p:sp>
      <p:sp>
        <p:nvSpPr>
          <p:cNvPr id="3" name="Pladsholder til indhold 2">
            <a:extLst>
              <a:ext uri="{FF2B5EF4-FFF2-40B4-BE49-F238E27FC236}">
                <a16:creationId xmlns:a16="http://schemas.microsoft.com/office/drawing/2014/main" id="{3A6F4458-3A10-DE94-B7FE-D9CFBE4BA3DA}"/>
              </a:ext>
            </a:extLst>
          </p:cNvPr>
          <p:cNvSpPr>
            <a:spLocks noGrp="1"/>
          </p:cNvSpPr>
          <p:nvPr>
            <p:ph sz="half" idx="2"/>
          </p:nvPr>
        </p:nvSpPr>
        <p:spPr/>
        <p:txBody>
          <a:bodyPr/>
          <a:lstStyle/>
          <a:p>
            <a:endParaRPr lang="da-DK" dirty="0">
              <a:solidFill>
                <a:srgbClr val="FF0000"/>
              </a:solidFill>
            </a:endParaRPr>
          </a:p>
          <a:p>
            <a:endParaRPr lang="da-DK" dirty="0">
              <a:solidFill>
                <a:srgbClr val="FF0000"/>
              </a:solidFill>
            </a:endParaRPr>
          </a:p>
        </p:txBody>
      </p:sp>
      <p:pic>
        <p:nvPicPr>
          <p:cNvPr id="5" name="Billede 4">
            <a:extLst>
              <a:ext uri="{FF2B5EF4-FFF2-40B4-BE49-F238E27FC236}">
                <a16:creationId xmlns:a16="http://schemas.microsoft.com/office/drawing/2014/main" id="{43DA1E96-A8AE-4A45-972F-85C098C2CB77}"/>
              </a:ext>
            </a:extLst>
          </p:cNvPr>
          <p:cNvPicPr>
            <a:picLocks noChangeAspect="1"/>
          </p:cNvPicPr>
          <p:nvPr/>
        </p:nvPicPr>
        <p:blipFill>
          <a:blip r:embed="rId3"/>
          <a:stretch>
            <a:fillRect/>
          </a:stretch>
        </p:blipFill>
        <p:spPr>
          <a:xfrm>
            <a:off x="3617257" y="2272203"/>
            <a:ext cx="4578585" cy="3632387"/>
          </a:xfrm>
          <a:prstGeom prst="rect">
            <a:avLst/>
          </a:prstGeom>
        </p:spPr>
      </p:pic>
    </p:spTree>
    <p:extLst>
      <p:ext uri="{BB962C8B-B14F-4D97-AF65-F5344CB8AC3E}">
        <p14:creationId xmlns:p14="http://schemas.microsoft.com/office/powerpoint/2010/main" val="382501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A6CAE62-46EE-4EFC-5AD8-E534F20FB4CA}"/>
              </a:ext>
            </a:extLst>
          </p:cNvPr>
          <p:cNvSpPr>
            <a:spLocks noGrp="1"/>
          </p:cNvSpPr>
          <p:nvPr>
            <p:ph type="body" sz="quarter" idx="10"/>
          </p:nvPr>
        </p:nvSpPr>
        <p:spPr>
          <a:xfrm>
            <a:off x="4090919" y="604053"/>
            <a:ext cx="7201776" cy="936104"/>
          </a:xfrm>
        </p:spPr>
        <p:txBody>
          <a:bodyPr/>
          <a:lstStyle/>
          <a:p>
            <a:r>
              <a:rPr lang="da-DK" dirty="0">
                <a:solidFill>
                  <a:srgbClr val="234B5A"/>
                </a:solidFill>
              </a:rPr>
              <a:t>Opsamling</a:t>
            </a:r>
          </a:p>
        </p:txBody>
      </p:sp>
      <p:sp>
        <p:nvSpPr>
          <p:cNvPr id="3" name="Pladsholder til indhold 2">
            <a:extLst>
              <a:ext uri="{FF2B5EF4-FFF2-40B4-BE49-F238E27FC236}">
                <a16:creationId xmlns:a16="http://schemas.microsoft.com/office/drawing/2014/main" id="{85387D39-714B-DFB0-2D0F-C394C05372B1}"/>
              </a:ext>
            </a:extLst>
          </p:cNvPr>
          <p:cNvSpPr>
            <a:spLocks noGrp="1"/>
          </p:cNvSpPr>
          <p:nvPr>
            <p:ph sz="half" idx="2"/>
          </p:nvPr>
        </p:nvSpPr>
        <p:spPr>
          <a:xfrm>
            <a:off x="4090919" y="1854353"/>
            <a:ext cx="7220181" cy="4137323"/>
          </a:xfrm>
        </p:spPr>
        <p:txBody>
          <a:bodyPr/>
          <a:lstStyle/>
          <a:p>
            <a:pPr marL="285750" indent="-285750">
              <a:lnSpc>
                <a:spcPct val="200000"/>
              </a:lnSpc>
              <a:buFont typeface="Arial" panose="020B0604020202020204" pitchFamily="34" charset="0"/>
              <a:buChar char="•"/>
            </a:pPr>
            <a:r>
              <a:rPr lang="da-DK" sz="2000"/>
              <a:t>Hvorfor er det en fordel, at vi kan udnytte energi fra Solen?</a:t>
            </a:r>
          </a:p>
          <a:p>
            <a:pPr marL="285750" indent="-285750">
              <a:lnSpc>
                <a:spcPct val="200000"/>
              </a:lnSpc>
              <a:buFont typeface="Arial" panose="020B0604020202020204" pitchFamily="34" charset="0"/>
              <a:buChar char="•"/>
            </a:pPr>
            <a:r>
              <a:rPr lang="da-DK" sz="2000"/>
              <a:t>Hvilken betydning kan det have for os selv? </a:t>
            </a:r>
          </a:p>
          <a:p>
            <a:pPr marL="285750" indent="-285750">
              <a:lnSpc>
                <a:spcPct val="200000"/>
              </a:lnSpc>
              <a:buFont typeface="Arial" panose="020B0604020202020204" pitchFamily="34" charset="0"/>
              <a:buChar char="•"/>
            </a:pPr>
            <a:r>
              <a:rPr lang="da-DK" sz="2000"/>
              <a:t>Hvilken betydning kan det have for klimaet?</a:t>
            </a:r>
          </a:p>
        </p:txBody>
      </p:sp>
      <p:pic>
        <p:nvPicPr>
          <p:cNvPr id="8" name="Billede 7" descr="Et billede, der indeholder gul, Grafik, kreativitet, design&#10;&#10;Automatisk genereret beskrivelse">
            <a:extLst>
              <a:ext uri="{FF2B5EF4-FFF2-40B4-BE49-F238E27FC236}">
                <a16:creationId xmlns:a16="http://schemas.microsoft.com/office/drawing/2014/main" id="{F85815E4-5E6B-576C-7338-91BFC4FF7E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300438" cy="2308926"/>
          </a:xfrm>
          <a:prstGeom prst="rect">
            <a:avLst/>
          </a:prstGeom>
        </p:spPr>
      </p:pic>
      <p:pic>
        <p:nvPicPr>
          <p:cNvPr id="6" name="Billede 5" descr="Et billede, der indeholder tøj, fodtøj, pige, dukke&#10;&#10;Automatisk genereret beskrivelse">
            <a:extLst>
              <a:ext uri="{FF2B5EF4-FFF2-40B4-BE49-F238E27FC236}">
                <a16:creationId xmlns:a16="http://schemas.microsoft.com/office/drawing/2014/main" id="{5D432BB6-DC19-5F2D-500E-33518C500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44379" y="2308926"/>
            <a:ext cx="3362265" cy="4270194"/>
          </a:xfrm>
          <a:prstGeom prst="rect">
            <a:avLst/>
          </a:prstGeom>
        </p:spPr>
      </p:pic>
    </p:spTree>
    <p:extLst>
      <p:ext uri="{BB962C8B-B14F-4D97-AF65-F5344CB8AC3E}">
        <p14:creationId xmlns:p14="http://schemas.microsoft.com/office/powerpoint/2010/main" val="352414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8E2136A-5E8F-2182-A724-3875E41CCF63}"/>
              </a:ext>
            </a:extLst>
          </p:cNvPr>
          <p:cNvSpPr>
            <a:spLocks noGrp="1"/>
          </p:cNvSpPr>
          <p:nvPr>
            <p:ph type="body" sz="quarter" idx="10"/>
          </p:nvPr>
        </p:nvSpPr>
        <p:spPr>
          <a:xfrm>
            <a:off x="4279962" y="522664"/>
            <a:ext cx="7201776" cy="936104"/>
          </a:xfrm>
        </p:spPr>
        <p:txBody>
          <a:bodyPr/>
          <a:lstStyle/>
          <a:p>
            <a:r>
              <a:rPr lang="da-DK" dirty="0">
                <a:solidFill>
                  <a:srgbClr val="234B5A"/>
                </a:solidFill>
              </a:rPr>
              <a:t>Solen varmer </a:t>
            </a:r>
            <a:br>
              <a:rPr lang="da-DK" dirty="0">
                <a:solidFill>
                  <a:srgbClr val="234B5A"/>
                </a:solidFill>
              </a:rPr>
            </a:br>
            <a:r>
              <a:rPr lang="da-DK" sz="2400" dirty="0">
                <a:solidFill>
                  <a:srgbClr val="234B5A"/>
                </a:solidFill>
              </a:rPr>
              <a:t>– elevark 1</a:t>
            </a:r>
            <a:endParaRPr lang="da-DK" dirty="0">
              <a:solidFill>
                <a:srgbClr val="234B5A"/>
              </a:solidFill>
            </a:endParaRPr>
          </a:p>
        </p:txBody>
      </p:sp>
      <p:sp>
        <p:nvSpPr>
          <p:cNvPr id="6" name="Pladsholder til indhold 5">
            <a:extLst>
              <a:ext uri="{FF2B5EF4-FFF2-40B4-BE49-F238E27FC236}">
                <a16:creationId xmlns:a16="http://schemas.microsoft.com/office/drawing/2014/main" id="{4330A28C-CB34-5D23-57C8-20886FD1E36E}"/>
              </a:ext>
            </a:extLst>
          </p:cNvPr>
          <p:cNvSpPr>
            <a:spLocks noGrp="1"/>
          </p:cNvSpPr>
          <p:nvPr>
            <p:ph sz="half" idx="2"/>
          </p:nvPr>
        </p:nvSpPr>
        <p:spPr>
          <a:xfrm>
            <a:off x="4279962" y="1760441"/>
            <a:ext cx="4444490" cy="4150950"/>
          </a:xfrm>
        </p:spPr>
        <p:txBody>
          <a:bodyPr/>
          <a:lstStyle/>
          <a:p>
            <a:pPr>
              <a:lnSpc>
                <a:spcPct val="115000"/>
              </a:lnSpc>
              <a:spcAft>
                <a:spcPts val="1000"/>
              </a:spcAft>
            </a:pPr>
            <a:r>
              <a:rPr lang="da-DK" sz="1800">
                <a:effectLst/>
                <a:latin typeface="Calibri" panose="020F0502020204030204" pitchFamily="34" charset="0"/>
                <a:ea typeface="Segoe UI" panose="020B0502040204020203" pitchFamily="34" charset="0"/>
              </a:rPr>
              <a:t>Solens energi kan udnyttes til at opvarme vand.</a:t>
            </a:r>
          </a:p>
          <a:p>
            <a:pPr>
              <a:lnSpc>
                <a:spcPct val="115000"/>
              </a:lnSpc>
              <a:spcAft>
                <a:spcPts val="1000"/>
              </a:spcAft>
            </a:pPr>
            <a:r>
              <a:rPr lang="da-DK" sz="1800">
                <a:effectLst/>
                <a:latin typeface="Calibri" panose="020F0502020204030204" pitchFamily="34" charset="0"/>
                <a:ea typeface="Segoe UI" panose="020B0502040204020203" pitchFamily="34" charset="0"/>
              </a:rPr>
              <a:t>I skal undersøge, hvad der har betydning for, hvor varmt vandet kan blive.</a:t>
            </a:r>
            <a:r>
              <a:rPr lang="da-DK" sz="1800">
                <a:latin typeface="Calibri" panose="020F0502020204030204" pitchFamily="34" charset="0"/>
                <a:ea typeface="Segoe UI" panose="020B0502040204020203" pitchFamily="34" charset="0"/>
              </a:rPr>
              <a:t> Der er tre undersøgelser:</a:t>
            </a:r>
            <a:endParaRPr lang="da-DK" sz="1800">
              <a:effectLst/>
              <a:latin typeface="Calibri" panose="020F0502020204030204" pitchFamily="34" charset="0"/>
              <a:ea typeface="Segoe UI" panose="020B0502040204020203" pitchFamily="34" charset="0"/>
            </a:endParaRPr>
          </a:p>
          <a:p>
            <a:pPr>
              <a:lnSpc>
                <a:spcPct val="115000"/>
              </a:lnSpc>
              <a:spcAft>
                <a:spcPts val="1000"/>
              </a:spcAft>
            </a:pPr>
            <a:r>
              <a:rPr lang="da-DK" sz="1800">
                <a:effectLst/>
                <a:latin typeface="Calibri" panose="020F0502020204030204" pitchFamily="34" charset="0"/>
                <a:ea typeface="Segoe UI" panose="020B0502040204020203" pitchFamily="34" charset="0"/>
              </a:rPr>
              <a:t>Undersøgelse 1: </a:t>
            </a:r>
            <a:r>
              <a:rPr lang="da-DK" sz="1800">
                <a:latin typeface="Calibri" panose="020F0502020204030204" pitchFamily="34" charset="0"/>
                <a:ea typeface="Segoe UI" panose="020B0502040204020203" pitchFamily="34" charset="0"/>
              </a:rPr>
              <a:t>‘</a:t>
            </a:r>
            <a:r>
              <a:rPr lang="da-DK" sz="1800">
                <a:effectLst/>
                <a:latin typeface="Calibri" panose="020F0502020204030204" pitchFamily="34" charset="0"/>
                <a:ea typeface="Segoe UI" panose="020B0502040204020203" pitchFamily="34" charset="0"/>
              </a:rPr>
              <a:t>Farver’</a:t>
            </a:r>
          </a:p>
          <a:p>
            <a:pPr>
              <a:lnSpc>
                <a:spcPct val="115000"/>
              </a:lnSpc>
              <a:spcAft>
                <a:spcPts val="1000"/>
              </a:spcAft>
            </a:pPr>
            <a:r>
              <a:rPr lang="da-DK" sz="1800">
                <a:effectLst/>
                <a:latin typeface="Calibri" panose="020F0502020204030204" pitchFamily="34" charset="0"/>
                <a:ea typeface="Segoe UI" panose="020B0502040204020203" pitchFamily="34" charset="0"/>
              </a:rPr>
              <a:t>Undersøgelse 2: ‘</a:t>
            </a:r>
            <a:r>
              <a:rPr lang="da-DK" sz="1800">
                <a:latin typeface="Calibri" panose="020F0502020204030204" pitchFamily="34" charset="0"/>
                <a:ea typeface="Segoe UI" panose="020B0502040204020203" pitchFamily="34" charset="0"/>
              </a:rPr>
              <a:t>Send lyset videre’</a:t>
            </a:r>
          </a:p>
          <a:p>
            <a:pPr>
              <a:lnSpc>
                <a:spcPct val="115000"/>
              </a:lnSpc>
              <a:spcAft>
                <a:spcPts val="1000"/>
              </a:spcAft>
            </a:pPr>
            <a:r>
              <a:rPr lang="da-DK" sz="1800">
                <a:effectLst/>
                <a:latin typeface="Calibri" panose="020F0502020204030204" pitchFamily="34" charset="0"/>
                <a:ea typeface="Segoe UI" panose="020B0502040204020203" pitchFamily="34" charset="0"/>
              </a:rPr>
              <a:t>Undersøgelse 3: ‘Størrelsen på overfladen’</a:t>
            </a:r>
          </a:p>
        </p:txBody>
      </p:sp>
      <p:pic>
        <p:nvPicPr>
          <p:cNvPr id="3" name="Billede 2" descr="Et billede, der indeholder værktøj, indendørs, nål&#10;&#10;Automatisk genereret beskrivelse">
            <a:extLst>
              <a:ext uri="{FF2B5EF4-FFF2-40B4-BE49-F238E27FC236}">
                <a16:creationId xmlns:a16="http://schemas.microsoft.com/office/drawing/2014/main" id="{AB542E2B-9A0E-F0CD-3CA8-10E4071B57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2"/>
          <a:stretch/>
        </p:blipFill>
        <p:spPr>
          <a:xfrm rot="16200000" flipH="1" flipV="1">
            <a:off x="-1503321" y="1449429"/>
            <a:ext cx="6911892" cy="3905250"/>
          </a:xfrm>
          <a:prstGeom prst="rect">
            <a:avLst/>
          </a:prstGeom>
        </p:spPr>
      </p:pic>
      <p:pic>
        <p:nvPicPr>
          <p:cNvPr id="12" name="Billede 11">
            <a:extLst>
              <a:ext uri="{FF2B5EF4-FFF2-40B4-BE49-F238E27FC236}">
                <a16:creationId xmlns:a16="http://schemas.microsoft.com/office/drawing/2014/main" id="{2A905B01-6A39-584D-969D-7E48C2847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10153">
            <a:off x="10143710" y="3242904"/>
            <a:ext cx="2050296" cy="2893055"/>
          </a:xfrm>
          <a:prstGeom prst="rect">
            <a:avLst/>
          </a:prstGeom>
          <a:ln>
            <a:solidFill>
              <a:schemeClr val="bg1">
                <a:lumMod val="65000"/>
              </a:schemeClr>
            </a:solidFill>
          </a:ln>
        </p:spPr>
      </p:pic>
      <p:pic>
        <p:nvPicPr>
          <p:cNvPr id="8" name="Billede 7">
            <a:extLst>
              <a:ext uri="{FF2B5EF4-FFF2-40B4-BE49-F238E27FC236}">
                <a16:creationId xmlns:a16="http://schemas.microsoft.com/office/drawing/2014/main" id="{7FF21BA3-F052-356F-3D98-5A92FC17E5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10153">
            <a:off x="9574695" y="2584040"/>
            <a:ext cx="2056585" cy="2902489"/>
          </a:xfrm>
          <a:prstGeom prst="rect">
            <a:avLst/>
          </a:prstGeom>
          <a:ln>
            <a:solidFill>
              <a:schemeClr val="bg1">
                <a:lumMod val="65000"/>
              </a:schemeClr>
            </a:solidFill>
          </a:ln>
        </p:spPr>
      </p:pic>
      <p:pic>
        <p:nvPicPr>
          <p:cNvPr id="4" name="Billede 3">
            <a:extLst>
              <a:ext uri="{FF2B5EF4-FFF2-40B4-BE49-F238E27FC236}">
                <a16:creationId xmlns:a16="http://schemas.microsoft.com/office/drawing/2014/main" id="{3BDFB909-A1E5-86F5-D4A7-2A4E23AA35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0153">
            <a:off x="9031792" y="1964960"/>
            <a:ext cx="2040862" cy="2874187"/>
          </a:xfrm>
          <a:prstGeom prst="rect">
            <a:avLst/>
          </a:prstGeom>
          <a:ln>
            <a:solidFill>
              <a:schemeClr val="bg1">
                <a:lumMod val="65000"/>
              </a:schemeClr>
            </a:solidFill>
          </a:ln>
        </p:spPr>
      </p:pic>
    </p:spTree>
    <p:extLst>
      <p:ext uri="{BB962C8B-B14F-4D97-AF65-F5344CB8AC3E}">
        <p14:creationId xmlns:p14="http://schemas.microsoft.com/office/powerpoint/2010/main" val="156357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8E2136A-5E8F-2182-A724-3875E41CCF63}"/>
              </a:ext>
            </a:extLst>
          </p:cNvPr>
          <p:cNvSpPr>
            <a:spLocks noGrp="1"/>
          </p:cNvSpPr>
          <p:nvPr>
            <p:ph type="body" sz="quarter" idx="10"/>
          </p:nvPr>
        </p:nvSpPr>
        <p:spPr>
          <a:xfrm>
            <a:off x="636518" y="342824"/>
            <a:ext cx="9546183" cy="936104"/>
          </a:xfrm>
        </p:spPr>
        <p:txBody>
          <a:bodyPr/>
          <a:lstStyle/>
          <a:p>
            <a:r>
              <a:rPr lang="da-DK" dirty="0">
                <a:solidFill>
                  <a:srgbClr val="234B5A"/>
                </a:solidFill>
              </a:rPr>
              <a:t>Opsamling – klassens nye fælles viden</a:t>
            </a:r>
          </a:p>
        </p:txBody>
      </p:sp>
      <p:sp>
        <p:nvSpPr>
          <p:cNvPr id="10" name="Rektangel 9">
            <a:extLst>
              <a:ext uri="{FF2B5EF4-FFF2-40B4-BE49-F238E27FC236}">
                <a16:creationId xmlns:a16="http://schemas.microsoft.com/office/drawing/2014/main" id="{620340CF-C187-7009-29C2-202FDA0E70B3}"/>
              </a:ext>
            </a:extLst>
          </p:cNvPr>
          <p:cNvSpPr/>
          <p:nvPr/>
        </p:nvSpPr>
        <p:spPr>
          <a:xfrm>
            <a:off x="636519" y="1311000"/>
            <a:ext cx="3643381" cy="1527629"/>
          </a:xfrm>
          <a:prstGeom prst="rect">
            <a:avLst/>
          </a:prstGeom>
          <a:noFill/>
          <a:ln w="38100">
            <a:solidFill>
              <a:srgbClr val="885ED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9E02D5CC-06F5-0FD8-0ED6-1F6BA7C21949}"/>
              </a:ext>
            </a:extLst>
          </p:cNvPr>
          <p:cNvSpPr/>
          <p:nvPr/>
        </p:nvSpPr>
        <p:spPr>
          <a:xfrm>
            <a:off x="4279900" y="1311000"/>
            <a:ext cx="5902801" cy="1527629"/>
          </a:xfrm>
          <a:prstGeom prst="rect">
            <a:avLst/>
          </a:prstGeom>
          <a:noFill/>
          <a:ln w="38100">
            <a:solidFill>
              <a:srgbClr val="885ED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57181EDB-B085-F922-CEE2-494D36D68F4B}"/>
              </a:ext>
            </a:extLst>
          </p:cNvPr>
          <p:cNvSpPr txBox="1"/>
          <p:nvPr/>
        </p:nvSpPr>
        <p:spPr>
          <a:xfrm>
            <a:off x="636519" y="1311000"/>
            <a:ext cx="3643381" cy="1200329"/>
          </a:xfrm>
          <a:prstGeom prst="rect">
            <a:avLst/>
          </a:prstGeom>
          <a:noFill/>
        </p:spPr>
        <p:txBody>
          <a:bodyPr wrap="square">
            <a:spAutoFit/>
          </a:bodyPr>
          <a:lstStyle/>
          <a:p>
            <a:r>
              <a:rPr lang="da-DK" sz="1800" b="1" dirty="0">
                <a:effectLst/>
                <a:latin typeface="Calibri" panose="020F0502020204030204" pitchFamily="34" charset="0"/>
                <a:ea typeface="Segoe UI" panose="020B0502040204020203" pitchFamily="34" charset="0"/>
              </a:rPr>
              <a:t>Undersøgelse 1: Farver</a:t>
            </a:r>
            <a:br>
              <a:rPr lang="da-DK" sz="1800" b="1" dirty="0">
                <a:effectLst/>
                <a:latin typeface="Calibri" panose="020F0502020204030204" pitchFamily="34" charset="0"/>
                <a:ea typeface="Segoe UI" panose="020B0502040204020203" pitchFamily="34" charset="0"/>
              </a:rPr>
            </a:br>
            <a:r>
              <a:rPr lang="da-DK" sz="1800" dirty="0">
                <a:effectLst/>
                <a:latin typeface="Calibri" panose="020F0502020204030204" pitchFamily="34" charset="0"/>
                <a:ea typeface="Segoe UI" panose="020B0502040204020203" pitchFamily="34" charset="0"/>
              </a:rPr>
              <a:t>I skal undersøge, hvilke farver, der bliver varmest, når I lægger dem i Solen.</a:t>
            </a:r>
          </a:p>
        </p:txBody>
      </p:sp>
      <p:sp>
        <p:nvSpPr>
          <p:cNvPr id="14" name="Tekstfelt 13">
            <a:extLst>
              <a:ext uri="{FF2B5EF4-FFF2-40B4-BE49-F238E27FC236}">
                <a16:creationId xmlns:a16="http://schemas.microsoft.com/office/drawing/2014/main" id="{AB0AA2B2-621E-85F1-5B09-C96724307348}"/>
              </a:ext>
            </a:extLst>
          </p:cNvPr>
          <p:cNvSpPr txBox="1"/>
          <p:nvPr/>
        </p:nvSpPr>
        <p:spPr>
          <a:xfrm>
            <a:off x="4279898" y="1396927"/>
            <a:ext cx="5844606" cy="369332"/>
          </a:xfrm>
          <a:prstGeom prst="rect">
            <a:avLst/>
          </a:prstGeom>
          <a:noFill/>
        </p:spPr>
        <p:txBody>
          <a:bodyPr wrap="square">
            <a:spAutoFit/>
          </a:bodyPr>
          <a:lstStyle/>
          <a:p>
            <a:r>
              <a:rPr lang="da-DK" sz="1800" dirty="0">
                <a:solidFill>
                  <a:schemeClr val="bg1">
                    <a:lumMod val="65000"/>
                  </a:schemeClr>
                </a:solidFill>
                <a:effectLst/>
                <a:latin typeface="Calibri" panose="020F0502020204030204" pitchFamily="34" charset="0"/>
                <a:ea typeface="Segoe UI" panose="020B0502040204020203" pitchFamily="34" charset="0"/>
              </a:rPr>
              <a:t>Skriv </a:t>
            </a:r>
            <a:r>
              <a:rPr lang="da-DK" dirty="0">
                <a:solidFill>
                  <a:schemeClr val="bg1">
                    <a:lumMod val="65000"/>
                  </a:schemeClr>
                </a:solidFill>
                <a:latin typeface="Calibri" panose="020F0502020204030204" pitchFamily="34" charset="0"/>
                <a:ea typeface="Segoe UI" panose="020B0502040204020203" pitchFamily="34" charset="0"/>
              </a:rPr>
              <a:t>resultater</a:t>
            </a:r>
            <a:r>
              <a:rPr lang="da-DK" sz="1800" dirty="0">
                <a:solidFill>
                  <a:schemeClr val="bg1">
                    <a:lumMod val="65000"/>
                  </a:schemeClr>
                </a:solidFill>
                <a:effectLst/>
                <a:latin typeface="Calibri" panose="020F0502020204030204" pitchFamily="34" charset="0"/>
                <a:ea typeface="Segoe UI" panose="020B0502040204020203" pitchFamily="34" charset="0"/>
              </a:rPr>
              <a:t> her…</a:t>
            </a:r>
          </a:p>
        </p:txBody>
      </p:sp>
      <p:sp>
        <p:nvSpPr>
          <p:cNvPr id="15" name="Rektangel 14">
            <a:extLst>
              <a:ext uri="{FF2B5EF4-FFF2-40B4-BE49-F238E27FC236}">
                <a16:creationId xmlns:a16="http://schemas.microsoft.com/office/drawing/2014/main" id="{065E0A6C-E85D-154C-54FB-693D03D663B1}"/>
              </a:ext>
            </a:extLst>
          </p:cNvPr>
          <p:cNvSpPr/>
          <p:nvPr/>
        </p:nvSpPr>
        <p:spPr>
          <a:xfrm>
            <a:off x="636517" y="2940655"/>
            <a:ext cx="3643381" cy="1527629"/>
          </a:xfrm>
          <a:prstGeom prst="rect">
            <a:avLst/>
          </a:prstGeom>
          <a:noFill/>
          <a:ln w="38100">
            <a:solidFill>
              <a:srgbClr val="BCC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73B6EBB2-37F0-56B3-204A-14DE68EC118F}"/>
              </a:ext>
            </a:extLst>
          </p:cNvPr>
          <p:cNvSpPr/>
          <p:nvPr/>
        </p:nvSpPr>
        <p:spPr>
          <a:xfrm>
            <a:off x="4279900" y="2940655"/>
            <a:ext cx="5902801" cy="1527629"/>
          </a:xfrm>
          <a:prstGeom prst="rect">
            <a:avLst/>
          </a:prstGeom>
          <a:noFill/>
          <a:ln w="38100">
            <a:solidFill>
              <a:srgbClr val="BCC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97001FC5-B326-2CFA-26F3-A19116D4000D}"/>
              </a:ext>
            </a:extLst>
          </p:cNvPr>
          <p:cNvSpPr txBox="1"/>
          <p:nvPr/>
        </p:nvSpPr>
        <p:spPr>
          <a:xfrm>
            <a:off x="636517" y="3002280"/>
            <a:ext cx="3790479" cy="923330"/>
          </a:xfrm>
          <a:prstGeom prst="rect">
            <a:avLst/>
          </a:prstGeom>
          <a:noFill/>
        </p:spPr>
        <p:txBody>
          <a:bodyPr wrap="square">
            <a:spAutoFit/>
          </a:bodyPr>
          <a:lstStyle/>
          <a:p>
            <a:r>
              <a:rPr lang="da-DK" sz="1800" b="1" dirty="0">
                <a:effectLst/>
                <a:latin typeface="Calibri" panose="020F0502020204030204" pitchFamily="34" charset="0"/>
                <a:ea typeface="Segoe UI" panose="020B0502040204020203" pitchFamily="34" charset="0"/>
              </a:rPr>
              <a:t>Undersøgelse 2: Send lyset videre</a:t>
            </a:r>
            <a:br>
              <a:rPr lang="da-DK" sz="1800" b="1" dirty="0">
                <a:effectLst/>
                <a:latin typeface="Calibri" panose="020F0502020204030204" pitchFamily="34" charset="0"/>
                <a:ea typeface="Segoe UI" panose="020B0502040204020203" pitchFamily="34" charset="0"/>
              </a:rPr>
            </a:br>
            <a:r>
              <a:rPr lang="da-DK" sz="1800" dirty="0">
                <a:effectLst/>
                <a:latin typeface="Calibri" panose="020F0502020204030204" pitchFamily="34" charset="0"/>
                <a:ea typeface="Segoe UI" panose="020B0502040204020203" pitchFamily="34" charset="0"/>
              </a:rPr>
              <a:t>I skal undersøge, hvordan vand kan varmes op med stråling fra Solen.</a:t>
            </a:r>
            <a:endParaRPr lang="da-DK" dirty="0"/>
          </a:p>
        </p:txBody>
      </p:sp>
      <p:sp>
        <p:nvSpPr>
          <p:cNvPr id="18" name="Tekstfelt 17">
            <a:extLst>
              <a:ext uri="{FF2B5EF4-FFF2-40B4-BE49-F238E27FC236}">
                <a16:creationId xmlns:a16="http://schemas.microsoft.com/office/drawing/2014/main" id="{D0CC6871-0675-B6B0-3E05-240F3472B437}"/>
              </a:ext>
            </a:extLst>
          </p:cNvPr>
          <p:cNvSpPr txBox="1"/>
          <p:nvPr/>
        </p:nvSpPr>
        <p:spPr>
          <a:xfrm>
            <a:off x="4279898" y="3004800"/>
            <a:ext cx="5844607" cy="369332"/>
          </a:xfrm>
          <a:prstGeom prst="rect">
            <a:avLst/>
          </a:prstGeom>
          <a:noFill/>
        </p:spPr>
        <p:txBody>
          <a:bodyPr wrap="square">
            <a:spAutoFit/>
          </a:bodyPr>
          <a:lstStyle/>
          <a:p>
            <a:r>
              <a:rPr lang="da-DK" sz="1800" dirty="0">
                <a:solidFill>
                  <a:schemeClr val="bg1">
                    <a:lumMod val="65000"/>
                  </a:schemeClr>
                </a:solidFill>
                <a:effectLst/>
                <a:latin typeface="Calibri" panose="020F0502020204030204" pitchFamily="34" charset="0"/>
                <a:ea typeface="Segoe UI" panose="020B0502040204020203" pitchFamily="34" charset="0"/>
              </a:rPr>
              <a:t>Skriv resultater her…</a:t>
            </a:r>
          </a:p>
        </p:txBody>
      </p:sp>
      <p:sp>
        <p:nvSpPr>
          <p:cNvPr id="19" name="Rektangel 18">
            <a:extLst>
              <a:ext uri="{FF2B5EF4-FFF2-40B4-BE49-F238E27FC236}">
                <a16:creationId xmlns:a16="http://schemas.microsoft.com/office/drawing/2014/main" id="{3EC3241D-761E-52BE-D0AE-631BD4F04955}"/>
              </a:ext>
            </a:extLst>
          </p:cNvPr>
          <p:cNvSpPr/>
          <p:nvPr/>
        </p:nvSpPr>
        <p:spPr>
          <a:xfrm>
            <a:off x="636519" y="4596022"/>
            <a:ext cx="3643379" cy="1527629"/>
          </a:xfrm>
          <a:prstGeom prst="rect">
            <a:avLst/>
          </a:prstGeom>
          <a:noFill/>
          <a:ln w="38100">
            <a:solidFill>
              <a:srgbClr val="37AF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2D47C769-7944-CD99-D311-41259373610F}"/>
              </a:ext>
            </a:extLst>
          </p:cNvPr>
          <p:cNvSpPr/>
          <p:nvPr/>
        </p:nvSpPr>
        <p:spPr>
          <a:xfrm>
            <a:off x="4279898" y="4596022"/>
            <a:ext cx="5902803" cy="1527629"/>
          </a:xfrm>
          <a:prstGeom prst="rect">
            <a:avLst/>
          </a:prstGeom>
          <a:noFill/>
          <a:ln w="38100">
            <a:solidFill>
              <a:srgbClr val="37AF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7855545E-F156-C4DE-9C52-293F940BB321}"/>
              </a:ext>
            </a:extLst>
          </p:cNvPr>
          <p:cNvSpPr txBox="1"/>
          <p:nvPr/>
        </p:nvSpPr>
        <p:spPr>
          <a:xfrm>
            <a:off x="636519" y="4596022"/>
            <a:ext cx="3643379" cy="1477328"/>
          </a:xfrm>
          <a:prstGeom prst="rect">
            <a:avLst/>
          </a:prstGeom>
          <a:noFill/>
        </p:spPr>
        <p:txBody>
          <a:bodyPr wrap="square">
            <a:spAutoFit/>
          </a:bodyPr>
          <a:lstStyle/>
          <a:p>
            <a:r>
              <a:rPr lang="da-DK" sz="1800" b="1" dirty="0">
                <a:effectLst/>
                <a:latin typeface="Calibri" panose="020F0502020204030204" pitchFamily="34" charset="0"/>
                <a:ea typeface="Segoe UI" panose="020B0502040204020203" pitchFamily="34" charset="0"/>
              </a:rPr>
              <a:t>Undersøgelse 3: Størrelsen på overfladen</a:t>
            </a:r>
            <a:br>
              <a:rPr lang="da-DK" sz="1800" b="1" dirty="0">
                <a:effectLst/>
                <a:latin typeface="Calibri" panose="020F0502020204030204" pitchFamily="34" charset="0"/>
                <a:ea typeface="Segoe UI" panose="020B0502040204020203" pitchFamily="34" charset="0"/>
              </a:rPr>
            </a:br>
            <a:r>
              <a:rPr lang="da-DK" sz="1800" dirty="0">
                <a:effectLst/>
                <a:latin typeface="Calibri" panose="020F0502020204030204" pitchFamily="34" charset="0"/>
                <a:ea typeface="Segoe UI" panose="020B0502040204020203" pitchFamily="34" charset="0"/>
              </a:rPr>
              <a:t>I skal undersøge, hvordan vand i forskellige beholdere bliver varmet op.</a:t>
            </a:r>
          </a:p>
        </p:txBody>
      </p:sp>
      <p:sp>
        <p:nvSpPr>
          <p:cNvPr id="22" name="Tekstfelt 21">
            <a:extLst>
              <a:ext uri="{FF2B5EF4-FFF2-40B4-BE49-F238E27FC236}">
                <a16:creationId xmlns:a16="http://schemas.microsoft.com/office/drawing/2014/main" id="{95258187-2D0A-34A5-35CD-EDED4C411B0E}"/>
              </a:ext>
            </a:extLst>
          </p:cNvPr>
          <p:cNvSpPr txBox="1"/>
          <p:nvPr/>
        </p:nvSpPr>
        <p:spPr>
          <a:xfrm>
            <a:off x="4279898" y="4681949"/>
            <a:ext cx="5844606" cy="369332"/>
          </a:xfrm>
          <a:prstGeom prst="rect">
            <a:avLst/>
          </a:prstGeom>
          <a:noFill/>
        </p:spPr>
        <p:txBody>
          <a:bodyPr wrap="square">
            <a:spAutoFit/>
          </a:bodyPr>
          <a:lstStyle/>
          <a:p>
            <a:r>
              <a:rPr lang="da-DK" sz="1800" dirty="0">
                <a:solidFill>
                  <a:schemeClr val="bg1">
                    <a:lumMod val="65000"/>
                  </a:schemeClr>
                </a:solidFill>
                <a:effectLst/>
                <a:latin typeface="Calibri" panose="020F0502020204030204" pitchFamily="34" charset="0"/>
                <a:ea typeface="Segoe UI" panose="020B0502040204020203" pitchFamily="34" charset="0"/>
              </a:rPr>
              <a:t>Skriv </a:t>
            </a:r>
            <a:r>
              <a:rPr lang="da-DK" dirty="0">
                <a:solidFill>
                  <a:schemeClr val="bg1">
                    <a:lumMod val="65000"/>
                  </a:schemeClr>
                </a:solidFill>
                <a:latin typeface="Calibri" panose="020F0502020204030204" pitchFamily="34" charset="0"/>
                <a:ea typeface="Segoe UI" panose="020B0502040204020203" pitchFamily="34" charset="0"/>
              </a:rPr>
              <a:t>resultater</a:t>
            </a:r>
            <a:r>
              <a:rPr lang="da-DK" sz="1800" dirty="0">
                <a:solidFill>
                  <a:schemeClr val="bg1">
                    <a:lumMod val="65000"/>
                  </a:schemeClr>
                </a:solidFill>
                <a:effectLst/>
                <a:latin typeface="Calibri" panose="020F0502020204030204" pitchFamily="34" charset="0"/>
                <a:ea typeface="Segoe UI" panose="020B0502040204020203" pitchFamily="34" charset="0"/>
              </a:rPr>
              <a:t> her…</a:t>
            </a:r>
          </a:p>
        </p:txBody>
      </p:sp>
    </p:spTree>
    <p:extLst>
      <p:ext uri="{BB962C8B-B14F-4D97-AF65-F5344CB8AC3E}">
        <p14:creationId xmlns:p14="http://schemas.microsoft.com/office/powerpoint/2010/main" val="391745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8E2136A-5E8F-2182-A724-3875E41CCF63}"/>
              </a:ext>
            </a:extLst>
          </p:cNvPr>
          <p:cNvSpPr>
            <a:spLocks noGrp="1"/>
          </p:cNvSpPr>
          <p:nvPr>
            <p:ph type="body" sz="quarter" idx="10"/>
          </p:nvPr>
        </p:nvSpPr>
        <p:spPr>
          <a:xfrm>
            <a:off x="943276" y="593168"/>
            <a:ext cx="8564162" cy="936104"/>
          </a:xfrm>
        </p:spPr>
        <p:txBody>
          <a:bodyPr/>
          <a:lstStyle/>
          <a:p>
            <a:r>
              <a:rPr lang="da-DK" dirty="0">
                <a:solidFill>
                  <a:srgbClr val="234B5A"/>
                </a:solidFill>
              </a:rPr>
              <a:t>Varmt vand og koldt vand</a:t>
            </a:r>
            <a:br>
              <a:rPr lang="da-DK" dirty="0">
                <a:solidFill>
                  <a:srgbClr val="234B5A"/>
                </a:solidFill>
              </a:rPr>
            </a:br>
            <a:r>
              <a:rPr lang="da-DK" sz="2400" dirty="0">
                <a:solidFill>
                  <a:srgbClr val="234B5A"/>
                </a:solidFill>
              </a:rPr>
              <a:t>- elevark 2</a:t>
            </a:r>
            <a:endParaRPr lang="da-DK" dirty="0">
              <a:solidFill>
                <a:srgbClr val="234B5A"/>
              </a:solidFill>
            </a:endParaRPr>
          </a:p>
        </p:txBody>
      </p:sp>
      <p:pic>
        <p:nvPicPr>
          <p:cNvPr id="3" name="Billede 2">
            <a:extLst>
              <a:ext uri="{FF2B5EF4-FFF2-40B4-BE49-F238E27FC236}">
                <a16:creationId xmlns:a16="http://schemas.microsoft.com/office/drawing/2014/main" id="{E4EBB348-7EE9-EACE-FDF3-C96D65D53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276" y="2666198"/>
            <a:ext cx="5470522" cy="3328399"/>
          </a:xfrm>
          <a:prstGeom prst="rect">
            <a:avLst/>
          </a:prstGeom>
        </p:spPr>
      </p:pic>
      <p:pic>
        <p:nvPicPr>
          <p:cNvPr id="4" name="Billede 3">
            <a:extLst>
              <a:ext uri="{FF2B5EF4-FFF2-40B4-BE49-F238E27FC236}">
                <a16:creationId xmlns:a16="http://schemas.microsoft.com/office/drawing/2014/main" id="{3E40F798-1341-109A-B76D-A2B15A40E3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2012">
            <a:off x="7959099" y="1905773"/>
            <a:ext cx="2836955" cy="3932756"/>
          </a:xfrm>
          <a:prstGeom prst="rect">
            <a:avLst/>
          </a:prstGeom>
          <a:ln>
            <a:solidFill>
              <a:schemeClr val="bg1">
                <a:lumMod val="65000"/>
              </a:schemeClr>
            </a:solidFill>
          </a:ln>
        </p:spPr>
      </p:pic>
    </p:spTree>
    <p:extLst>
      <p:ext uri="{BB962C8B-B14F-4D97-AF65-F5344CB8AC3E}">
        <p14:creationId xmlns:p14="http://schemas.microsoft.com/office/powerpoint/2010/main" val="27609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331B4D3-DA84-1222-FB44-BC2F914BD774}"/>
              </a:ext>
            </a:extLst>
          </p:cNvPr>
          <p:cNvSpPr>
            <a:spLocks noGrp="1"/>
          </p:cNvSpPr>
          <p:nvPr>
            <p:ph type="body" sz="quarter" idx="10"/>
          </p:nvPr>
        </p:nvSpPr>
        <p:spPr>
          <a:xfrm>
            <a:off x="621202" y="627502"/>
            <a:ext cx="5456104" cy="936104"/>
          </a:xfrm>
        </p:spPr>
        <p:txBody>
          <a:bodyPr/>
          <a:lstStyle/>
          <a:p>
            <a:r>
              <a:rPr lang="da-DK" dirty="0">
                <a:solidFill>
                  <a:srgbClr val="234B5A"/>
                </a:solidFill>
              </a:rPr>
              <a:t>Få ideer</a:t>
            </a:r>
            <a:br>
              <a:rPr lang="da-DK" dirty="0">
                <a:solidFill>
                  <a:srgbClr val="234B5A"/>
                </a:solidFill>
              </a:rPr>
            </a:br>
            <a:r>
              <a:rPr lang="da-DK" sz="2400" dirty="0">
                <a:solidFill>
                  <a:srgbClr val="234B5A"/>
                </a:solidFill>
              </a:rPr>
              <a:t>- elevark 3</a:t>
            </a:r>
          </a:p>
          <a:p>
            <a:endParaRPr lang="da-DK" dirty="0"/>
          </a:p>
        </p:txBody>
      </p:sp>
      <p:sp>
        <p:nvSpPr>
          <p:cNvPr id="3" name="Pladsholder til indhold 2">
            <a:extLst>
              <a:ext uri="{FF2B5EF4-FFF2-40B4-BE49-F238E27FC236}">
                <a16:creationId xmlns:a16="http://schemas.microsoft.com/office/drawing/2014/main" id="{94B2689D-472C-4641-4F9F-F1C95A1FC171}"/>
              </a:ext>
            </a:extLst>
          </p:cNvPr>
          <p:cNvSpPr>
            <a:spLocks noGrp="1"/>
          </p:cNvSpPr>
          <p:nvPr>
            <p:ph sz="half" idx="2"/>
          </p:nvPr>
        </p:nvSpPr>
        <p:spPr>
          <a:xfrm>
            <a:off x="621203" y="2066170"/>
            <a:ext cx="6311866" cy="4137323"/>
          </a:xfrm>
        </p:spPr>
        <p:txBody>
          <a:bodyPr/>
          <a:lstStyle/>
          <a:p>
            <a:r>
              <a:rPr lang="da-DK" sz="1800"/>
              <a:t>I skal finde på ideer der kan løse udfordringen og som opfylder kravene. </a:t>
            </a:r>
          </a:p>
          <a:p>
            <a:endParaRPr lang="da-DK" sz="1800"/>
          </a:p>
          <a:p>
            <a:pPr marL="342900" indent="-342900">
              <a:buFont typeface="+mj-lt"/>
              <a:buAutoNum type="arabicPeriod"/>
            </a:pPr>
            <a:r>
              <a:rPr lang="da-DK" sz="1800"/>
              <a:t>Find på en eller flere ideer selv</a:t>
            </a:r>
          </a:p>
          <a:p>
            <a:pPr marL="342900" indent="-342900">
              <a:buFont typeface="+mj-lt"/>
              <a:buAutoNum type="arabicPeriod"/>
            </a:pPr>
            <a:r>
              <a:rPr lang="da-DK" sz="1800"/>
              <a:t>Fortæl ideerne til hinanden i gruppen og stil spørgsmål til hinanden som udfordrer ideerne</a:t>
            </a:r>
          </a:p>
          <a:p>
            <a:pPr marL="342900" indent="-342900">
              <a:buFont typeface="+mj-lt"/>
              <a:buAutoNum type="arabicPeriod"/>
            </a:pPr>
            <a:r>
              <a:rPr lang="da-DK" sz="1800"/>
              <a:t>Udvælg en ide i fællesskab</a:t>
            </a:r>
          </a:p>
          <a:p>
            <a:pPr marL="342900" indent="-342900">
              <a:buFont typeface="+mj-lt"/>
              <a:buAutoNum type="arabicPeriod"/>
            </a:pPr>
            <a:r>
              <a:rPr lang="da-DK" sz="1800"/>
              <a:t>Tegn en fælles tegning af jeres ide på elevark 4</a:t>
            </a:r>
          </a:p>
          <a:p>
            <a:pPr marL="342900" indent="-342900">
              <a:buFont typeface="+mj-lt"/>
              <a:buAutoNum type="arabicPeriod"/>
            </a:pPr>
            <a:r>
              <a:rPr lang="da-DK" sz="1800"/>
              <a:t>Beskriv jeres ide.</a:t>
            </a:r>
          </a:p>
          <a:p>
            <a:pPr marL="342900" indent="-342900">
              <a:buFont typeface="+mj-lt"/>
              <a:buAutoNum type="arabicPeriod"/>
            </a:pPr>
            <a:endParaRPr lang="da-DK" sz="1800"/>
          </a:p>
          <a:p>
            <a:r>
              <a:rPr lang="da-DK" sz="1800"/>
              <a:t>Husk på kravene til prototypen. </a:t>
            </a:r>
          </a:p>
          <a:p>
            <a:endParaRPr lang="da-DK"/>
          </a:p>
        </p:txBody>
      </p:sp>
      <p:pic>
        <p:nvPicPr>
          <p:cNvPr id="5" name="Billede 4">
            <a:extLst>
              <a:ext uri="{FF2B5EF4-FFF2-40B4-BE49-F238E27FC236}">
                <a16:creationId xmlns:a16="http://schemas.microsoft.com/office/drawing/2014/main" id="{52D3A2A4-42FE-287A-29E6-C3D4B3560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17341">
            <a:off x="6077256" y="4002856"/>
            <a:ext cx="1824671" cy="2564950"/>
          </a:xfrm>
          <a:prstGeom prst="rect">
            <a:avLst/>
          </a:prstGeom>
        </p:spPr>
      </p:pic>
      <p:pic>
        <p:nvPicPr>
          <p:cNvPr id="4" name="Billede 3">
            <a:extLst>
              <a:ext uri="{FF2B5EF4-FFF2-40B4-BE49-F238E27FC236}">
                <a16:creationId xmlns:a16="http://schemas.microsoft.com/office/drawing/2014/main" id="{64012B66-5F1D-ACB9-38C4-632858E4F0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414865" y="2175027"/>
            <a:ext cx="3486585" cy="4028466"/>
          </a:xfrm>
          <a:prstGeom prst="rect">
            <a:avLst/>
          </a:prstGeom>
        </p:spPr>
      </p:pic>
      <p:sp>
        <p:nvSpPr>
          <p:cNvPr id="10" name="Tekstfelt 9">
            <a:extLst>
              <a:ext uri="{FF2B5EF4-FFF2-40B4-BE49-F238E27FC236}">
                <a16:creationId xmlns:a16="http://schemas.microsoft.com/office/drawing/2014/main" id="{E3197584-232C-1D4C-5A30-CE0512976393}"/>
              </a:ext>
            </a:extLst>
          </p:cNvPr>
          <p:cNvSpPr txBox="1"/>
          <p:nvPr/>
        </p:nvSpPr>
        <p:spPr>
          <a:xfrm>
            <a:off x="8560726" y="2222878"/>
            <a:ext cx="3202488" cy="2862322"/>
          </a:xfrm>
          <a:prstGeom prst="rect">
            <a:avLst/>
          </a:prstGeom>
          <a:noFill/>
        </p:spPr>
        <p:txBody>
          <a:bodyPr wrap="square">
            <a:spAutoFit/>
          </a:bodyPr>
          <a:lstStyle/>
          <a:p>
            <a:r>
              <a:rPr lang="da-DK" sz="1800" b="1" dirty="0"/>
              <a:t>UDFORDRING OG KRAV </a:t>
            </a:r>
          </a:p>
          <a:p>
            <a:pPr algn="l"/>
            <a:endParaRPr lang="da-DK" sz="1800" b="0" i="0" u="none" strike="noStrike" baseline="0" dirty="0">
              <a:solidFill>
                <a:srgbClr val="000000"/>
              </a:solidFill>
              <a:latin typeface="WorkSans-Medium"/>
            </a:endParaRPr>
          </a:p>
          <a:p>
            <a:pPr algn="l"/>
            <a:r>
              <a:rPr lang="da-DK" sz="1800" b="0" i="0" u="none" strike="noStrike" baseline="0" dirty="0">
                <a:solidFill>
                  <a:srgbClr val="000000"/>
                </a:solidFill>
                <a:latin typeface="WorkSans-Medium"/>
              </a:rPr>
              <a:t>I skal udvikle en prototype, der kan opvarme vand ved hjælp af Solens stråling.</a:t>
            </a:r>
          </a:p>
          <a:p>
            <a:pPr algn="l"/>
            <a:r>
              <a:rPr lang="da-DK" sz="1800" b="0" i="0" u="none" strike="noStrike" baseline="0" dirty="0">
                <a:solidFill>
                  <a:srgbClr val="000000"/>
                </a:solidFill>
                <a:latin typeface="WorkSans-Medium"/>
              </a:rPr>
              <a:t>Man skal kunne måle vandets temperatur uden at skille prototypen ad, og prototypen skal kunne indstilles efter Solens placering på himlen.</a:t>
            </a:r>
            <a:endParaRPr lang="da-DK" sz="1800" dirty="0">
              <a:solidFill>
                <a:srgbClr val="FF0000"/>
              </a:solidFill>
              <a:effectLst/>
              <a:latin typeface="Calibri" panose="020F0502020204030204" pitchFamily="34" charset="0"/>
              <a:ea typeface="Segoe UI" panose="020B0502040204020203" pitchFamily="34" charset="0"/>
            </a:endParaRPr>
          </a:p>
        </p:txBody>
      </p:sp>
      <p:pic>
        <p:nvPicPr>
          <p:cNvPr id="6" name="Billede 5">
            <a:extLst>
              <a:ext uri="{FF2B5EF4-FFF2-40B4-BE49-F238E27FC236}">
                <a16:creationId xmlns:a16="http://schemas.microsoft.com/office/drawing/2014/main" id="{AA3B9EBD-F2EF-BA7E-0FB0-1A1A044D31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14865" y="80011"/>
            <a:ext cx="1816223" cy="1860832"/>
          </a:xfrm>
          <a:prstGeom prst="rect">
            <a:avLst/>
          </a:prstGeom>
        </p:spPr>
      </p:pic>
    </p:spTree>
    <p:extLst>
      <p:ext uri="{BB962C8B-B14F-4D97-AF65-F5344CB8AC3E}">
        <p14:creationId xmlns:p14="http://schemas.microsoft.com/office/powerpoint/2010/main" val="1223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0005B-899F-A98A-BB9E-956C057680C8}"/>
              </a:ext>
            </a:extLst>
          </p:cNvPr>
          <p:cNvSpPr>
            <a:spLocks noGrp="1"/>
          </p:cNvSpPr>
          <p:nvPr>
            <p:ph type="ctrTitle" idx="4294967295"/>
          </p:nvPr>
        </p:nvSpPr>
        <p:spPr>
          <a:xfrm>
            <a:off x="3841615" y="2170129"/>
            <a:ext cx="4508769" cy="2517742"/>
          </a:xfrm>
        </p:spPr>
        <p:txBody>
          <a:bodyPr/>
          <a:lstStyle/>
          <a:p>
            <a:pPr algn="ctr"/>
            <a:r>
              <a:rPr lang="da-DK" sz="5400">
                <a:solidFill>
                  <a:schemeClr val="bg1"/>
                </a:solidFill>
              </a:rPr>
              <a:t>Fang Solens energi</a:t>
            </a:r>
          </a:p>
        </p:txBody>
      </p:sp>
    </p:spTree>
    <p:extLst>
      <p:ext uri="{BB962C8B-B14F-4D97-AF65-F5344CB8AC3E}">
        <p14:creationId xmlns:p14="http://schemas.microsoft.com/office/powerpoint/2010/main" val="2897409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0767698-CFBC-644E-049A-74E314564B9B}"/>
              </a:ext>
            </a:extLst>
          </p:cNvPr>
          <p:cNvSpPr>
            <a:spLocks noGrp="1"/>
          </p:cNvSpPr>
          <p:nvPr>
            <p:ph type="body" sz="quarter" idx="10"/>
          </p:nvPr>
        </p:nvSpPr>
        <p:spPr>
          <a:xfrm>
            <a:off x="4067330" y="503922"/>
            <a:ext cx="7201776" cy="936104"/>
          </a:xfrm>
          <a:prstGeom prst="rect">
            <a:avLst/>
          </a:prstGeom>
        </p:spPr>
        <p:txBody>
          <a:bodyPr lIns="91440" tIns="45720" rIns="91440" bIns="45720" anchor="t"/>
          <a:lstStyle/>
          <a:p>
            <a:r>
              <a:rPr lang="en-US" dirty="0" err="1">
                <a:solidFill>
                  <a:srgbClr val="234B5A"/>
                </a:solidFill>
              </a:rPr>
              <a:t>Konstruere</a:t>
            </a:r>
            <a:r>
              <a:rPr lang="en-US" dirty="0">
                <a:solidFill>
                  <a:srgbClr val="234B5A"/>
                </a:solidFill>
              </a:rPr>
              <a:t> og </a:t>
            </a:r>
            <a:r>
              <a:rPr lang="en-US" dirty="0" err="1">
                <a:solidFill>
                  <a:srgbClr val="234B5A"/>
                </a:solidFill>
              </a:rPr>
              <a:t>forbedre</a:t>
            </a:r>
            <a:br>
              <a:rPr lang="en-US" dirty="0">
                <a:solidFill>
                  <a:srgbClr val="234B5A"/>
                </a:solidFill>
              </a:rPr>
            </a:br>
            <a:r>
              <a:rPr lang="en-US" sz="2400" dirty="0">
                <a:solidFill>
                  <a:srgbClr val="234B5A"/>
                </a:solidFill>
              </a:rPr>
              <a:t>- </a:t>
            </a:r>
            <a:r>
              <a:rPr lang="en-US" sz="2400" dirty="0" err="1">
                <a:solidFill>
                  <a:srgbClr val="234B5A"/>
                </a:solidFill>
              </a:rPr>
              <a:t>elevark</a:t>
            </a:r>
            <a:r>
              <a:rPr lang="en-US" sz="2400" dirty="0">
                <a:solidFill>
                  <a:srgbClr val="234B5A"/>
                </a:solidFill>
              </a:rPr>
              <a:t> 4</a:t>
            </a:r>
            <a:endParaRPr lang="da-DK" dirty="0">
              <a:solidFill>
                <a:srgbClr val="234B5A"/>
              </a:solidFill>
            </a:endParaRPr>
          </a:p>
        </p:txBody>
      </p:sp>
      <p:sp>
        <p:nvSpPr>
          <p:cNvPr id="2" name="Pladsholder til indhold 1">
            <a:extLst>
              <a:ext uri="{FF2B5EF4-FFF2-40B4-BE49-F238E27FC236}">
                <a16:creationId xmlns:a16="http://schemas.microsoft.com/office/drawing/2014/main" id="{C52E1831-14CC-BF52-363B-AA447A0BA04B}"/>
              </a:ext>
            </a:extLst>
          </p:cNvPr>
          <p:cNvSpPr>
            <a:spLocks noGrp="1"/>
          </p:cNvSpPr>
          <p:nvPr>
            <p:ph sz="half" idx="2"/>
          </p:nvPr>
        </p:nvSpPr>
        <p:spPr>
          <a:xfrm>
            <a:off x="4067330" y="1738566"/>
            <a:ext cx="4652127" cy="4137323"/>
          </a:xfrm>
        </p:spPr>
        <p:txBody>
          <a:bodyPr/>
          <a:lstStyle/>
          <a:p>
            <a:r>
              <a:rPr lang="da-DK" sz="1800"/>
              <a:t>Nu skal I konstruere jeres prototype. </a:t>
            </a:r>
          </a:p>
          <a:p>
            <a:endParaRPr lang="da-DK" sz="1800"/>
          </a:p>
          <a:p>
            <a:r>
              <a:rPr lang="da-DK" sz="1800"/>
              <a:t>I skal undervejs teste jeres prototype. </a:t>
            </a:r>
          </a:p>
          <a:p>
            <a:r>
              <a:rPr lang="da-DK" sz="1800"/>
              <a:t>Det tager tid at få et testresultatet, og derfor skal I, mens I venter på resultaterne, lave undersøgelsen på elevark 5.</a:t>
            </a:r>
          </a:p>
          <a:p>
            <a:endParaRPr lang="da-DK"/>
          </a:p>
        </p:txBody>
      </p:sp>
      <p:pic>
        <p:nvPicPr>
          <p:cNvPr id="9" name="Billede 8">
            <a:extLst>
              <a:ext uri="{FF2B5EF4-FFF2-40B4-BE49-F238E27FC236}">
                <a16:creationId xmlns:a16="http://schemas.microsoft.com/office/drawing/2014/main" id="{DD1D5CE9-B2BE-B7A6-3839-2F1C3B4057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775098" cy="6858000"/>
          </a:xfrm>
          <a:prstGeom prst="rect">
            <a:avLst/>
          </a:prstGeom>
        </p:spPr>
      </p:pic>
      <p:pic>
        <p:nvPicPr>
          <p:cNvPr id="7" name="Billede 6" descr="Et billede, der indeholder græs, person, fodtøj, udendørs&#10;&#10;Automatisk genereret beskrivelse">
            <a:extLst>
              <a:ext uri="{FF2B5EF4-FFF2-40B4-BE49-F238E27FC236}">
                <a16:creationId xmlns:a16="http://schemas.microsoft.com/office/drawing/2014/main" id="{BC309648-7569-0B5B-75E4-DD3A6A4C40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040" r="-5934"/>
          <a:stretch/>
        </p:blipFill>
        <p:spPr>
          <a:xfrm rot="5400000">
            <a:off x="-1649788" y="1649788"/>
            <a:ext cx="7264928" cy="3965351"/>
          </a:xfrm>
          <a:prstGeom prst="rect">
            <a:avLst/>
          </a:prstGeom>
        </p:spPr>
      </p:pic>
      <p:pic>
        <p:nvPicPr>
          <p:cNvPr id="11" name="Billede 10">
            <a:extLst>
              <a:ext uri="{FF2B5EF4-FFF2-40B4-BE49-F238E27FC236}">
                <a16:creationId xmlns:a16="http://schemas.microsoft.com/office/drawing/2014/main" id="{E4F9B86D-8CA0-CBFA-E361-518D416B60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5360">
            <a:off x="8558888" y="3053156"/>
            <a:ext cx="1939518" cy="2740752"/>
          </a:xfrm>
          <a:prstGeom prst="rect">
            <a:avLst/>
          </a:prstGeom>
          <a:ln>
            <a:solidFill>
              <a:schemeClr val="bg1">
                <a:lumMod val="65000"/>
              </a:schemeClr>
            </a:solidFill>
          </a:ln>
        </p:spPr>
      </p:pic>
      <p:pic>
        <p:nvPicPr>
          <p:cNvPr id="8" name="Billede 7">
            <a:extLst>
              <a:ext uri="{FF2B5EF4-FFF2-40B4-BE49-F238E27FC236}">
                <a16:creationId xmlns:a16="http://schemas.microsoft.com/office/drawing/2014/main" id="{ED1C01B3-B152-A1ED-8AF4-2EFE97E7A2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95360">
            <a:off x="7881756" y="3363245"/>
            <a:ext cx="1927692" cy="2720055"/>
          </a:xfrm>
          <a:prstGeom prst="rect">
            <a:avLst/>
          </a:prstGeom>
          <a:ln>
            <a:solidFill>
              <a:schemeClr val="bg1">
                <a:lumMod val="65000"/>
              </a:schemeClr>
            </a:solidFill>
          </a:ln>
        </p:spPr>
      </p:pic>
      <p:pic>
        <p:nvPicPr>
          <p:cNvPr id="6" name="Billede 5" descr="Et billede, der indeholder cirkel, Font/skrifttype, Grafik, logo&#10;&#10;Automatisk genereret beskrivelse">
            <a:extLst>
              <a:ext uri="{FF2B5EF4-FFF2-40B4-BE49-F238E27FC236}">
                <a16:creationId xmlns:a16="http://schemas.microsoft.com/office/drawing/2014/main" id="{3BE104FD-D9B9-4697-0332-12DB8A8D93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3258" y="2055692"/>
            <a:ext cx="1648971" cy="1661163"/>
          </a:xfrm>
          <a:prstGeom prst="rect">
            <a:avLst/>
          </a:prstGeom>
        </p:spPr>
      </p:pic>
    </p:spTree>
    <p:extLst>
      <p:ext uri="{BB962C8B-B14F-4D97-AF65-F5344CB8AC3E}">
        <p14:creationId xmlns:p14="http://schemas.microsoft.com/office/powerpoint/2010/main" val="350769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F7453CAB-A53F-4E4B-E600-CCD2E8BC5C83}"/>
              </a:ext>
            </a:extLst>
          </p:cNvPr>
          <p:cNvSpPr>
            <a:spLocks noGrp="1"/>
          </p:cNvSpPr>
          <p:nvPr>
            <p:ph type="body" sz="quarter" idx="10"/>
          </p:nvPr>
        </p:nvSpPr>
        <p:spPr>
          <a:xfrm>
            <a:off x="4394200" y="593168"/>
            <a:ext cx="5113238" cy="936104"/>
          </a:xfrm>
        </p:spPr>
        <p:txBody>
          <a:bodyPr/>
          <a:lstStyle/>
          <a:p>
            <a:r>
              <a:rPr lang="da-DK" dirty="0">
                <a:solidFill>
                  <a:srgbClr val="234B5A"/>
                </a:solidFill>
              </a:rPr>
              <a:t>Hvilken vej skal den vende?</a:t>
            </a:r>
            <a:br>
              <a:rPr lang="da-DK" dirty="0">
                <a:solidFill>
                  <a:srgbClr val="234B5A"/>
                </a:solidFill>
              </a:rPr>
            </a:br>
            <a:r>
              <a:rPr lang="da-DK" sz="2400" dirty="0">
                <a:solidFill>
                  <a:srgbClr val="234B5A"/>
                </a:solidFill>
              </a:rPr>
              <a:t>- elevark 5</a:t>
            </a:r>
            <a:endParaRPr lang="da-DK" dirty="0">
              <a:solidFill>
                <a:srgbClr val="234B5A"/>
              </a:solidFill>
            </a:endParaRPr>
          </a:p>
        </p:txBody>
      </p:sp>
      <p:sp>
        <p:nvSpPr>
          <p:cNvPr id="4" name="Pladsholder til indhold 3">
            <a:extLst>
              <a:ext uri="{FF2B5EF4-FFF2-40B4-BE49-F238E27FC236}">
                <a16:creationId xmlns:a16="http://schemas.microsoft.com/office/drawing/2014/main" id="{0C1AB601-3CCE-8361-74D4-74F3191C4614}"/>
              </a:ext>
            </a:extLst>
          </p:cNvPr>
          <p:cNvSpPr>
            <a:spLocks noGrp="1"/>
          </p:cNvSpPr>
          <p:nvPr>
            <p:ph sz="half" idx="2"/>
          </p:nvPr>
        </p:nvSpPr>
        <p:spPr>
          <a:xfrm>
            <a:off x="4572001" y="2628900"/>
            <a:ext cx="4140200" cy="3275690"/>
          </a:xfrm>
        </p:spPr>
        <p:txBody>
          <a:bodyPr/>
          <a:lstStyle/>
          <a:p>
            <a:r>
              <a:rPr lang="da-DK"/>
              <a:t>Undersøg hvordan jeres prototype skal vende i forhold til Solen. </a:t>
            </a:r>
          </a:p>
        </p:txBody>
      </p:sp>
      <p:pic>
        <p:nvPicPr>
          <p:cNvPr id="3" name="Billede 2" descr="Et billede, der indeholder udendørs, sky, sollys, sol&#10;&#10;Automatisk genereret beskrivelse">
            <a:extLst>
              <a:ext uri="{FF2B5EF4-FFF2-40B4-BE49-F238E27FC236}">
                <a16:creationId xmlns:a16="http://schemas.microsoft.com/office/drawing/2014/main" id="{1E797B7A-7E7B-5570-7C18-BA5D852349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5"/>
          <a:stretch/>
        </p:blipFill>
        <p:spPr>
          <a:xfrm>
            <a:off x="0" y="0"/>
            <a:ext cx="3784601" cy="6858000"/>
          </a:xfrm>
          <a:prstGeom prst="rect">
            <a:avLst/>
          </a:prstGeom>
        </p:spPr>
      </p:pic>
      <p:pic>
        <p:nvPicPr>
          <p:cNvPr id="6" name="Billede 5">
            <a:extLst>
              <a:ext uri="{FF2B5EF4-FFF2-40B4-BE49-F238E27FC236}">
                <a16:creationId xmlns:a16="http://schemas.microsoft.com/office/drawing/2014/main" id="{7EDE3249-62CB-1FD0-608C-D20DA177A7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10566">
            <a:off x="8902699" y="2283196"/>
            <a:ext cx="2368655" cy="3391650"/>
          </a:xfrm>
          <a:prstGeom prst="rect">
            <a:avLst/>
          </a:prstGeom>
          <a:ln>
            <a:solidFill>
              <a:schemeClr val="bg1">
                <a:lumMod val="65000"/>
              </a:schemeClr>
            </a:solidFill>
          </a:ln>
        </p:spPr>
      </p:pic>
    </p:spTree>
    <p:extLst>
      <p:ext uri="{BB962C8B-B14F-4D97-AF65-F5344CB8AC3E}">
        <p14:creationId xmlns:p14="http://schemas.microsoft.com/office/powerpoint/2010/main" val="235413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8E2136A-5E8F-2182-A724-3875E41CCF63}"/>
              </a:ext>
            </a:extLst>
          </p:cNvPr>
          <p:cNvSpPr>
            <a:spLocks noGrp="1"/>
          </p:cNvSpPr>
          <p:nvPr>
            <p:ph type="body" sz="quarter" idx="10"/>
          </p:nvPr>
        </p:nvSpPr>
        <p:spPr>
          <a:xfrm>
            <a:off x="4330405" y="658482"/>
            <a:ext cx="7201776" cy="936104"/>
          </a:xfrm>
        </p:spPr>
        <p:txBody>
          <a:bodyPr/>
          <a:lstStyle/>
          <a:p>
            <a:r>
              <a:rPr lang="da-DK" dirty="0">
                <a:solidFill>
                  <a:srgbClr val="234B5A"/>
                </a:solidFill>
              </a:rPr>
              <a:t>Opsamling</a:t>
            </a:r>
          </a:p>
        </p:txBody>
      </p:sp>
      <p:sp>
        <p:nvSpPr>
          <p:cNvPr id="6" name="Pladsholder til indhold 5">
            <a:extLst>
              <a:ext uri="{FF2B5EF4-FFF2-40B4-BE49-F238E27FC236}">
                <a16:creationId xmlns:a16="http://schemas.microsoft.com/office/drawing/2014/main" id="{4330A28C-CB34-5D23-57C8-20886FD1E36E}"/>
              </a:ext>
            </a:extLst>
          </p:cNvPr>
          <p:cNvSpPr>
            <a:spLocks noGrp="1"/>
          </p:cNvSpPr>
          <p:nvPr>
            <p:ph sz="half" idx="2"/>
          </p:nvPr>
        </p:nvSpPr>
        <p:spPr>
          <a:xfrm>
            <a:off x="4330405" y="1832581"/>
            <a:ext cx="7220181" cy="4137323"/>
          </a:xfrm>
        </p:spPr>
        <p:txBody>
          <a:bodyPr/>
          <a:lstStyle/>
          <a:p>
            <a:pPr marL="285750" indent="-285750">
              <a:buFont typeface="Arial" panose="020B0604020202020204" pitchFamily="34" charset="0"/>
              <a:buChar char="•"/>
            </a:pPr>
            <a:r>
              <a:rPr lang="da-DK" dirty="0"/>
              <a:t>Hvilken betydning har Solens placering på himlen for jeres prototype? </a:t>
            </a:r>
          </a:p>
          <a:p>
            <a:pPr marL="285750" indent="-285750">
              <a:buFont typeface="Arial" panose="020B0604020202020204" pitchFamily="34" charset="0"/>
              <a:buChar char="•"/>
            </a:pPr>
            <a:endParaRPr lang="da-DK" dirty="0"/>
          </a:p>
          <a:p>
            <a:endParaRPr lang="da-DK" dirty="0"/>
          </a:p>
          <a:p>
            <a:endParaRPr lang="da-DK" dirty="0"/>
          </a:p>
          <a:p>
            <a:endParaRPr lang="da-DK" dirty="0"/>
          </a:p>
          <a:p>
            <a:pPr marL="285750" indent="-285750">
              <a:buFont typeface="Arial" panose="020B0604020202020204" pitchFamily="34" charset="0"/>
              <a:buChar char="•"/>
            </a:pPr>
            <a:endParaRPr lang="da-DK" dirty="0"/>
          </a:p>
        </p:txBody>
      </p:sp>
      <p:pic>
        <p:nvPicPr>
          <p:cNvPr id="3" name="Billede 2" descr="Et billede, der indeholder udendørs, sky, sollys, sol&#10;&#10;Automatisk genereret beskrivelse">
            <a:extLst>
              <a:ext uri="{FF2B5EF4-FFF2-40B4-BE49-F238E27FC236}">
                <a16:creationId xmlns:a16="http://schemas.microsoft.com/office/drawing/2014/main" id="{CAEDB101-E04C-C732-B733-A4FCA9E78A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5"/>
          <a:stretch/>
        </p:blipFill>
        <p:spPr>
          <a:xfrm>
            <a:off x="0" y="0"/>
            <a:ext cx="3784601" cy="6858000"/>
          </a:xfrm>
          <a:prstGeom prst="rect">
            <a:avLst/>
          </a:prstGeom>
        </p:spPr>
      </p:pic>
    </p:spTree>
    <p:extLst>
      <p:ext uri="{BB962C8B-B14F-4D97-AF65-F5344CB8AC3E}">
        <p14:creationId xmlns:p14="http://schemas.microsoft.com/office/powerpoint/2010/main" val="386829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0767698-CFBC-644E-049A-74E314564B9B}"/>
              </a:ext>
            </a:extLst>
          </p:cNvPr>
          <p:cNvSpPr>
            <a:spLocks noGrp="1"/>
          </p:cNvSpPr>
          <p:nvPr>
            <p:ph type="body" sz="quarter" idx="10"/>
          </p:nvPr>
        </p:nvSpPr>
        <p:spPr>
          <a:prstGeom prst="rect">
            <a:avLst/>
          </a:prstGeom>
        </p:spPr>
        <p:txBody>
          <a:bodyPr lIns="91440" tIns="45720" rIns="91440" bIns="45720" anchor="t"/>
          <a:lstStyle/>
          <a:p>
            <a:r>
              <a:rPr lang="en-US" dirty="0" err="1">
                <a:solidFill>
                  <a:srgbClr val="234B5A"/>
                </a:solidFill>
              </a:rPr>
              <a:t>Konstruere</a:t>
            </a:r>
            <a:r>
              <a:rPr lang="en-US" dirty="0">
                <a:solidFill>
                  <a:srgbClr val="234B5A"/>
                </a:solidFill>
              </a:rPr>
              <a:t> og </a:t>
            </a:r>
            <a:r>
              <a:rPr lang="en-US" dirty="0" err="1">
                <a:solidFill>
                  <a:srgbClr val="234B5A"/>
                </a:solidFill>
              </a:rPr>
              <a:t>forbedre</a:t>
            </a:r>
            <a:br>
              <a:rPr lang="en-US" dirty="0">
                <a:solidFill>
                  <a:srgbClr val="234B5A"/>
                </a:solidFill>
              </a:rPr>
            </a:br>
            <a:r>
              <a:rPr lang="en-US" sz="2400" dirty="0">
                <a:solidFill>
                  <a:srgbClr val="234B5A"/>
                </a:solidFill>
              </a:rPr>
              <a:t>- </a:t>
            </a:r>
            <a:r>
              <a:rPr lang="en-US" sz="2400" dirty="0" err="1">
                <a:solidFill>
                  <a:srgbClr val="234B5A"/>
                </a:solidFill>
              </a:rPr>
              <a:t>elevark</a:t>
            </a:r>
            <a:r>
              <a:rPr lang="en-US" sz="2400" dirty="0">
                <a:solidFill>
                  <a:srgbClr val="234B5A"/>
                </a:solidFill>
              </a:rPr>
              <a:t> 4</a:t>
            </a:r>
            <a:endParaRPr lang="da-DK" dirty="0">
              <a:solidFill>
                <a:srgbClr val="234B5A"/>
              </a:solidFill>
            </a:endParaRPr>
          </a:p>
        </p:txBody>
      </p:sp>
      <p:pic>
        <p:nvPicPr>
          <p:cNvPr id="8" name="Billede 7">
            <a:extLst>
              <a:ext uri="{FF2B5EF4-FFF2-40B4-BE49-F238E27FC236}">
                <a16:creationId xmlns:a16="http://schemas.microsoft.com/office/drawing/2014/main" id="{2A75FA3E-44BA-56A4-B117-CDF1A13F7407}"/>
              </a:ext>
            </a:extLst>
          </p:cNvPr>
          <p:cNvPicPr>
            <a:picLocks noChangeAspect="1"/>
          </p:cNvPicPr>
          <p:nvPr/>
        </p:nvPicPr>
        <p:blipFill>
          <a:blip r:embed="rId3"/>
          <a:stretch>
            <a:fillRect/>
          </a:stretch>
        </p:blipFill>
        <p:spPr>
          <a:xfrm>
            <a:off x="794252" y="2359383"/>
            <a:ext cx="10250452" cy="2377717"/>
          </a:xfrm>
          <a:prstGeom prst="rect">
            <a:avLst/>
          </a:prstGeom>
        </p:spPr>
      </p:pic>
      <p:sp>
        <p:nvSpPr>
          <p:cNvPr id="2" name="Pladsholder til indhold 1">
            <a:extLst>
              <a:ext uri="{FF2B5EF4-FFF2-40B4-BE49-F238E27FC236}">
                <a16:creationId xmlns:a16="http://schemas.microsoft.com/office/drawing/2014/main" id="{C52E1831-14CC-BF52-363B-AA447A0BA04B}"/>
              </a:ext>
            </a:extLst>
          </p:cNvPr>
          <p:cNvSpPr>
            <a:spLocks noGrp="1"/>
          </p:cNvSpPr>
          <p:nvPr>
            <p:ph sz="half" idx="2"/>
          </p:nvPr>
        </p:nvSpPr>
        <p:spPr/>
        <p:txBody>
          <a:bodyPr/>
          <a:lstStyle/>
          <a:p>
            <a:pPr>
              <a:lnSpc>
                <a:spcPct val="150000"/>
              </a:lnSpc>
            </a:pPr>
            <a:r>
              <a:rPr lang="da-DK" sz="1800"/>
              <a:t>I skal forbedre jeres protype efter 1. test. </a:t>
            </a:r>
          </a:p>
          <a:p>
            <a:endParaRPr lang="da-DK"/>
          </a:p>
        </p:txBody>
      </p:sp>
      <p:pic>
        <p:nvPicPr>
          <p:cNvPr id="5" name="Billede 4">
            <a:extLst>
              <a:ext uri="{FF2B5EF4-FFF2-40B4-BE49-F238E27FC236}">
                <a16:creationId xmlns:a16="http://schemas.microsoft.com/office/drawing/2014/main" id="{CABB5AE7-B927-CFC9-41BC-A7EDECC7D4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95360">
            <a:off x="7698594" y="3098377"/>
            <a:ext cx="2016685" cy="2849797"/>
          </a:xfrm>
          <a:prstGeom prst="rect">
            <a:avLst/>
          </a:prstGeom>
          <a:ln>
            <a:solidFill>
              <a:schemeClr val="bg1">
                <a:lumMod val="65000"/>
              </a:schemeClr>
            </a:solidFill>
          </a:ln>
        </p:spPr>
      </p:pic>
      <p:pic>
        <p:nvPicPr>
          <p:cNvPr id="7" name="Billede 6">
            <a:extLst>
              <a:ext uri="{FF2B5EF4-FFF2-40B4-BE49-F238E27FC236}">
                <a16:creationId xmlns:a16="http://schemas.microsoft.com/office/drawing/2014/main" id="{6F3377BE-39B8-2B63-31DD-ED845152CB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5360">
            <a:off x="7021842" y="3409325"/>
            <a:ext cx="2004391" cy="2828280"/>
          </a:xfrm>
          <a:prstGeom prst="rect">
            <a:avLst/>
          </a:prstGeom>
          <a:ln>
            <a:solidFill>
              <a:schemeClr val="bg1">
                <a:lumMod val="65000"/>
              </a:schemeClr>
            </a:solidFill>
          </a:ln>
        </p:spPr>
      </p:pic>
      <p:pic>
        <p:nvPicPr>
          <p:cNvPr id="6" name="Billede 5" descr="Et billede, der indeholder cirkel, Font/skrifttype, Grafik, logo&#10;&#10;Automatisk genereret beskrivelse">
            <a:extLst>
              <a:ext uri="{FF2B5EF4-FFF2-40B4-BE49-F238E27FC236}">
                <a16:creationId xmlns:a16="http://schemas.microsoft.com/office/drawing/2014/main" id="{43DCBA74-9927-B53E-755B-DD2C221DC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5410" y="306356"/>
            <a:ext cx="1648971" cy="1661163"/>
          </a:xfrm>
          <a:prstGeom prst="rect">
            <a:avLst/>
          </a:prstGeom>
        </p:spPr>
      </p:pic>
    </p:spTree>
    <p:extLst>
      <p:ext uri="{BB962C8B-B14F-4D97-AF65-F5344CB8AC3E}">
        <p14:creationId xmlns:p14="http://schemas.microsoft.com/office/powerpoint/2010/main" val="34578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723592EB-7E1E-45D8-3B5A-A0E1EBD8F66A}"/>
              </a:ext>
            </a:extLst>
          </p:cNvPr>
          <p:cNvSpPr>
            <a:spLocks noGrp="1"/>
          </p:cNvSpPr>
          <p:nvPr>
            <p:ph type="body" sz="quarter" idx="10"/>
          </p:nvPr>
        </p:nvSpPr>
        <p:spPr>
          <a:xfrm>
            <a:off x="4178300" y="529668"/>
            <a:ext cx="5710138" cy="936104"/>
          </a:xfrm>
        </p:spPr>
        <p:txBody>
          <a:bodyPr/>
          <a:lstStyle/>
          <a:p>
            <a:r>
              <a:rPr lang="da-DK" dirty="0">
                <a:solidFill>
                  <a:srgbClr val="234B5A"/>
                </a:solidFill>
              </a:rPr>
              <a:t>Præsentation</a:t>
            </a:r>
          </a:p>
        </p:txBody>
      </p:sp>
      <p:sp>
        <p:nvSpPr>
          <p:cNvPr id="4" name="Pladsholder til indhold 3">
            <a:extLst>
              <a:ext uri="{FF2B5EF4-FFF2-40B4-BE49-F238E27FC236}">
                <a16:creationId xmlns:a16="http://schemas.microsoft.com/office/drawing/2014/main" id="{5894C7A1-CF64-83D2-17F0-7567E3F27D84}"/>
              </a:ext>
            </a:extLst>
          </p:cNvPr>
          <p:cNvSpPr>
            <a:spLocks noGrp="1"/>
          </p:cNvSpPr>
          <p:nvPr>
            <p:ph sz="half" idx="2"/>
          </p:nvPr>
        </p:nvSpPr>
        <p:spPr>
          <a:xfrm>
            <a:off x="4178301" y="1572644"/>
            <a:ext cx="5710138" cy="4627925"/>
          </a:xfrm>
        </p:spPr>
        <p:txBody>
          <a:bodyPr lIns="91440" tIns="45720" rIns="91440" bIns="45720" anchor="t"/>
          <a:lstStyle/>
          <a:p>
            <a:pPr lvl="0">
              <a:lnSpc>
                <a:spcPct val="115000"/>
              </a:lnSpc>
              <a:tabLst>
                <a:tab pos="457200" algn="l"/>
              </a:tabLst>
            </a:pPr>
            <a:r>
              <a:rPr lang="da-DK" sz="2000" dirty="0">
                <a:latin typeface="Trade Gothic LT Std"/>
                <a:cs typeface="Arial"/>
              </a:rPr>
              <a:t>Forbered en præsentation, hvor I fortæller om: </a:t>
            </a:r>
          </a:p>
          <a:p>
            <a:pPr marL="342900" lvl="0" indent="-342900">
              <a:lnSpc>
                <a:spcPct val="115000"/>
              </a:lnSpc>
              <a:buFont typeface="+mj-lt"/>
              <a:buAutoNum type="alphaLcPeriod"/>
              <a:tabLst>
                <a:tab pos="457200" algn="l"/>
              </a:tabLst>
            </a:pPr>
            <a:endParaRPr lang="da-DK" sz="2000" dirty="0">
              <a:latin typeface="Trade Gothic LT Std"/>
              <a:cs typeface="Arial"/>
            </a:endParaRPr>
          </a:p>
          <a:p>
            <a:pPr marL="342900" lvl="0" indent="-342900">
              <a:lnSpc>
                <a:spcPct val="115000"/>
              </a:lnSpc>
              <a:buFont typeface="+mj-lt"/>
              <a:buAutoNum type="alphaLcPeriod"/>
              <a:tabLst>
                <a:tab pos="457200" algn="l"/>
              </a:tabLst>
            </a:pPr>
            <a:r>
              <a:rPr lang="da-DK" sz="1800" dirty="0">
                <a:effectLst/>
                <a:latin typeface="Calibri" panose="020F0502020204030204" pitchFamily="34" charset="0"/>
                <a:ea typeface="Segoe UI" panose="020B0502040204020203" pitchFamily="34" charset="0"/>
                <a:cs typeface="Calibri" panose="020F0502020204030204" pitchFamily="34" charset="0"/>
              </a:rPr>
              <a:t>Hvordan kom vi frem til vores løsning på udfordringen, og hvilke resultater har vi fået i vores test? </a:t>
            </a:r>
          </a:p>
          <a:p>
            <a:pPr marL="342900" lvl="0" indent="-342900">
              <a:lnSpc>
                <a:spcPct val="115000"/>
              </a:lnSpc>
              <a:buFont typeface="+mj-lt"/>
              <a:buAutoNum type="alphaLcPeriod"/>
              <a:tabLst>
                <a:tab pos="457200" algn="l"/>
              </a:tabLst>
            </a:pPr>
            <a:r>
              <a:rPr lang="da-DK" sz="1800" dirty="0">
                <a:effectLst/>
                <a:latin typeface="Calibri" panose="020F0502020204030204" pitchFamily="34" charset="0"/>
                <a:ea typeface="Segoe UI" panose="020B0502040204020203" pitchFamily="34" charset="0"/>
                <a:cs typeface="Calibri" panose="020F0502020204030204" pitchFamily="34" charset="0"/>
              </a:rPr>
              <a:t>Hvordan virker vores prototype, og hvilken viden fra vores undersøgelser har vi brugt?</a:t>
            </a:r>
          </a:p>
          <a:p>
            <a:pPr marL="342900" lvl="0" indent="-342900">
              <a:lnSpc>
                <a:spcPct val="115000"/>
              </a:lnSpc>
              <a:buFont typeface="+mj-lt"/>
              <a:buAutoNum type="alphaLcPeriod"/>
              <a:tabLst>
                <a:tab pos="457200" algn="l"/>
              </a:tabLst>
            </a:pPr>
            <a:r>
              <a:rPr lang="da-DK" sz="1800" dirty="0">
                <a:effectLst/>
                <a:latin typeface="Calibri" panose="020F0502020204030204" pitchFamily="34" charset="0"/>
                <a:ea typeface="Segoe UI" panose="020B0502040204020203" pitchFamily="34" charset="0"/>
                <a:cs typeface="Calibri" panose="020F0502020204030204" pitchFamily="34" charset="0"/>
              </a:rPr>
              <a:t>Hvilke materialer har vi brugt i vores prototype, og hvorfor har vi brugt netop de materialer?</a:t>
            </a:r>
          </a:p>
          <a:p>
            <a:pPr marL="342900" lvl="0" indent="-342900">
              <a:lnSpc>
                <a:spcPct val="115000"/>
              </a:lnSpc>
              <a:buFont typeface="+mj-lt"/>
              <a:buAutoNum type="alphaLcPeriod"/>
              <a:tabLst>
                <a:tab pos="457200" algn="l"/>
              </a:tabLst>
            </a:pPr>
            <a:r>
              <a:rPr lang="da-DK" sz="1800" dirty="0">
                <a:effectLst/>
                <a:latin typeface="Calibri" panose="020F0502020204030204" pitchFamily="34" charset="0"/>
                <a:ea typeface="Segoe UI" panose="020B0502040204020203" pitchFamily="34" charset="0"/>
                <a:cs typeface="Calibri" panose="020F0502020204030204" pitchFamily="34" charset="0"/>
              </a:rPr>
              <a:t>Hvor kan vores prototype anvendes, og hvordan kan den gøre en forskel for klimaet?</a:t>
            </a:r>
          </a:p>
          <a:p>
            <a:endParaRPr lang="da-DK" dirty="0"/>
          </a:p>
          <a:p>
            <a:endParaRPr lang="da-DK" dirty="0"/>
          </a:p>
        </p:txBody>
      </p:sp>
      <p:pic>
        <p:nvPicPr>
          <p:cNvPr id="6" name="Billede 5" descr="Et billede, der indeholder person, tøj, indendørs, Ansigt&#10;&#10;Automatisk genereret beskrivelse">
            <a:extLst>
              <a:ext uri="{FF2B5EF4-FFF2-40B4-BE49-F238E27FC236}">
                <a16:creationId xmlns:a16="http://schemas.microsoft.com/office/drawing/2014/main" id="{B2F7547F-9B38-01E0-5406-0AD5D07C9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797300" cy="6858000"/>
          </a:xfrm>
          <a:prstGeom prst="rect">
            <a:avLst/>
          </a:prstGeom>
        </p:spPr>
      </p:pic>
      <p:pic>
        <p:nvPicPr>
          <p:cNvPr id="3" name="Billede 2">
            <a:extLst>
              <a:ext uri="{FF2B5EF4-FFF2-40B4-BE49-F238E27FC236}">
                <a16:creationId xmlns:a16="http://schemas.microsoft.com/office/drawing/2014/main" id="{674EA732-E1D8-3F66-0C6B-77ED7A806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79768">
            <a:off x="9754749" y="3086099"/>
            <a:ext cx="1942058" cy="2730651"/>
          </a:xfrm>
          <a:prstGeom prst="rect">
            <a:avLst/>
          </a:prstGeom>
          <a:ln>
            <a:solidFill>
              <a:schemeClr val="bg1">
                <a:lumMod val="65000"/>
              </a:schemeClr>
            </a:solidFill>
          </a:ln>
        </p:spPr>
      </p:pic>
    </p:spTree>
    <p:extLst>
      <p:ext uri="{BB962C8B-B14F-4D97-AF65-F5344CB8AC3E}">
        <p14:creationId xmlns:p14="http://schemas.microsoft.com/office/powerpoint/2010/main" val="40008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8E2136A-5E8F-2182-A724-3875E41CCF63}"/>
              </a:ext>
            </a:extLst>
          </p:cNvPr>
          <p:cNvSpPr>
            <a:spLocks noGrp="1"/>
          </p:cNvSpPr>
          <p:nvPr>
            <p:ph type="body" sz="quarter" idx="10"/>
          </p:nvPr>
        </p:nvSpPr>
        <p:spPr>
          <a:xfrm>
            <a:off x="743450" y="593168"/>
            <a:ext cx="8763988" cy="936104"/>
          </a:xfrm>
        </p:spPr>
        <p:txBody>
          <a:bodyPr/>
          <a:lstStyle/>
          <a:p>
            <a:r>
              <a:rPr lang="da-DK" dirty="0">
                <a:solidFill>
                  <a:srgbClr val="234B5A"/>
                </a:solidFill>
              </a:rPr>
              <a:t>Opsamling - klassens fælles resultater</a:t>
            </a:r>
          </a:p>
          <a:p>
            <a:endParaRPr lang="da-DK" dirty="0"/>
          </a:p>
        </p:txBody>
      </p:sp>
      <p:graphicFrame>
        <p:nvGraphicFramePr>
          <p:cNvPr id="8" name="Pladsholder til indhold 7">
            <a:extLst>
              <a:ext uri="{FF2B5EF4-FFF2-40B4-BE49-F238E27FC236}">
                <a16:creationId xmlns:a16="http://schemas.microsoft.com/office/drawing/2014/main" id="{44F53DE4-37C4-057D-0ECE-EA8FE371D60A}"/>
              </a:ext>
            </a:extLst>
          </p:cNvPr>
          <p:cNvGraphicFramePr>
            <a:graphicFrameLocks noGrp="1" noChangeAspect="1"/>
          </p:cNvGraphicFramePr>
          <p:nvPr>
            <p:ph sz="half" idx="2"/>
            <p:extLst>
              <p:ext uri="{D42A27DB-BD31-4B8C-83A1-F6EECF244321}">
                <p14:modId xmlns:p14="http://schemas.microsoft.com/office/powerpoint/2010/main" val="665374184"/>
              </p:ext>
            </p:extLst>
          </p:nvPr>
        </p:nvGraphicFramePr>
        <p:xfrm>
          <a:off x="876300" y="2276475"/>
          <a:ext cx="9777413" cy="3394075"/>
        </p:xfrm>
        <a:graphic>
          <a:graphicData uri="http://schemas.openxmlformats.org/presentationml/2006/ole">
            <mc:AlternateContent xmlns:mc="http://schemas.openxmlformats.org/markup-compatibility/2006">
              <mc:Choice xmlns:v="urn:schemas-microsoft-com:vml" Requires="v">
                <p:oleObj name="Worksheet" r:id="rId3" imgW="6731178" imgH="2336658" progId="Excel.Sheet.12">
                  <p:embed/>
                </p:oleObj>
              </mc:Choice>
              <mc:Fallback>
                <p:oleObj name="Worksheet" r:id="rId3" imgW="6731178" imgH="2336658" progId="Excel.Sheet.12">
                  <p:embed/>
                  <p:pic>
                    <p:nvPicPr>
                      <p:cNvPr id="8" name="Pladsholder til indhold 7">
                        <a:extLst>
                          <a:ext uri="{FF2B5EF4-FFF2-40B4-BE49-F238E27FC236}">
                            <a16:creationId xmlns:a16="http://schemas.microsoft.com/office/drawing/2014/main" id="{44F53DE4-37C4-057D-0ECE-EA8FE371D60A}"/>
                          </a:ext>
                        </a:extLst>
                      </p:cNvPr>
                      <p:cNvPicPr/>
                      <p:nvPr/>
                    </p:nvPicPr>
                    <p:blipFill>
                      <a:blip r:embed="rId4"/>
                      <a:stretch>
                        <a:fillRect/>
                      </a:stretch>
                    </p:blipFill>
                    <p:spPr>
                      <a:xfrm>
                        <a:off x="876300" y="2276475"/>
                        <a:ext cx="9777413" cy="3394075"/>
                      </a:xfrm>
                      <a:prstGeom prst="rect">
                        <a:avLst/>
                      </a:prstGeom>
                    </p:spPr>
                  </p:pic>
                </p:oleObj>
              </mc:Fallback>
            </mc:AlternateContent>
          </a:graphicData>
        </a:graphic>
      </p:graphicFrame>
    </p:spTree>
    <p:extLst>
      <p:ext uri="{BB962C8B-B14F-4D97-AF65-F5344CB8AC3E}">
        <p14:creationId xmlns:p14="http://schemas.microsoft.com/office/powerpoint/2010/main" val="281006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BF0BB6C-5469-39CF-5376-2B0B06A30155}"/>
              </a:ext>
            </a:extLst>
          </p:cNvPr>
          <p:cNvSpPr>
            <a:spLocks noGrp="1"/>
          </p:cNvSpPr>
          <p:nvPr>
            <p:ph type="body" sz="quarter" idx="10"/>
          </p:nvPr>
        </p:nvSpPr>
        <p:spPr/>
        <p:txBody>
          <a:bodyPr lIns="91440" tIns="45720" rIns="91440" bIns="45720" anchor="t"/>
          <a:lstStyle/>
          <a:p>
            <a:pPr algn="ctr"/>
            <a:r>
              <a:rPr lang="da-DK" sz="3200" dirty="0">
                <a:solidFill>
                  <a:srgbClr val="234B5A"/>
                </a:solidFill>
                <a:latin typeface="BetonEF-Bold"/>
              </a:rPr>
              <a:t>Tal om, hvordan I har arbejdet med engineering designprocessen</a:t>
            </a:r>
            <a:endParaRPr lang="da-DK" sz="3200" dirty="0">
              <a:solidFill>
                <a:srgbClr val="234B5A"/>
              </a:solidFill>
            </a:endParaRPr>
          </a:p>
        </p:txBody>
      </p:sp>
    </p:spTree>
    <p:extLst>
      <p:ext uri="{BB962C8B-B14F-4D97-AF65-F5344CB8AC3E}">
        <p14:creationId xmlns:p14="http://schemas.microsoft.com/office/powerpoint/2010/main" val="107996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descr="Et billede, der indeholder tekst, Font/skrifttype, skærmbillede, Grafik&#10;&#10;Automatisk genereret beskrivelse">
            <a:extLst>
              <a:ext uri="{FF2B5EF4-FFF2-40B4-BE49-F238E27FC236}">
                <a16:creationId xmlns:a16="http://schemas.microsoft.com/office/drawing/2014/main" id="{A1CA4D0E-44B8-9664-E1B5-E979F0077FF9}"/>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0" y="2009069"/>
            <a:ext cx="4483100" cy="1468791"/>
          </a:xfrm>
        </p:spPr>
      </p:pic>
      <p:pic>
        <p:nvPicPr>
          <p:cNvPr id="13" name="Pladsholder til indhold 12" descr="Et billede, der indeholder tekst, Font/skrifttype, Grafik, hvid&#10;&#10;Automatisk genereret beskrivelse">
            <a:extLst>
              <a:ext uri="{FF2B5EF4-FFF2-40B4-BE49-F238E27FC236}">
                <a16:creationId xmlns:a16="http://schemas.microsoft.com/office/drawing/2014/main" id="{8D312FB1-315A-D264-39FE-A88A16C219D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2298953" y="1187968"/>
            <a:ext cx="3110994" cy="3110994"/>
          </a:xfrm>
        </p:spPr>
      </p:pic>
      <p:pic>
        <p:nvPicPr>
          <p:cNvPr id="15" name="Billede 14">
            <a:extLst>
              <a:ext uri="{FF2B5EF4-FFF2-40B4-BE49-F238E27FC236}">
                <a16:creationId xmlns:a16="http://schemas.microsoft.com/office/drawing/2014/main" id="{DA28DD32-BC21-197F-B161-8587DFEA76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4450" y="5064660"/>
            <a:ext cx="4483100" cy="1475263"/>
          </a:xfrm>
          <a:prstGeom prst="rect">
            <a:avLst/>
          </a:prstGeom>
        </p:spPr>
      </p:pic>
      <p:sp>
        <p:nvSpPr>
          <p:cNvPr id="16" name="Tekstfelt 15">
            <a:extLst>
              <a:ext uri="{FF2B5EF4-FFF2-40B4-BE49-F238E27FC236}">
                <a16:creationId xmlns:a16="http://schemas.microsoft.com/office/drawing/2014/main" id="{7BE59ABB-DF24-4F2C-8BD6-4A67E7203B2F}"/>
              </a:ext>
            </a:extLst>
          </p:cNvPr>
          <p:cNvSpPr txBox="1"/>
          <p:nvPr/>
        </p:nvSpPr>
        <p:spPr>
          <a:xfrm>
            <a:off x="4406900" y="4929248"/>
            <a:ext cx="3378200" cy="400110"/>
          </a:xfrm>
          <a:prstGeom prst="rect">
            <a:avLst/>
          </a:prstGeom>
          <a:noFill/>
        </p:spPr>
        <p:txBody>
          <a:bodyPr wrap="square" rtlCol="0">
            <a:spAutoFit/>
          </a:bodyPr>
          <a:lstStyle/>
          <a:p>
            <a:pPr algn="ctr"/>
            <a:r>
              <a:rPr lang="da-DK" sz="2000" dirty="0"/>
              <a:t>Støttet af</a:t>
            </a:r>
          </a:p>
        </p:txBody>
      </p:sp>
      <p:sp>
        <p:nvSpPr>
          <p:cNvPr id="17" name="Rektangel 16">
            <a:extLst>
              <a:ext uri="{FF2B5EF4-FFF2-40B4-BE49-F238E27FC236}">
                <a16:creationId xmlns:a16="http://schemas.microsoft.com/office/drawing/2014/main" id="{7F11B85D-8A60-FC5E-AA7C-966B0C73CF61}"/>
              </a:ext>
            </a:extLst>
          </p:cNvPr>
          <p:cNvSpPr/>
          <p:nvPr/>
        </p:nvSpPr>
        <p:spPr>
          <a:xfrm>
            <a:off x="8763000" y="6134100"/>
            <a:ext cx="3225800" cy="723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878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D12E7AE-5D47-3D2C-858E-308DFD1A1C05}"/>
              </a:ext>
            </a:extLst>
          </p:cNvPr>
          <p:cNvSpPr/>
          <p:nvPr/>
        </p:nvSpPr>
        <p:spPr>
          <a:xfrm>
            <a:off x="6116" y="0"/>
            <a:ext cx="4288171"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6" name="Pladsholder til indhold 5" descr="Et billede, der indeholder Himmellegeme, Rav, Univers, sol&#10;&#10;Automatisk genereret beskrivelse">
            <a:extLst>
              <a:ext uri="{FF2B5EF4-FFF2-40B4-BE49-F238E27FC236}">
                <a16:creationId xmlns:a16="http://schemas.microsoft.com/office/drawing/2014/main" id="{FC1B4F08-66E9-9B9C-C34B-C59D4AB2ECB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028" y="1600201"/>
            <a:ext cx="4288171" cy="4093029"/>
          </a:xfrm>
        </p:spPr>
      </p:pic>
      <p:sp>
        <p:nvSpPr>
          <p:cNvPr id="3" name="Pladsholder til indhold 2">
            <a:extLst>
              <a:ext uri="{FF2B5EF4-FFF2-40B4-BE49-F238E27FC236}">
                <a16:creationId xmlns:a16="http://schemas.microsoft.com/office/drawing/2014/main" id="{F9987D6F-7031-8ABF-8417-B0C1059A30AA}"/>
              </a:ext>
            </a:extLst>
          </p:cNvPr>
          <p:cNvSpPr>
            <a:spLocks noGrp="1"/>
          </p:cNvSpPr>
          <p:nvPr>
            <p:ph sz="half" idx="2"/>
          </p:nvPr>
        </p:nvSpPr>
        <p:spPr>
          <a:xfrm>
            <a:off x="5050971" y="1600201"/>
            <a:ext cx="6531429" cy="4229099"/>
          </a:xfrm>
        </p:spPr>
        <p:txBody>
          <a:bodyPr/>
          <a:lstStyle/>
          <a:p>
            <a:r>
              <a:rPr lang="da-DK" sz="2400" b="1" dirty="0">
                <a:solidFill>
                  <a:schemeClr val="tx1"/>
                </a:solidFill>
              </a:rPr>
              <a:t>Fakta:</a:t>
            </a:r>
          </a:p>
          <a:p>
            <a:endParaRPr lang="da-DK" sz="2400" dirty="0">
              <a:solidFill>
                <a:schemeClr val="tx1"/>
              </a:solidFill>
              <a:ea typeface="Calibri"/>
              <a:cs typeface="Calibri"/>
            </a:endParaRPr>
          </a:p>
          <a:p>
            <a:pPr marL="285750" indent="-285750">
              <a:buFont typeface="Arial" panose="020B0604020202020204" pitchFamily="34" charset="0"/>
              <a:buChar char="•"/>
            </a:pPr>
            <a:r>
              <a:rPr lang="da-DK" sz="2400" dirty="0">
                <a:solidFill>
                  <a:schemeClr val="tx1"/>
                </a:solidFill>
                <a:ea typeface="Calibri"/>
                <a:cs typeface="Calibri"/>
              </a:rPr>
              <a:t>På én solskinstime giver Solens stråling på Jorden nok energi til at dække hele Verdens forbrug af energi i et helt år.</a:t>
            </a:r>
          </a:p>
          <a:p>
            <a:pPr marL="285750" indent="-285750">
              <a:buFont typeface="Arial" panose="020B0604020202020204" pitchFamily="34" charset="0"/>
              <a:buChar char="•"/>
            </a:pPr>
            <a:endParaRPr lang="da-DK" sz="2400" dirty="0">
              <a:solidFill>
                <a:schemeClr val="tx1"/>
              </a:solidFill>
            </a:endParaRPr>
          </a:p>
          <a:p>
            <a:pPr marL="285750" indent="-285750">
              <a:buFont typeface="Arial" panose="020B0604020202020204" pitchFamily="34" charset="0"/>
              <a:buChar char="•"/>
            </a:pPr>
            <a:r>
              <a:rPr lang="da-DK" sz="2400" dirty="0">
                <a:solidFill>
                  <a:schemeClr val="tx1"/>
                </a:solidFill>
              </a:rPr>
              <a:t>For at bruge Solens energi skal der bruges noget teknologi.</a:t>
            </a:r>
            <a:endParaRPr lang="da-DK" sz="2400" dirty="0">
              <a:solidFill>
                <a:schemeClr val="tx1"/>
              </a:solidFill>
              <a:ea typeface="Calibri"/>
              <a:cs typeface="Calibri"/>
            </a:endParaRPr>
          </a:p>
          <a:p>
            <a:endParaRPr lang="da-DK" sz="2400" dirty="0">
              <a:solidFill>
                <a:schemeClr val="tx1"/>
              </a:solidFill>
            </a:endParaRPr>
          </a:p>
        </p:txBody>
      </p:sp>
      <p:sp>
        <p:nvSpPr>
          <p:cNvPr id="2" name="Pladsholder til tekst 1">
            <a:extLst>
              <a:ext uri="{FF2B5EF4-FFF2-40B4-BE49-F238E27FC236}">
                <a16:creationId xmlns:a16="http://schemas.microsoft.com/office/drawing/2014/main" id="{5D0972ED-EF41-8B8A-776F-551BA93CB82A}"/>
              </a:ext>
            </a:extLst>
          </p:cNvPr>
          <p:cNvSpPr>
            <a:spLocks noGrp="1"/>
          </p:cNvSpPr>
          <p:nvPr>
            <p:ph type="body" sz="quarter" idx="10"/>
          </p:nvPr>
        </p:nvSpPr>
        <p:spPr>
          <a:xfrm>
            <a:off x="5050971" y="393143"/>
            <a:ext cx="6805669" cy="936104"/>
          </a:xfrm>
        </p:spPr>
        <p:txBody>
          <a:bodyPr/>
          <a:lstStyle/>
          <a:p>
            <a:r>
              <a:rPr lang="da-DK" dirty="0">
                <a:solidFill>
                  <a:srgbClr val="234B5A"/>
                </a:solidFill>
              </a:rPr>
              <a:t>Solens energi</a:t>
            </a:r>
          </a:p>
        </p:txBody>
      </p:sp>
      <p:sp>
        <p:nvSpPr>
          <p:cNvPr id="8" name="AutoShape 8" descr="Nasa anuncia duas novas missões para estudar o Sol | Ciência e Saúde | G1">
            <a:extLst>
              <a:ext uri="{FF2B5EF4-FFF2-40B4-BE49-F238E27FC236}">
                <a16:creationId xmlns:a16="http://schemas.microsoft.com/office/drawing/2014/main" id="{88E2C067-1994-C990-9FA0-4296C7C4BDF5}"/>
              </a:ext>
            </a:extLst>
          </p:cNvPr>
          <p:cNvSpPr>
            <a:spLocks noChangeAspect="1" noChangeArrowheads="1"/>
          </p:cNvSpPr>
          <p:nvPr/>
        </p:nvSpPr>
        <p:spPr bwMode="auto">
          <a:xfrm>
            <a:off x="5943599" y="3276599"/>
            <a:ext cx="1357313" cy="1357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54628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generator, apparat/anordning, udendørs, vindmølle&#10;&#10;Automatisk genereret beskrivelse">
            <a:extLst>
              <a:ext uri="{FF2B5EF4-FFF2-40B4-BE49-F238E27FC236}">
                <a16:creationId xmlns:a16="http://schemas.microsoft.com/office/drawing/2014/main" id="{061536A2-4653-4B93-1BDE-4BB983A5EB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1628" y="591503"/>
            <a:ext cx="4270375" cy="3202305"/>
          </a:xfrm>
          <a:prstGeom prst="rect">
            <a:avLst/>
          </a:prstGeom>
        </p:spPr>
      </p:pic>
      <p:pic>
        <p:nvPicPr>
          <p:cNvPr id="6" name="Billede 5" descr="Et billede, der indeholder tekst, cirkel, Font/skrifttype, logo&#10;&#10;Automatisk genereret beskrivelse">
            <a:extLst>
              <a:ext uri="{FF2B5EF4-FFF2-40B4-BE49-F238E27FC236}">
                <a16:creationId xmlns:a16="http://schemas.microsoft.com/office/drawing/2014/main" id="{20FF8C0E-860C-BE18-C8D6-D6CDC88804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6901" y="0"/>
            <a:ext cx="2012517" cy="2012517"/>
          </a:xfrm>
          <a:prstGeom prst="rect">
            <a:avLst/>
          </a:prstGeom>
        </p:spPr>
      </p:pic>
      <p:pic>
        <p:nvPicPr>
          <p:cNvPr id="4" name="Billede 3" descr="Et billede, der indeholder sky, udendørs, spor/bane, jord&#10;&#10;Automatisk genereret beskrivelse">
            <a:extLst>
              <a:ext uri="{FF2B5EF4-FFF2-40B4-BE49-F238E27FC236}">
                <a16:creationId xmlns:a16="http://schemas.microsoft.com/office/drawing/2014/main" id="{2E0C40A0-C041-9E11-3A77-669E5BD6C3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0653" y="3328988"/>
            <a:ext cx="4387850" cy="2937510"/>
          </a:xfrm>
          <a:prstGeom prst="rect">
            <a:avLst/>
          </a:prstGeom>
        </p:spPr>
      </p:pic>
      <p:pic>
        <p:nvPicPr>
          <p:cNvPr id="5" name="Billede 4" descr="Et billede, der indeholder sky, udendørs, metalartikler, kran&#10;&#10;Automatisk genereret beskrivelse">
            <a:extLst>
              <a:ext uri="{FF2B5EF4-FFF2-40B4-BE49-F238E27FC236}">
                <a16:creationId xmlns:a16="http://schemas.microsoft.com/office/drawing/2014/main" id="{151D8472-966D-84D1-4018-1E23A13900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0002" y="591503"/>
            <a:ext cx="2147570" cy="2985135"/>
          </a:xfrm>
          <a:prstGeom prst="rect">
            <a:avLst/>
          </a:prstGeom>
        </p:spPr>
      </p:pic>
      <p:pic>
        <p:nvPicPr>
          <p:cNvPr id="7" name="Billede 6" descr="Et billede, der indeholder sky, bygning, udendørs, Kraftværk&#10;&#10;Automatisk genereret beskrivelse">
            <a:extLst>
              <a:ext uri="{FF2B5EF4-FFF2-40B4-BE49-F238E27FC236}">
                <a16:creationId xmlns:a16="http://schemas.microsoft.com/office/drawing/2014/main" id="{8D5B145D-5EAA-44E8-385A-F849624E01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2127568" y="591503"/>
            <a:ext cx="3407410" cy="2332990"/>
          </a:xfrm>
          <a:prstGeom prst="rect">
            <a:avLst/>
          </a:prstGeom>
        </p:spPr>
      </p:pic>
      <p:pic>
        <p:nvPicPr>
          <p:cNvPr id="9" name="Billede 8" descr="Et billede, der indeholder person, Bildel, bil, udendørs&#10;&#10;Automatisk genereret beskrivelse">
            <a:extLst>
              <a:ext uri="{FF2B5EF4-FFF2-40B4-BE49-F238E27FC236}">
                <a16:creationId xmlns:a16="http://schemas.microsoft.com/office/drawing/2014/main" id="{D5612C8D-A859-945A-2964-6E946CA78A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0002" y="2924493"/>
            <a:ext cx="4456430" cy="3342005"/>
          </a:xfrm>
          <a:prstGeom prst="rect">
            <a:avLst/>
          </a:prstGeom>
        </p:spPr>
      </p:pic>
      <p:pic>
        <p:nvPicPr>
          <p:cNvPr id="10" name="Billede 9" descr="Et billede, der indeholder sol, sky, solenergi, Solenergi&#10;&#10;Automatisk genereret beskrivelse">
            <a:extLst>
              <a:ext uri="{FF2B5EF4-FFF2-40B4-BE49-F238E27FC236}">
                <a16:creationId xmlns:a16="http://schemas.microsoft.com/office/drawing/2014/main" id="{C45520DB-528A-C245-523E-174F7B07413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820593" y="3328988"/>
            <a:ext cx="2350770" cy="2937510"/>
          </a:xfrm>
          <a:prstGeom prst="rect">
            <a:avLst/>
          </a:prstGeom>
        </p:spPr>
      </p:pic>
    </p:spTree>
    <p:extLst>
      <p:ext uri="{BB962C8B-B14F-4D97-AF65-F5344CB8AC3E}">
        <p14:creationId xmlns:p14="http://schemas.microsoft.com/office/powerpoint/2010/main" val="404214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3D76E33E-901D-A626-BE98-E0AD2D0E230D}"/>
              </a:ext>
            </a:extLst>
          </p:cNvPr>
          <p:cNvSpPr txBox="1"/>
          <p:nvPr/>
        </p:nvSpPr>
        <p:spPr>
          <a:xfrm>
            <a:off x="528320" y="429271"/>
            <a:ext cx="100076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4400" dirty="0">
                <a:solidFill>
                  <a:srgbClr val="234B5A"/>
                </a:solidFill>
                <a:latin typeface="BetonEF-Bold" panose="02000503040000020003" pitchFamily="50" charset="0"/>
              </a:rPr>
              <a:t>Her kommer energien fra i Danmark</a:t>
            </a:r>
          </a:p>
        </p:txBody>
      </p:sp>
      <p:pic>
        <p:nvPicPr>
          <p:cNvPr id="4" name="Billede 3" descr="Et billede, der indeholder tekst, skærmbillede, cirkel, diagram&#10;&#10;Automatisk genereret beskrivelse">
            <a:extLst>
              <a:ext uri="{FF2B5EF4-FFF2-40B4-BE49-F238E27FC236}">
                <a16:creationId xmlns:a16="http://schemas.microsoft.com/office/drawing/2014/main" id="{C937C04A-3487-F434-6774-C15836DDCB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0471" y="1492600"/>
            <a:ext cx="5923298" cy="4828755"/>
          </a:xfrm>
          <a:prstGeom prst="rect">
            <a:avLst/>
          </a:prstGeom>
        </p:spPr>
      </p:pic>
    </p:spTree>
    <p:extLst>
      <p:ext uri="{BB962C8B-B14F-4D97-AF65-F5344CB8AC3E}">
        <p14:creationId xmlns:p14="http://schemas.microsoft.com/office/powerpoint/2010/main" val="339922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6513C56-CABE-83F0-0707-C34E59BB9588}"/>
              </a:ext>
            </a:extLst>
          </p:cNvPr>
          <p:cNvSpPr>
            <a:spLocks noGrp="1"/>
          </p:cNvSpPr>
          <p:nvPr>
            <p:ph type="body" sz="quarter" idx="10"/>
          </p:nvPr>
        </p:nvSpPr>
        <p:spPr/>
        <p:txBody>
          <a:bodyPr/>
          <a:lstStyle/>
          <a:p>
            <a:r>
              <a:rPr lang="da-DK" dirty="0">
                <a:solidFill>
                  <a:srgbClr val="234B5A"/>
                </a:solidFill>
                <a:cs typeface="+mn-cs"/>
              </a:rPr>
              <a:t>Solfanger, solovn og soltårn</a:t>
            </a:r>
          </a:p>
        </p:txBody>
      </p:sp>
      <p:sp>
        <p:nvSpPr>
          <p:cNvPr id="6" name="AutoShape 6" descr="Solfanger: Alt Du Skal Vide I 2023 Samt Priser [Komplet Guide] | Hjemsted">
            <a:extLst>
              <a:ext uri="{FF2B5EF4-FFF2-40B4-BE49-F238E27FC236}">
                <a16:creationId xmlns:a16="http://schemas.microsoft.com/office/drawing/2014/main" id="{ECB2FC28-B361-2B83-E380-7E07AFE927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8" descr="Solfanger: Alt Du Skal Vide I 2023 Samt Priser [Komplet Guide] | Hjemsted">
            <a:extLst>
              <a:ext uri="{FF2B5EF4-FFF2-40B4-BE49-F238E27FC236}">
                <a16:creationId xmlns:a16="http://schemas.microsoft.com/office/drawing/2014/main" id="{06BA0225-3FAE-5737-1225-AF4AF4F67C0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 name="AutoShape 10" descr="solovn, odello, Odeillo, Frankrig, Roussillon, solenergi">
            <a:extLst>
              <a:ext uri="{FF2B5EF4-FFF2-40B4-BE49-F238E27FC236}">
                <a16:creationId xmlns:a16="http://schemas.microsoft.com/office/drawing/2014/main" id="{EB58D1C3-F69A-455D-C11F-653C69E2ECF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AutoShape 12" descr="solovn, odello, Odeillo, Frankrig, Roussillon, solenergi">
            <a:extLst>
              <a:ext uri="{FF2B5EF4-FFF2-40B4-BE49-F238E27FC236}">
                <a16:creationId xmlns:a16="http://schemas.microsoft.com/office/drawing/2014/main" id="{350EA52F-6657-9006-FD96-083B1E93B0B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4" name="Billede 13" descr="Et billede, der indeholder bygning, udendørs, tag, sky&#10;&#10;Automatisk genereret beskrivelse">
            <a:extLst>
              <a:ext uri="{FF2B5EF4-FFF2-40B4-BE49-F238E27FC236}">
                <a16:creationId xmlns:a16="http://schemas.microsoft.com/office/drawing/2014/main" id="{6FF5CCD7-292D-9D08-8CA2-17635F6BB5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1377697"/>
            <a:ext cx="7980958" cy="5480303"/>
          </a:xfrm>
          <a:prstGeom prst="rect">
            <a:avLst/>
          </a:prstGeom>
        </p:spPr>
      </p:pic>
      <p:pic>
        <p:nvPicPr>
          <p:cNvPr id="10" name="Pladsholder til indhold 9" descr="Et billede, der indeholder græs, udendørs, sky, arkitektur&#10;&#10;Automatisk genereret beskrivelse">
            <a:extLst>
              <a:ext uri="{FF2B5EF4-FFF2-40B4-BE49-F238E27FC236}">
                <a16:creationId xmlns:a16="http://schemas.microsoft.com/office/drawing/2014/main" id="{B87FEB98-B176-CFF4-65D7-D6BF23ED6808}"/>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flipH="1">
            <a:off x="7934526" y="1377697"/>
            <a:ext cx="4257474" cy="2755392"/>
          </a:xfrm>
        </p:spPr>
      </p:pic>
      <p:pic>
        <p:nvPicPr>
          <p:cNvPr id="17" name="Billede 16" descr="Et billede, der indeholder sky, udendørs, bygning, solenergi&#10;&#10;Automatisk genereret beskrivelse">
            <a:extLst>
              <a:ext uri="{FF2B5EF4-FFF2-40B4-BE49-F238E27FC236}">
                <a16:creationId xmlns:a16="http://schemas.microsoft.com/office/drawing/2014/main" id="{926F6D73-6919-C8C4-021F-84B27C0C25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004"/>
          <a:stretch/>
        </p:blipFill>
        <p:spPr>
          <a:xfrm flipH="1">
            <a:off x="7934526" y="4038600"/>
            <a:ext cx="4257474" cy="2847702"/>
          </a:xfrm>
          <a:prstGeom prst="rect">
            <a:avLst/>
          </a:prstGeom>
        </p:spPr>
      </p:pic>
      <p:pic>
        <p:nvPicPr>
          <p:cNvPr id="3" name="Billede 2" descr="Et billede, der indeholder tekst, cirkel, Font/skrifttype, logo&#10;&#10;Automatisk genereret beskrivelse">
            <a:extLst>
              <a:ext uri="{FF2B5EF4-FFF2-40B4-BE49-F238E27FC236}">
                <a16:creationId xmlns:a16="http://schemas.microsoft.com/office/drawing/2014/main" id="{3389589F-F784-CEAE-1AC2-88B1F6F8EF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6901" y="0"/>
            <a:ext cx="2012517" cy="2012517"/>
          </a:xfrm>
          <a:prstGeom prst="rect">
            <a:avLst/>
          </a:prstGeom>
        </p:spPr>
      </p:pic>
    </p:spTree>
    <p:extLst>
      <p:ext uri="{BB962C8B-B14F-4D97-AF65-F5344CB8AC3E}">
        <p14:creationId xmlns:p14="http://schemas.microsoft.com/office/powerpoint/2010/main" val="231312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Engineering designprocessen">
            <a:hlinkClick r:id="" action="ppaction://media"/>
            <a:extLst>
              <a:ext uri="{FF2B5EF4-FFF2-40B4-BE49-F238E27FC236}">
                <a16:creationId xmlns:a16="http://schemas.microsoft.com/office/drawing/2014/main" id="{2DB2E37F-868F-F997-F67D-0537CA74C438}"/>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41811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BF0BB6C-5469-39CF-5376-2B0B06A30155}"/>
              </a:ext>
            </a:extLst>
          </p:cNvPr>
          <p:cNvSpPr>
            <a:spLocks noGrp="1"/>
          </p:cNvSpPr>
          <p:nvPr>
            <p:ph type="body" sz="quarter" idx="10"/>
          </p:nvPr>
        </p:nvSpPr>
        <p:spPr/>
        <p:txBody>
          <a:bodyPr/>
          <a:lstStyle/>
          <a:p>
            <a:pPr algn="ctr"/>
            <a:r>
              <a:rPr lang="da-DK" dirty="0">
                <a:solidFill>
                  <a:srgbClr val="234B5A"/>
                </a:solidFill>
                <a:cs typeface="+mn-cs"/>
              </a:rPr>
              <a:t>Engineering designprocessen</a:t>
            </a:r>
          </a:p>
        </p:txBody>
      </p:sp>
    </p:spTree>
    <p:extLst>
      <p:ext uri="{BB962C8B-B14F-4D97-AF65-F5344CB8AC3E}">
        <p14:creationId xmlns:p14="http://schemas.microsoft.com/office/powerpoint/2010/main" val="320232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tis billeder : græs, mennesker, græsplæne, Spille, ungdom, barn, sidde,  picnic, børn 4928x3264 - - 618057 - Gratis billeder - PxHere">
            <a:extLst>
              <a:ext uri="{FF2B5EF4-FFF2-40B4-BE49-F238E27FC236}">
                <a16:creationId xmlns:a16="http://schemas.microsoft.com/office/drawing/2014/main" id="{6DD968C1-9ADF-8387-4035-A08FF427C4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3883631" cy="41368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atis billeder : græs, mennesker, græsplæne, Spille, ungdom, barn, sidde,  picnic, børn 4928x3264 - - 618057 - Gratis billeder - PxHere">
            <a:extLst>
              <a:ext uri="{FF2B5EF4-FFF2-40B4-BE49-F238E27FC236}">
                <a16:creationId xmlns:a16="http://schemas.microsoft.com/office/drawing/2014/main" id="{8D11C99C-37D4-04CD-03E6-641B7E6634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758274"/>
            <a:ext cx="3883631" cy="4136858"/>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indhold 2">
            <a:extLst>
              <a:ext uri="{FF2B5EF4-FFF2-40B4-BE49-F238E27FC236}">
                <a16:creationId xmlns:a16="http://schemas.microsoft.com/office/drawing/2014/main" id="{578B4640-0853-2137-E9EC-5E91A123EDA8}"/>
              </a:ext>
            </a:extLst>
          </p:cNvPr>
          <p:cNvSpPr>
            <a:spLocks noGrp="1"/>
          </p:cNvSpPr>
          <p:nvPr>
            <p:ph sz="half" idx="2"/>
          </p:nvPr>
        </p:nvSpPr>
        <p:spPr>
          <a:xfrm>
            <a:off x="5050972" y="2989942"/>
            <a:ext cx="6450834" cy="2839357"/>
          </a:xfrm>
        </p:spPr>
        <p:txBody>
          <a:bodyPr/>
          <a:lstStyle/>
          <a:p>
            <a:r>
              <a:rPr lang="da-DK" sz="2400" dirty="0"/>
              <a:t>Stå helt stille op ad en mur og mærk Solens stråling i to minutter.</a:t>
            </a:r>
          </a:p>
          <a:p>
            <a:endParaRPr lang="da-DK" sz="2400" dirty="0">
              <a:solidFill>
                <a:schemeClr val="tx1"/>
              </a:solidFill>
            </a:endParaRPr>
          </a:p>
          <a:p>
            <a:r>
              <a:rPr lang="da-DK" sz="2400" dirty="0"/>
              <a:t>Hvad kan du mærke?</a:t>
            </a:r>
            <a:endParaRPr lang="da-DK" sz="1800" dirty="0">
              <a:solidFill>
                <a:schemeClr val="tx1"/>
              </a:solidFill>
            </a:endParaRPr>
          </a:p>
        </p:txBody>
      </p:sp>
      <p:sp>
        <p:nvSpPr>
          <p:cNvPr id="8" name="Pladsholder til tekst 1">
            <a:extLst>
              <a:ext uri="{FF2B5EF4-FFF2-40B4-BE49-F238E27FC236}">
                <a16:creationId xmlns:a16="http://schemas.microsoft.com/office/drawing/2014/main" id="{A84AF778-9AA3-2B9E-581A-F47C73281D99}"/>
              </a:ext>
            </a:extLst>
          </p:cNvPr>
          <p:cNvSpPr>
            <a:spLocks noGrp="1"/>
          </p:cNvSpPr>
          <p:nvPr>
            <p:ph type="body" sz="quarter" idx="10"/>
          </p:nvPr>
        </p:nvSpPr>
        <p:spPr>
          <a:xfrm>
            <a:off x="5050972" y="1752634"/>
            <a:ext cx="6805669" cy="936104"/>
          </a:xfrm>
        </p:spPr>
        <p:txBody>
          <a:bodyPr/>
          <a:lstStyle/>
          <a:p>
            <a:r>
              <a:rPr lang="da-DK" dirty="0">
                <a:solidFill>
                  <a:srgbClr val="234B5A"/>
                </a:solidFill>
                <a:cs typeface="+mn-cs"/>
              </a:rPr>
              <a:t>Gå udenfor og mærk solen</a:t>
            </a:r>
          </a:p>
        </p:txBody>
      </p:sp>
      <p:pic>
        <p:nvPicPr>
          <p:cNvPr id="6" name="Billede 5" descr="Et billede, der indeholder murværk, bygning, mursten, bygningsmateriale&#10;&#10;Automatisk genereret beskrivelse">
            <a:extLst>
              <a:ext uri="{FF2B5EF4-FFF2-40B4-BE49-F238E27FC236}">
                <a16:creationId xmlns:a16="http://schemas.microsoft.com/office/drawing/2014/main" id="{487CCEA6-3860-5AA8-6DD9-B47BC50182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505751" y="1505751"/>
            <a:ext cx="6895132" cy="3883630"/>
          </a:xfrm>
          <a:prstGeom prst="rect">
            <a:avLst/>
          </a:prstGeom>
        </p:spPr>
      </p:pic>
    </p:spTree>
    <p:extLst>
      <p:ext uri="{BB962C8B-B14F-4D97-AF65-F5344CB8AC3E}">
        <p14:creationId xmlns:p14="http://schemas.microsoft.com/office/powerpoint/2010/main" val="2135540939"/>
      </p:ext>
    </p:extLst>
  </p:cSld>
  <p:clrMapOvr>
    <a:masterClrMapping/>
  </p:clrMapOvr>
</p:sld>
</file>

<file path=ppt/theme/theme1.xml><?xml version="1.0" encoding="utf-8"?>
<a:theme xmlns:a="http://schemas.openxmlformats.org/drawingml/2006/main" name="Slutskilt-EI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54E1149A47944484244A3D4E7FC03B" ma:contentTypeVersion="15" ma:contentTypeDescription="Create a new document." ma:contentTypeScope="" ma:versionID="d86f757f0ffb4f703480b2047306e416">
  <xsd:schema xmlns:xsd="http://www.w3.org/2001/XMLSchema" xmlns:xs="http://www.w3.org/2001/XMLSchema" xmlns:p="http://schemas.microsoft.com/office/2006/metadata/properties" xmlns:ns2="3996d87b-10f0-4c3b-938a-9c75c29f3f2f" xmlns:ns3="d6e0980b-76a7-4578-8de0-ae84c001a1d6" targetNamespace="http://schemas.microsoft.com/office/2006/metadata/properties" ma:root="true" ma:fieldsID="1dbb72f857c11c177d72a36bb3be4c37" ns2:_="" ns3:_="">
    <xsd:import namespace="3996d87b-10f0-4c3b-938a-9c75c29f3f2f"/>
    <xsd:import namespace="d6e0980b-76a7-4578-8de0-ae84c001a1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6d87b-10f0-4c3b-938a-9c75c29f3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0980b-76a7-4578-8de0-ae84c001a1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903B5-7819-48B3-BDE7-5A2A094A0464}">
  <ds:schemaRefs>
    <ds:schemaRef ds:uri="http://schemas.microsoft.com/sharepoint/v3/contenttype/forms"/>
  </ds:schemaRefs>
</ds:datastoreItem>
</file>

<file path=customXml/itemProps2.xml><?xml version="1.0" encoding="utf-8"?>
<ds:datastoreItem xmlns:ds="http://schemas.openxmlformats.org/officeDocument/2006/customXml" ds:itemID="{19861F33-8CF6-4C0E-845F-6B313744A3FF}">
  <ds:schemaRef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3996d87b-10f0-4c3b-938a-9c75c29f3f2f"/>
    <ds:schemaRef ds:uri="http://schemas.microsoft.com/office/2006/metadata/properties"/>
    <ds:schemaRef ds:uri="d6e0980b-76a7-4578-8de0-ae84c001a1d6"/>
    <ds:schemaRef ds:uri="http://purl.org/dc/dcmitype/"/>
    <ds:schemaRef ds:uri="http://purl.org/dc/terms/"/>
  </ds:schemaRefs>
</ds:datastoreItem>
</file>

<file path=customXml/itemProps3.xml><?xml version="1.0" encoding="utf-8"?>
<ds:datastoreItem xmlns:ds="http://schemas.openxmlformats.org/officeDocument/2006/customXml" ds:itemID="{C61BD69A-C66B-458C-95AF-2C5BE1AF2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6d87b-10f0-4c3b-938a-9c75c29f3f2f"/>
    <ds:schemaRef ds:uri="d6e0980b-76a7-4578-8de0-ae84c001a1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Tema1</Template>
  <TotalTime>424</TotalTime>
  <Words>2843</Words>
  <Application>Microsoft Office PowerPoint</Application>
  <PresentationFormat>Widescreen</PresentationFormat>
  <Paragraphs>203</Paragraphs>
  <Slides>27</Slides>
  <Notes>25</Notes>
  <HiddenSlides>0</HiddenSlides>
  <MMClips>2</MMClips>
  <ScaleCrop>false</ScaleCrop>
  <HeadingPairs>
    <vt:vector size="8" baseType="variant">
      <vt:variant>
        <vt:lpstr>Benyttede skrifttyper</vt:lpstr>
      </vt:variant>
      <vt:variant>
        <vt:i4>13</vt:i4>
      </vt:variant>
      <vt:variant>
        <vt:lpstr>Tema</vt:lpstr>
      </vt:variant>
      <vt:variant>
        <vt:i4>2</vt:i4>
      </vt:variant>
      <vt:variant>
        <vt:lpstr>Integrerede OLE-servere</vt:lpstr>
      </vt:variant>
      <vt:variant>
        <vt:i4>1</vt:i4>
      </vt:variant>
      <vt:variant>
        <vt:lpstr>Slidetitler</vt:lpstr>
      </vt:variant>
      <vt:variant>
        <vt:i4>27</vt:i4>
      </vt:variant>
    </vt:vector>
  </HeadingPairs>
  <TitlesOfParts>
    <vt:vector size="43" baseType="lpstr">
      <vt:lpstr>Arial</vt:lpstr>
      <vt:lpstr>BetonEF-Bold</vt:lpstr>
      <vt:lpstr>Calibri</vt:lpstr>
      <vt:lpstr>Courier New</vt:lpstr>
      <vt:lpstr>Rockwell</vt:lpstr>
      <vt:lpstr>Segoe UI</vt:lpstr>
      <vt:lpstr>Trade Gothic</vt:lpstr>
      <vt:lpstr>Trade Gothic LT Std</vt:lpstr>
      <vt:lpstr>Wingdings</vt:lpstr>
      <vt:lpstr>WordVisi_MSFontService</vt:lpstr>
      <vt:lpstr>WordVisiPilcrow_MSFontService</vt:lpstr>
      <vt:lpstr>WorkSans-Medium</vt:lpstr>
      <vt:lpstr>WorkSans-Regular</vt:lpstr>
      <vt:lpstr>Slutskilt-EIS</vt:lpstr>
      <vt:lpstr>Hvid baggrund lille hjørnelogo</vt:lpstr>
      <vt:lpstr>Worksheet</vt:lpstr>
      <vt:lpstr>PowerPoint-præsentation</vt:lpstr>
      <vt:lpstr>Fang Solens energi</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Anne Dorte Spang-Thomsen</cp:lastModifiedBy>
  <cp:revision>5</cp:revision>
  <cp:lastPrinted>2022-11-11T13:06:32Z</cp:lastPrinted>
  <dcterms:created xsi:type="dcterms:W3CDTF">2013-03-25T08:44:40Z</dcterms:created>
  <dcterms:modified xsi:type="dcterms:W3CDTF">2023-11-24T11:53:12Z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0x0101000154E1149A47944484244A3D4E7FC03B</vt:lpwstr>
  </property>
  <property fmtid="{D5CDD505-2E9C-101B-9397-08002B2CF9AE}" pid="3" name="MediaServiceImageTags">
    <vt:lpwstr/>
  </property>
</Properties>
</file>